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  <p:sldId id="274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64BD9-4AD0-4D0B-95F4-DFE7A79C1114}" type="datetimeFigureOut">
              <a:rPr lang="en-IE" smtClean="0"/>
              <a:t>20/02/2023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71BCC-5FBA-41E9-A731-2D5B401EF3F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66963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8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82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8775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06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980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544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528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474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74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510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47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80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53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765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30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368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ackie.stewart@tus.ie" TargetMode="External"/><Relationship Id="rId2" Type="http://schemas.openxmlformats.org/officeDocument/2006/relationships/hyperlink" Target="mailto:jackiestewart@ait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xml/xml_parser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2587" y="873884"/>
            <a:ext cx="3970483" cy="1646302"/>
          </a:xfrm>
        </p:spPr>
        <p:txBody>
          <a:bodyPr>
            <a:normAutofit fontScale="90000"/>
          </a:bodyPr>
          <a:lstStyle/>
          <a:p>
            <a:r>
              <a:rPr lang="en-IE" dirty="0"/>
              <a:t>XML Parsing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14624" y="3126892"/>
            <a:ext cx="4378446" cy="2527459"/>
          </a:xfrm>
        </p:spPr>
        <p:txBody>
          <a:bodyPr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Lecturer : Jackie Stewart</a:t>
            </a:r>
          </a:p>
          <a:p>
            <a:pPr algn="ctr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Email: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jackiestewart@ait.ie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jackie.stewart@tus.ie</a:t>
            </a:r>
            <a:endParaRPr lang="en-GB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871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725" y="325530"/>
            <a:ext cx="8911687" cy="1280890"/>
          </a:xfrm>
        </p:spPr>
        <p:txBody>
          <a:bodyPr/>
          <a:lstStyle/>
          <a:p>
            <a:r>
              <a:rPr lang="en-IE" dirty="0"/>
              <a:t>SAX Parser Properties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9340" y="1349831"/>
            <a:ext cx="8596668" cy="4648174"/>
          </a:xfrm>
        </p:spPr>
        <p:txBody>
          <a:bodyPr>
            <a:normAutofit/>
          </a:bodyPr>
          <a:lstStyle/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E" sz="2400" dirty="0" err="1">
                <a:latin typeface="Arial" panose="020B0604020202020204" pitchFamily="34" charset="0"/>
                <a:cs typeface="Arial" panose="020B0604020202020204" pitchFamily="34" charset="0"/>
              </a:rPr>
              <a:t>DefaultHandler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 class provides different </a:t>
            </a:r>
            <a:r>
              <a:rPr lang="en-IE" sz="2400" dirty="0" err="1">
                <a:latin typeface="Arial" panose="020B0604020202020204" pitchFamily="34" charset="0"/>
                <a:cs typeface="Arial" panose="020B0604020202020204" pitchFamily="34" charset="0"/>
              </a:rPr>
              <a:t>callbacks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I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E" sz="2200" dirty="0" err="1">
                <a:latin typeface="Arial" panose="020B0604020202020204" pitchFamily="34" charset="0"/>
                <a:cs typeface="Arial" panose="020B0604020202020204" pitchFamily="34" charset="0"/>
              </a:rPr>
              <a:t>startElement</a:t>
            </a:r>
            <a:r>
              <a:rPr lang="en-IE" sz="2200" dirty="0">
                <a:latin typeface="Arial" panose="020B0604020202020204" pitchFamily="34" charset="0"/>
                <a:cs typeface="Arial" panose="020B0604020202020204" pitchFamily="34" charset="0"/>
              </a:rPr>
              <a:t>() – triggers this event when 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the start of the tag is encountered.</a:t>
            </a:r>
          </a:p>
          <a:p>
            <a:pPr marL="457200" lvl="1" indent="0">
              <a:buNone/>
            </a:pPr>
            <a:endParaRPr lang="en-I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E" sz="2200" dirty="0" err="1">
                <a:latin typeface="Arial" panose="020B0604020202020204" pitchFamily="34" charset="0"/>
                <a:cs typeface="Arial" panose="020B0604020202020204" pitchFamily="34" charset="0"/>
              </a:rPr>
              <a:t>endElement</a:t>
            </a:r>
            <a:r>
              <a:rPr lang="en-IE" sz="2200" dirty="0">
                <a:latin typeface="Arial" panose="020B0604020202020204" pitchFamily="34" charset="0"/>
                <a:cs typeface="Arial" panose="020B0604020202020204" pitchFamily="34" charset="0"/>
              </a:rPr>
              <a:t>() – triggers this event when 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the end of the tag is encountered.</a:t>
            </a:r>
          </a:p>
          <a:p>
            <a:pPr marL="457200" lvl="1" indent="0">
              <a:buNone/>
            </a:pPr>
            <a:endParaRPr lang="en-I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E" sz="2200" dirty="0">
                <a:latin typeface="Arial" panose="020B0604020202020204" pitchFamily="34" charset="0"/>
                <a:cs typeface="Arial" panose="020B0604020202020204" pitchFamily="34" charset="0"/>
              </a:rPr>
              <a:t>characters() – triggers this event when it 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encounters some text data. </a:t>
            </a:r>
          </a:p>
        </p:txBody>
      </p:sp>
    </p:spTree>
    <p:extLst>
      <p:ext uri="{BB962C8B-B14F-4D97-AF65-F5344CB8AC3E}">
        <p14:creationId xmlns:p14="http://schemas.microsoft.com/office/powerpoint/2010/main" val="1154389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787" y="390845"/>
            <a:ext cx="4153108" cy="1280890"/>
          </a:xfrm>
        </p:spPr>
        <p:txBody>
          <a:bodyPr/>
          <a:lstStyle/>
          <a:p>
            <a:r>
              <a:rPr lang="en-IE" dirty="0"/>
              <a:t>SAX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947" y="1488613"/>
            <a:ext cx="8596668" cy="388077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IE" sz="2400" b="1" dirty="0">
                <a:latin typeface="Arial" panose="020B0604020202020204" pitchFamily="34" charset="0"/>
                <a:cs typeface="Arial" panose="020B0604020202020204" pitchFamily="34" charset="0"/>
              </a:rPr>
              <a:t>Advantages</a:t>
            </a:r>
          </a:p>
          <a:p>
            <a:pPr lvl="1">
              <a:lnSpc>
                <a:spcPct val="150000"/>
              </a:lnSpc>
            </a:pPr>
            <a:r>
              <a:rPr lang="en-IE" sz="2200" dirty="0">
                <a:latin typeface="Arial" panose="020B0604020202020204" pitchFamily="34" charset="0"/>
                <a:cs typeface="Arial" panose="020B0604020202020204" pitchFamily="34" charset="0"/>
              </a:rPr>
              <a:t>you do not need to worry on memory Consumptions</a:t>
            </a:r>
          </a:p>
          <a:p>
            <a:pPr lvl="1">
              <a:lnSpc>
                <a:spcPct val="150000"/>
              </a:lnSpc>
            </a:pPr>
            <a:r>
              <a:rPr lang="en-IE" sz="2200" dirty="0">
                <a:latin typeface="Arial" panose="020B0604020202020204" pitchFamily="34" charset="0"/>
                <a:cs typeface="Arial" panose="020B0604020202020204" pitchFamily="34" charset="0"/>
              </a:rPr>
              <a:t>if the performance is the criteria, (and if you are only reading the xml), SAX is a much better choice then DOM.</a:t>
            </a:r>
          </a:p>
          <a:p>
            <a:pPr>
              <a:lnSpc>
                <a:spcPct val="150000"/>
              </a:lnSpc>
            </a:pPr>
            <a:r>
              <a:rPr lang="en-IE" sz="2400" b="1" dirty="0">
                <a:latin typeface="Arial" panose="020B0604020202020204" pitchFamily="34" charset="0"/>
                <a:cs typeface="Arial" panose="020B0604020202020204" pitchFamily="34" charset="0"/>
              </a:rPr>
              <a:t>Disadvantages</a:t>
            </a:r>
          </a:p>
          <a:p>
            <a:pPr lvl="1">
              <a:lnSpc>
                <a:spcPct val="150000"/>
              </a:lnSpc>
            </a:pPr>
            <a:r>
              <a:rPr lang="en-IE" sz="2200" dirty="0">
                <a:latin typeface="Arial" panose="020B0604020202020204" pitchFamily="34" charset="0"/>
                <a:cs typeface="Arial" panose="020B0604020202020204" pitchFamily="34" charset="0"/>
              </a:rPr>
              <a:t>you are not going to have a tree structure where you can require parent or child elements</a:t>
            </a:r>
          </a:p>
        </p:txBody>
      </p:sp>
    </p:spTree>
    <p:extLst>
      <p:ext uri="{BB962C8B-B14F-4D97-AF65-F5344CB8AC3E}">
        <p14:creationId xmlns:p14="http://schemas.microsoft.com/office/powerpoint/2010/main" val="354642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2402" y="624110"/>
            <a:ext cx="6420446" cy="1280890"/>
          </a:xfrm>
        </p:spPr>
        <p:txBody>
          <a:bodyPr/>
          <a:lstStyle/>
          <a:p>
            <a:r>
              <a:rPr lang="en-IE" dirty="0"/>
              <a:t>When to use a SAX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402" y="1905000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When you do not need navigation in the xml</a:t>
            </a:r>
          </a:p>
          <a:p>
            <a:pPr marL="0" indent="0">
              <a:lnSpc>
                <a:spcPct val="150000"/>
              </a:lnSpc>
              <a:buNone/>
            </a:pPr>
            <a:endParaRPr lang="en-I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When the Data is huge</a:t>
            </a:r>
          </a:p>
        </p:txBody>
      </p:sp>
    </p:spTree>
    <p:extLst>
      <p:ext uri="{BB962C8B-B14F-4D97-AF65-F5344CB8AC3E}">
        <p14:creationId xmlns:p14="http://schemas.microsoft.com/office/powerpoint/2010/main" val="41853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83009" y="1051913"/>
            <a:ext cx="3824327" cy="1826581"/>
          </a:xfrm>
        </p:spPr>
        <p:txBody>
          <a:bodyPr/>
          <a:lstStyle/>
          <a:p>
            <a:r>
              <a:rPr lang="en-IE" dirty="0" err="1"/>
              <a:t>StAX</a:t>
            </a:r>
            <a:r>
              <a:rPr lang="en-IE" dirty="0"/>
              <a:t> Parser</a:t>
            </a:r>
          </a:p>
        </p:txBody>
      </p:sp>
    </p:spTree>
    <p:extLst>
      <p:ext uri="{BB962C8B-B14F-4D97-AF65-F5344CB8AC3E}">
        <p14:creationId xmlns:p14="http://schemas.microsoft.com/office/powerpoint/2010/main" val="1509742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8434" y="493481"/>
            <a:ext cx="6355132" cy="1280890"/>
          </a:xfrm>
        </p:spPr>
        <p:txBody>
          <a:bodyPr/>
          <a:lstStyle/>
          <a:p>
            <a:r>
              <a:rPr lang="en-IE" dirty="0" err="1"/>
              <a:t>StAX</a:t>
            </a:r>
            <a:r>
              <a:rPr lang="en-IE" dirty="0"/>
              <a:t> Parser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545" y="1518929"/>
            <a:ext cx="10094068" cy="458018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E" sz="24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StAX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 does not store anything to memory</a:t>
            </a:r>
          </a:p>
          <a:p>
            <a:pPr>
              <a:lnSpc>
                <a:spcPct val="150000"/>
              </a:lnSpc>
            </a:pPr>
            <a:r>
              <a:rPr lang="en-IE" sz="24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StAX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 looks like parsing with SAX</a:t>
            </a:r>
          </a:p>
          <a:p>
            <a:pPr lvl="1">
              <a:lnSpc>
                <a:spcPct val="150000"/>
              </a:lnSpc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in SAX, your event handler is called by SAX when an event occurs.</a:t>
            </a:r>
          </a:p>
          <a:p>
            <a:pPr lvl="1">
              <a:lnSpc>
                <a:spcPct val="150000"/>
              </a:lnSpc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IE" sz="24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StAX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, you ask </a:t>
            </a:r>
            <a:r>
              <a:rPr lang="en-IE" sz="24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StAX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 to continue to next event</a:t>
            </a:r>
          </a:p>
          <a:p>
            <a:pPr lvl="1">
              <a:lnSpc>
                <a:spcPct val="150000"/>
              </a:lnSpc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SAX parser issues events as and when certain data is encountered</a:t>
            </a:r>
          </a:p>
          <a:p>
            <a:pPr lvl="1">
              <a:lnSpc>
                <a:spcPct val="150000"/>
              </a:lnSpc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the “cursor model” in </a:t>
            </a:r>
            <a:r>
              <a:rPr lang="en-IE" sz="24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StAX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: next event can be required by </a:t>
            </a:r>
            <a:r>
              <a:rPr lang="en-IE" sz="2400" dirty="0" err="1">
                <a:latin typeface="Arial" panose="020B0604020202020204" pitchFamily="34" charset="0"/>
                <a:cs typeface="Arial" panose="020B0604020202020204" pitchFamily="34" charset="0"/>
              </a:rPr>
              <a:t>parser.next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1407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2979" y="359195"/>
            <a:ext cx="8911687" cy="1280890"/>
          </a:xfrm>
        </p:spPr>
        <p:txBody>
          <a:bodyPr/>
          <a:lstStyle/>
          <a:p>
            <a:r>
              <a:rPr lang="en-IE" dirty="0" err="1">
                <a:solidFill>
                  <a:srgbClr val="00B0F0"/>
                </a:solidFill>
              </a:rPr>
              <a:t>StAX</a:t>
            </a:r>
            <a:r>
              <a:rPr lang="en-IE" dirty="0"/>
              <a:t> Parser Properties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8265" y="1640085"/>
            <a:ext cx="8596668" cy="44793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sz="2400" dirty="0" err="1">
                <a:latin typeface="Arial" panose="020B0604020202020204" pitchFamily="34" charset="0"/>
                <a:cs typeface="Arial" panose="020B0604020202020204" pitchFamily="34" charset="0"/>
              </a:rPr>
              <a:t>XMLInputFactory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en-IE" sz="2400" dirty="0" err="1">
                <a:latin typeface="Arial" panose="020B0604020202020204" pitchFamily="34" charset="0"/>
                <a:cs typeface="Arial" panose="020B0604020202020204" pitchFamily="34" charset="0"/>
              </a:rPr>
              <a:t>XMLStreamReader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 classes are used to load an XML file</a:t>
            </a:r>
          </a:p>
          <a:p>
            <a:pPr>
              <a:lnSpc>
                <a:spcPct val="150000"/>
              </a:lnSpc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We read through the XML file using </a:t>
            </a:r>
            <a:r>
              <a:rPr lang="en-IE" sz="2400" dirty="0" err="1">
                <a:latin typeface="Arial" panose="020B0604020202020204" pitchFamily="34" charset="0"/>
                <a:cs typeface="Arial" panose="020B0604020202020204" pitchFamily="34" charset="0"/>
              </a:rPr>
              <a:t>XMLStreamReader</a:t>
            </a:r>
            <a:endParaRPr lang="en-I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Events are generated in the form of integer values</a:t>
            </a:r>
          </a:p>
          <a:p>
            <a:pPr>
              <a:lnSpc>
                <a:spcPct val="150000"/>
              </a:lnSpc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These are then compared with the constants in </a:t>
            </a:r>
            <a:r>
              <a:rPr lang="en-IE" sz="2400" dirty="0" err="1">
                <a:latin typeface="Arial" panose="020B0604020202020204" pitchFamily="34" charset="0"/>
                <a:cs typeface="Arial" panose="020B0604020202020204" pitchFamily="34" charset="0"/>
              </a:rPr>
              <a:t>XMLStreamConstants</a:t>
            </a:r>
            <a:endParaRPr lang="en-I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60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7954" y="316200"/>
            <a:ext cx="8911687" cy="1280890"/>
          </a:xfrm>
        </p:spPr>
        <p:txBody>
          <a:bodyPr/>
          <a:lstStyle/>
          <a:p>
            <a:r>
              <a:rPr lang="en-IE" dirty="0"/>
              <a:t>XML Parsing – a comparison of the three API’s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390169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 (Document Object Model)</a:t>
            </a:r>
            <a:r>
              <a:rPr lang="en-IE" sz="2200" dirty="0">
                <a:latin typeface="Arial" panose="020B0604020202020204" pitchFamily="34" charset="0"/>
                <a:cs typeface="Arial" panose="020B0604020202020204" pitchFamily="34" charset="0"/>
              </a:rPr>
              <a:t> is</a:t>
            </a:r>
          </a:p>
          <a:p>
            <a:r>
              <a:rPr lang="en-IE" sz="2200" dirty="0">
                <a:latin typeface="Arial" panose="020B0604020202020204" pitchFamily="34" charset="0"/>
                <a:cs typeface="Arial" panose="020B0604020202020204" pitchFamily="34" charset="0"/>
              </a:rPr>
              <a:t>Memory intensive</a:t>
            </a:r>
          </a:p>
          <a:p>
            <a:r>
              <a:rPr lang="en-IE" sz="2200" dirty="0">
                <a:latin typeface="Arial" panose="020B0604020202020204" pitchFamily="34" charset="0"/>
                <a:cs typeface="Arial" panose="020B0604020202020204" pitchFamily="34" charset="0"/>
              </a:rPr>
              <a:t>Read-write</a:t>
            </a:r>
          </a:p>
          <a:p>
            <a:r>
              <a:rPr lang="en-IE" sz="2200" dirty="0">
                <a:latin typeface="Arial" panose="020B0604020202020204" pitchFamily="34" charset="0"/>
                <a:cs typeface="Arial" panose="020B0604020202020204" pitchFamily="34" charset="0"/>
              </a:rPr>
              <a:t>Typically used for working with documents smaller than 10 megabytes</a:t>
            </a:r>
          </a:p>
          <a:p>
            <a:endParaRPr lang="en-IE" sz="2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03403" y="2160589"/>
            <a:ext cx="339016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E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SAX (Simple API for XML) 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</a:p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Memory efficient</a:t>
            </a:r>
          </a:p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Read-only</a:t>
            </a:r>
          </a:p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Typically used for working with documents larger than 10 megabytes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929472" y="2160589"/>
            <a:ext cx="3390169" cy="38807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E" sz="24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StAX</a:t>
            </a:r>
            <a:r>
              <a:rPr lang="en-IE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(Streaming API for XML) 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</a:p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Memory efficient</a:t>
            </a:r>
          </a:p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Read-write</a:t>
            </a:r>
          </a:p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Appropriate for documents of all sizes.</a:t>
            </a:r>
          </a:p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Easier to use than DOM or SAX</a:t>
            </a:r>
          </a:p>
          <a:p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4264586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XML Parsing?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7048" y="1905000"/>
            <a:ext cx="9240389" cy="3880773"/>
          </a:xfrm>
        </p:spPr>
        <p:txBody>
          <a:bodyPr>
            <a:normAutofit/>
          </a:bodyPr>
          <a:lstStyle/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Parsing XML refers to going through XML document to access data or to modify data in one or other ways</a:t>
            </a:r>
          </a:p>
          <a:p>
            <a:endParaRPr lang="en-I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What is an XML Parser?</a:t>
            </a:r>
          </a:p>
          <a:p>
            <a:pPr lvl="1"/>
            <a:r>
              <a:rPr lang="en-IE" sz="2200" dirty="0">
                <a:latin typeface="Arial" panose="020B0604020202020204" pitchFamily="34" charset="0"/>
                <a:cs typeface="Arial" panose="020B0604020202020204" pitchFamily="34" charset="0"/>
              </a:rPr>
              <a:t>XML Parser provides a way to access or modify data present in an XML document.</a:t>
            </a:r>
          </a:p>
          <a:p>
            <a:pPr lvl="1"/>
            <a:r>
              <a:rPr lang="en-IE" sz="2200" dirty="0">
                <a:latin typeface="Arial" panose="020B0604020202020204" pitchFamily="34" charset="0"/>
                <a:cs typeface="Arial" panose="020B0604020202020204" pitchFamily="34" charset="0"/>
              </a:rPr>
              <a:t>Java provides multiple options to parse XML document.</a:t>
            </a:r>
          </a:p>
          <a:p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92567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Commonly used XML Parsers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0232" y="1490795"/>
            <a:ext cx="8596668" cy="4937997"/>
          </a:xfrm>
        </p:spPr>
        <p:txBody>
          <a:bodyPr>
            <a:normAutofit lnSpcReduction="10000"/>
          </a:bodyPr>
          <a:lstStyle/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Dom Parser</a:t>
            </a:r>
          </a:p>
          <a:p>
            <a:pPr lvl="1"/>
            <a:r>
              <a:rPr lang="en-IE" sz="2200" dirty="0">
                <a:latin typeface="Arial" panose="020B0604020202020204" pitchFamily="34" charset="0"/>
                <a:cs typeface="Arial" panose="020B0604020202020204" pitchFamily="34" charset="0"/>
              </a:rPr>
              <a:t>Parses the document by loading the complete contents of the document and creating its complete hierarchical tree in memory.</a:t>
            </a:r>
          </a:p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SAX Parser</a:t>
            </a:r>
          </a:p>
          <a:p>
            <a:pPr lvl="1"/>
            <a:r>
              <a:rPr lang="en-IE" sz="2200" dirty="0">
                <a:latin typeface="Arial" panose="020B0604020202020204" pitchFamily="34" charset="0"/>
                <a:cs typeface="Arial" panose="020B0604020202020204" pitchFamily="34" charset="0"/>
              </a:rPr>
              <a:t>Parses the document on event based triggers. Does not load the complete document into the memory.</a:t>
            </a:r>
          </a:p>
          <a:p>
            <a:r>
              <a:rPr lang="en-IE" sz="2400" dirty="0" err="1">
                <a:latin typeface="Arial" panose="020B0604020202020204" pitchFamily="34" charset="0"/>
                <a:cs typeface="Arial" panose="020B0604020202020204" pitchFamily="34" charset="0"/>
              </a:rPr>
              <a:t>StAX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 Parser</a:t>
            </a:r>
          </a:p>
          <a:p>
            <a:pPr lvl="1"/>
            <a:r>
              <a:rPr lang="en-IE" sz="2200" dirty="0">
                <a:latin typeface="Arial" panose="020B0604020202020204" pitchFamily="34" charset="0"/>
                <a:cs typeface="Arial" panose="020B0604020202020204" pitchFamily="34" charset="0"/>
              </a:rPr>
              <a:t>Parses the document in similar fashion to SAX parser but in more efficient way.</a:t>
            </a:r>
          </a:p>
          <a:p>
            <a:pPr lvl="1"/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XML Parser (w3schools.com)</a:t>
            </a: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42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16999" y="1387815"/>
            <a:ext cx="6530854" cy="1826581"/>
          </a:xfrm>
        </p:spPr>
        <p:txBody>
          <a:bodyPr>
            <a:normAutofit fontScale="90000"/>
          </a:bodyPr>
          <a:lstStyle/>
          <a:p>
            <a:r>
              <a:rPr lang="en-IE" dirty="0"/>
              <a:t>DOM Parser</a:t>
            </a:r>
            <a:br>
              <a:rPr lang="en-IE" dirty="0"/>
            </a:br>
            <a:r>
              <a:rPr lang="en-IE" dirty="0"/>
              <a:t>(Document Object Model)</a:t>
            </a:r>
          </a:p>
        </p:txBody>
      </p:sp>
    </p:spTree>
    <p:extLst>
      <p:ext uri="{BB962C8B-B14F-4D97-AF65-F5344CB8AC3E}">
        <p14:creationId xmlns:p14="http://schemas.microsoft.com/office/powerpoint/2010/main" val="1785876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603" y="316200"/>
            <a:ext cx="8911687" cy="1280890"/>
          </a:xfrm>
        </p:spPr>
        <p:txBody>
          <a:bodyPr/>
          <a:lstStyle/>
          <a:p>
            <a:r>
              <a:rPr lang="en-IE" dirty="0"/>
              <a:t>Dom Parser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55755"/>
            <a:ext cx="5956731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The whole XML will be loaded into memory</a:t>
            </a:r>
          </a:p>
          <a:p>
            <a:pPr lvl="1">
              <a:lnSpc>
                <a:spcPct val="150000"/>
              </a:lnSpc>
            </a:pPr>
            <a:r>
              <a:rPr lang="en-IE" sz="2200" dirty="0">
                <a:latin typeface="Arial" panose="020B0604020202020204" pitchFamily="34" charset="0"/>
                <a:cs typeface="Arial" panose="020B0604020202020204" pitchFamily="34" charset="0"/>
              </a:rPr>
              <a:t>Loads the XML content into a Tree structure</a:t>
            </a:r>
          </a:p>
          <a:p>
            <a:pPr lvl="1">
              <a:lnSpc>
                <a:spcPct val="150000"/>
              </a:lnSpc>
            </a:pPr>
            <a:r>
              <a:rPr lang="en-IE" sz="2200" dirty="0">
                <a:latin typeface="Arial" panose="020B0604020202020204" pitchFamily="34" charset="0"/>
                <a:cs typeface="Arial" panose="020B0604020202020204" pitchFamily="34" charset="0"/>
              </a:rPr>
              <a:t>Iterate through the Node and </a:t>
            </a:r>
            <a:r>
              <a:rPr lang="en-IE" sz="2200" dirty="0" err="1">
                <a:latin typeface="Arial" panose="020B0604020202020204" pitchFamily="34" charset="0"/>
                <a:cs typeface="Arial" panose="020B0604020202020204" pitchFamily="34" charset="0"/>
              </a:rPr>
              <a:t>NodeList</a:t>
            </a:r>
            <a:r>
              <a:rPr lang="en-IE" sz="22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get the content of the XML.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806142-A2B7-446E-B610-F59F0FBF2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689" y="1930400"/>
            <a:ext cx="50006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5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3146" y="195943"/>
            <a:ext cx="4647630" cy="1280890"/>
          </a:xfrm>
        </p:spPr>
        <p:txBody>
          <a:bodyPr/>
          <a:lstStyle/>
          <a:p>
            <a:r>
              <a:rPr lang="en-IE" dirty="0"/>
              <a:t>Dom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5806" y="1049106"/>
            <a:ext cx="8596668" cy="561295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E" sz="2400" b="1" dirty="0">
                <a:latin typeface="Arial" panose="020B0604020202020204" pitchFamily="34" charset="0"/>
                <a:cs typeface="Arial" panose="020B0604020202020204" pitchFamily="34" charset="0"/>
              </a:rPr>
              <a:t>Advantages</a:t>
            </a:r>
          </a:p>
          <a:p>
            <a:pPr lvl="1">
              <a:lnSpc>
                <a:spcPct val="150000"/>
              </a:lnSpc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you can navigate/read to any node</a:t>
            </a:r>
          </a:p>
          <a:p>
            <a:pPr lvl="1">
              <a:lnSpc>
                <a:spcPct val="150000"/>
              </a:lnSpc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you can append, delete or update a child node because data is available in the memory.</a:t>
            </a:r>
          </a:p>
          <a:p>
            <a:pPr>
              <a:lnSpc>
                <a:spcPct val="150000"/>
              </a:lnSpc>
            </a:pPr>
            <a:r>
              <a:rPr lang="en-IE" sz="2400" b="1" dirty="0">
                <a:latin typeface="Arial" panose="020B0604020202020204" pitchFamily="34" charset="0"/>
                <a:cs typeface="Arial" panose="020B0604020202020204" pitchFamily="34" charset="0"/>
              </a:rPr>
              <a:t>Disadvantages</a:t>
            </a:r>
          </a:p>
          <a:p>
            <a:pPr lvl="1">
              <a:lnSpc>
                <a:spcPct val="150000"/>
              </a:lnSpc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if the XML contains a large data, then it will be very expensive memory wise</a:t>
            </a:r>
          </a:p>
          <a:p>
            <a:pPr lvl="1">
              <a:lnSpc>
                <a:spcPct val="150000"/>
              </a:lnSpc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the whole XML is loaded to memory although you are looking for something particular</a:t>
            </a:r>
          </a:p>
        </p:txBody>
      </p:sp>
    </p:spTree>
    <p:extLst>
      <p:ext uri="{BB962C8B-B14F-4D97-AF65-F5344CB8AC3E}">
        <p14:creationId xmlns:p14="http://schemas.microsoft.com/office/powerpoint/2010/main" val="64498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When to use a DOM Parser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027" y="1658888"/>
            <a:ext cx="8596668" cy="42120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Use DOM parser</a:t>
            </a:r>
          </a:p>
          <a:p>
            <a:pPr lvl="1">
              <a:lnSpc>
                <a:spcPct val="150000"/>
              </a:lnSpc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when you need to change xml structure</a:t>
            </a:r>
          </a:p>
          <a:p>
            <a:pPr lvl="1">
              <a:lnSpc>
                <a:spcPct val="150000"/>
              </a:lnSpc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if you are creating a XML document (which is not big!)</a:t>
            </a:r>
          </a:p>
          <a:p>
            <a:pPr>
              <a:lnSpc>
                <a:spcPct val="150000"/>
              </a:lnSpc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BUT typically not to use !</a:t>
            </a:r>
          </a:p>
          <a:p>
            <a:pPr lvl="1">
              <a:lnSpc>
                <a:spcPct val="150000"/>
              </a:lnSpc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you do not need navigation in the xml</a:t>
            </a:r>
          </a:p>
          <a:p>
            <a:pPr lvl="1">
              <a:lnSpc>
                <a:spcPct val="150000"/>
              </a:lnSpc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data is huge</a:t>
            </a:r>
          </a:p>
        </p:txBody>
      </p:sp>
    </p:spTree>
    <p:extLst>
      <p:ext uri="{BB962C8B-B14F-4D97-AF65-F5344CB8AC3E}">
        <p14:creationId xmlns:p14="http://schemas.microsoft.com/office/powerpoint/2010/main" val="48871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04890" y="1109295"/>
            <a:ext cx="5150207" cy="2221734"/>
          </a:xfrm>
        </p:spPr>
        <p:txBody>
          <a:bodyPr>
            <a:normAutofit/>
          </a:bodyPr>
          <a:lstStyle/>
          <a:p>
            <a:r>
              <a:rPr lang="en-IE" dirty="0"/>
              <a:t>SAX Parser</a:t>
            </a:r>
            <a:br>
              <a:rPr lang="en-IE" dirty="0"/>
            </a:br>
            <a:r>
              <a:rPr lang="en-IE" dirty="0"/>
              <a:t>(Simple API for XML)</a:t>
            </a:r>
          </a:p>
        </p:txBody>
      </p:sp>
    </p:spTree>
    <p:extLst>
      <p:ext uri="{BB962C8B-B14F-4D97-AF65-F5344CB8AC3E}">
        <p14:creationId xmlns:p14="http://schemas.microsoft.com/office/powerpoint/2010/main" val="2803074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1564" y="344192"/>
            <a:ext cx="8911687" cy="1280890"/>
          </a:xfrm>
        </p:spPr>
        <p:txBody>
          <a:bodyPr/>
          <a:lstStyle/>
          <a:p>
            <a:r>
              <a:rPr lang="en-IE" dirty="0"/>
              <a:t>SAX Parser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0888" y="1497943"/>
            <a:ext cx="8790223" cy="4759787"/>
          </a:xfrm>
        </p:spPr>
        <p:txBody>
          <a:bodyPr>
            <a:noAutofit/>
          </a:bodyPr>
          <a:lstStyle/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SAX parser doesn’t load the complete XML into the memory !</a:t>
            </a:r>
          </a:p>
          <a:p>
            <a:r>
              <a:rPr lang="en-IE" sz="2600" dirty="0">
                <a:latin typeface="Arial" panose="020B0604020202020204" pitchFamily="34" charset="0"/>
                <a:cs typeface="Arial" panose="020B0604020202020204" pitchFamily="34" charset="0"/>
              </a:rPr>
              <a:t>It parses the XML line by line</a:t>
            </a:r>
          </a:p>
          <a:p>
            <a:r>
              <a:rPr lang="en-IE" sz="2600" dirty="0">
                <a:latin typeface="Arial" panose="020B0604020202020204" pitchFamily="34" charset="0"/>
                <a:cs typeface="Arial" panose="020B0604020202020204" pitchFamily="34" charset="0"/>
              </a:rPr>
              <a:t>Triggers different events as and when it encounters different elements like: 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opening tag, closing tag, character data</a:t>
            </a:r>
          </a:p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you can add your event handler depending on your requirements.</a:t>
            </a:r>
          </a:p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so you register a handler (or more then one handler) and those handlers are called when an event occurs. </a:t>
            </a:r>
          </a:p>
        </p:txBody>
      </p:sp>
    </p:spTree>
    <p:extLst>
      <p:ext uri="{BB962C8B-B14F-4D97-AF65-F5344CB8AC3E}">
        <p14:creationId xmlns:p14="http://schemas.microsoft.com/office/powerpoint/2010/main" val="124123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164</TotalTime>
  <Words>700</Words>
  <Application>Microsoft Office PowerPoint</Application>
  <PresentationFormat>Widescreen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Wisp</vt:lpstr>
      <vt:lpstr>XML Parsing</vt:lpstr>
      <vt:lpstr>What is XML Parsing?</vt:lpstr>
      <vt:lpstr>Commonly used XML Parsers</vt:lpstr>
      <vt:lpstr>DOM Parser (Document Object Model)</vt:lpstr>
      <vt:lpstr>Dom Parser Properties</vt:lpstr>
      <vt:lpstr>Dom Parser</vt:lpstr>
      <vt:lpstr>When to use a DOM Parser ?</vt:lpstr>
      <vt:lpstr>SAX Parser (Simple API for XML)</vt:lpstr>
      <vt:lpstr>SAX Parser Properties</vt:lpstr>
      <vt:lpstr>SAX Parser Properties (contd.)</vt:lpstr>
      <vt:lpstr>SAX Parser</vt:lpstr>
      <vt:lpstr>When to use a SAX Parser</vt:lpstr>
      <vt:lpstr>StAX Parser</vt:lpstr>
      <vt:lpstr>StAX Parser Properties</vt:lpstr>
      <vt:lpstr>StAX Parser Properties (contd.)</vt:lpstr>
      <vt:lpstr>XML Parsing – a comparison of the three API’s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L11 User Login</dc:title>
  <dc:creator>Earl Gaylard</dc:creator>
  <cp:lastModifiedBy>Jackie Stewart</cp:lastModifiedBy>
  <cp:revision>80</cp:revision>
  <dcterms:created xsi:type="dcterms:W3CDTF">2016-10-26T10:51:11Z</dcterms:created>
  <dcterms:modified xsi:type="dcterms:W3CDTF">2023-02-20T10:45:33Z</dcterms:modified>
</cp:coreProperties>
</file>