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7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327" r:id="rId21"/>
    <p:sldId id="324" r:id="rId22"/>
    <p:sldId id="325" r:id="rId23"/>
    <p:sldId id="326" r:id="rId24"/>
    <p:sldId id="285" r:id="rId25"/>
    <p:sldId id="328" r:id="rId26"/>
    <p:sldId id="329" r:id="rId27"/>
    <p:sldId id="330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31" r:id="rId37"/>
    <p:sldId id="297" r:id="rId38"/>
    <p:sldId id="296" r:id="rId39"/>
    <p:sldId id="332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34" r:id="rId54"/>
    <p:sldId id="312" r:id="rId55"/>
    <p:sldId id="313" r:id="rId56"/>
    <p:sldId id="335" r:id="rId57"/>
    <p:sldId id="316" r:id="rId58"/>
    <p:sldId id="320" r:id="rId59"/>
    <p:sldId id="32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5921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7456-45FF-4665-A89E-83EFFD8EA6EF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DE445-6EE7-43A7-9C57-144C6A74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44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98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502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867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284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86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034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4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099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620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049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452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410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472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862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97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0331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960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075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0313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423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391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3518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52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59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095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243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338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096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28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89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E445-6EE7-43A7-9C57-144C6A742491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91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ref_selectors.as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trysel.a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71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  <a:br>
              <a:rPr lang="en-GB" sz="8000" dirty="0"/>
            </a:br>
            <a:r>
              <a:rPr lang="en-IE" sz="8000" dirty="0" err="1"/>
              <a:t>JQuery</a:t>
            </a:r>
            <a:endParaRPr lang="en-IE" altLang="en-US" sz="8000" dirty="0"/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Syntax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Examples: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$(this).hide()</a:t>
            </a:r>
            <a:r>
              <a:rPr lang="en-IE" altLang="en-US" dirty="0">
                <a:solidFill>
                  <a:srgbClr val="000000"/>
                </a:solidFill>
              </a:rPr>
              <a:t> - hides the current element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$("p").hide()</a:t>
            </a:r>
            <a:r>
              <a:rPr lang="en-IE" altLang="en-US" dirty="0">
                <a:solidFill>
                  <a:srgbClr val="000000"/>
                </a:solidFill>
              </a:rPr>
              <a:t> - hides all &lt;p&gt;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$(".test").hide()</a:t>
            </a:r>
            <a:r>
              <a:rPr lang="en-IE" altLang="en-US" dirty="0">
                <a:solidFill>
                  <a:srgbClr val="000000"/>
                </a:solidFill>
              </a:rPr>
              <a:t> - hides all elements with class="test"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$("#test").hide()</a:t>
            </a:r>
            <a:r>
              <a:rPr lang="en-IE" altLang="en-US" dirty="0">
                <a:solidFill>
                  <a:srgbClr val="000000"/>
                </a:solidFill>
              </a:rPr>
              <a:t> - hides the element with id="test"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7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Document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JavaScript may execute before the DOM finishes loading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We need to make sure the DOM has finished loading before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we try to manipulate it 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ensure this jQuery code generally sits inside a document ready event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C1D81-EFD0-4AD4-B3DF-B27CA76C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33" y="4685258"/>
            <a:ext cx="5018178" cy="19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2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selectors allow you to select and manipulate HTML element(s)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selectors are used to "find" (or select) HTML elements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based on their name, id, classes, types, attributes, values of attributes and much more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It's based on the existing CSS Selectors, and in addition, it has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some own custom selectors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All selectors in jQuery start with the dollar sign and parentheses: </a:t>
            </a:r>
            <a:r>
              <a:rPr lang="en-IE" altLang="en-US" b="1" dirty="0">
                <a:solidFill>
                  <a:srgbClr val="000000"/>
                </a:solidFill>
              </a:rPr>
              <a:t>$()</a:t>
            </a:r>
          </a:p>
        </p:txBody>
      </p:sp>
    </p:spTree>
    <p:extLst>
      <p:ext uri="{BB962C8B-B14F-4D97-AF65-F5344CB8AC3E}">
        <p14:creationId xmlns:p14="http://schemas.microsoft.com/office/powerpoint/2010/main" val="5986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Element selector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 element selector selects elements based on the element name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You can select all &lt;p&gt; elements on a page like this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B62BF-46FC-4551-8B35-62317EC2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86" y="4317409"/>
            <a:ext cx="5839499" cy="6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The #Id selector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#id selector uses the id attribute of an HTML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tag to find the specific element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An id should be unique within a page, so you should use the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#id selector when you want to find a single, unique element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find an element with a specific id, write a hash character,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followed by the id of the HTML element</a:t>
            </a:r>
            <a:r>
              <a:rPr lang="en-IE" altLang="en-US" b="1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15DDB-C9A8-44E1-A0ED-8D8B1A5A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28" y="5942751"/>
            <a:ext cx="6296372" cy="7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5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The .class selector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.class selector finds elements with a specific class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find elements with a specific class, write a period character, followed by the name of the class: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1C785-65A7-4742-9DD6-C66751F5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78" y="4434484"/>
            <a:ext cx="6012714" cy="7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The .class selector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.class selector finds elements with a specific class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find elements with a specific class, write a period character, followed by the name of the class: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How to code multiple selectors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1C785-65A7-4742-9DD6-C66751F5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10" y="3998386"/>
            <a:ext cx="6012714" cy="719832"/>
          </a:xfrm>
          <a:prstGeom prst="rect">
            <a:avLst/>
          </a:prstGeom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1764C2D-B26D-4449-85AC-52D2B86A3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97025"/>
              </p:ext>
            </p:extLst>
          </p:nvPr>
        </p:nvGraphicFramePr>
        <p:xfrm>
          <a:off x="4141848" y="5572212"/>
          <a:ext cx="9480004" cy="12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7391400" imgH="863600" progId="Word.Document.12">
                  <p:embed/>
                </p:oleObj>
              </mc:Choice>
              <mc:Fallback>
                <p:oleObj name="Document" r:id="rId4" imgW="7391400" imgH="863600" progId="Word.Document.12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A61DD46-4A82-1B4B-9032-A51963901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848" y="5572212"/>
                        <a:ext cx="9480004" cy="12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07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6E5F8-B04B-4086-9725-621C113E8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27" y="1187246"/>
            <a:ext cx="8566946" cy="49685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526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Selectors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449F-667A-4EB9-983D-214EEF25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37" y="1187246"/>
            <a:ext cx="9289525" cy="470711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ED5B6-E033-48BE-B79D-3D79E6BD7461}"/>
              </a:ext>
            </a:extLst>
          </p:cNvPr>
          <p:cNvSpPr/>
          <p:nvPr/>
        </p:nvSpPr>
        <p:spPr>
          <a:xfrm>
            <a:off x="3047999" y="6086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Full selector reference: </a:t>
            </a:r>
            <a:r>
              <a:rPr lang="en-IE" dirty="0">
                <a:hlinkClick r:id="rId3"/>
              </a:rPr>
              <a:t>jQuery Selectors Reference</a:t>
            </a:r>
            <a:r>
              <a:rPr lang="en-IE" dirty="0"/>
              <a:t>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Try out the </a:t>
            </a:r>
            <a:r>
              <a:rPr lang="en-IE" dirty="0">
                <a:hlinkClick r:id="rId4"/>
              </a:rPr>
              <a:t>jQuery Selector Tester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54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Selecting Elements by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6D94-9C4D-4D61-9AFF-4EA3B24A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00" y="1187246"/>
            <a:ext cx="8799200" cy="30243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2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What is jQuery?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What does jQuery Offer?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jQuery </a:t>
            </a:r>
            <a:r>
              <a:rPr lang="en-US" altLang="en-US" dirty="0" err="1">
                <a:solidFill>
                  <a:srgbClr val="000000"/>
                </a:solidFill>
              </a:rPr>
              <a:t>onReady</a:t>
            </a:r>
            <a:endParaRPr lang="en-US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Selectors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Events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Creating elements &amp; appending to DOM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Changing Styles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5818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Selecting Elements by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Using the descendant selector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dirty="0"/>
              <a:t> The ("parent descendant") selector </a:t>
            </a:r>
            <a:r>
              <a:rPr lang="en-IE" b="1" dirty="0"/>
              <a:t>selects all elements that are descendants of a specified element.</a:t>
            </a:r>
            <a:endParaRPr lang="en-IE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E4530-FD8F-4A05-8C77-46949404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0" y="3209291"/>
            <a:ext cx="5220182" cy="36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Selecting Elements by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688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How do we find all &lt;li&gt; elements that are inside of the &lt;ul&gt; tag with the ID “destinations”</a:t>
            </a:r>
            <a:endParaRPr lang="en-IE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E4530-FD8F-4A05-8C77-46949404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3" y="2860056"/>
            <a:ext cx="4435084" cy="309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AF8657-B224-4DEE-A7E6-801B6778223E}"/>
              </a:ext>
            </a:extLst>
          </p:cNvPr>
          <p:cNvSpPr txBox="1"/>
          <p:nvPr/>
        </p:nvSpPr>
        <p:spPr>
          <a:xfrm>
            <a:off x="4663440" y="3414932"/>
            <a:ext cx="357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highlight>
                  <a:srgbClr val="FFFF00"/>
                </a:highlight>
              </a:rPr>
              <a:t>$(“#destination li”);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4A5FC-0322-4603-A9AA-BC6D0F7B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35" y="2227669"/>
            <a:ext cx="3578352" cy="43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Selecting Elements by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Selecting Direct children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dirty="0"/>
              <a:t> We only want to select the “direct children” &lt;li&gt; elements of id “destinations”</a:t>
            </a:r>
            <a:r>
              <a:rPr lang="en-IE" b="1" dirty="0"/>
              <a:t>.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F8657-B224-4DEE-A7E6-801B6778223E}"/>
              </a:ext>
            </a:extLst>
          </p:cNvPr>
          <p:cNvSpPr txBox="1"/>
          <p:nvPr/>
        </p:nvSpPr>
        <p:spPr>
          <a:xfrm>
            <a:off x="4450080" y="4029669"/>
            <a:ext cx="329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highlight>
                  <a:srgbClr val="FFFF00"/>
                </a:highlight>
              </a:rPr>
              <a:t>$(“#destination li”);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37E8-D717-4758-AC5B-FD8B8BD0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" y="3074200"/>
            <a:ext cx="4282441" cy="378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D1436-56EA-4993-AB76-D9ABE42D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28" y="2547342"/>
            <a:ext cx="3395472" cy="43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Selecting Elements by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Selecting Direct children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dirty="0"/>
              <a:t> Use   &gt;   to specify only direct children</a:t>
            </a:r>
            <a:r>
              <a:rPr lang="en-IE" b="1" dirty="0"/>
              <a:t>.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F8657-B224-4DEE-A7E6-801B6778223E}"/>
              </a:ext>
            </a:extLst>
          </p:cNvPr>
          <p:cNvSpPr txBox="1"/>
          <p:nvPr/>
        </p:nvSpPr>
        <p:spPr>
          <a:xfrm>
            <a:off x="4450080" y="3968113"/>
            <a:ext cx="352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highlight>
                  <a:srgbClr val="FFFF00"/>
                </a:highlight>
              </a:rPr>
              <a:t>$(“#destination &gt; li”);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37E8-D717-4758-AC5B-FD8B8BD0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" y="2578807"/>
            <a:ext cx="4282441" cy="378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5140AE-BC4A-4FAA-B912-4893ED0D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49" y="2041934"/>
            <a:ext cx="3525012" cy="48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3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Selecting Multiple Elements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28D4CB-09E9-45EE-AE19-B8EBA908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</a:rPr>
              <a:t>Selecting Multiple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dirty="0"/>
              <a:t> We want to find elements with either a class “promo” or ID “</a:t>
            </a:r>
            <a:r>
              <a:rPr lang="en-IE" dirty="0" err="1"/>
              <a:t>france</a:t>
            </a:r>
            <a:r>
              <a:rPr lang="en-IE" dirty="0"/>
              <a:t>”.</a:t>
            </a: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B755-FB51-45AF-8179-04BA4853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5" y="3095625"/>
            <a:ext cx="3985832" cy="376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5976B-D4C8-4F7A-8D3D-374116F42B77}"/>
              </a:ext>
            </a:extLst>
          </p:cNvPr>
          <p:cNvSpPr txBox="1"/>
          <p:nvPr/>
        </p:nvSpPr>
        <p:spPr>
          <a:xfrm>
            <a:off x="4242816" y="4715202"/>
            <a:ext cx="352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highlight>
                  <a:srgbClr val="FFFF00"/>
                </a:highlight>
              </a:rPr>
              <a:t>$(“.promo, #</a:t>
            </a:r>
            <a:r>
              <a:rPr lang="en-IE" sz="2800" b="1" dirty="0" err="1">
                <a:highlight>
                  <a:srgbClr val="FFFF00"/>
                </a:highlight>
              </a:rPr>
              <a:t>france</a:t>
            </a:r>
            <a:r>
              <a:rPr lang="en-IE" sz="2800" b="1" dirty="0">
                <a:highlight>
                  <a:srgbClr val="FFFF00"/>
                </a:highlight>
              </a:rPr>
              <a:t>”);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8574B-DC02-4FFF-83DA-F8C3700B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59" y="2529214"/>
            <a:ext cx="3314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0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CSS-like pseudo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28D4CB-09E9-45EE-AE19-B8EBA908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$(“destinations </a:t>
            </a:r>
            <a:r>
              <a:rPr lang="en-IE" alt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li:first</a:t>
            </a: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”);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$(“destinations </a:t>
            </a:r>
            <a:r>
              <a:rPr lang="en-IE" alt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li:last</a:t>
            </a: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”);</a:t>
            </a: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3C7BD-B426-4CBB-8915-7DB16BC0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6" y="1187246"/>
            <a:ext cx="3571113" cy="56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97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CSS-like pseudo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28D4CB-09E9-45EE-AE19-B8EBA908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$(“destinations </a:t>
            </a:r>
            <a:r>
              <a:rPr lang="en-IE" alt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li:first</a:t>
            </a: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”);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$(“destinations </a:t>
            </a:r>
            <a:r>
              <a:rPr lang="en-IE" alt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li:last</a:t>
            </a: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”);</a:t>
            </a: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3C7BD-B426-4CBB-8915-7DB16BC0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6" y="1187246"/>
            <a:ext cx="3571113" cy="56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CSS-like pseudo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28D4CB-09E9-45EE-AE19-B8EBA908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56"/>
            <a:ext cx="10515600" cy="5548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$(“destinations </a:t>
            </a:r>
            <a:r>
              <a:rPr lang="en-IE" alt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li:odd</a:t>
            </a: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”);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$(“destinations </a:t>
            </a:r>
            <a:r>
              <a:rPr lang="en-IE" alt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li:even</a:t>
            </a:r>
            <a:r>
              <a:rPr lang="en-IE" alt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”);</a:t>
            </a:r>
            <a:endParaRPr lang="en-IE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DF505-5CDB-4AB2-91C1-D814794C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14" y="1321609"/>
            <a:ext cx="3009900" cy="50292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1CB614C-6877-4461-8417-8A5254B24B10}"/>
              </a:ext>
            </a:extLst>
          </p:cNvPr>
          <p:cNvCxnSpPr/>
          <p:nvPr/>
        </p:nvCxnSpPr>
        <p:spPr>
          <a:xfrm rot="16200000" flipH="1">
            <a:off x="3620263" y="2557834"/>
            <a:ext cx="3279648" cy="2682240"/>
          </a:xfrm>
          <a:prstGeom prst="bentConnector3">
            <a:avLst>
              <a:gd name="adj1" fmla="val 1005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44C599-AA92-45E7-B4C6-E7035D3BD16B}"/>
              </a:ext>
            </a:extLst>
          </p:cNvPr>
          <p:cNvCxnSpPr>
            <a:cxnSpLocks/>
          </p:cNvCxnSpPr>
          <p:nvPr/>
        </p:nvCxnSpPr>
        <p:spPr>
          <a:xfrm>
            <a:off x="4206239" y="2414016"/>
            <a:ext cx="2394968" cy="1484937"/>
          </a:xfrm>
          <a:prstGeom prst="bentConnector3">
            <a:avLst>
              <a:gd name="adj1" fmla="val -39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E28B2-444E-4197-9587-6E9C78FF5568}"/>
              </a:ext>
            </a:extLst>
          </p:cNvPr>
          <p:cNvCxnSpPr/>
          <p:nvPr/>
        </p:nvCxnSpPr>
        <p:spPr>
          <a:xfrm>
            <a:off x="4876800" y="1621536"/>
            <a:ext cx="1865376" cy="293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9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contains powerful methods for changing and manipulating HTML elements and attributes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Three simple, but useful, jQuery methods for DOM manipulation are: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text() - Sets or returns the text content of selected elements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html() - Sets or returns the content of selected elements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(including HTML </a:t>
            </a:r>
            <a:r>
              <a:rPr lang="en-IE" altLang="en-US" dirty="0" err="1">
                <a:solidFill>
                  <a:srgbClr val="000000"/>
                </a:solidFill>
              </a:rPr>
              <a:t>markup</a:t>
            </a:r>
            <a:r>
              <a:rPr lang="en-IE" altLang="en-US" dirty="0">
                <a:solidFill>
                  <a:srgbClr val="0000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 err="1">
                <a:solidFill>
                  <a:srgbClr val="000000"/>
                </a:solidFill>
              </a:rPr>
              <a:t>val</a:t>
            </a:r>
            <a:r>
              <a:rPr lang="en-IE" altLang="en-US" dirty="0">
                <a:solidFill>
                  <a:srgbClr val="000000"/>
                </a:solidFill>
              </a:rPr>
              <a:t>() - Sets or returns the value of form fields</a:t>
            </a:r>
          </a:p>
        </p:txBody>
      </p:sp>
    </p:spTree>
    <p:extLst>
      <p:ext uri="{BB962C8B-B14F-4D97-AF65-F5344CB8AC3E}">
        <p14:creationId xmlns:p14="http://schemas.microsoft.com/office/powerpoint/2010/main" val="198965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demonstrates how to get content with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the jQuery </a:t>
            </a:r>
            <a:r>
              <a:rPr lang="en-IE" altLang="en-US" b="1" dirty="0">
                <a:solidFill>
                  <a:srgbClr val="000000"/>
                </a:solidFill>
              </a:rPr>
              <a:t>text() </a:t>
            </a:r>
            <a:r>
              <a:rPr lang="en-IE" altLang="en-US" dirty="0">
                <a:solidFill>
                  <a:srgbClr val="000000"/>
                </a:solidFill>
              </a:rPr>
              <a:t>and </a:t>
            </a:r>
            <a:r>
              <a:rPr lang="en-IE" altLang="en-US" b="1" dirty="0">
                <a:solidFill>
                  <a:srgbClr val="000000"/>
                </a:solidFill>
              </a:rPr>
              <a:t>html() </a:t>
            </a:r>
            <a:r>
              <a:rPr lang="en-IE" altLang="en-US" dirty="0">
                <a:solidFill>
                  <a:srgbClr val="000000"/>
                </a:solidFill>
              </a:rPr>
              <a:t>methods: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739B-0AF6-4642-ADBE-E053C02B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5243" y="2599194"/>
            <a:ext cx="8141514" cy="27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What is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is a JavaScript Library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greatly simplifies JavaScript programming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purpose of jQuery is to make it much easier to use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JavaScript on your website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is designed to handle all cross-browser issues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therefore it should run exactly the same in all major browsers </a:t>
            </a:r>
          </a:p>
        </p:txBody>
      </p:sp>
    </p:spTree>
    <p:extLst>
      <p:ext uri="{BB962C8B-B14F-4D97-AF65-F5344CB8AC3E}">
        <p14:creationId xmlns:p14="http://schemas.microsoft.com/office/powerpoint/2010/main" val="340289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demonstrates how to get the value of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an input field with the jQuery </a:t>
            </a:r>
            <a:r>
              <a:rPr lang="en-IE" altLang="en-US" b="1" dirty="0" err="1">
                <a:solidFill>
                  <a:srgbClr val="000000"/>
                </a:solidFill>
              </a:rPr>
              <a:t>val</a:t>
            </a:r>
            <a:r>
              <a:rPr lang="en-IE" altLang="en-US" b="1" dirty="0">
                <a:solidFill>
                  <a:srgbClr val="000000"/>
                </a:solidFill>
              </a:rPr>
              <a:t>() </a:t>
            </a:r>
            <a:r>
              <a:rPr lang="en-IE" altLang="en-US" dirty="0">
                <a:solidFill>
                  <a:srgbClr val="000000"/>
                </a:solidFill>
              </a:rPr>
              <a:t>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A40AA-D748-4F81-BEB5-06BBBEDC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43" y="3165818"/>
            <a:ext cx="7444313" cy="15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</a:t>
            </a:r>
            <a:r>
              <a:rPr lang="en-IE" altLang="en-US" b="1" dirty="0" err="1">
                <a:solidFill>
                  <a:srgbClr val="000000"/>
                </a:solidFill>
              </a:rPr>
              <a:t>attr</a:t>
            </a:r>
            <a:r>
              <a:rPr lang="en-IE" altLang="en-US" b="1" dirty="0">
                <a:solidFill>
                  <a:srgbClr val="000000"/>
                </a:solidFill>
              </a:rPr>
              <a:t>() </a:t>
            </a:r>
            <a:r>
              <a:rPr lang="en-IE" altLang="en-US" dirty="0">
                <a:solidFill>
                  <a:srgbClr val="000000"/>
                </a:solidFill>
              </a:rPr>
              <a:t>method is used to get attribute values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demonstrates how to get the value of the </a:t>
            </a:r>
            <a:r>
              <a:rPr lang="en-IE" altLang="en-US" dirty="0" err="1">
                <a:solidFill>
                  <a:srgbClr val="000000"/>
                </a:solidFill>
              </a:rPr>
              <a:t>href</a:t>
            </a:r>
            <a:r>
              <a:rPr lang="en-IE" altLang="en-US" dirty="0">
                <a:solidFill>
                  <a:srgbClr val="000000"/>
                </a:solidFill>
              </a:rPr>
              <a:t> attribute in a link: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87356-D425-4A77-815C-52A3D57D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50" y="3710354"/>
            <a:ext cx="810090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We will use the same three methods for getting content to also set content: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text() - Sets or returns the text content of selected elements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html() - Sets or returns the content of selected elements (including HTML </a:t>
            </a:r>
            <a:r>
              <a:rPr lang="en-IE" altLang="en-US" dirty="0" err="1">
                <a:solidFill>
                  <a:srgbClr val="000000"/>
                </a:solidFill>
              </a:rPr>
              <a:t>markup</a:t>
            </a:r>
            <a:r>
              <a:rPr lang="en-IE" altLang="en-US" dirty="0">
                <a:solidFill>
                  <a:srgbClr val="0000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 err="1">
                <a:solidFill>
                  <a:srgbClr val="000000"/>
                </a:solidFill>
              </a:rPr>
              <a:t>val</a:t>
            </a:r>
            <a:r>
              <a:rPr lang="en-IE" altLang="en-US" dirty="0">
                <a:solidFill>
                  <a:srgbClr val="000000"/>
                </a:solidFill>
              </a:rPr>
              <a:t>() - Sets or returns the value of form fields</a:t>
            </a:r>
          </a:p>
        </p:txBody>
      </p:sp>
    </p:spTree>
    <p:extLst>
      <p:ext uri="{BB962C8B-B14F-4D97-AF65-F5344CB8AC3E}">
        <p14:creationId xmlns:p14="http://schemas.microsoft.com/office/powerpoint/2010/main" val="2062960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demonstrates how to set content with the jQuery text(), html(), and </a:t>
            </a:r>
            <a:r>
              <a:rPr lang="en-IE" altLang="en-US" dirty="0" err="1">
                <a:solidFill>
                  <a:srgbClr val="000000"/>
                </a:solidFill>
              </a:rPr>
              <a:t>val</a:t>
            </a:r>
            <a:r>
              <a:rPr lang="en-IE" altLang="en-US" dirty="0">
                <a:solidFill>
                  <a:srgbClr val="000000"/>
                </a:solidFill>
              </a:rPr>
              <a:t>() methods: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E427D-513B-4750-AA18-CDAEA86B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54" y="2703147"/>
            <a:ext cx="6501291" cy="35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1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</a:t>
            </a:r>
            <a:r>
              <a:rPr lang="en-IE" altLang="en-US" dirty="0" err="1">
                <a:solidFill>
                  <a:srgbClr val="000000"/>
                </a:solidFill>
              </a:rPr>
              <a:t>attr</a:t>
            </a:r>
            <a:r>
              <a:rPr lang="en-IE" altLang="en-US" dirty="0">
                <a:solidFill>
                  <a:srgbClr val="000000"/>
                </a:solidFill>
              </a:rPr>
              <a:t>() method is also used to set/change attribute values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demonstrates how to change (set) the value of the </a:t>
            </a:r>
            <a:r>
              <a:rPr lang="en-IE" altLang="en-US" dirty="0" err="1">
                <a:solidFill>
                  <a:srgbClr val="000000"/>
                </a:solidFill>
              </a:rPr>
              <a:t>href</a:t>
            </a:r>
            <a:r>
              <a:rPr lang="en-IE" altLang="en-US" dirty="0">
                <a:solidFill>
                  <a:srgbClr val="000000"/>
                </a:solidFill>
              </a:rPr>
              <a:t> attribute in a link: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C5F7C-C459-4E58-970D-7EE553E0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59878"/>
            <a:ext cx="9144000" cy="12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We will look at four jQuery methods that are used to add new content: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append() - Inserts content at the end of the selected elements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prepend() - Inserts content at the beginning of the selected elements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after() - Inserts content after the selected elements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before() - Inserts content before the selected elements</a:t>
            </a:r>
          </a:p>
        </p:txBody>
      </p:sp>
    </p:spTree>
    <p:extLst>
      <p:ext uri="{BB962C8B-B14F-4D97-AF65-F5344CB8AC3E}">
        <p14:creationId xmlns:p14="http://schemas.microsoft.com/office/powerpoint/2010/main" val="774538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append() method inserts content AT THE END of the selected HTML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append some text </a:t>
            </a:r>
            <a:r>
              <a:rPr lang="en-IE" altLang="en-US" u="sng" dirty="0">
                <a:solidFill>
                  <a:srgbClr val="000000"/>
                </a:solidFill>
              </a:rPr>
              <a:t>to the end </a:t>
            </a:r>
            <a:r>
              <a:rPr lang="en-IE" altLang="en-US" dirty="0">
                <a:solidFill>
                  <a:srgbClr val="000000"/>
                </a:solidFill>
              </a:rPr>
              <a:t>of Paragraph tag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018A-A8DB-4A72-8098-25B63C56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" y="3429000"/>
            <a:ext cx="9526361" cy="84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16182-DFF4-4096-8645-1B0B1A5D5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67" y="4685626"/>
            <a:ext cx="3612049" cy="1568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B3369-CC31-41A0-9BD5-F88AE5117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792" y="4685626"/>
            <a:ext cx="5473212" cy="15688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8A0D15B-6F75-4BF4-95E1-55B1627936B6}"/>
              </a:ext>
            </a:extLst>
          </p:cNvPr>
          <p:cNvSpPr/>
          <p:nvPr/>
        </p:nvSpPr>
        <p:spPr>
          <a:xfrm>
            <a:off x="4949952" y="5401056"/>
            <a:ext cx="1346372" cy="26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442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prepend() method inserts content AT THE BEGINNING of the selected HTML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append some text </a:t>
            </a:r>
            <a:r>
              <a:rPr lang="en-IE" altLang="en-US" u="sng" dirty="0">
                <a:solidFill>
                  <a:srgbClr val="000000"/>
                </a:solidFill>
              </a:rPr>
              <a:t>to the beginning </a:t>
            </a:r>
            <a:r>
              <a:rPr lang="en-IE" altLang="en-US" dirty="0">
                <a:solidFill>
                  <a:srgbClr val="000000"/>
                </a:solidFill>
              </a:rPr>
              <a:t>of Paragraph tag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86534-B21F-4ACB-BB35-43FC0CA3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70" y="3153064"/>
            <a:ext cx="9412830" cy="806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6972F-6CF3-45C1-B4B8-320FCEF6E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67" y="4462272"/>
            <a:ext cx="3699213" cy="16067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792B9E-05FE-4EE7-BD67-AF2054EB5122}"/>
              </a:ext>
            </a:extLst>
          </p:cNvPr>
          <p:cNvSpPr/>
          <p:nvPr/>
        </p:nvSpPr>
        <p:spPr>
          <a:xfrm>
            <a:off x="4972347" y="5169062"/>
            <a:ext cx="1424307" cy="308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07B8C8-B1EF-4F34-8F82-4491AF0C4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976" y="4526306"/>
            <a:ext cx="4685598" cy="1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0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after() method inserts content AFTER the selected HTML element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Add “Hello World” after each &lt;P&gt; element</a:t>
            </a:r>
            <a:br>
              <a:rPr lang="en-IE" altLang="en-US" dirty="0">
                <a:solidFill>
                  <a:srgbClr val="000000"/>
                </a:solidFill>
              </a:rPr>
            </a:br>
            <a:endParaRPr lang="en-IE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D8B0C-6C3B-4DF0-A3DD-B3992E7D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75" y="3429000"/>
            <a:ext cx="6533833" cy="60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E3EA4-0C46-4BFC-88DD-D2C356D9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67" y="4462272"/>
            <a:ext cx="3699213" cy="160672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541227F-8C98-4079-8745-364C4BCE2E66}"/>
              </a:ext>
            </a:extLst>
          </p:cNvPr>
          <p:cNvSpPr/>
          <p:nvPr/>
        </p:nvSpPr>
        <p:spPr>
          <a:xfrm>
            <a:off x="4972347" y="5169062"/>
            <a:ext cx="1424307" cy="308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11C4A-D3BB-4186-B7ED-BD19ED503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320" y="4532211"/>
            <a:ext cx="3699213" cy="21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68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before() method inserts content BEFORE the selected HTML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Add “Hello World” before each &lt;P&gt; element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F8154-1B07-4897-9194-90B2E9F3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96" y="3429000"/>
            <a:ext cx="7457148" cy="659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B944D-962B-43F0-A958-86B7D0FF2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67" y="4462272"/>
            <a:ext cx="3699213" cy="160672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E7B78C6-72FE-46DC-93C6-25A1387A8E43}"/>
              </a:ext>
            </a:extLst>
          </p:cNvPr>
          <p:cNvSpPr/>
          <p:nvPr/>
        </p:nvSpPr>
        <p:spPr>
          <a:xfrm>
            <a:off x="4972347" y="5169062"/>
            <a:ext cx="1424307" cy="308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015C7-084F-4F4C-97D3-3FD73575D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334" y="4608138"/>
            <a:ext cx="3111582" cy="20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What is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is a lightweight, "write less, do more", JavaScript library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also simplifies a lot of the complicated things from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JavaScript, like Ajax calls and DOM manipulation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The jQuery library contains the following features: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HTML/DOM manipulation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CSS manipulation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HTML event methods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Effects and animations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Ajax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Plugins (Data Validation, Slide Shows, Carousels)</a:t>
            </a:r>
          </a:p>
        </p:txBody>
      </p:sp>
    </p:spTree>
    <p:extLst>
      <p:ext uri="{BB962C8B-B14F-4D97-AF65-F5344CB8AC3E}">
        <p14:creationId xmlns:p14="http://schemas.microsoft.com/office/powerpoint/2010/main" val="397679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Both the append() and prepend() methods can take an infinite number of new elements as parameters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new elements can be generated with text/HTML (like we have done in the examples above), with jQuery, or with JavaScript code and DOM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0832A-13B1-4D00-900C-E8F43894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96" y="4426269"/>
            <a:ext cx="8545089" cy="23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57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5E69C8-11C8-4C44-ADEE-2C3CB74DE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8880" y="1187246"/>
            <a:ext cx="9594239" cy="44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691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D1651D3-6252-4881-B02E-77CCFA3D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474" y="1493843"/>
            <a:ext cx="8429051" cy="436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578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Adding to 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289E20-08A3-454A-9749-34EB9D7D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0425" y="1412776"/>
            <a:ext cx="8551150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577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Removing from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remove elements and content, there are mainly two jQuery methods: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remove() - Removes the selected element (and its child elements)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empty() - Removes the child elements from the selected element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A401F-CD8A-46A9-9F22-F4D77FD1F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63" y="3414932"/>
            <a:ext cx="3692273" cy="63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F7DF2-DE75-48E3-94F1-C7E61B216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863" y="5644092"/>
            <a:ext cx="3647559" cy="6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Removing from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 remove() method also accepts one parameter, which allows you to filter the elements to be removed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parameter is any jQuery selector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removes all &lt;p&gt; elements with class="test": 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Remove all &lt;p&gt; elements with class="test” or class="demo":  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BFBF8-4FB1-4FA5-8CD8-9CD71508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72" y="3959878"/>
            <a:ext cx="4104456" cy="642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27DFD-CCCB-4F86-8AF3-FA16C3A2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249" y="5670754"/>
            <a:ext cx="5327502" cy="6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4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All the different visitors' actions that a web page can respond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to are called events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An event represents the precise moment when something happens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Examples: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moving a mouse over an element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selecting a radio button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clicking on an element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term "fires/fired" is often used with events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Example: "The keypress event is fired = the moment you press a key“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Example: “The click event is fired = the moment you click a button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06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Common DOM Events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3D3D8-2ADE-4350-9E0B-312E7CDA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58" y="2060448"/>
            <a:ext cx="9399492" cy="32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81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 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In jQuery, most DOM events have an equivalent jQuery method.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To assign a click event to all paragraphs on a page, you can do this: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next step is to define what should happen when the event fires. You must pass a function to the event: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D5A73-307B-48F6-9A4E-31619D94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36" y="2504583"/>
            <a:ext cx="2952328" cy="529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99683-405F-4322-99D4-17FBF25FA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73" y="4437183"/>
            <a:ext cx="4374253" cy="14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98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on() Event 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alternative syntax is to use the $().on method.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Attach an event handler function for one or more events to the selected elements.: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Attach a click event to the &lt;p&gt; element: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None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57536-068D-4326-9049-C1E27963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04" y="2665047"/>
            <a:ext cx="7857577" cy="53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D479B-A14F-41DC-AF05-3393D6256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76" y="4324459"/>
            <a:ext cx="5832648" cy="12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7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How to get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There are several ways to start using jQuery on your web site. 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You can: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Download the jQuery library from </a:t>
            </a:r>
            <a:r>
              <a:rPr lang="en-US" altLang="en-US" dirty="0">
                <a:solidFill>
                  <a:srgbClr val="000000"/>
                </a:solidFill>
                <a:hlinkClick r:id="rId2"/>
              </a:rPr>
              <a:t>jQuery.com</a:t>
            </a:r>
            <a:endParaRPr lang="en-US" altLang="en-US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Include jQuery from a CDN, like Google</a:t>
            </a:r>
            <a:endParaRPr lang="en-IE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Downloading 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Production version – intended for live website as it has been minified 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and compressed</a:t>
            </a:r>
          </a:p>
          <a:p>
            <a:pPr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Development version - for testing and development (uncompressed 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and readable code)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dirty="0">
                <a:solidFill>
                  <a:srgbClr val="000000"/>
                </a:solidFill>
              </a:rPr>
              <a:t>Both can be downloaded from </a:t>
            </a:r>
            <a:r>
              <a:rPr lang="en-IE" dirty="0">
                <a:solidFill>
                  <a:srgbClr val="000000"/>
                </a:solidFill>
                <a:hlinkClick r:id="rId2"/>
              </a:rPr>
              <a:t>jQuery.com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27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on() Event Method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4A3603-D1E8-4E7C-A431-F4EBC697FC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0371" y="1187247"/>
            <a:ext cx="9034828" cy="49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07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 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As of jQuery version 1.7, the on() method is the new replacement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for the bind(), live() and delegate() methods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Note: Event handlers attached using the on() method will work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for both current and FUTURE elements (like a new element created by a script)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Tip: To remove event handlers, use the off() method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Tip: To attach an event that only runs once and then removes itself, use the one() method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73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Commonly Used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 $(document).ready() method allows us to execute a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function when the document is fully loaded. 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 click() method attaches an event handler function to an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HTML element.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function is executed when the user clicks on the HTML 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element.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following example says: When a click event fires on a &lt;p&gt; element; hide the current &lt;p&gt; element: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284BC-9DB9-4386-A1D5-D91752A6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6" y="5194387"/>
            <a:ext cx="3747088" cy="12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</a:t>
            </a:r>
            <a:r>
              <a:rPr lang="en-GB" b="1"/>
              <a:t>Event Examples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Watching for a button click…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IE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CC5A3-CF0D-47E5-8B13-4F51D682D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49" y="2014537"/>
            <a:ext cx="2591735" cy="2739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5785F-E72F-45E4-BA8B-376B5455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656" y="2014536"/>
            <a:ext cx="2989811" cy="273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FA484-97E6-4DCB-9A06-3F3549772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440" y="4722735"/>
            <a:ext cx="48196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9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 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DE7CFA-5854-43D3-98AE-7443DEE2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1406" y="1374971"/>
            <a:ext cx="8888773" cy="494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818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 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413F4EE-33AE-4652-80BD-E5240FFF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563" y="1187246"/>
            <a:ext cx="7378134" cy="415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78771-C8FA-4257-A64B-A0ABC0F4F536}"/>
              </a:ext>
            </a:extLst>
          </p:cNvPr>
          <p:cNvSpPr txBox="1"/>
          <p:nvPr/>
        </p:nvSpPr>
        <p:spPr>
          <a:xfrm>
            <a:off x="3669792" y="5608320"/>
            <a:ext cx="562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ALL BUTTONS WILL BE REMOVED</a:t>
            </a:r>
          </a:p>
        </p:txBody>
      </p:sp>
    </p:spTree>
    <p:extLst>
      <p:ext uri="{BB962C8B-B14F-4D97-AF65-F5344CB8AC3E}">
        <p14:creationId xmlns:p14="http://schemas.microsoft.com/office/powerpoint/2010/main" val="1097681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Use  $(this) to identify the specific element that was clicked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Code will run for every button clicked, but only remove the specific one that was clicked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26703-F252-4A4D-AFCD-C29ABE75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89" y="2774015"/>
            <a:ext cx="6542657" cy="31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Event 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3BF684-3760-4F15-B70E-DE8A54C8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2487" y="1187246"/>
            <a:ext cx="794702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00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Ajax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8E1442E-F74A-483B-8CC8-39F17B7F8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588991"/>
              </p:ext>
            </p:extLst>
          </p:nvPr>
        </p:nvGraphicFramePr>
        <p:xfrm>
          <a:off x="2335237" y="1187246"/>
          <a:ext cx="8330907" cy="544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4" imgW="7378700" imgH="4826000" progId="Word.Document.12">
                  <p:embed/>
                </p:oleObj>
              </mc:Choice>
              <mc:Fallback>
                <p:oleObj name="Document" r:id="rId4" imgW="7378700" imgH="4826000" progId="Word.Document.12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36C779B8-7D6D-4F4A-A12E-6D7D1C04E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37" y="1187246"/>
                        <a:ext cx="8330907" cy="544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103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– Ajax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F51D9-E211-474B-9768-A379A452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0860" y="1187246"/>
            <a:ext cx="7927746" cy="12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31EC3C-7944-48BA-8518-E57FDF9D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0860" y="3104183"/>
            <a:ext cx="7574556" cy="300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5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How to get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 library is a single JavaScript file, and you reference it with the HTML &lt;script&gt; tag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Your jQuery code will also be stored in a separate file you will add 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b="1" u="sng" dirty="0">
                <a:solidFill>
                  <a:srgbClr val="000000"/>
                </a:solidFill>
              </a:rPr>
              <a:t>Tip</a:t>
            </a:r>
            <a:r>
              <a:rPr lang="en-IE" altLang="en-US" dirty="0">
                <a:solidFill>
                  <a:srgbClr val="000000"/>
                </a:solidFill>
              </a:rPr>
              <a:t>: Place the downloaded file in the same directory as the pages where you wish to use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55998-CCC7-4745-9F4F-2769073AB3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772" y="4460086"/>
            <a:ext cx="8676456" cy="12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How to get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If you don't want to download and host jQuery yourself, you can include it from a </a:t>
            </a:r>
            <a:r>
              <a:rPr lang="en-IE" altLang="en-US" b="1" dirty="0">
                <a:solidFill>
                  <a:srgbClr val="000000"/>
                </a:solidFill>
              </a:rPr>
              <a:t>CDN</a:t>
            </a:r>
            <a:r>
              <a:rPr lang="en-IE" altLang="en-US" dirty="0">
                <a:solidFill>
                  <a:srgbClr val="000000"/>
                </a:solidFill>
              </a:rPr>
              <a:t> (Content Delivery Network)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Both Google and Microsoft host jQuery.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Example from Google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5DDD8-0EE3-4329-BE33-94C4436D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4271392"/>
            <a:ext cx="8547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How to get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Advantages of using a CDN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Many users already have downloaded jQuery from Google or Microsoft when visiting another site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As a result, it will be loaded from cache when they visit your site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Also, most CDN's will make sure that once a user requests a file from it, it will be served from the server closest to them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All of this means it will lead to faster loading time for your site</a:t>
            </a:r>
          </a:p>
        </p:txBody>
      </p:sp>
    </p:spTree>
    <p:extLst>
      <p:ext uri="{BB962C8B-B14F-4D97-AF65-F5344CB8AC3E}">
        <p14:creationId xmlns:p14="http://schemas.microsoft.com/office/powerpoint/2010/main" val="357868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jQuery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423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The jQuery syntax is tailor-made for </a:t>
            </a:r>
            <a:r>
              <a:rPr lang="en-IE" altLang="en-US" b="1" dirty="0">
                <a:solidFill>
                  <a:srgbClr val="000000"/>
                </a:solidFill>
              </a:rPr>
              <a:t>selecting</a:t>
            </a:r>
            <a:r>
              <a:rPr lang="en-IE" altLang="en-US" dirty="0">
                <a:solidFill>
                  <a:srgbClr val="000000"/>
                </a:solidFill>
              </a:rPr>
              <a:t> HTML</a:t>
            </a:r>
            <a:br>
              <a:rPr lang="en-IE" altLang="en-US" dirty="0">
                <a:solidFill>
                  <a:srgbClr val="000000"/>
                </a:solidFill>
              </a:rPr>
            </a:br>
            <a:r>
              <a:rPr lang="en-IE" altLang="en-US" dirty="0">
                <a:solidFill>
                  <a:srgbClr val="000000"/>
                </a:solidFill>
              </a:rPr>
              <a:t>elements and performing some </a:t>
            </a:r>
            <a:r>
              <a:rPr lang="en-IE" altLang="en-US" b="1" dirty="0">
                <a:solidFill>
                  <a:srgbClr val="000000"/>
                </a:solidFill>
              </a:rPr>
              <a:t>action</a:t>
            </a:r>
            <a:r>
              <a:rPr lang="en-IE" altLang="en-US" dirty="0">
                <a:solidFill>
                  <a:srgbClr val="000000"/>
                </a:solidFill>
              </a:rPr>
              <a:t> on the element(s)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jQuery uses CSS selectors syntax to select elements 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Basic syntax is: </a:t>
            </a:r>
            <a:r>
              <a:rPr lang="en-IE" altLang="en-US" b="1" dirty="0">
                <a:solidFill>
                  <a:srgbClr val="000000"/>
                </a:solidFill>
              </a:rPr>
              <a:t>$(selector).action()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 </a:t>
            </a:r>
            <a:r>
              <a:rPr lang="en-IE" altLang="en-US" b="1" dirty="0">
                <a:solidFill>
                  <a:srgbClr val="000000"/>
                </a:solidFill>
              </a:rPr>
              <a:t>$</a:t>
            </a:r>
            <a:r>
              <a:rPr lang="en-IE" altLang="en-US" dirty="0">
                <a:solidFill>
                  <a:srgbClr val="000000"/>
                </a:solidFill>
              </a:rPr>
              <a:t> sign to define/access jQuery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 (</a:t>
            </a:r>
            <a:r>
              <a:rPr lang="en-IE" altLang="en-US" b="1" dirty="0">
                <a:solidFill>
                  <a:srgbClr val="000000"/>
                </a:solidFill>
              </a:rPr>
              <a:t>selector</a:t>
            </a:r>
            <a:r>
              <a:rPr lang="en-IE" altLang="en-US" dirty="0">
                <a:solidFill>
                  <a:srgbClr val="000000"/>
                </a:solidFill>
              </a:rPr>
              <a:t>) to "query (or find)" HTML elements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IE" altLang="en-US" dirty="0">
                <a:solidFill>
                  <a:srgbClr val="000000"/>
                </a:solidFill>
              </a:rPr>
              <a:t>A jQuery </a:t>
            </a:r>
            <a:r>
              <a:rPr lang="en-IE" altLang="en-US" b="1" dirty="0">
                <a:solidFill>
                  <a:srgbClr val="000000"/>
                </a:solidFill>
              </a:rPr>
              <a:t>action()</a:t>
            </a:r>
            <a:r>
              <a:rPr lang="en-IE" altLang="en-US" dirty="0">
                <a:solidFill>
                  <a:srgbClr val="000000"/>
                </a:solidFill>
              </a:rPr>
              <a:t> to be performed on the element(s)</a:t>
            </a:r>
          </a:p>
        </p:txBody>
      </p:sp>
    </p:spTree>
    <p:extLst>
      <p:ext uri="{BB962C8B-B14F-4D97-AF65-F5344CB8AC3E}">
        <p14:creationId xmlns:p14="http://schemas.microsoft.com/office/powerpoint/2010/main" val="290728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2248</Words>
  <Application>Microsoft Office PowerPoint</Application>
  <PresentationFormat>Widescreen</PresentationFormat>
  <Paragraphs>297</Paragraphs>
  <Slides>59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Office Theme</vt:lpstr>
      <vt:lpstr>Document</vt:lpstr>
      <vt:lpstr>PowerPoint Presentation</vt:lpstr>
      <vt:lpstr>Learning Outcomes</vt:lpstr>
      <vt:lpstr>What is jQuery?</vt:lpstr>
      <vt:lpstr>What is jQuery?</vt:lpstr>
      <vt:lpstr>How to get jQuery?</vt:lpstr>
      <vt:lpstr>How to get jQuery?</vt:lpstr>
      <vt:lpstr>How to get jQuery?</vt:lpstr>
      <vt:lpstr>How to get jQuery?</vt:lpstr>
      <vt:lpstr>jQuery Syntax</vt:lpstr>
      <vt:lpstr>jQuery Syntax Examples</vt:lpstr>
      <vt:lpstr>jQuery Document Ready</vt:lpstr>
      <vt:lpstr>jQuery Selectors</vt:lpstr>
      <vt:lpstr>jQuery Selectors</vt:lpstr>
      <vt:lpstr>jQuery Selectors</vt:lpstr>
      <vt:lpstr>jQuery Selectors</vt:lpstr>
      <vt:lpstr>jQuery Selectors</vt:lpstr>
      <vt:lpstr>jQuery Selectors</vt:lpstr>
      <vt:lpstr>jQuery Selectors</vt:lpstr>
      <vt:lpstr>jQuery – Selecting Elements by Relationship</vt:lpstr>
      <vt:lpstr>jQuery – Selecting Elements by Relationship</vt:lpstr>
      <vt:lpstr>jQuery – Selecting Elements by Relationship</vt:lpstr>
      <vt:lpstr>jQuery – Selecting Elements by Relationship</vt:lpstr>
      <vt:lpstr>jQuery – Selecting Elements by Relationship</vt:lpstr>
      <vt:lpstr>jQuery – Selecting Multiple Elements</vt:lpstr>
      <vt:lpstr>jQuery – CSS-like pseudo Classes</vt:lpstr>
      <vt:lpstr>jQuery – CSS-like pseudo Classes</vt:lpstr>
      <vt:lpstr>jQuery – CSS-like pseudo Classes</vt:lpstr>
      <vt:lpstr>jQuery – DOM Manipulation</vt:lpstr>
      <vt:lpstr>jQuery – DOM Manipulation</vt:lpstr>
      <vt:lpstr>jQuery – DOM Manipulation</vt:lpstr>
      <vt:lpstr>jQuery – DOM Manipulation</vt:lpstr>
      <vt:lpstr>jQuery – DOM Manipulation</vt:lpstr>
      <vt:lpstr>jQuery – DOM Manipulation</vt:lpstr>
      <vt:lpstr>jQuery – DOM Manipulation</vt:lpstr>
      <vt:lpstr>jQuery – Adding to DOM</vt:lpstr>
      <vt:lpstr>jQuery – Adding to DOM</vt:lpstr>
      <vt:lpstr>jQuery – Adding to DOM</vt:lpstr>
      <vt:lpstr>jQuery – Adding to DOM</vt:lpstr>
      <vt:lpstr>jQuery – Adding to DOM</vt:lpstr>
      <vt:lpstr>jQuery – Adding to DOM</vt:lpstr>
      <vt:lpstr>jQuery – Adding to DOM</vt:lpstr>
      <vt:lpstr>jQuery – Adding to DOM</vt:lpstr>
      <vt:lpstr>jQuery – Adding to DOM</vt:lpstr>
      <vt:lpstr>jQuery – Removing from DOM</vt:lpstr>
      <vt:lpstr>jQuery – Removing from DOM</vt:lpstr>
      <vt:lpstr>jQuery – Events</vt:lpstr>
      <vt:lpstr>jQuery – Events</vt:lpstr>
      <vt:lpstr>jQuery – Event Method Syntax</vt:lpstr>
      <vt:lpstr>jQuery – on() Event Method Syntax</vt:lpstr>
      <vt:lpstr>jQuery – on() Event Method Syntax</vt:lpstr>
      <vt:lpstr>jQuery – Event Method Syntax</vt:lpstr>
      <vt:lpstr>jQuery – Commonly Used Events</vt:lpstr>
      <vt:lpstr>jQuery – Event Examples</vt:lpstr>
      <vt:lpstr>jQuery – Event Examples</vt:lpstr>
      <vt:lpstr>jQuery – Event Examples</vt:lpstr>
      <vt:lpstr>jQuery – Event Examples</vt:lpstr>
      <vt:lpstr>jQuery – Event Examples</vt:lpstr>
      <vt:lpstr>jQuery – Ajax</vt:lpstr>
      <vt:lpstr>jQuery –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287</cp:revision>
  <dcterms:created xsi:type="dcterms:W3CDTF">2022-07-07T18:13:36Z</dcterms:created>
  <dcterms:modified xsi:type="dcterms:W3CDTF">2023-10-26T09:54:36Z</dcterms:modified>
</cp:coreProperties>
</file>