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323" r:id="rId4"/>
    <p:sldId id="377" r:id="rId5"/>
    <p:sldId id="378" r:id="rId6"/>
    <p:sldId id="263" r:id="rId7"/>
    <p:sldId id="381" r:id="rId8"/>
    <p:sldId id="324" r:id="rId9"/>
    <p:sldId id="382" r:id="rId10"/>
    <p:sldId id="383" r:id="rId11"/>
    <p:sldId id="325" r:id="rId12"/>
    <p:sldId id="326"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5921"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D7E3-C6FB-860D-64ED-8491A089D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453E358-F8EB-2810-E27F-766BE4635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A9297DA3-5A09-2634-621A-8BB3700C81E7}"/>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5" name="Footer Placeholder 4">
            <a:extLst>
              <a:ext uri="{FF2B5EF4-FFF2-40B4-BE49-F238E27FC236}">
                <a16:creationId xmlns:a16="http://schemas.microsoft.com/office/drawing/2014/main" id="{D496AD89-286C-E180-FBA8-88C3B0C3796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9EE4C95-86B3-E9C6-1C15-79C5644487D5}"/>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747720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BEA1-67FE-B318-E348-237ABACD42DD}"/>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8852BBB-E93D-DAE5-4B8E-2CEE35DA1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B533A9F-3D94-7B9F-3CFD-905D266DB2F1}"/>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5" name="Footer Placeholder 4">
            <a:extLst>
              <a:ext uri="{FF2B5EF4-FFF2-40B4-BE49-F238E27FC236}">
                <a16:creationId xmlns:a16="http://schemas.microsoft.com/office/drawing/2014/main" id="{AEB1C8B3-B1F8-09A5-9469-CC44D757E15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0F3177C-F7DF-6DCE-F703-457C69C43880}"/>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3693713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8AA4F0-7720-2CC2-0B35-BD0F53F42D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8639951-393C-07D9-DF95-71576279D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AB51D00-7370-5D4B-4153-940182F4A65E}"/>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5" name="Footer Placeholder 4">
            <a:extLst>
              <a:ext uri="{FF2B5EF4-FFF2-40B4-BE49-F238E27FC236}">
                <a16:creationId xmlns:a16="http://schemas.microsoft.com/office/drawing/2014/main" id="{2D715069-2F13-8398-FF5C-C95175794CB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E647415-523B-B481-3BD8-5B40F68EDFA4}"/>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141221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B7A0-86E8-6F41-6E1E-4AF7A6680A2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87651D51-42FC-CEE5-E71C-E422ACD680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8AA878D-00BA-2D6B-007D-BFA2D04928A7}"/>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5" name="Footer Placeholder 4">
            <a:extLst>
              <a:ext uri="{FF2B5EF4-FFF2-40B4-BE49-F238E27FC236}">
                <a16:creationId xmlns:a16="http://schemas.microsoft.com/office/drawing/2014/main" id="{4B66C437-DCFE-97FF-AD7B-89D915F110C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26143C4-2AE9-DDC4-F5F8-B5DF1DC5B85E}"/>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699272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DFD2-1988-10B8-A081-0C00B8F96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9A8E9897-759E-94CB-0421-63CDF9EFC6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4D803-B3E8-93C6-BC57-0EE84521E358}"/>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5" name="Footer Placeholder 4">
            <a:extLst>
              <a:ext uri="{FF2B5EF4-FFF2-40B4-BE49-F238E27FC236}">
                <a16:creationId xmlns:a16="http://schemas.microsoft.com/office/drawing/2014/main" id="{8819CC01-5C47-920E-275B-F2835C91FB1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7C87707-465B-51AC-174E-1D3D52E6E130}"/>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385066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1E8D3-A677-B495-B20A-7DDC4D1DACA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34EBEBB-440B-A852-63F7-25F45488E9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ED1E69BB-A6EC-25F7-C6E4-87485C8541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DF45481D-C604-0BAF-B9CB-2C0AD50F6CCE}"/>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6" name="Footer Placeholder 5">
            <a:extLst>
              <a:ext uri="{FF2B5EF4-FFF2-40B4-BE49-F238E27FC236}">
                <a16:creationId xmlns:a16="http://schemas.microsoft.com/office/drawing/2014/main" id="{7E3483DD-ABD8-F01E-4000-FDA6818F9A3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507E8AE-24CB-3ED6-283C-CAF9CCC0725C}"/>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17706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38B5-4DBB-AD7B-C2EA-406E9C79B2E0}"/>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4FC2878D-06E0-7802-B28E-1D89275159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0CC903-C775-17CA-2D05-71007657DD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31FD1FEF-C957-6BB8-5662-FA0437955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27A6F-E734-F460-086D-31AFF764EA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43FAD29-001D-33B7-20CE-E5F134C979A9}"/>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8" name="Footer Placeholder 7">
            <a:extLst>
              <a:ext uri="{FF2B5EF4-FFF2-40B4-BE49-F238E27FC236}">
                <a16:creationId xmlns:a16="http://schemas.microsoft.com/office/drawing/2014/main" id="{42249C31-C2ED-2F76-7DF6-26DD96E57400}"/>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CB33E861-1770-224B-90A8-B754526848FA}"/>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254546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A95A-4779-89FF-489C-83586A1D92A1}"/>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0B516B16-07DF-487C-1EAE-AFAEF745B7B8}"/>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4" name="Footer Placeholder 3">
            <a:extLst>
              <a:ext uri="{FF2B5EF4-FFF2-40B4-BE49-F238E27FC236}">
                <a16:creationId xmlns:a16="http://schemas.microsoft.com/office/drawing/2014/main" id="{91985F94-91A4-E123-A9FD-8452C0424395}"/>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ECB27C0F-8ACE-5E8A-F162-CAD3C43AD8C1}"/>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150273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1270E5-C846-96F8-6344-9231171125C9}"/>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3" name="Footer Placeholder 2">
            <a:extLst>
              <a:ext uri="{FF2B5EF4-FFF2-40B4-BE49-F238E27FC236}">
                <a16:creationId xmlns:a16="http://schemas.microsoft.com/office/drawing/2014/main" id="{729862F7-BAFE-380C-941E-70DA65EA5D3A}"/>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ACE9B5E4-9EC0-D4DE-1E66-FCC540E5B96A}"/>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162757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C03D6-7024-EC99-9BB8-E7811D994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C9006891-AE74-E7B4-B878-22032F335A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ADBB68F-2AE2-FAB0-17AB-C4551B31C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0C57F-39DA-249E-577C-1E4A1611AE0C}"/>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6" name="Footer Placeholder 5">
            <a:extLst>
              <a:ext uri="{FF2B5EF4-FFF2-40B4-BE49-F238E27FC236}">
                <a16:creationId xmlns:a16="http://schemas.microsoft.com/office/drawing/2014/main" id="{1AFFD8DE-E260-06B0-822C-F88F43A1BF0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17E05B2-EA53-27DE-93CE-68BD99593847}"/>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349339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C3EE-393E-C26D-079D-EBA97F12FC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0D6E389-B7BE-EBB3-7216-87F1F37E48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DC26D321-FF83-0D71-8966-0DF05C9A5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01287-3E7C-7C2F-3AC3-5C9B95D9BD61}"/>
              </a:ext>
            </a:extLst>
          </p:cNvPr>
          <p:cNvSpPr>
            <a:spLocks noGrp="1"/>
          </p:cNvSpPr>
          <p:nvPr>
            <p:ph type="dt" sz="half" idx="10"/>
          </p:nvPr>
        </p:nvSpPr>
        <p:spPr/>
        <p:txBody>
          <a:bodyPr/>
          <a:lstStyle/>
          <a:p>
            <a:fld id="{2535C16A-FBE1-4C8A-AACF-CF7AC5BBB409}" type="datetimeFigureOut">
              <a:rPr lang="en-IE" smtClean="0"/>
              <a:t>26/10/2023</a:t>
            </a:fld>
            <a:endParaRPr lang="en-IE"/>
          </a:p>
        </p:txBody>
      </p:sp>
      <p:sp>
        <p:nvSpPr>
          <p:cNvPr id="6" name="Footer Placeholder 5">
            <a:extLst>
              <a:ext uri="{FF2B5EF4-FFF2-40B4-BE49-F238E27FC236}">
                <a16:creationId xmlns:a16="http://schemas.microsoft.com/office/drawing/2014/main" id="{7CA48880-3105-6983-FD6E-632D33FE476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A881206-4332-D127-CEC5-8618C02B930C}"/>
              </a:ext>
            </a:extLst>
          </p:cNvPr>
          <p:cNvSpPr>
            <a:spLocks noGrp="1"/>
          </p:cNvSpPr>
          <p:nvPr>
            <p:ph type="sldNum" sz="quarter" idx="12"/>
          </p:nvPr>
        </p:nvSpPr>
        <p:spPr/>
        <p:txBody>
          <a:bodyPr/>
          <a:lstStyle/>
          <a:p>
            <a:fld id="{50EB25E4-737A-4720-BF15-6F02C0C1D04F}" type="slidenum">
              <a:rPr lang="en-IE" smtClean="0"/>
              <a:t>‹#›</a:t>
            </a:fld>
            <a:endParaRPr lang="en-IE"/>
          </a:p>
        </p:txBody>
      </p:sp>
    </p:spTree>
    <p:extLst>
      <p:ext uri="{BB962C8B-B14F-4D97-AF65-F5344CB8AC3E}">
        <p14:creationId xmlns:p14="http://schemas.microsoft.com/office/powerpoint/2010/main" val="250192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A9911-CC04-A508-4696-6934AE3DE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1B8062AB-E09D-AC93-7F96-719D946F8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A5BEB2A-EF27-21D6-B669-A2C345D57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35C16A-FBE1-4C8A-AACF-CF7AC5BBB409}" type="datetimeFigureOut">
              <a:rPr lang="en-IE" smtClean="0"/>
              <a:t>26/10/2023</a:t>
            </a:fld>
            <a:endParaRPr lang="en-IE"/>
          </a:p>
        </p:txBody>
      </p:sp>
      <p:sp>
        <p:nvSpPr>
          <p:cNvPr id="5" name="Footer Placeholder 4">
            <a:extLst>
              <a:ext uri="{FF2B5EF4-FFF2-40B4-BE49-F238E27FC236}">
                <a16:creationId xmlns:a16="http://schemas.microsoft.com/office/drawing/2014/main" id="{DDA70F27-10CB-A0F9-F2F3-03985B9A1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AB42400D-2918-732F-04A0-3CD6CD22BE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B25E4-737A-4720-BF15-6F02C0C1D04F}" type="slidenum">
              <a:rPr lang="en-IE" smtClean="0"/>
              <a:t>‹#›</a:t>
            </a:fld>
            <a:endParaRPr lang="en-IE"/>
          </a:p>
        </p:txBody>
      </p:sp>
    </p:spTree>
    <p:extLst>
      <p:ext uri="{BB962C8B-B14F-4D97-AF65-F5344CB8AC3E}">
        <p14:creationId xmlns:p14="http://schemas.microsoft.com/office/powerpoint/2010/main" val="6541448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825625"/>
            <a:ext cx="10515600" cy="2977194"/>
          </a:xfrm>
        </p:spPr>
        <p:txBody>
          <a:bodyPr>
            <a:normAutofit fontScale="70000" lnSpcReduction="20000"/>
          </a:bodyPr>
          <a:lstStyle/>
          <a:p>
            <a:pPr marL="0" indent="0" algn="ctr">
              <a:buNone/>
            </a:pPr>
            <a:r>
              <a:rPr lang="en-GB" sz="8000" dirty="0"/>
              <a:t>Web Development 3</a:t>
            </a:r>
          </a:p>
          <a:p>
            <a:pPr marL="0" indent="0" algn="ctr">
              <a:buNone/>
            </a:pPr>
            <a:br>
              <a:rPr lang="en-GB" sz="8000" dirty="0"/>
            </a:br>
            <a:r>
              <a:rPr lang="en-GB" sz="8000" dirty="0"/>
              <a:t>AJAX</a:t>
            </a:r>
            <a:br>
              <a:rPr lang="en-GB" sz="8000" dirty="0"/>
            </a:br>
            <a:r>
              <a:rPr lang="en-IE" altLang="en-US" sz="8000" dirty="0"/>
              <a:t>Asynchronous JavaScript and XML</a:t>
            </a:r>
          </a:p>
          <a:p>
            <a:pPr marL="0" indent="0" algn="ctr">
              <a:buNone/>
            </a:pPr>
            <a:endParaRPr lang="en-GB" sz="8000" dirty="0"/>
          </a:p>
          <a:p>
            <a:pPr marL="0" indent="0" algn="ctr">
              <a:buNone/>
            </a:pPr>
            <a:endParaRPr lang="en-GB" sz="8000" dirty="0"/>
          </a:p>
          <a:p>
            <a:pPr marL="0" indent="0" algn="ctr">
              <a:buNone/>
            </a:pPr>
            <a:endParaRPr lang="en-IE" sz="8000" dirty="0"/>
          </a:p>
        </p:txBody>
      </p:sp>
      <p:sp>
        <p:nvSpPr>
          <p:cNvPr id="6" name="TextBox 5">
            <a:extLst>
              <a:ext uri="{FF2B5EF4-FFF2-40B4-BE49-F238E27FC236}">
                <a16:creationId xmlns:a16="http://schemas.microsoft.com/office/drawing/2014/main" id="{30A8F2DC-6D5B-301B-BB23-BBA2B3119BED}"/>
              </a:ext>
            </a:extLst>
          </p:cNvPr>
          <p:cNvSpPr txBox="1"/>
          <p:nvPr/>
        </p:nvSpPr>
        <p:spPr>
          <a:xfrm>
            <a:off x="0" y="4994564"/>
            <a:ext cx="12192000" cy="954107"/>
          </a:xfrm>
          <a:prstGeom prst="rect">
            <a:avLst/>
          </a:prstGeom>
          <a:noFill/>
        </p:spPr>
        <p:txBody>
          <a:bodyPr wrap="square" rtlCol="0">
            <a:spAutoFit/>
          </a:bodyPr>
          <a:lstStyle/>
          <a:p>
            <a:pPr algn="ctr"/>
            <a:r>
              <a:rPr lang="en-GB" sz="2800" dirty="0"/>
              <a:t>Ashley Cahill</a:t>
            </a:r>
          </a:p>
          <a:p>
            <a:pPr algn="ctr"/>
            <a:r>
              <a:rPr lang="en-GB" sz="2800" dirty="0"/>
              <a:t>ashley.cahill@tus.ie</a:t>
            </a:r>
            <a:endParaRPr lang="en-IE" sz="2800" dirty="0"/>
          </a:p>
        </p:txBody>
      </p:sp>
    </p:spTree>
    <p:extLst>
      <p:ext uri="{BB962C8B-B14F-4D97-AF65-F5344CB8AC3E}">
        <p14:creationId xmlns:p14="http://schemas.microsoft.com/office/powerpoint/2010/main" val="1885631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Defining AJAX</a:t>
            </a:r>
            <a:endParaRPr lang="en-IE" b="1" dirty="0"/>
          </a:p>
        </p:txBody>
      </p:sp>
      <p:pic>
        <p:nvPicPr>
          <p:cNvPr id="12" name="Picture 2">
            <a:extLst>
              <a:ext uri="{FF2B5EF4-FFF2-40B4-BE49-F238E27FC236}">
                <a16:creationId xmlns:a16="http://schemas.microsoft.com/office/drawing/2014/main" id="{81C6D2BC-E1F9-8E03-6408-5D9F22C724C4}"/>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097223" y="1187246"/>
            <a:ext cx="2971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a:extLst>
              <a:ext uri="{FF2B5EF4-FFF2-40B4-BE49-F238E27FC236}">
                <a16:creationId xmlns:a16="http://schemas.microsoft.com/office/drawing/2014/main" id="{C92A99EA-7EB3-3EEF-6D56-A64A182A7A2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29063" y="2482646"/>
            <a:ext cx="99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a:extLst>
              <a:ext uri="{FF2B5EF4-FFF2-40B4-BE49-F238E27FC236}">
                <a16:creationId xmlns:a16="http://schemas.microsoft.com/office/drawing/2014/main" id="{8995B308-B13B-D324-E489-75E54AAD9B4A}"/>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358496" y="1248452"/>
            <a:ext cx="2819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a:extLst>
              <a:ext uri="{FF2B5EF4-FFF2-40B4-BE49-F238E27FC236}">
                <a16:creationId xmlns:a16="http://schemas.microsoft.com/office/drawing/2014/main" id="{841922FB-8FB6-066C-AFEF-6BFDDFE2C94F}"/>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524163" y="4199092"/>
            <a:ext cx="3200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6">
            <a:extLst>
              <a:ext uri="{FF2B5EF4-FFF2-40B4-BE49-F238E27FC236}">
                <a16:creationId xmlns:a16="http://schemas.microsoft.com/office/drawing/2014/main" id="{9BDD516E-6996-685C-A96E-048840C3EC73}"/>
              </a:ext>
            </a:extLst>
          </p:cNvPr>
          <p:cNvCxnSpPr>
            <a:cxnSpLocks noChangeShapeType="1"/>
            <a:endCxn id="13" idx="1"/>
          </p:cNvCxnSpPr>
          <p:nvPr/>
        </p:nvCxnSpPr>
        <p:spPr bwMode="auto">
          <a:xfrm>
            <a:off x="4943263" y="2711246"/>
            <a:ext cx="685800" cy="342900"/>
          </a:xfrm>
          <a:prstGeom prst="straightConnector1">
            <a:avLst/>
          </a:prstGeom>
          <a:ln>
            <a:headEnd type="none" w="med" len="med"/>
            <a:tailEnd type="triangle" w="lg" len="lg"/>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cxnSp>
      <p:cxnSp>
        <p:nvCxnSpPr>
          <p:cNvPr id="20" name="Straight Arrow Connector 7">
            <a:extLst>
              <a:ext uri="{FF2B5EF4-FFF2-40B4-BE49-F238E27FC236}">
                <a16:creationId xmlns:a16="http://schemas.microsoft.com/office/drawing/2014/main" id="{1FE503F1-C5CD-3BED-44AC-907D8B2F0293}"/>
              </a:ext>
            </a:extLst>
          </p:cNvPr>
          <p:cNvCxnSpPr>
            <a:cxnSpLocks noChangeShapeType="1"/>
          </p:cNvCxnSpPr>
          <p:nvPr/>
        </p:nvCxnSpPr>
        <p:spPr bwMode="auto">
          <a:xfrm rot="5400000" flipH="1" flipV="1">
            <a:off x="6048163" y="3788104"/>
            <a:ext cx="533400" cy="152400"/>
          </a:xfrm>
          <a:prstGeom prst="straightConnector1">
            <a:avLst/>
          </a:prstGeom>
          <a:ln>
            <a:headEnd type="none" w="med" len="med"/>
            <a:tailEnd type="triangle" w="lg" len="lg"/>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cxnSp>
      <p:cxnSp>
        <p:nvCxnSpPr>
          <p:cNvPr id="21" name="Straight Arrow Connector 8">
            <a:extLst>
              <a:ext uri="{FF2B5EF4-FFF2-40B4-BE49-F238E27FC236}">
                <a16:creationId xmlns:a16="http://schemas.microsoft.com/office/drawing/2014/main" id="{D9BB14A3-52FD-BD5E-8596-C616391C8A3C}"/>
              </a:ext>
            </a:extLst>
          </p:cNvPr>
          <p:cNvCxnSpPr>
            <a:cxnSpLocks noChangeShapeType="1"/>
          </p:cNvCxnSpPr>
          <p:nvPr/>
        </p:nvCxnSpPr>
        <p:spPr bwMode="auto">
          <a:xfrm flipV="1">
            <a:off x="6619663" y="2759404"/>
            <a:ext cx="609600" cy="228600"/>
          </a:xfrm>
          <a:prstGeom prst="straightConnector1">
            <a:avLst/>
          </a:prstGeom>
          <a:ln>
            <a:headEnd type="none" w="med" len="med"/>
            <a:tailEnd type="triangle" w="lg" len="lg"/>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cxnSp>
      <p:cxnSp>
        <p:nvCxnSpPr>
          <p:cNvPr id="22" name="Straight Arrow Connector 9">
            <a:extLst>
              <a:ext uri="{FF2B5EF4-FFF2-40B4-BE49-F238E27FC236}">
                <a16:creationId xmlns:a16="http://schemas.microsoft.com/office/drawing/2014/main" id="{DEE2CB3E-3808-82AC-4BEC-A5A411D265ED}"/>
              </a:ext>
            </a:extLst>
          </p:cNvPr>
          <p:cNvCxnSpPr>
            <a:cxnSpLocks noChangeShapeType="1"/>
          </p:cNvCxnSpPr>
          <p:nvPr/>
        </p:nvCxnSpPr>
        <p:spPr bwMode="auto">
          <a:xfrm rot="16200000" flipH="1">
            <a:off x="5590963" y="3788104"/>
            <a:ext cx="533400" cy="152400"/>
          </a:xfrm>
          <a:prstGeom prst="straightConnector1">
            <a:avLst/>
          </a:prstGeom>
          <a:ln>
            <a:headEnd type="none" w="med" len="med"/>
            <a:tailEnd type="triangle" w="lg" len="lg"/>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cxnSp>
      <p:sp>
        <p:nvSpPr>
          <p:cNvPr id="23" name="TextBox 1">
            <a:extLst>
              <a:ext uri="{FF2B5EF4-FFF2-40B4-BE49-F238E27FC236}">
                <a16:creationId xmlns:a16="http://schemas.microsoft.com/office/drawing/2014/main" id="{808B946C-7089-4623-2903-F8F906305BDB}"/>
              </a:ext>
            </a:extLst>
          </p:cNvPr>
          <p:cNvSpPr txBox="1">
            <a:spLocks noChangeArrowheads="1"/>
          </p:cNvSpPr>
          <p:nvPr/>
        </p:nvSpPr>
        <p:spPr bwMode="auto">
          <a:xfrm>
            <a:off x="7815968" y="4486429"/>
            <a:ext cx="3392488"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3000"/>
              </a:lnSpc>
              <a:spcBef>
                <a:spcPts val="700"/>
              </a:spcBef>
              <a:buClr>
                <a:srgbClr val="003366"/>
              </a:buClr>
              <a:buSzPct val="75000"/>
              <a:buFont typeface="Wingdings" pitchFamily="2" charset="2"/>
              <a:buChar char=""/>
              <a:defRPr sz="2800">
                <a:solidFill>
                  <a:srgbClr val="003366"/>
                </a:solidFill>
                <a:latin typeface="Arial" panose="020B0604020202020204" pitchFamily="34" charset="0"/>
                <a:ea typeface="MS Gothic" panose="020B0609070205080204" pitchFamily="49" charset="-128"/>
              </a:defRPr>
            </a:lvl1pPr>
            <a:lvl2pPr marL="742950" indent="-285750">
              <a:lnSpc>
                <a:spcPct val="93000"/>
              </a:lnSpc>
              <a:spcBef>
                <a:spcPts val="600"/>
              </a:spcBef>
              <a:buClr>
                <a:srgbClr val="003366"/>
              </a:buClr>
              <a:buSzPct val="75000"/>
              <a:buFont typeface="Arial" panose="020B0604020202020204" pitchFamily="34" charset="0"/>
              <a:buChar char="–"/>
              <a:defRPr sz="2400">
                <a:solidFill>
                  <a:srgbClr val="003366"/>
                </a:solidFill>
                <a:latin typeface="Arial" panose="020B0604020202020204" pitchFamily="34" charset="0"/>
                <a:ea typeface="MS Gothic" panose="020B0609070205080204" pitchFamily="49" charset="-128"/>
              </a:defRPr>
            </a:lvl2pPr>
            <a:lvl3pPr marL="1143000" indent="-228600">
              <a:lnSpc>
                <a:spcPct val="93000"/>
              </a:lnSpc>
              <a:spcBef>
                <a:spcPts val="500"/>
              </a:spcBef>
              <a:buClr>
                <a:srgbClr val="003366"/>
              </a:buClr>
              <a:buSzPct val="75000"/>
              <a:buFont typeface="Wingdings" pitchFamily="2" charset="2"/>
              <a:buChar char=""/>
              <a:defRPr sz="2000">
                <a:solidFill>
                  <a:srgbClr val="003366"/>
                </a:solidFill>
                <a:latin typeface="Arial" panose="020B0604020202020204" pitchFamily="34" charset="0"/>
                <a:ea typeface="MS Gothic" panose="020B0609070205080204" pitchFamily="49" charset="-128"/>
              </a:defRPr>
            </a:lvl3pPr>
            <a:lvl4pPr marL="1600200" indent="-228600">
              <a:lnSpc>
                <a:spcPct val="93000"/>
              </a:lnSpc>
              <a:spcBef>
                <a:spcPts val="450"/>
              </a:spcBef>
              <a:buClr>
                <a:srgbClr val="003366"/>
              </a:buClr>
              <a:buSzPct val="80000"/>
              <a:buFont typeface="Arial" panose="020B0604020202020204" pitchFamily="34" charset="0"/>
              <a:buChar char="–"/>
              <a:defRPr>
                <a:solidFill>
                  <a:srgbClr val="003366"/>
                </a:solidFill>
                <a:latin typeface="Arial" panose="020B0604020202020204" pitchFamily="34" charset="0"/>
                <a:ea typeface="MS Gothic" panose="020B0609070205080204" pitchFamily="49" charset="-128"/>
              </a:defRPr>
            </a:lvl4pPr>
            <a:lvl5pPr marL="2057400" indent="-228600">
              <a:lnSpc>
                <a:spcPct val="93000"/>
              </a:lnSpc>
              <a:spcBef>
                <a:spcPts val="450"/>
              </a:spcBef>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5pPr>
            <a:lvl6pPr marL="25146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6pPr>
            <a:lvl7pPr marL="29718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7pPr>
            <a:lvl8pPr marL="34290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8pPr>
            <a:lvl9pPr marL="38862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9pPr>
          </a:lstStyle>
          <a:p>
            <a:pPr algn="ctr" eaLnBrk="1" hangingPunct="1">
              <a:spcBef>
                <a:spcPct val="0"/>
              </a:spcBef>
              <a:buSzPct val="100000"/>
              <a:buFont typeface="Arial" panose="020B0604020202020204" pitchFamily="34" charset="0"/>
              <a:buNone/>
            </a:pPr>
            <a:r>
              <a:rPr lang="en-IE" altLang="en-US" sz="2400" dirty="0">
                <a:solidFill>
                  <a:srgbClr val="0070C0"/>
                </a:solidFill>
                <a:latin typeface="Times" pitchFamily="2" charset="0"/>
              </a:rPr>
              <a:t>Alternatives to XML are:</a:t>
            </a:r>
          </a:p>
          <a:p>
            <a:pPr algn="ctr" eaLnBrk="1" hangingPunct="1">
              <a:spcBef>
                <a:spcPct val="0"/>
              </a:spcBef>
              <a:buSzPct val="100000"/>
              <a:buFont typeface="Arial" panose="020B0604020202020204" pitchFamily="34" charset="0"/>
              <a:buNone/>
            </a:pPr>
            <a:r>
              <a:rPr lang="en-IE" altLang="en-US" sz="2400" dirty="0">
                <a:solidFill>
                  <a:srgbClr val="0070C0"/>
                </a:solidFill>
                <a:latin typeface="Times" pitchFamily="2" charset="0"/>
              </a:rPr>
              <a:t>JSON and HTML</a:t>
            </a:r>
          </a:p>
        </p:txBody>
      </p:sp>
      <p:cxnSp>
        <p:nvCxnSpPr>
          <p:cNvPr id="24" name="Straight Arrow Connector 8">
            <a:extLst>
              <a:ext uri="{FF2B5EF4-FFF2-40B4-BE49-F238E27FC236}">
                <a16:creationId xmlns:a16="http://schemas.microsoft.com/office/drawing/2014/main" id="{E7D41C84-6FED-67FC-7C21-431F212BEB45}"/>
              </a:ext>
            </a:extLst>
          </p:cNvPr>
          <p:cNvCxnSpPr>
            <a:cxnSpLocks noChangeShapeType="1"/>
          </p:cNvCxnSpPr>
          <p:nvPr/>
        </p:nvCxnSpPr>
        <p:spPr bwMode="auto">
          <a:xfrm flipH="1">
            <a:off x="7530691" y="5265892"/>
            <a:ext cx="1798036" cy="710308"/>
          </a:xfrm>
          <a:prstGeom prst="straightConnector1">
            <a:avLst/>
          </a:prstGeom>
          <a:ln>
            <a:headEnd type="none" w="med" len="med"/>
            <a:tailEnd type="triangle" w="lg" len="lg"/>
          </a:ln>
          <a:extLst>
            <a:ext uri="{909E8E84-426E-40DD-AFC4-6F175D3DCCD1}">
              <a14:hiddenFill xmlns:a14="http://schemas.microsoft.com/office/drawing/2010/main">
                <a:noFill/>
              </a14:hiddenFill>
            </a:ext>
          </a:extLst>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4710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3000" fill="hold"/>
                                        <p:tgtEl>
                                          <p:spTgt spid="12"/>
                                        </p:tgtEl>
                                        <p:attrNameLst>
                                          <p:attrName>ppt_w</p:attrName>
                                        </p:attrNameLst>
                                      </p:cBhvr>
                                      <p:tavLst>
                                        <p:tav tm="0">
                                          <p:val>
                                            <p:strVal val="#ppt_w+.3"/>
                                          </p:val>
                                        </p:tav>
                                        <p:tav tm="100000">
                                          <p:val>
                                            <p:strVal val="#ppt_w"/>
                                          </p:val>
                                        </p:tav>
                                      </p:tavLst>
                                    </p:anim>
                                    <p:anim calcmode="lin" valueType="num">
                                      <p:cBhvr>
                                        <p:cTn id="8" dur="3000" fill="hold"/>
                                        <p:tgtEl>
                                          <p:spTgt spid="12"/>
                                        </p:tgtEl>
                                        <p:attrNameLst>
                                          <p:attrName>ppt_h</p:attrName>
                                        </p:attrNameLst>
                                      </p:cBhvr>
                                      <p:tavLst>
                                        <p:tav tm="0">
                                          <p:val>
                                            <p:strVal val="#ppt_h"/>
                                          </p:val>
                                        </p:tav>
                                        <p:tav tm="100000">
                                          <p:val>
                                            <p:strVal val="#ppt_h"/>
                                          </p:val>
                                        </p:tav>
                                      </p:tavLst>
                                    </p:anim>
                                    <p:animEffect transition="in" filter="fade">
                                      <p:cBhvr>
                                        <p:cTn id="9" dur="3000"/>
                                        <p:tgtEl>
                                          <p:spTgt spid="12"/>
                                        </p:tgtEl>
                                      </p:cBhvr>
                                    </p:animEffect>
                                  </p:childTnLst>
                                </p:cTn>
                              </p:par>
                            </p:childTnLst>
                          </p:cTn>
                        </p:par>
                        <p:par>
                          <p:cTn id="10" fill="hold">
                            <p:stCondLst>
                              <p:cond delay="3000"/>
                            </p:stCondLst>
                            <p:childTnLst>
                              <p:par>
                                <p:cTn id="11" presetID="22" presetClass="entr" presetSubtype="8"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2000"/>
                                        <p:tgtEl>
                                          <p:spTgt spid="19"/>
                                        </p:tgtEl>
                                      </p:cBhvr>
                                    </p:animEffect>
                                  </p:childTnLst>
                                </p:cTn>
                              </p:par>
                            </p:childTnLst>
                          </p:cTn>
                        </p:par>
                        <p:par>
                          <p:cTn id="14" fill="hold">
                            <p:stCondLst>
                              <p:cond delay="5000"/>
                            </p:stCondLst>
                            <p:childTnLst>
                              <p:par>
                                <p:cTn id="15" presetID="50" presetClass="entr" presetSubtype="0" decel="10000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2000" fill="hold"/>
                                        <p:tgtEl>
                                          <p:spTgt spid="13"/>
                                        </p:tgtEl>
                                        <p:attrNameLst>
                                          <p:attrName>ppt_w</p:attrName>
                                        </p:attrNameLst>
                                      </p:cBhvr>
                                      <p:tavLst>
                                        <p:tav tm="0">
                                          <p:val>
                                            <p:strVal val="#ppt_w+.3"/>
                                          </p:val>
                                        </p:tav>
                                        <p:tav tm="100000">
                                          <p:val>
                                            <p:strVal val="#ppt_w"/>
                                          </p:val>
                                        </p:tav>
                                      </p:tavLst>
                                    </p:anim>
                                    <p:anim calcmode="lin" valueType="num">
                                      <p:cBhvr>
                                        <p:cTn id="18" dur="2000" fill="hold"/>
                                        <p:tgtEl>
                                          <p:spTgt spid="13"/>
                                        </p:tgtEl>
                                        <p:attrNameLst>
                                          <p:attrName>ppt_h</p:attrName>
                                        </p:attrNameLst>
                                      </p:cBhvr>
                                      <p:tavLst>
                                        <p:tav tm="0">
                                          <p:val>
                                            <p:strVal val="#ppt_h"/>
                                          </p:val>
                                        </p:tav>
                                        <p:tav tm="100000">
                                          <p:val>
                                            <p:strVal val="#ppt_h"/>
                                          </p:val>
                                        </p:tav>
                                      </p:tavLst>
                                    </p:anim>
                                    <p:animEffect transition="in" filter="fade">
                                      <p:cBhvr>
                                        <p:cTn id="19" dur="2000"/>
                                        <p:tgtEl>
                                          <p:spTgt spid="13"/>
                                        </p:tgtEl>
                                      </p:cBhvr>
                                    </p:animEffect>
                                  </p:childTnLst>
                                </p:cTn>
                              </p:par>
                            </p:childTnLst>
                          </p:cTn>
                        </p:par>
                        <p:par>
                          <p:cTn id="20" fill="hold">
                            <p:stCondLst>
                              <p:cond delay="7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000"/>
                                        <p:tgtEl>
                                          <p:spTgt spid="22"/>
                                        </p:tgtEl>
                                      </p:cBhvr>
                                    </p:animEffect>
                                  </p:childTnLst>
                                </p:cTn>
                              </p:par>
                            </p:childTnLst>
                          </p:cTn>
                        </p:par>
                        <p:par>
                          <p:cTn id="24" fill="hold">
                            <p:stCondLst>
                              <p:cond delay="9000"/>
                            </p:stCondLst>
                            <p:childTnLst>
                              <p:par>
                                <p:cTn id="25" presetID="50" presetClass="entr" presetSubtype="0" decel="100000"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p:cTn id="27" dur="2000" fill="hold"/>
                                        <p:tgtEl>
                                          <p:spTgt spid="18"/>
                                        </p:tgtEl>
                                        <p:attrNameLst>
                                          <p:attrName>ppt_w</p:attrName>
                                        </p:attrNameLst>
                                      </p:cBhvr>
                                      <p:tavLst>
                                        <p:tav tm="0">
                                          <p:val>
                                            <p:strVal val="#ppt_w+.3"/>
                                          </p:val>
                                        </p:tav>
                                        <p:tav tm="100000">
                                          <p:val>
                                            <p:strVal val="#ppt_w"/>
                                          </p:val>
                                        </p:tav>
                                      </p:tavLst>
                                    </p:anim>
                                    <p:anim calcmode="lin" valueType="num">
                                      <p:cBhvr>
                                        <p:cTn id="28" dur="2000" fill="hold"/>
                                        <p:tgtEl>
                                          <p:spTgt spid="18"/>
                                        </p:tgtEl>
                                        <p:attrNameLst>
                                          <p:attrName>ppt_h</p:attrName>
                                        </p:attrNameLst>
                                      </p:cBhvr>
                                      <p:tavLst>
                                        <p:tav tm="0">
                                          <p:val>
                                            <p:strVal val="#ppt_h"/>
                                          </p:val>
                                        </p:tav>
                                        <p:tav tm="100000">
                                          <p:val>
                                            <p:strVal val="#ppt_h"/>
                                          </p:val>
                                        </p:tav>
                                      </p:tavLst>
                                    </p:anim>
                                    <p:animEffect transition="in" filter="fade">
                                      <p:cBhvr>
                                        <p:cTn id="29" dur="2000"/>
                                        <p:tgtEl>
                                          <p:spTgt spid="18"/>
                                        </p:tgtEl>
                                      </p:cBhvr>
                                    </p:animEffect>
                                  </p:childTnLst>
                                </p:cTn>
                              </p:par>
                            </p:childTnLst>
                          </p:cTn>
                        </p:par>
                        <p:par>
                          <p:cTn id="30" fill="hold">
                            <p:stCondLst>
                              <p:cond delay="11000"/>
                            </p:stCondLst>
                            <p:childTnLst>
                              <p:par>
                                <p:cTn id="31" presetID="2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2000"/>
                                        <p:tgtEl>
                                          <p:spTgt spid="20"/>
                                        </p:tgtEl>
                                      </p:cBhvr>
                                    </p:animEffect>
                                  </p:childTnLst>
                                </p:cTn>
                              </p:par>
                            </p:childTnLst>
                          </p:cTn>
                        </p:par>
                        <p:par>
                          <p:cTn id="34" fill="hold">
                            <p:stCondLst>
                              <p:cond delay="13000"/>
                            </p:stCondLst>
                            <p:childTnLst>
                              <p:par>
                                <p:cTn id="35" presetID="22" presetClass="entr" presetSubtype="4"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2000"/>
                                        <p:tgtEl>
                                          <p:spTgt spid="21"/>
                                        </p:tgtEl>
                                      </p:cBhvr>
                                    </p:animEffect>
                                  </p:childTnLst>
                                </p:cTn>
                              </p:par>
                            </p:childTnLst>
                          </p:cTn>
                        </p:par>
                        <p:par>
                          <p:cTn id="38" fill="hold">
                            <p:stCondLst>
                              <p:cond delay="15000"/>
                            </p:stCondLst>
                            <p:childTnLst>
                              <p:par>
                                <p:cTn id="39" presetID="50" presetClass="entr" presetSubtype="0" decel="10000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p:cTn id="41" dur="2000" fill="hold"/>
                                        <p:tgtEl>
                                          <p:spTgt spid="14"/>
                                        </p:tgtEl>
                                        <p:attrNameLst>
                                          <p:attrName>ppt_w</p:attrName>
                                        </p:attrNameLst>
                                      </p:cBhvr>
                                      <p:tavLst>
                                        <p:tav tm="0">
                                          <p:val>
                                            <p:strVal val="#ppt_w+.3"/>
                                          </p:val>
                                        </p:tav>
                                        <p:tav tm="100000">
                                          <p:val>
                                            <p:strVal val="#ppt_w"/>
                                          </p:val>
                                        </p:tav>
                                      </p:tavLst>
                                    </p:anim>
                                    <p:anim calcmode="lin" valueType="num">
                                      <p:cBhvr>
                                        <p:cTn id="42" dur="2000" fill="hold"/>
                                        <p:tgtEl>
                                          <p:spTgt spid="14"/>
                                        </p:tgtEl>
                                        <p:attrNameLst>
                                          <p:attrName>ppt_h</p:attrName>
                                        </p:attrNameLst>
                                      </p:cBhvr>
                                      <p:tavLst>
                                        <p:tav tm="0">
                                          <p:val>
                                            <p:strVal val="#ppt_h"/>
                                          </p:val>
                                        </p:tav>
                                        <p:tav tm="100000">
                                          <p:val>
                                            <p:strVal val="#ppt_h"/>
                                          </p:val>
                                        </p:tav>
                                      </p:tavLst>
                                    </p:anim>
                                    <p:animEffect transition="in" filter="fade">
                                      <p:cBhvr>
                                        <p:cTn id="43" dur="2000"/>
                                        <p:tgtEl>
                                          <p:spTgt spid="14"/>
                                        </p:tgtEl>
                                      </p:cBhvr>
                                    </p:animEffect>
                                  </p:childTnLst>
                                </p:cTn>
                              </p:par>
                            </p:childTnLst>
                          </p:cTn>
                        </p:par>
                        <p:par>
                          <p:cTn id="44" fill="hold">
                            <p:stCondLst>
                              <p:cond delay="17000"/>
                            </p:stCondLst>
                            <p:childTnLst>
                              <p:par>
                                <p:cTn id="45" presetID="22" presetClass="entr" presetSubtype="4"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Document Object Model</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069145"/>
            <a:ext cx="10515600" cy="5107818"/>
          </a:xfrm>
        </p:spPr>
        <p:txBody>
          <a:bodyPr>
            <a:normAutofit lnSpcReduction="10000"/>
          </a:bodyPr>
          <a:lstStyle/>
          <a:p>
            <a:pPr>
              <a:lnSpc>
                <a:spcPct val="150000"/>
              </a:lnSpc>
            </a:pPr>
            <a:r>
              <a:rPr lang="en-GB" dirty="0"/>
              <a:t>Early browsers gave JavaScript limited access to some parts of the currently loaded document, but this was implemented by competing browsers in different ways </a:t>
            </a:r>
          </a:p>
          <a:p>
            <a:pPr>
              <a:lnSpc>
                <a:spcPct val="150000"/>
              </a:lnSpc>
            </a:pPr>
            <a:r>
              <a:rPr lang="en-GB" dirty="0"/>
              <a:t>The W3C produced the DOM, which provides a standard way of modelling web pages as a collection of objects and allows access to any part of a document </a:t>
            </a:r>
          </a:p>
          <a:p>
            <a:pPr>
              <a:lnSpc>
                <a:spcPct val="150000"/>
              </a:lnSpc>
            </a:pPr>
            <a:r>
              <a:rPr lang="en-GB" dirty="0"/>
              <a:t>The core DOM models any XML document. The HTML DOM adds additional objects which are specific to HTML and XHTML documents</a:t>
            </a:r>
          </a:p>
        </p:txBody>
      </p:sp>
    </p:spTree>
    <p:extLst>
      <p:ext uri="{BB962C8B-B14F-4D97-AF65-F5344CB8AC3E}">
        <p14:creationId xmlns:p14="http://schemas.microsoft.com/office/powerpoint/2010/main" val="386168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AJAX Ingredients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5352099"/>
          </a:xfrm>
        </p:spPr>
        <p:txBody>
          <a:bodyPr>
            <a:normAutofit fontScale="85000" lnSpcReduction="20000"/>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sz="3000" b="1" dirty="0" err="1">
                <a:solidFill>
                  <a:srgbClr val="000000"/>
                </a:solidFill>
              </a:rPr>
              <a:t>XMLHttpRequest</a:t>
            </a:r>
            <a:r>
              <a:rPr lang="en-GB" altLang="en-US" sz="3000" dirty="0">
                <a:solidFill>
                  <a:srgbClr val="000000"/>
                </a:solidFill>
              </a:rPr>
              <a:t> object is the engine that drives AJAX. Or the Fetch API with Promises (recent).</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sz="3000" b="1" dirty="0">
                <a:solidFill>
                  <a:srgbClr val="000000"/>
                </a:solidFill>
              </a:rPr>
              <a:t>XML</a:t>
            </a:r>
            <a:r>
              <a:rPr lang="en-GB" altLang="en-US" sz="3000" dirty="0">
                <a:solidFill>
                  <a:srgbClr val="000000"/>
                </a:solidFill>
              </a:rPr>
              <a:t> (</a:t>
            </a:r>
            <a:r>
              <a:rPr lang="en-GB" altLang="en-US" sz="3000" dirty="0" err="1">
                <a:solidFill>
                  <a:srgbClr val="000000"/>
                </a:solidFill>
              </a:rPr>
              <a:t>eXtensible</a:t>
            </a:r>
            <a:r>
              <a:rPr lang="en-GB" altLang="en-US" sz="3000" dirty="0">
                <a:solidFill>
                  <a:srgbClr val="000000"/>
                </a:solidFill>
              </a:rPr>
              <a:t> Markup Language). Ajax applications require some kind of structured format to deliver information from the server to the client. XML is just one option, so XML is not strictly required to build AJAX applications.</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sz="3000" b="1" dirty="0">
                <a:solidFill>
                  <a:srgbClr val="000000"/>
                </a:solidFill>
              </a:rPr>
              <a:t>Server Side </a:t>
            </a:r>
            <a:r>
              <a:rPr lang="en-GB" altLang="en-US" sz="3000" dirty="0">
                <a:solidFill>
                  <a:srgbClr val="000000"/>
                </a:solidFill>
              </a:rPr>
              <a:t>The Server makes decisions about what data needs to be sent to the browser, but Ajax is language agnostic on the server. Server side can be in PHP, JAVA, Perl etc. AJAX doesn’t care nor should the client.</a:t>
            </a:r>
            <a:endParaRPr lang="en-US" altLang="en-US" sz="3200" dirty="0">
              <a:solidFill>
                <a:srgbClr val="000000"/>
              </a:solidFill>
            </a:endParaRPr>
          </a:p>
        </p:txBody>
      </p:sp>
    </p:spTree>
    <p:extLst>
      <p:ext uri="{BB962C8B-B14F-4D97-AF65-F5344CB8AC3E}">
        <p14:creationId xmlns:p14="http://schemas.microsoft.com/office/powerpoint/2010/main" val="326829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AJAX Ingredients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5352099"/>
          </a:xfrm>
        </p:spPr>
        <p:txBody>
          <a:bodyPr>
            <a:normAutofit fontScale="92500" lnSpcReduction="10000"/>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sz="3000" b="1" dirty="0">
                <a:solidFill>
                  <a:srgbClr val="000000"/>
                </a:solidFill>
              </a:rPr>
              <a:t>Valid Markup</a:t>
            </a:r>
            <a:r>
              <a:rPr lang="en-GB" altLang="en-US" sz="3000" dirty="0">
                <a:solidFill>
                  <a:srgbClr val="000000"/>
                </a:solidFill>
              </a:rPr>
              <a:t> Well formed markup (XHTML or HTML) is a requirement if you want to manipulate a document on the </a:t>
            </a:r>
            <a:br>
              <a:rPr lang="en-GB" altLang="en-US" sz="3000" dirty="0">
                <a:solidFill>
                  <a:srgbClr val="000000"/>
                </a:solidFill>
              </a:rPr>
            </a:br>
            <a:r>
              <a:rPr lang="en-GB" altLang="en-US" sz="3000" dirty="0">
                <a:solidFill>
                  <a:srgbClr val="000000"/>
                </a:solidFill>
              </a:rPr>
              <a:t>client side i.e. validates</a:t>
            </a:r>
          </a:p>
          <a:p>
            <a:pPr marL="800100" lvl="1" indent="-342900">
              <a:lnSpc>
                <a:spcPct val="160000"/>
              </a:lnSpc>
              <a:spcBef>
                <a:spcPct val="20000"/>
              </a:spcBef>
              <a:buClr>
                <a:srgbClr val="000000"/>
              </a:buClr>
              <a:buFont typeface="Times New Roman" panose="02020603050405020304" pitchFamily="18" charset="0"/>
              <a:buChar char="•"/>
            </a:pPr>
            <a:r>
              <a:rPr lang="en-GB" altLang="en-US" sz="2600" dirty="0">
                <a:solidFill>
                  <a:srgbClr val="000000"/>
                </a:solidFill>
              </a:rPr>
              <a:t>If the document isn’t well formed, processing it becomes more complex and unpredictable.</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sz="3000" b="1" dirty="0">
                <a:solidFill>
                  <a:srgbClr val="000000"/>
                </a:solidFill>
              </a:rPr>
              <a:t>CSS </a:t>
            </a:r>
            <a:r>
              <a:rPr lang="en-GB" altLang="en-US" sz="3000" dirty="0">
                <a:solidFill>
                  <a:srgbClr val="000000"/>
                </a:solidFill>
              </a:rPr>
              <a:t>(Cascading Style Sheets). Used to control presentation</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sz="3000" b="1" dirty="0">
                <a:solidFill>
                  <a:srgbClr val="000000"/>
                </a:solidFill>
              </a:rPr>
              <a:t>DOM Scripting </a:t>
            </a:r>
            <a:r>
              <a:rPr lang="en-GB" altLang="en-US" sz="3000" dirty="0">
                <a:solidFill>
                  <a:srgbClr val="000000"/>
                </a:solidFill>
              </a:rPr>
              <a:t>The DOM is a standard that describes the structure of a document</a:t>
            </a:r>
            <a:endParaRPr lang="en-US" altLang="en-US" sz="3200" dirty="0">
              <a:solidFill>
                <a:srgbClr val="000000"/>
              </a:solidFill>
            </a:endParaRPr>
          </a:p>
        </p:txBody>
      </p:sp>
    </p:spTree>
    <p:extLst>
      <p:ext uri="{BB962C8B-B14F-4D97-AF65-F5344CB8AC3E}">
        <p14:creationId xmlns:p14="http://schemas.microsoft.com/office/powerpoint/2010/main" val="379059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err="1"/>
              <a:t>XMLHttpRequest</a:t>
            </a:r>
            <a:r>
              <a:rPr lang="en-GB" b="1" dirty="0"/>
              <a:t> – creating an instance</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92500" lnSpcReduction="10000"/>
          </a:bodyPr>
          <a:lstStyle/>
          <a:p>
            <a:pPr marL="342900" indent="-342900" eaLnBrk="1" hangingPunct="1">
              <a:lnSpc>
                <a:spcPct val="160000"/>
              </a:lnSpc>
              <a:spcBef>
                <a:spcPct val="20000"/>
              </a:spcBef>
              <a:buClr>
                <a:srgbClr val="000000"/>
              </a:buClr>
              <a:buFont typeface="Times New Roman" panose="02020603050405020304" pitchFamily="18" charset="0"/>
              <a:buChar char="•"/>
            </a:pPr>
            <a:endParaRPr lang="en-GB" altLang="en-US" sz="3000" b="1" dirty="0">
              <a:solidFill>
                <a:srgbClr val="000000"/>
              </a:solidFill>
            </a:endParaRPr>
          </a:p>
          <a:p>
            <a:pPr marL="342900" indent="-342900" eaLnBrk="1" hangingPunct="1">
              <a:lnSpc>
                <a:spcPct val="160000"/>
              </a:lnSpc>
              <a:spcBef>
                <a:spcPct val="20000"/>
              </a:spcBef>
              <a:buClr>
                <a:srgbClr val="000000"/>
              </a:buClr>
              <a:buFont typeface="Times New Roman" panose="02020603050405020304" pitchFamily="18" charset="0"/>
              <a:buChar char="•"/>
            </a:pPr>
            <a:endParaRPr lang="en-GB" altLang="en-US" sz="3000" b="1" dirty="0">
              <a:solidFill>
                <a:srgbClr val="000000"/>
              </a:solidFill>
            </a:endParaRPr>
          </a:p>
          <a:p>
            <a:pPr marL="342900" indent="-342900" eaLnBrk="1" hangingPunct="1">
              <a:lnSpc>
                <a:spcPct val="160000"/>
              </a:lnSpc>
              <a:spcBef>
                <a:spcPct val="20000"/>
              </a:spcBef>
              <a:buClr>
                <a:srgbClr val="000000"/>
              </a:buClr>
              <a:buFont typeface="Times New Roman" panose="02020603050405020304" pitchFamily="18" charset="0"/>
              <a:buChar char="•"/>
            </a:pPr>
            <a:r>
              <a:rPr lang="en-US" altLang="en-US" sz="2800" dirty="0"/>
              <a:t>Once you have created an instance of </a:t>
            </a:r>
            <a:r>
              <a:rPr lang="en-US" altLang="en-US" sz="2800" dirty="0" err="1">
                <a:solidFill>
                  <a:srgbClr val="0070C0"/>
                </a:solidFill>
              </a:rPr>
              <a:t>XMLHttpRequest</a:t>
            </a:r>
            <a:r>
              <a:rPr lang="en-US" altLang="en-US" sz="2800" dirty="0"/>
              <a:t>, it needs to be prepared for communication with the server. There are three critical components for this:</a:t>
            </a:r>
          </a:p>
          <a:p>
            <a:pPr marL="800100" lvl="1" indent="-342900">
              <a:lnSpc>
                <a:spcPct val="160000"/>
              </a:lnSpc>
              <a:spcBef>
                <a:spcPct val="20000"/>
              </a:spcBef>
              <a:buClr>
                <a:srgbClr val="000000"/>
              </a:buClr>
              <a:buFont typeface="Times New Roman" panose="02020603050405020304" pitchFamily="18" charset="0"/>
              <a:buChar char="•"/>
            </a:pPr>
            <a:r>
              <a:rPr lang="en-GB" altLang="en-US" sz="2600" dirty="0">
                <a:solidFill>
                  <a:srgbClr val="000000"/>
                </a:solidFill>
              </a:rPr>
              <a:t>The </a:t>
            </a:r>
            <a:r>
              <a:rPr lang="en-GB" altLang="en-US" sz="2600" dirty="0" err="1">
                <a:solidFill>
                  <a:srgbClr val="000000"/>
                </a:solidFill>
              </a:rPr>
              <a:t>onreadystatechange</a:t>
            </a:r>
            <a:r>
              <a:rPr lang="en-GB" altLang="en-US" sz="2600" dirty="0">
                <a:solidFill>
                  <a:srgbClr val="000000"/>
                </a:solidFill>
              </a:rPr>
              <a:t> event handler</a:t>
            </a:r>
          </a:p>
          <a:p>
            <a:pPr marL="800100" lvl="1" indent="-342900">
              <a:lnSpc>
                <a:spcPct val="160000"/>
              </a:lnSpc>
              <a:spcBef>
                <a:spcPct val="20000"/>
              </a:spcBef>
              <a:buClr>
                <a:srgbClr val="000000"/>
              </a:buClr>
              <a:buFont typeface="Times New Roman" panose="02020603050405020304" pitchFamily="18" charset="0"/>
              <a:buChar char="•"/>
            </a:pPr>
            <a:r>
              <a:rPr lang="en-GB" altLang="en-US" sz="2600" dirty="0">
                <a:solidFill>
                  <a:srgbClr val="000000"/>
                </a:solidFill>
              </a:rPr>
              <a:t>The open method</a:t>
            </a:r>
          </a:p>
          <a:p>
            <a:pPr marL="800100" lvl="1" indent="-342900">
              <a:lnSpc>
                <a:spcPct val="160000"/>
              </a:lnSpc>
              <a:spcBef>
                <a:spcPct val="20000"/>
              </a:spcBef>
              <a:buClr>
                <a:srgbClr val="000000"/>
              </a:buClr>
              <a:buFont typeface="Times New Roman" panose="02020603050405020304" pitchFamily="18" charset="0"/>
              <a:buChar char="•"/>
            </a:pPr>
            <a:r>
              <a:rPr lang="en-GB" altLang="en-US" sz="2600" dirty="0">
                <a:solidFill>
                  <a:srgbClr val="000000"/>
                </a:solidFill>
              </a:rPr>
              <a:t>The send method</a:t>
            </a:r>
            <a:endParaRPr lang="en-US" altLang="en-US" sz="3200" dirty="0">
              <a:solidFill>
                <a:srgbClr val="000000"/>
              </a:solidFill>
            </a:endParaRPr>
          </a:p>
        </p:txBody>
      </p:sp>
      <p:pic>
        <p:nvPicPr>
          <p:cNvPr id="6" name="Picture 5">
            <a:extLst>
              <a:ext uri="{FF2B5EF4-FFF2-40B4-BE49-F238E27FC236}">
                <a16:creationId xmlns:a16="http://schemas.microsoft.com/office/drawing/2014/main" id="{44548B2F-A639-5D6D-CFD4-F615C2539638}"/>
              </a:ext>
            </a:extLst>
          </p:cNvPr>
          <p:cNvPicPr>
            <a:picLocks noChangeAspect="1"/>
          </p:cNvPicPr>
          <p:nvPr/>
        </p:nvPicPr>
        <p:blipFill>
          <a:blip r:embed="rId2"/>
          <a:stretch>
            <a:fillRect/>
          </a:stretch>
        </p:blipFill>
        <p:spPr>
          <a:xfrm>
            <a:off x="2610669" y="1320800"/>
            <a:ext cx="6320267" cy="1368152"/>
          </a:xfrm>
          <a:prstGeom prst="rect">
            <a:avLst/>
          </a:prstGeom>
        </p:spPr>
      </p:pic>
    </p:spTree>
    <p:extLst>
      <p:ext uri="{BB962C8B-B14F-4D97-AF65-F5344CB8AC3E}">
        <p14:creationId xmlns:p14="http://schemas.microsoft.com/office/powerpoint/2010/main" val="380475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err="1"/>
              <a:t>XMLHttpRequest</a:t>
            </a:r>
            <a:r>
              <a:rPr lang="en-GB" b="1" dirty="0"/>
              <a:t> – (XHR) Object</a:t>
            </a:r>
            <a:endParaRPr lang="en-IE" b="1" dirty="0"/>
          </a:p>
        </p:txBody>
      </p:sp>
      <p:pic>
        <p:nvPicPr>
          <p:cNvPr id="8" name="Picture 2">
            <a:extLst>
              <a:ext uri="{FF2B5EF4-FFF2-40B4-BE49-F238E27FC236}">
                <a16:creationId xmlns:a16="http://schemas.microsoft.com/office/drawing/2014/main" id="{B9AB99BB-8C11-98B6-642D-DE4B5205E30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948608" y="1187246"/>
            <a:ext cx="7128792" cy="54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a:extLst>
              <a:ext uri="{FF2B5EF4-FFF2-40B4-BE49-F238E27FC236}">
                <a16:creationId xmlns:a16="http://schemas.microsoft.com/office/drawing/2014/main" id="{EFEB78FE-B608-7F08-7B17-E7696FA231AB}"/>
              </a:ext>
            </a:extLst>
          </p:cNvPr>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2471515" y="3088340"/>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a:extLst>
              <a:ext uri="{FF2B5EF4-FFF2-40B4-BE49-F238E27FC236}">
                <a16:creationId xmlns:a16="http://schemas.microsoft.com/office/drawing/2014/main" id="{45F2F10F-EF92-C4FB-D344-98A2094921B3}"/>
              </a:ext>
            </a:extLst>
          </p:cNvPr>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2460674" y="5596689"/>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
            <a:extLst>
              <a:ext uri="{FF2B5EF4-FFF2-40B4-BE49-F238E27FC236}">
                <a16:creationId xmlns:a16="http://schemas.microsoft.com/office/drawing/2014/main" id="{4E24A04A-EEB5-57DF-B457-1C357EE39C88}"/>
              </a:ext>
            </a:extLst>
          </p:cNvPr>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2471515" y="2021540"/>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
            <a:extLst>
              <a:ext uri="{FF2B5EF4-FFF2-40B4-BE49-F238E27FC236}">
                <a16:creationId xmlns:a16="http://schemas.microsoft.com/office/drawing/2014/main" id="{23E3A2EB-D3C9-6406-C684-84A9200FB76C}"/>
              </a:ext>
            </a:extLst>
          </p:cNvPr>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2460675" y="4915816"/>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87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err="1"/>
              <a:t>XMLHttpRequest</a:t>
            </a:r>
            <a:r>
              <a:rPr lang="en-GB" b="1" dirty="0"/>
              <a:t> – (XHR) Object</a:t>
            </a:r>
            <a:endParaRPr lang="en-IE" b="1" dirty="0"/>
          </a:p>
        </p:txBody>
      </p:sp>
      <p:pic>
        <p:nvPicPr>
          <p:cNvPr id="13" name="Picture 2">
            <a:extLst>
              <a:ext uri="{FF2B5EF4-FFF2-40B4-BE49-F238E27FC236}">
                <a16:creationId xmlns:a16="http://schemas.microsoft.com/office/drawing/2014/main" id="{D40CD643-4038-7897-7C75-A8262A94193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320958" y="1187246"/>
            <a:ext cx="8148263" cy="4870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a:extLst>
              <a:ext uri="{FF2B5EF4-FFF2-40B4-BE49-F238E27FC236}">
                <a16:creationId xmlns:a16="http://schemas.microsoft.com/office/drawing/2014/main" id="{7B9B9B2F-79E9-81F4-96E8-0FC90AE3F202}"/>
              </a:ext>
            </a:extLst>
          </p:cNvPr>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1955610" y="4342439"/>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059AAF78-C5FA-9D0D-7F17-721C3634D560}"/>
              </a:ext>
            </a:extLst>
          </p:cNvPr>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1955610" y="5002951"/>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730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HTTP Status Codes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first line of the HTTP response is called the status line</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way the user agent handles the response primarily depends on the code and secondarily on the response headers</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Success: 2xx</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Redirection: 3xx</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Client-Side Error: 4xx</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Server-Side Error: 5xx</a:t>
            </a:r>
          </a:p>
        </p:txBody>
      </p:sp>
    </p:spTree>
    <p:extLst>
      <p:ext uri="{BB962C8B-B14F-4D97-AF65-F5344CB8AC3E}">
        <p14:creationId xmlns:p14="http://schemas.microsoft.com/office/powerpoint/2010/main" val="244658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a:t>
            </a:r>
            <a:r>
              <a:rPr lang="en-IE" dirty="0" err="1"/>
              <a:t>onreadystatechange</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85000" lnSpcReduction="10000"/>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During an Ajax operation, the server sends updates to the client about the current status of the communication.</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This is done by updating a property of the </a:t>
            </a:r>
            <a:r>
              <a:rPr lang="en-GB" altLang="en-US" dirty="0" err="1">
                <a:solidFill>
                  <a:srgbClr val="000000"/>
                </a:solidFill>
              </a:rPr>
              <a:t>XMLHttpRequest</a:t>
            </a:r>
            <a:r>
              <a:rPr lang="en-GB" altLang="en-US" dirty="0">
                <a:solidFill>
                  <a:srgbClr val="000000"/>
                </a:solidFill>
              </a:rPr>
              <a:t> object</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property is called </a:t>
            </a:r>
            <a:r>
              <a:rPr lang="en-GB" altLang="en-US" dirty="0" err="1">
                <a:solidFill>
                  <a:srgbClr val="000000"/>
                </a:solidFill>
              </a:rPr>
              <a:t>readyState</a:t>
            </a:r>
            <a:endParaRPr lang="en-GB" altLang="en-US" dirty="0">
              <a:solidFill>
                <a:srgbClr val="000000"/>
              </a:solidFill>
            </a:endParaRP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Therefore, every time the </a:t>
            </a:r>
            <a:r>
              <a:rPr lang="en-GB" altLang="en-US" dirty="0" err="1">
                <a:solidFill>
                  <a:srgbClr val="000000"/>
                </a:solidFill>
              </a:rPr>
              <a:t>readyState</a:t>
            </a:r>
            <a:r>
              <a:rPr lang="en-GB" altLang="en-US" dirty="0">
                <a:solidFill>
                  <a:srgbClr val="000000"/>
                </a:solidFill>
              </a:rPr>
              <a:t> property is changed, </a:t>
            </a:r>
            <a:r>
              <a:rPr lang="en-GB" altLang="en-US" dirty="0" err="1">
                <a:solidFill>
                  <a:srgbClr val="000000"/>
                </a:solidFill>
              </a:rPr>
              <a:t>readystatechange</a:t>
            </a:r>
            <a:r>
              <a:rPr lang="en-GB" altLang="en-US" dirty="0">
                <a:solidFill>
                  <a:srgbClr val="000000"/>
                </a:solidFill>
              </a:rPr>
              <a:t> event is triggered</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If a function is attached to the </a:t>
            </a:r>
            <a:r>
              <a:rPr lang="en-GB" altLang="en-US" dirty="0" err="1">
                <a:solidFill>
                  <a:srgbClr val="000000"/>
                </a:solidFill>
              </a:rPr>
              <a:t>onreadystatechange</a:t>
            </a:r>
            <a:r>
              <a:rPr lang="en-GB" altLang="en-US" dirty="0">
                <a:solidFill>
                  <a:srgbClr val="000000"/>
                </a:solidFill>
              </a:rPr>
              <a:t> event handler, the function will be executed every time the server pings the client with an update</a:t>
            </a:r>
          </a:p>
        </p:txBody>
      </p:sp>
    </p:spTree>
    <p:extLst>
      <p:ext uri="{BB962C8B-B14F-4D97-AF65-F5344CB8AC3E}">
        <p14:creationId xmlns:p14="http://schemas.microsoft.com/office/powerpoint/2010/main" val="797618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a:t>
            </a:r>
            <a:r>
              <a:rPr lang="en-IE" dirty="0" err="1"/>
              <a:t>readyState</a:t>
            </a:r>
            <a:r>
              <a:rPr lang="en-IE" dirty="0"/>
              <a:t> values</a:t>
            </a:r>
            <a:endParaRPr lang="en-IE" b="1" dirty="0"/>
          </a:p>
        </p:txBody>
      </p:sp>
      <p:graphicFrame>
        <p:nvGraphicFramePr>
          <p:cNvPr id="6" name="Table 5">
            <a:extLst>
              <a:ext uri="{FF2B5EF4-FFF2-40B4-BE49-F238E27FC236}">
                <a16:creationId xmlns:a16="http://schemas.microsoft.com/office/drawing/2014/main" id="{3808BD3A-55CC-06F4-F24C-8A9675E0EC4F}"/>
              </a:ext>
            </a:extLst>
          </p:cNvPr>
          <p:cNvGraphicFramePr>
            <a:graphicFrameLocks noGrp="1"/>
          </p:cNvGraphicFramePr>
          <p:nvPr>
            <p:extLst>
              <p:ext uri="{D42A27DB-BD31-4B8C-83A1-F6EECF244321}">
                <p14:modId xmlns:p14="http://schemas.microsoft.com/office/powerpoint/2010/main" val="3209824536"/>
              </p:ext>
            </p:extLst>
          </p:nvPr>
        </p:nvGraphicFramePr>
        <p:xfrm>
          <a:off x="1857086" y="1187246"/>
          <a:ext cx="8047806" cy="5055960"/>
        </p:xfrm>
        <a:graphic>
          <a:graphicData uri="http://schemas.openxmlformats.org/drawingml/2006/table">
            <a:tbl>
              <a:tblPr firstRow="1" bandRow="1">
                <a:tableStyleId>{7DF18680-E054-41AD-8BC1-D1AEF772440D}</a:tableStyleId>
              </a:tblPr>
              <a:tblGrid>
                <a:gridCol w="2545033">
                  <a:extLst>
                    <a:ext uri="{9D8B030D-6E8A-4147-A177-3AD203B41FA5}">
                      <a16:colId xmlns:a16="http://schemas.microsoft.com/office/drawing/2014/main" val="2056318150"/>
                    </a:ext>
                  </a:extLst>
                </a:gridCol>
                <a:gridCol w="5502773">
                  <a:extLst>
                    <a:ext uri="{9D8B030D-6E8A-4147-A177-3AD203B41FA5}">
                      <a16:colId xmlns:a16="http://schemas.microsoft.com/office/drawing/2014/main" val="3388638421"/>
                    </a:ext>
                  </a:extLst>
                </a:gridCol>
              </a:tblGrid>
              <a:tr h="842660">
                <a:tc>
                  <a:txBody>
                    <a:bodyPr/>
                    <a:lstStyle/>
                    <a:p>
                      <a:pPr algn="ctr"/>
                      <a:r>
                        <a:rPr lang="en-IE" sz="3200" dirty="0"/>
                        <a:t>State</a:t>
                      </a:r>
                    </a:p>
                  </a:txBody>
                  <a:tcPr anchor="ctr"/>
                </a:tc>
                <a:tc>
                  <a:txBody>
                    <a:bodyPr/>
                    <a:lstStyle/>
                    <a:p>
                      <a:pPr algn="ctr"/>
                      <a:r>
                        <a:rPr lang="en-IE" sz="3200" dirty="0"/>
                        <a:t>Description</a:t>
                      </a:r>
                    </a:p>
                  </a:txBody>
                  <a:tcPr anchor="ctr"/>
                </a:tc>
                <a:extLst>
                  <a:ext uri="{0D108BD9-81ED-4DB2-BD59-A6C34878D82A}">
                    <a16:rowId xmlns:a16="http://schemas.microsoft.com/office/drawing/2014/main" val="1569266498"/>
                  </a:ext>
                </a:extLst>
              </a:tr>
              <a:tr h="842660">
                <a:tc>
                  <a:txBody>
                    <a:bodyPr/>
                    <a:lstStyle/>
                    <a:p>
                      <a:pPr algn="ctr"/>
                      <a:r>
                        <a:rPr lang="en-IE" sz="3200" dirty="0"/>
                        <a:t>0</a:t>
                      </a:r>
                    </a:p>
                  </a:txBody>
                  <a:tcPr anchor="ctr"/>
                </a:tc>
                <a:tc>
                  <a:txBody>
                    <a:bodyPr/>
                    <a:lstStyle/>
                    <a:p>
                      <a:pPr algn="ctr"/>
                      <a:r>
                        <a:rPr lang="en-IE" sz="3200" dirty="0"/>
                        <a:t>Uninitialized</a:t>
                      </a:r>
                    </a:p>
                  </a:txBody>
                  <a:tcPr anchor="ctr"/>
                </a:tc>
                <a:extLst>
                  <a:ext uri="{0D108BD9-81ED-4DB2-BD59-A6C34878D82A}">
                    <a16:rowId xmlns:a16="http://schemas.microsoft.com/office/drawing/2014/main" val="2621703050"/>
                  </a:ext>
                </a:extLst>
              </a:tr>
              <a:tr h="842660">
                <a:tc>
                  <a:txBody>
                    <a:bodyPr/>
                    <a:lstStyle/>
                    <a:p>
                      <a:pPr algn="ctr"/>
                      <a:r>
                        <a:rPr lang="en-IE" sz="3200" dirty="0"/>
                        <a:t>1</a:t>
                      </a:r>
                    </a:p>
                  </a:txBody>
                  <a:tcPr anchor="ctr"/>
                </a:tc>
                <a:tc>
                  <a:txBody>
                    <a:bodyPr/>
                    <a:lstStyle/>
                    <a:p>
                      <a:pPr algn="ctr"/>
                      <a:r>
                        <a:rPr lang="en-IE" sz="3200" dirty="0"/>
                        <a:t>Loading</a:t>
                      </a:r>
                    </a:p>
                  </a:txBody>
                  <a:tcPr anchor="ctr"/>
                </a:tc>
                <a:extLst>
                  <a:ext uri="{0D108BD9-81ED-4DB2-BD59-A6C34878D82A}">
                    <a16:rowId xmlns:a16="http://schemas.microsoft.com/office/drawing/2014/main" val="253753948"/>
                  </a:ext>
                </a:extLst>
              </a:tr>
              <a:tr h="842660">
                <a:tc>
                  <a:txBody>
                    <a:bodyPr/>
                    <a:lstStyle/>
                    <a:p>
                      <a:pPr algn="ctr"/>
                      <a:r>
                        <a:rPr lang="en-IE" sz="3200" dirty="0"/>
                        <a:t>2</a:t>
                      </a:r>
                    </a:p>
                  </a:txBody>
                  <a:tcPr anchor="ctr"/>
                </a:tc>
                <a:tc>
                  <a:txBody>
                    <a:bodyPr/>
                    <a:lstStyle/>
                    <a:p>
                      <a:pPr algn="ctr"/>
                      <a:r>
                        <a:rPr lang="en-IE" sz="3200" dirty="0"/>
                        <a:t>Loaded</a:t>
                      </a:r>
                    </a:p>
                  </a:txBody>
                  <a:tcPr anchor="ctr"/>
                </a:tc>
                <a:extLst>
                  <a:ext uri="{0D108BD9-81ED-4DB2-BD59-A6C34878D82A}">
                    <a16:rowId xmlns:a16="http://schemas.microsoft.com/office/drawing/2014/main" val="2124107181"/>
                  </a:ext>
                </a:extLst>
              </a:tr>
              <a:tr h="842660">
                <a:tc>
                  <a:txBody>
                    <a:bodyPr/>
                    <a:lstStyle/>
                    <a:p>
                      <a:pPr algn="ctr"/>
                      <a:r>
                        <a:rPr lang="en-IE" sz="3200" dirty="0"/>
                        <a:t>3</a:t>
                      </a:r>
                    </a:p>
                  </a:txBody>
                  <a:tcPr anchor="ctr"/>
                </a:tc>
                <a:tc>
                  <a:txBody>
                    <a:bodyPr/>
                    <a:lstStyle/>
                    <a:p>
                      <a:pPr algn="ctr"/>
                      <a:r>
                        <a:rPr lang="en-IE" sz="3200" dirty="0"/>
                        <a:t>Interactive</a:t>
                      </a:r>
                    </a:p>
                  </a:txBody>
                  <a:tcPr anchor="ctr"/>
                </a:tc>
                <a:extLst>
                  <a:ext uri="{0D108BD9-81ED-4DB2-BD59-A6C34878D82A}">
                    <a16:rowId xmlns:a16="http://schemas.microsoft.com/office/drawing/2014/main" val="3839535212"/>
                  </a:ext>
                </a:extLst>
              </a:tr>
              <a:tr h="842660">
                <a:tc>
                  <a:txBody>
                    <a:bodyPr/>
                    <a:lstStyle/>
                    <a:p>
                      <a:pPr algn="ctr"/>
                      <a:r>
                        <a:rPr lang="en-IE" sz="3200" dirty="0"/>
                        <a:t>4</a:t>
                      </a:r>
                    </a:p>
                  </a:txBody>
                  <a:tcPr anchor="ctr"/>
                </a:tc>
                <a:tc>
                  <a:txBody>
                    <a:bodyPr/>
                    <a:lstStyle/>
                    <a:p>
                      <a:pPr algn="ctr"/>
                      <a:r>
                        <a:rPr lang="en-IE" sz="3200" dirty="0"/>
                        <a:t>Complete</a:t>
                      </a:r>
                    </a:p>
                  </a:txBody>
                  <a:tcPr anchor="ctr"/>
                </a:tc>
                <a:extLst>
                  <a:ext uri="{0D108BD9-81ED-4DB2-BD59-A6C34878D82A}">
                    <a16:rowId xmlns:a16="http://schemas.microsoft.com/office/drawing/2014/main" val="796792281"/>
                  </a:ext>
                </a:extLst>
              </a:tr>
            </a:tbl>
          </a:graphicData>
        </a:graphic>
      </p:graphicFrame>
      <p:pic>
        <p:nvPicPr>
          <p:cNvPr id="7" name="Picture 3">
            <a:extLst>
              <a:ext uri="{FF2B5EF4-FFF2-40B4-BE49-F238E27FC236}">
                <a16:creationId xmlns:a16="http://schemas.microsoft.com/office/drawing/2014/main" id="{833D713A-2D37-68F9-502F-99CE09D6B74D}"/>
              </a:ext>
            </a:extLst>
          </p:cNvPr>
          <p:cNvPicPr>
            <a:picLocks noChangeAspect="1" noChangeArrowheads="1" noCrop="1"/>
          </p:cNvPicPr>
          <p:nvPr/>
        </p:nvPicPr>
        <p:blipFill>
          <a:blip r:embed="rId2">
            <a:extLst>
              <a:ext uri="{28A0092B-C50C-407E-A947-70E740481C1C}">
                <a14:useLocalDpi xmlns:a14="http://schemas.microsoft.com/office/drawing/2010/main"/>
              </a:ext>
            </a:extLst>
          </a:blip>
          <a:srcRect/>
          <a:stretch>
            <a:fillRect/>
          </a:stretch>
        </p:blipFill>
        <p:spPr bwMode="auto">
          <a:xfrm>
            <a:off x="1417969" y="5688577"/>
            <a:ext cx="4159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762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Learning Outcomes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p:txBody>
          <a:bodyPr>
            <a:normAutofit/>
          </a:bodyPr>
          <a:lstStyle/>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Understand history of development</a:t>
            </a: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Define AJAX</a:t>
            </a: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Understand AJAX ingredients</a:t>
            </a: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Use Data Formats</a:t>
            </a: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Use JSON parsing</a:t>
            </a: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Use REST APIs</a:t>
            </a:r>
          </a:p>
        </p:txBody>
      </p:sp>
    </p:spTree>
    <p:extLst>
      <p:ext uri="{BB962C8B-B14F-4D97-AF65-F5344CB8AC3E}">
        <p14:creationId xmlns:p14="http://schemas.microsoft.com/office/powerpoint/2010/main" val="1421700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a:t>
            </a:r>
            <a:r>
              <a:rPr lang="en-IE" dirty="0" err="1"/>
              <a:t>onreadystatechange</a:t>
            </a:r>
            <a:endParaRPr lang="en-IE" b="1" dirty="0"/>
          </a:p>
        </p:txBody>
      </p:sp>
      <p:pic>
        <p:nvPicPr>
          <p:cNvPr id="7" name="Picture 6">
            <a:extLst>
              <a:ext uri="{FF2B5EF4-FFF2-40B4-BE49-F238E27FC236}">
                <a16:creationId xmlns:a16="http://schemas.microsoft.com/office/drawing/2014/main" id="{39BB47B8-D7CF-3CBD-54E8-C94C6C32784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66970" y="1468785"/>
            <a:ext cx="8258060" cy="1800200"/>
          </a:xfrm>
          <a:prstGeom prst="rect">
            <a:avLst/>
          </a:prstGeom>
        </p:spPr>
      </p:pic>
    </p:spTree>
    <p:extLst>
      <p:ext uri="{BB962C8B-B14F-4D97-AF65-F5344CB8AC3E}">
        <p14:creationId xmlns:p14="http://schemas.microsoft.com/office/powerpoint/2010/main" val="2165941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open</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85000" lnSpcReduction="20000"/>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When a Web browser asks for a resource (e.g. web page) from a Web server, it issues a request</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It specifies the location of the file on the server</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request may also include more information, such as data inputted through a form</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browser also specifies how the request is sent to the server. this is usually a GET request or a POST (when a lot of data is being sent)</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open method of the </a:t>
            </a:r>
            <a:r>
              <a:rPr lang="en-GB" altLang="en-US" dirty="0" err="1">
                <a:solidFill>
                  <a:srgbClr val="000000"/>
                </a:solidFill>
              </a:rPr>
              <a:t>XMLHttpRequest</a:t>
            </a:r>
            <a:r>
              <a:rPr lang="en-GB" altLang="en-US" dirty="0">
                <a:solidFill>
                  <a:srgbClr val="000000"/>
                </a:solidFill>
              </a:rPr>
              <a:t> replicates this kind of transaction in an Ajax call</a:t>
            </a:r>
          </a:p>
        </p:txBody>
      </p:sp>
    </p:spTree>
    <p:extLst>
      <p:ext uri="{BB962C8B-B14F-4D97-AF65-F5344CB8AC3E}">
        <p14:creationId xmlns:p14="http://schemas.microsoft.com/office/powerpoint/2010/main" val="320217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open</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5352099"/>
          </a:xfrm>
        </p:spPr>
        <p:txBody>
          <a:bodyPr>
            <a:normAutofit fontScale="92500" lnSpcReduction="10000"/>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Method</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first argument of the open method is a string such as “GET” or “POST”</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Other methods include PUT, DELETE and HEAD</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If you want to send data to the server use POST</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GET should never be used to send requests that will update something on the server</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URL</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second argument of the open method is a string that contains a path to the file on the server that you want to request</a:t>
            </a:r>
          </a:p>
        </p:txBody>
      </p:sp>
    </p:spTree>
    <p:extLst>
      <p:ext uri="{BB962C8B-B14F-4D97-AF65-F5344CB8AC3E}">
        <p14:creationId xmlns:p14="http://schemas.microsoft.com/office/powerpoint/2010/main" val="2374854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open</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5352099"/>
          </a:xfrm>
        </p:spPr>
        <p:txBody>
          <a:bodyPr>
            <a:normAutofit/>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Asynchronous</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As well as the two required parameters, request method and URL, the open method also accepts some optional arguments.</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A </a:t>
            </a:r>
            <a:r>
              <a:rPr lang="en-GB" altLang="en-US" dirty="0" err="1">
                <a:solidFill>
                  <a:srgbClr val="000000"/>
                </a:solidFill>
              </a:rPr>
              <a:t>boolean</a:t>
            </a:r>
            <a:r>
              <a:rPr lang="en-GB" altLang="en-US" dirty="0">
                <a:solidFill>
                  <a:srgbClr val="000000"/>
                </a:solidFill>
              </a:rPr>
              <a:t> value of true or false as a third argument specifies if the request should be sent asynchronously or not. It the parameter is set to true, then the processing of the script will not stop waiting for a response from the server</a:t>
            </a:r>
          </a:p>
        </p:txBody>
      </p:sp>
      <p:pic>
        <p:nvPicPr>
          <p:cNvPr id="6" name="Picture 5">
            <a:extLst>
              <a:ext uri="{FF2B5EF4-FFF2-40B4-BE49-F238E27FC236}">
                <a16:creationId xmlns:a16="http://schemas.microsoft.com/office/drawing/2014/main" id="{6FF98AE5-45BE-6A1E-54D0-934A55F1D61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654102" y="5815559"/>
            <a:ext cx="7170177" cy="587528"/>
          </a:xfrm>
          <a:prstGeom prst="rect">
            <a:avLst/>
          </a:prstGeom>
        </p:spPr>
      </p:pic>
    </p:spTree>
    <p:extLst>
      <p:ext uri="{BB962C8B-B14F-4D97-AF65-F5344CB8AC3E}">
        <p14:creationId xmlns:p14="http://schemas.microsoft.com/office/powerpoint/2010/main" val="326512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open</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Username and Password</a:t>
            </a:r>
          </a:p>
          <a:p>
            <a:pPr marL="800100" lvl="1" indent="-342900">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Two other optional arguments may be included in the open method, which are user name and password</a:t>
            </a:r>
          </a:p>
        </p:txBody>
      </p:sp>
      <p:pic>
        <p:nvPicPr>
          <p:cNvPr id="7" name="Picture 6">
            <a:extLst>
              <a:ext uri="{FF2B5EF4-FFF2-40B4-BE49-F238E27FC236}">
                <a16:creationId xmlns:a16="http://schemas.microsoft.com/office/drawing/2014/main" id="{5BDA956E-DD65-3645-B0F3-1A995FC56576}"/>
              </a:ext>
            </a:extLst>
          </p:cNvPr>
          <p:cNvPicPr>
            <a:picLocks noChangeAspect="1"/>
          </p:cNvPicPr>
          <p:nvPr/>
        </p:nvPicPr>
        <p:blipFill>
          <a:blip r:embed="rId2"/>
          <a:stretch>
            <a:fillRect/>
          </a:stretch>
        </p:blipFill>
        <p:spPr>
          <a:xfrm>
            <a:off x="2955079" y="3474219"/>
            <a:ext cx="5647506" cy="911705"/>
          </a:xfrm>
          <a:prstGeom prst="rect">
            <a:avLst/>
          </a:prstGeom>
        </p:spPr>
      </p:pic>
    </p:spTree>
    <p:extLst>
      <p:ext uri="{BB962C8B-B14F-4D97-AF65-F5344CB8AC3E}">
        <p14:creationId xmlns:p14="http://schemas.microsoft.com/office/powerpoint/2010/main" val="1281912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send</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open method specifies the details of an Ajax request, but it doesn’t initiate the request </a:t>
            </a:r>
          </a:p>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The send method initiates the request</a:t>
            </a:r>
          </a:p>
          <a:p>
            <a:pPr marL="0" indent="0" eaLnBrk="1" hangingPunct="1">
              <a:lnSpc>
                <a:spcPct val="160000"/>
              </a:lnSpc>
              <a:spcBef>
                <a:spcPct val="20000"/>
              </a:spcBef>
              <a:buClr>
                <a:srgbClr val="000000"/>
              </a:buClr>
              <a:buNone/>
            </a:pPr>
            <a:endParaRPr lang="en-GB" altLang="en-US" dirty="0">
              <a:solidFill>
                <a:srgbClr val="000000"/>
              </a:solidFill>
            </a:endParaRPr>
          </a:p>
        </p:txBody>
      </p:sp>
      <p:pic>
        <p:nvPicPr>
          <p:cNvPr id="7" name="Picture 6">
            <a:extLst>
              <a:ext uri="{FF2B5EF4-FFF2-40B4-BE49-F238E27FC236}">
                <a16:creationId xmlns:a16="http://schemas.microsoft.com/office/drawing/2014/main" id="{EDAA5286-BA06-17DC-3E4C-C11ECE5BA6F9}"/>
              </a:ext>
            </a:extLst>
          </p:cNvPr>
          <p:cNvPicPr>
            <a:picLocks noChangeAspect="1"/>
          </p:cNvPicPr>
          <p:nvPr/>
        </p:nvPicPr>
        <p:blipFill>
          <a:blip r:embed="rId2"/>
          <a:stretch>
            <a:fillRect/>
          </a:stretch>
        </p:blipFill>
        <p:spPr>
          <a:xfrm>
            <a:off x="2552699" y="3577141"/>
            <a:ext cx="6319615" cy="3095758"/>
          </a:xfrm>
          <a:prstGeom prst="rect">
            <a:avLst/>
          </a:prstGeom>
        </p:spPr>
      </p:pic>
    </p:spTree>
    <p:extLst>
      <p:ext uri="{BB962C8B-B14F-4D97-AF65-F5344CB8AC3E}">
        <p14:creationId xmlns:p14="http://schemas.microsoft.com/office/powerpoint/2010/main" val="2640167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send with POST</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marL="342900" indent="-342900" eaLnBrk="1" hangingPunct="1">
              <a:lnSpc>
                <a:spcPct val="160000"/>
              </a:lnSpc>
              <a:spcBef>
                <a:spcPct val="20000"/>
              </a:spcBef>
              <a:buClr>
                <a:srgbClr val="000000"/>
              </a:buClr>
              <a:buFont typeface="Times New Roman" panose="02020603050405020304" pitchFamily="18" charset="0"/>
              <a:buChar char="•"/>
            </a:pPr>
            <a:r>
              <a:rPr lang="en-GB" altLang="en-US" dirty="0">
                <a:solidFill>
                  <a:srgbClr val="000000"/>
                </a:solidFill>
              </a:rPr>
              <a:t>When data is sent with the POST method, the data must be sent as a query string i.e. name – value pairs joined by ampersands and URL encoded. This means spaces become plus signs and non-alphanumeric characters as hex values </a:t>
            </a:r>
          </a:p>
        </p:txBody>
      </p:sp>
      <p:pic>
        <p:nvPicPr>
          <p:cNvPr id="6" name="Picture 5">
            <a:extLst>
              <a:ext uri="{FF2B5EF4-FFF2-40B4-BE49-F238E27FC236}">
                <a16:creationId xmlns:a16="http://schemas.microsoft.com/office/drawing/2014/main" id="{C0962292-F2B9-5038-5233-F461523879A2}"/>
              </a:ext>
            </a:extLst>
          </p:cNvPr>
          <p:cNvPicPr>
            <a:picLocks noChangeAspect="1"/>
          </p:cNvPicPr>
          <p:nvPr/>
        </p:nvPicPr>
        <p:blipFill>
          <a:blip r:embed="rId2"/>
          <a:stretch>
            <a:fillRect/>
          </a:stretch>
        </p:blipFill>
        <p:spPr>
          <a:xfrm>
            <a:off x="2255776" y="4080611"/>
            <a:ext cx="8568520" cy="2592288"/>
          </a:xfrm>
          <a:prstGeom prst="rect">
            <a:avLst/>
          </a:prstGeom>
        </p:spPr>
      </p:pic>
    </p:spTree>
    <p:extLst>
      <p:ext uri="{BB962C8B-B14F-4D97-AF65-F5344CB8AC3E}">
        <p14:creationId xmlns:p14="http://schemas.microsoft.com/office/powerpoint/2010/main" val="581271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receiving a response</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50000"/>
              </a:lnSpc>
              <a:spcBef>
                <a:spcPct val="20000"/>
              </a:spcBef>
              <a:buClr>
                <a:srgbClr val="000000"/>
              </a:buClr>
              <a:buSzPct val="100000"/>
            </a:pPr>
            <a:r>
              <a:rPr lang="en-GB" altLang="en-US" dirty="0">
                <a:solidFill>
                  <a:srgbClr val="000000"/>
                </a:solidFill>
              </a:rPr>
              <a:t>The </a:t>
            </a:r>
            <a:r>
              <a:rPr lang="en-GB" altLang="en-US" dirty="0" err="1">
                <a:solidFill>
                  <a:srgbClr val="000000"/>
                </a:solidFill>
              </a:rPr>
              <a:t>readyState</a:t>
            </a:r>
            <a:r>
              <a:rPr lang="en-GB" altLang="en-US" dirty="0">
                <a:solidFill>
                  <a:srgbClr val="000000"/>
                </a:solidFill>
              </a:rPr>
              <a:t> property indicates the current state of an AJAX request</a:t>
            </a:r>
          </a:p>
          <a:p>
            <a:pPr>
              <a:lnSpc>
                <a:spcPct val="150000"/>
              </a:lnSpc>
              <a:spcBef>
                <a:spcPct val="20000"/>
              </a:spcBef>
              <a:buClr>
                <a:srgbClr val="000000"/>
              </a:buClr>
              <a:buSzPct val="100000"/>
            </a:pPr>
            <a:r>
              <a:rPr lang="en-GB" altLang="en-US" dirty="0">
                <a:solidFill>
                  <a:srgbClr val="000000"/>
                </a:solidFill>
              </a:rPr>
              <a:t>Its value is numerical</a:t>
            </a:r>
          </a:p>
          <a:p>
            <a:pPr marL="914400" lvl="1" indent="-457200" eaLnBrk="1" hangingPunct="1">
              <a:lnSpc>
                <a:spcPct val="150000"/>
              </a:lnSpc>
              <a:spcBef>
                <a:spcPct val="20000"/>
              </a:spcBef>
              <a:buClr>
                <a:srgbClr val="000000"/>
              </a:buClr>
              <a:buFont typeface="Times New Roman" panose="02020603050405020304" pitchFamily="18" charset="0"/>
              <a:buNone/>
            </a:pPr>
            <a:r>
              <a:rPr lang="en-IE" altLang="en-US" sz="2400" dirty="0">
                <a:solidFill>
                  <a:srgbClr val="0066FF"/>
                </a:solidFill>
              </a:rPr>
              <a:t>0</a:t>
            </a:r>
            <a:r>
              <a:rPr lang="en-IE" altLang="en-US" sz="2400" dirty="0">
                <a:solidFill>
                  <a:srgbClr val="000000"/>
                </a:solidFill>
              </a:rPr>
              <a:t>	</a:t>
            </a:r>
            <a:r>
              <a:rPr lang="en-IE" altLang="en-US" sz="2400" dirty="0" err="1">
                <a:solidFill>
                  <a:srgbClr val="000000"/>
                </a:solidFill>
              </a:rPr>
              <a:t>Unitialized</a:t>
            </a:r>
            <a:r>
              <a:rPr lang="en-IE" altLang="en-US" sz="2400" dirty="0">
                <a:solidFill>
                  <a:srgbClr val="000000"/>
                </a:solidFill>
              </a:rPr>
              <a:t>. The </a:t>
            </a:r>
            <a:r>
              <a:rPr lang="en-IE" altLang="en-US" sz="2400" dirty="0">
                <a:solidFill>
                  <a:srgbClr val="0070C0"/>
                </a:solidFill>
              </a:rPr>
              <a:t>open</a:t>
            </a:r>
            <a:r>
              <a:rPr lang="en-IE" altLang="en-US" sz="2400" dirty="0">
                <a:solidFill>
                  <a:srgbClr val="0066FF"/>
                </a:solidFill>
              </a:rPr>
              <a:t> </a:t>
            </a:r>
            <a:r>
              <a:rPr lang="en-IE" altLang="en-US" sz="2400" dirty="0">
                <a:solidFill>
                  <a:srgbClr val="000000"/>
                </a:solidFill>
              </a:rPr>
              <a:t>method hasn’t been called </a:t>
            </a:r>
          </a:p>
          <a:p>
            <a:pPr marL="914400" lvl="1" indent="-457200" eaLnBrk="1" hangingPunct="1">
              <a:lnSpc>
                <a:spcPct val="150000"/>
              </a:lnSpc>
              <a:spcBef>
                <a:spcPct val="20000"/>
              </a:spcBef>
              <a:buClr>
                <a:srgbClr val="0066FF"/>
              </a:buClr>
              <a:buFontTx/>
              <a:buAutoNum type="arabicPlain"/>
            </a:pPr>
            <a:r>
              <a:rPr lang="en-IE" altLang="en-US" sz="2400" dirty="0">
                <a:solidFill>
                  <a:srgbClr val="000000"/>
                </a:solidFill>
              </a:rPr>
              <a:t>Loading. The </a:t>
            </a:r>
            <a:r>
              <a:rPr lang="en-IE" altLang="en-US" sz="2400" dirty="0">
                <a:solidFill>
                  <a:srgbClr val="0070C0"/>
                </a:solidFill>
              </a:rPr>
              <a:t>open</a:t>
            </a:r>
            <a:r>
              <a:rPr lang="en-IE" altLang="en-US" sz="2400" dirty="0">
                <a:solidFill>
                  <a:srgbClr val="000000"/>
                </a:solidFill>
              </a:rPr>
              <a:t> method has been called, but the </a:t>
            </a:r>
            <a:r>
              <a:rPr lang="en-IE" altLang="en-US" sz="2400" dirty="0">
                <a:solidFill>
                  <a:srgbClr val="0070C0"/>
                </a:solidFill>
              </a:rPr>
              <a:t>send</a:t>
            </a:r>
            <a:r>
              <a:rPr lang="en-IE" altLang="en-US" sz="2400" dirty="0">
                <a:solidFill>
                  <a:srgbClr val="000000"/>
                </a:solidFill>
              </a:rPr>
              <a:t> method hasn’t</a:t>
            </a:r>
          </a:p>
          <a:p>
            <a:pPr marL="914400" lvl="1" indent="-457200" eaLnBrk="1" hangingPunct="1">
              <a:lnSpc>
                <a:spcPct val="150000"/>
              </a:lnSpc>
              <a:spcBef>
                <a:spcPct val="20000"/>
              </a:spcBef>
              <a:buClr>
                <a:srgbClr val="0066FF"/>
              </a:buClr>
              <a:buFontTx/>
              <a:buAutoNum type="arabicPlain"/>
            </a:pPr>
            <a:r>
              <a:rPr lang="en-IE" altLang="en-US" sz="2400" dirty="0">
                <a:solidFill>
                  <a:srgbClr val="000000"/>
                </a:solidFill>
              </a:rPr>
              <a:t>Loaded. The </a:t>
            </a:r>
            <a:r>
              <a:rPr lang="en-IE" altLang="en-US" sz="2400" dirty="0">
                <a:solidFill>
                  <a:srgbClr val="0070C0"/>
                </a:solidFill>
              </a:rPr>
              <a:t>send</a:t>
            </a:r>
            <a:r>
              <a:rPr lang="en-IE" altLang="en-US" sz="2400" dirty="0">
                <a:solidFill>
                  <a:srgbClr val="000000"/>
                </a:solidFill>
              </a:rPr>
              <a:t> method has been called. The request has begun</a:t>
            </a:r>
          </a:p>
          <a:p>
            <a:pPr marL="914400" lvl="1" indent="-457200" eaLnBrk="1" hangingPunct="1">
              <a:lnSpc>
                <a:spcPct val="150000"/>
              </a:lnSpc>
              <a:spcBef>
                <a:spcPct val="20000"/>
              </a:spcBef>
              <a:buClr>
                <a:srgbClr val="0066FF"/>
              </a:buClr>
              <a:buFontTx/>
              <a:buAutoNum type="arabicPlain" startAt="3"/>
            </a:pPr>
            <a:r>
              <a:rPr lang="en-IE" altLang="en-US" sz="2400" dirty="0">
                <a:solidFill>
                  <a:srgbClr val="000000"/>
                </a:solidFill>
              </a:rPr>
              <a:t>Interactive. The server is in the process of sending a response</a:t>
            </a:r>
          </a:p>
          <a:p>
            <a:pPr marL="914400" lvl="1" indent="-457200" eaLnBrk="1" hangingPunct="1">
              <a:lnSpc>
                <a:spcPct val="150000"/>
              </a:lnSpc>
              <a:spcBef>
                <a:spcPct val="20000"/>
              </a:spcBef>
              <a:buClr>
                <a:srgbClr val="0066FF"/>
              </a:buClr>
              <a:buFontTx/>
              <a:buAutoNum type="arabicPlain" startAt="3"/>
            </a:pPr>
            <a:r>
              <a:rPr lang="en-IE" altLang="en-US" sz="2400" dirty="0">
                <a:solidFill>
                  <a:srgbClr val="000000"/>
                </a:solidFill>
              </a:rPr>
              <a:t>Complete. The server has finished sending a response</a:t>
            </a:r>
          </a:p>
          <a:p>
            <a:pPr marL="457200" lvl="1" indent="0">
              <a:lnSpc>
                <a:spcPct val="150000"/>
              </a:lnSpc>
              <a:spcBef>
                <a:spcPct val="20000"/>
              </a:spcBef>
              <a:buClr>
                <a:srgbClr val="000000"/>
              </a:buClr>
              <a:buSzPct val="100000"/>
              <a:buNone/>
            </a:pPr>
            <a:endParaRPr lang="en-GB" altLang="en-US" dirty="0">
              <a:solidFill>
                <a:srgbClr val="000000"/>
              </a:solidFill>
            </a:endParaRPr>
          </a:p>
        </p:txBody>
      </p:sp>
    </p:spTree>
    <p:extLst>
      <p:ext uri="{BB962C8B-B14F-4D97-AF65-F5344CB8AC3E}">
        <p14:creationId xmlns:p14="http://schemas.microsoft.com/office/powerpoint/2010/main" val="1265950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receiving a response</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50000"/>
              </a:lnSpc>
              <a:spcBef>
                <a:spcPct val="20000"/>
              </a:spcBef>
              <a:buClr>
                <a:srgbClr val="000000"/>
              </a:buClr>
              <a:buSzPct val="100000"/>
            </a:pPr>
            <a:r>
              <a:rPr lang="en-GB" altLang="en-US" dirty="0">
                <a:solidFill>
                  <a:srgbClr val="000000"/>
                </a:solidFill>
              </a:rPr>
              <a:t>Every time the value of </a:t>
            </a:r>
            <a:r>
              <a:rPr lang="en-GB" altLang="en-US" dirty="0" err="1">
                <a:solidFill>
                  <a:srgbClr val="000000"/>
                </a:solidFill>
              </a:rPr>
              <a:t>readyState</a:t>
            </a:r>
            <a:r>
              <a:rPr lang="en-GB" altLang="en-US" dirty="0">
                <a:solidFill>
                  <a:srgbClr val="000000"/>
                </a:solidFill>
              </a:rPr>
              <a:t> changes, the </a:t>
            </a:r>
            <a:r>
              <a:rPr lang="en-GB" altLang="en-US" dirty="0" err="1">
                <a:solidFill>
                  <a:srgbClr val="000000"/>
                </a:solidFill>
              </a:rPr>
              <a:t>readystatechange</a:t>
            </a:r>
            <a:r>
              <a:rPr lang="en-GB" altLang="en-US" dirty="0">
                <a:solidFill>
                  <a:srgbClr val="000000"/>
                </a:solidFill>
              </a:rPr>
              <a:t> event is triggered</a:t>
            </a:r>
          </a:p>
          <a:p>
            <a:pPr>
              <a:lnSpc>
                <a:spcPct val="150000"/>
              </a:lnSpc>
              <a:spcBef>
                <a:spcPct val="20000"/>
              </a:spcBef>
              <a:buClr>
                <a:srgbClr val="000000"/>
              </a:buClr>
              <a:buSzPct val="100000"/>
            </a:pPr>
            <a:r>
              <a:rPr lang="en-GB" altLang="en-US" dirty="0">
                <a:solidFill>
                  <a:srgbClr val="000000"/>
                </a:solidFill>
              </a:rPr>
              <a:t>Must check </a:t>
            </a:r>
            <a:r>
              <a:rPr lang="en-GB" altLang="en-US" dirty="0" err="1">
                <a:solidFill>
                  <a:srgbClr val="000000"/>
                </a:solidFill>
              </a:rPr>
              <a:t>readyState</a:t>
            </a:r>
            <a:r>
              <a:rPr lang="en-GB" altLang="en-US" dirty="0">
                <a:solidFill>
                  <a:srgbClr val="000000"/>
                </a:solidFill>
              </a:rPr>
              <a:t> to see if completed</a:t>
            </a:r>
          </a:p>
          <a:p>
            <a:pPr marL="457200" lvl="1" indent="0">
              <a:lnSpc>
                <a:spcPct val="150000"/>
              </a:lnSpc>
              <a:spcBef>
                <a:spcPct val="20000"/>
              </a:spcBef>
              <a:buClr>
                <a:srgbClr val="000000"/>
              </a:buClr>
              <a:buSzPct val="100000"/>
              <a:buNone/>
            </a:pPr>
            <a:endParaRPr lang="en-GB" altLang="en-US" dirty="0">
              <a:solidFill>
                <a:srgbClr val="000000"/>
              </a:solidFill>
            </a:endParaRPr>
          </a:p>
        </p:txBody>
      </p:sp>
      <p:pic>
        <p:nvPicPr>
          <p:cNvPr id="6" name="Picture 5" descr="A screenshot of a cell phone&#10;&#10;Description automatically generated">
            <a:extLst>
              <a:ext uri="{FF2B5EF4-FFF2-40B4-BE49-F238E27FC236}">
                <a16:creationId xmlns:a16="http://schemas.microsoft.com/office/drawing/2014/main" id="{7344A5B1-373A-1EA9-33E1-0B1174A942C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38200" y="3429000"/>
            <a:ext cx="9041599" cy="2664296"/>
          </a:xfrm>
          <a:prstGeom prst="rect">
            <a:avLst/>
          </a:prstGeom>
        </p:spPr>
      </p:pic>
      <p:sp>
        <p:nvSpPr>
          <p:cNvPr id="7" name="Rectangle: Rounded Corners 6">
            <a:extLst>
              <a:ext uri="{FF2B5EF4-FFF2-40B4-BE49-F238E27FC236}">
                <a16:creationId xmlns:a16="http://schemas.microsoft.com/office/drawing/2014/main" id="{D264371D-8AEE-A38A-BA83-847395C8E75A}"/>
              </a:ext>
            </a:extLst>
          </p:cNvPr>
          <p:cNvSpPr/>
          <p:nvPr/>
        </p:nvSpPr>
        <p:spPr>
          <a:xfrm>
            <a:off x="3630538" y="5589240"/>
            <a:ext cx="5112568" cy="9850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E" b="1" dirty="0" err="1"/>
              <a:t>responseText</a:t>
            </a:r>
            <a:r>
              <a:rPr lang="en-IE" b="1" dirty="0"/>
              <a:t> </a:t>
            </a:r>
            <a:r>
              <a:rPr lang="en-IE" dirty="0"/>
              <a:t>or </a:t>
            </a:r>
            <a:r>
              <a:rPr lang="en-IE" b="1" dirty="0" err="1"/>
              <a:t>responseXML</a:t>
            </a:r>
            <a:r>
              <a:rPr lang="en-IE" dirty="0"/>
              <a:t> is the property that contains the data.</a:t>
            </a:r>
          </a:p>
        </p:txBody>
      </p:sp>
    </p:spTree>
    <p:extLst>
      <p:ext uri="{BB962C8B-B14F-4D97-AF65-F5344CB8AC3E}">
        <p14:creationId xmlns:p14="http://schemas.microsoft.com/office/powerpoint/2010/main" val="3617342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err="1"/>
              <a:t>XMLHttpRequest</a:t>
            </a:r>
            <a:r>
              <a:rPr lang="en-IE" dirty="0"/>
              <a:t> – response status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70000" lnSpcReduction="20000"/>
          </a:bodyPr>
          <a:lstStyle/>
          <a:p>
            <a:pPr>
              <a:lnSpc>
                <a:spcPct val="170000"/>
              </a:lnSpc>
              <a:spcBef>
                <a:spcPct val="20000"/>
              </a:spcBef>
              <a:buClr>
                <a:srgbClr val="000000"/>
              </a:buClr>
              <a:buSzPct val="100000"/>
            </a:pPr>
            <a:r>
              <a:rPr lang="en-GB" altLang="en-US" dirty="0">
                <a:solidFill>
                  <a:srgbClr val="000000"/>
                </a:solidFill>
              </a:rPr>
              <a:t>In the same way that a Web browser sends headers with each request it makes, a Web server sends headers with each response it sends</a:t>
            </a:r>
          </a:p>
          <a:p>
            <a:pPr>
              <a:lnSpc>
                <a:spcPct val="170000"/>
              </a:lnSpc>
              <a:spcBef>
                <a:spcPct val="20000"/>
              </a:spcBef>
              <a:buClr>
                <a:srgbClr val="000000"/>
              </a:buClr>
              <a:buSzPct val="100000"/>
            </a:pPr>
            <a:r>
              <a:rPr lang="en-GB" altLang="en-US" dirty="0">
                <a:solidFill>
                  <a:srgbClr val="000000"/>
                </a:solidFill>
              </a:rPr>
              <a:t>These headers contain information about the server, as well as information about the document being served</a:t>
            </a:r>
          </a:p>
          <a:p>
            <a:pPr>
              <a:lnSpc>
                <a:spcPct val="170000"/>
              </a:lnSpc>
              <a:spcBef>
                <a:spcPct val="20000"/>
              </a:spcBef>
              <a:buClr>
                <a:srgbClr val="000000"/>
              </a:buClr>
              <a:buSzPct val="100000"/>
            </a:pPr>
            <a:r>
              <a:rPr lang="en-GB" altLang="en-US" dirty="0">
                <a:solidFill>
                  <a:srgbClr val="000000"/>
                </a:solidFill>
              </a:rPr>
              <a:t>The most important header sent with any response from a Web server is the status code</a:t>
            </a:r>
          </a:p>
          <a:p>
            <a:pPr>
              <a:lnSpc>
                <a:spcPct val="170000"/>
              </a:lnSpc>
              <a:spcBef>
                <a:spcPct val="20000"/>
              </a:spcBef>
              <a:buClr>
                <a:srgbClr val="000000"/>
              </a:buClr>
              <a:buSzPct val="100000"/>
            </a:pPr>
            <a:r>
              <a:rPr lang="en-GB" altLang="en-US" dirty="0">
                <a:solidFill>
                  <a:srgbClr val="000000"/>
                </a:solidFill>
              </a:rPr>
              <a:t>Examples</a:t>
            </a:r>
          </a:p>
          <a:p>
            <a:pPr lvl="1">
              <a:lnSpc>
                <a:spcPct val="170000"/>
              </a:lnSpc>
              <a:spcBef>
                <a:spcPct val="20000"/>
              </a:spcBef>
              <a:buClr>
                <a:srgbClr val="000000"/>
              </a:buClr>
              <a:buSzPct val="100000"/>
            </a:pPr>
            <a:r>
              <a:rPr lang="en-GB" altLang="en-US" dirty="0">
                <a:solidFill>
                  <a:srgbClr val="000000"/>
                </a:solidFill>
              </a:rPr>
              <a:t>404  “Not Found”</a:t>
            </a:r>
          </a:p>
          <a:p>
            <a:pPr lvl="1">
              <a:lnSpc>
                <a:spcPct val="170000"/>
              </a:lnSpc>
              <a:spcBef>
                <a:spcPct val="20000"/>
              </a:spcBef>
              <a:buClr>
                <a:srgbClr val="000000"/>
              </a:buClr>
              <a:buSzPct val="100000"/>
            </a:pPr>
            <a:r>
              <a:rPr lang="en-GB" altLang="en-US" dirty="0">
                <a:solidFill>
                  <a:srgbClr val="000000"/>
                </a:solidFill>
              </a:rPr>
              <a:t>500  “Internal Server error”</a:t>
            </a:r>
          </a:p>
          <a:p>
            <a:pPr lvl="1">
              <a:lnSpc>
                <a:spcPct val="170000"/>
              </a:lnSpc>
              <a:spcBef>
                <a:spcPct val="20000"/>
              </a:spcBef>
              <a:buClr>
                <a:srgbClr val="000000"/>
              </a:buClr>
              <a:buSzPct val="100000"/>
            </a:pPr>
            <a:r>
              <a:rPr lang="en-GB" altLang="en-US" dirty="0">
                <a:solidFill>
                  <a:srgbClr val="000000"/>
                </a:solidFill>
              </a:rPr>
              <a:t>“OK”</a:t>
            </a:r>
          </a:p>
          <a:p>
            <a:pPr lvl="1">
              <a:lnSpc>
                <a:spcPct val="170000"/>
              </a:lnSpc>
              <a:spcBef>
                <a:spcPct val="20000"/>
              </a:spcBef>
              <a:buClr>
                <a:srgbClr val="000000"/>
              </a:buClr>
              <a:buSzPct val="100000"/>
            </a:pPr>
            <a:r>
              <a:rPr lang="en-GB" altLang="en-US" dirty="0">
                <a:solidFill>
                  <a:srgbClr val="000000"/>
                </a:solidFill>
              </a:rPr>
              <a:t>304 “Not Modified”</a:t>
            </a:r>
          </a:p>
        </p:txBody>
      </p:sp>
    </p:spTree>
    <p:extLst>
      <p:ext uri="{BB962C8B-B14F-4D97-AF65-F5344CB8AC3E}">
        <p14:creationId xmlns:p14="http://schemas.microsoft.com/office/powerpoint/2010/main" val="282162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What is AJAX?</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4989717"/>
          </a:xfrm>
        </p:spPr>
        <p:txBody>
          <a:bodyPr>
            <a:normAutofit/>
          </a:bodyPr>
          <a:lstStyle/>
          <a:p>
            <a:pPr marL="316531" indent="-316531" eaLnBrk="1" hangingPunct="1">
              <a:lnSpc>
                <a:spcPct val="150000"/>
              </a:lnSpc>
              <a:spcBef>
                <a:spcPct val="20000"/>
              </a:spcBef>
              <a:buClr>
                <a:srgbClr val="000000"/>
              </a:buClr>
              <a:buSzPct val="100000"/>
              <a:buFont typeface="Times New Roman" panose="02020603050405020304" pitchFamily="18" charset="0"/>
              <a:buChar char="•"/>
            </a:pPr>
            <a:r>
              <a:rPr lang="en-GB" altLang="en-US" sz="2800" dirty="0">
                <a:solidFill>
                  <a:srgbClr val="000000"/>
                </a:solidFill>
              </a:rPr>
              <a:t>Back then … basic Google search page</a:t>
            </a:r>
          </a:p>
        </p:txBody>
      </p:sp>
      <p:pic>
        <p:nvPicPr>
          <p:cNvPr id="6" name="Picture 2">
            <a:extLst>
              <a:ext uri="{FF2B5EF4-FFF2-40B4-BE49-F238E27FC236}">
                <a16:creationId xmlns:a16="http://schemas.microsoft.com/office/drawing/2014/main" id="{3840985F-92B6-428A-4EC5-E15F8B158F7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113400" y="1944141"/>
            <a:ext cx="4369098" cy="255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
            <a:extLst>
              <a:ext uri="{FF2B5EF4-FFF2-40B4-BE49-F238E27FC236}">
                <a16:creationId xmlns:a16="http://schemas.microsoft.com/office/drawing/2014/main" id="{9C0BBD3C-0136-47F1-B388-5BA0B07EDA1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95799" y="2715065"/>
            <a:ext cx="6213648" cy="4017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7832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AJAX Page Lifecycle - Summary</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92500"/>
          </a:bodyPr>
          <a:lstStyle/>
          <a:p>
            <a:pPr>
              <a:lnSpc>
                <a:spcPct val="170000"/>
              </a:lnSpc>
              <a:spcBef>
                <a:spcPct val="20000"/>
              </a:spcBef>
              <a:buClr>
                <a:srgbClr val="000000"/>
              </a:buClr>
              <a:buSzPct val="100000"/>
            </a:pPr>
            <a:r>
              <a:rPr lang="en-GB" altLang="en-US" dirty="0">
                <a:solidFill>
                  <a:srgbClr val="000000"/>
                </a:solidFill>
              </a:rPr>
              <a:t>Browser makes an HTTP request for a URL</a:t>
            </a:r>
          </a:p>
          <a:p>
            <a:pPr>
              <a:lnSpc>
                <a:spcPct val="170000"/>
              </a:lnSpc>
              <a:spcBef>
                <a:spcPct val="20000"/>
              </a:spcBef>
              <a:buClr>
                <a:srgbClr val="000000"/>
              </a:buClr>
              <a:buSzPct val="100000"/>
            </a:pPr>
            <a:r>
              <a:rPr lang="en-GB" altLang="en-US" dirty="0">
                <a:solidFill>
                  <a:srgbClr val="000000"/>
                </a:solidFill>
              </a:rPr>
              <a:t>Server returns initial HTML page</a:t>
            </a:r>
          </a:p>
          <a:p>
            <a:pPr>
              <a:lnSpc>
                <a:spcPct val="170000"/>
              </a:lnSpc>
              <a:spcBef>
                <a:spcPct val="20000"/>
              </a:spcBef>
              <a:buClr>
                <a:srgbClr val="000000"/>
              </a:buClr>
              <a:buSzPct val="100000"/>
            </a:pPr>
            <a:r>
              <a:rPr lang="en-GB" altLang="en-US" dirty="0">
                <a:solidFill>
                  <a:srgbClr val="000000"/>
                </a:solidFill>
              </a:rPr>
              <a:t>Browser renders the page as an in-memory DOM tree</a:t>
            </a:r>
          </a:p>
          <a:p>
            <a:pPr>
              <a:lnSpc>
                <a:spcPct val="170000"/>
              </a:lnSpc>
              <a:spcBef>
                <a:spcPct val="20000"/>
              </a:spcBef>
              <a:buClr>
                <a:srgbClr val="000000"/>
              </a:buClr>
              <a:buSzPct val="100000"/>
            </a:pPr>
            <a:r>
              <a:rPr lang="en-GB" altLang="en-US" dirty="0">
                <a:solidFill>
                  <a:srgbClr val="000000"/>
                </a:solidFill>
              </a:rPr>
              <a:t>User activity causes asynchronous requests to other URLs</a:t>
            </a:r>
          </a:p>
          <a:p>
            <a:pPr>
              <a:lnSpc>
                <a:spcPct val="170000"/>
              </a:lnSpc>
              <a:spcBef>
                <a:spcPct val="20000"/>
              </a:spcBef>
              <a:buClr>
                <a:srgbClr val="000000"/>
              </a:buClr>
              <a:buSzPct val="100000"/>
            </a:pPr>
            <a:r>
              <a:rPr lang="en-GB" altLang="en-US" dirty="0">
                <a:solidFill>
                  <a:srgbClr val="000000"/>
                </a:solidFill>
              </a:rPr>
              <a:t>Browser returns data to JavaScript </a:t>
            </a:r>
            <a:r>
              <a:rPr lang="en-GB" altLang="en-US" dirty="0" err="1">
                <a:solidFill>
                  <a:srgbClr val="000000"/>
                </a:solidFill>
              </a:rPr>
              <a:t>callback</a:t>
            </a:r>
            <a:r>
              <a:rPr lang="en-GB" altLang="en-US" dirty="0">
                <a:solidFill>
                  <a:srgbClr val="000000"/>
                </a:solidFill>
              </a:rPr>
              <a:t> functions in the page</a:t>
            </a:r>
          </a:p>
          <a:p>
            <a:pPr>
              <a:lnSpc>
                <a:spcPct val="170000"/>
              </a:lnSpc>
              <a:spcBef>
                <a:spcPct val="20000"/>
              </a:spcBef>
              <a:buClr>
                <a:srgbClr val="000000"/>
              </a:buClr>
              <a:buSzPct val="100000"/>
            </a:pPr>
            <a:r>
              <a:rPr lang="en-GB" altLang="en-US" dirty="0">
                <a:solidFill>
                  <a:srgbClr val="000000"/>
                </a:solidFill>
              </a:rPr>
              <a:t>JavaScript </a:t>
            </a:r>
            <a:r>
              <a:rPr lang="en-GB" altLang="en-US" dirty="0" err="1">
                <a:solidFill>
                  <a:srgbClr val="000000"/>
                </a:solidFill>
              </a:rPr>
              <a:t>callback</a:t>
            </a:r>
            <a:r>
              <a:rPr lang="en-GB" altLang="en-US" dirty="0">
                <a:solidFill>
                  <a:srgbClr val="000000"/>
                </a:solidFill>
              </a:rPr>
              <a:t> functions update the DOM in memory</a:t>
            </a:r>
          </a:p>
          <a:p>
            <a:pPr>
              <a:lnSpc>
                <a:spcPct val="170000"/>
              </a:lnSpc>
              <a:spcBef>
                <a:spcPct val="20000"/>
              </a:spcBef>
              <a:buClr>
                <a:srgbClr val="000000"/>
              </a:buClr>
              <a:buSzPct val="100000"/>
            </a:pPr>
            <a:r>
              <a:rPr lang="en-GB" altLang="en-US" dirty="0">
                <a:solidFill>
                  <a:srgbClr val="000000"/>
                </a:solidFill>
              </a:rPr>
              <a:t>Browser redraws the relevant part of the page without a full page refresh</a:t>
            </a:r>
          </a:p>
        </p:txBody>
      </p:sp>
    </p:spTree>
    <p:extLst>
      <p:ext uri="{BB962C8B-B14F-4D97-AF65-F5344CB8AC3E}">
        <p14:creationId xmlns:p14="http://schemas.microsoft.com/office/powerpoint/2010/main" val="3607096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70000"/>
              </a:lnSpc>
              <a:spcBef>
                <a:spcPct val="20000"/>
              </a:spcBef>
              <a:buClr>
                <a:srgbClr val="000000"/>
              </a:buClr>
              <a:buSzPct val="100000"/>
            </a:pPr>
            <a:r>
              <a:rPr lang="en-GB" altLang="en-US" dirty="0">
                <a:solidFill>
                  <a:srgbClr val="000000"/>
                </a:solidFill>
              </a:rPr>
              <a:t>AJAX is language agnostic on the server side </a:t>
            </a:r>
          </a:p>
          <a:p>
            <a:pPr>
              <a:lnSpc>
                <a:spcPct val="170000"/>
              </a:lnSpc>
              <a:spcBef>
                <a:spcPct val="20000"/>
              </a:spcBef>
              <a:buClr>
                <a:srgbClr val="000000"/>
              </a:buClr>
              <a:buSzPct val="100000"/>
            </a:pPr>
            <a:r>
              <a:rPr lang="en-GB" altLang="en-US" dirty="0">
                <a:solidFill>
                  <a:srgbClr val="000000"/>
                </a:solidFill>
              </a:rPr>
              <a:t>However the data from the server must be formatted in a way that the browser can understand</a:t>
            </a:r>
          </a:p>
          <a:p>
            <a:pPr>
              <a:lnSpc>
                <a:spcPct val="170000"/>
              </a:lnSpc>
              <a:spcBef>
                <a:spcPct val="20000"/>
              </a:spcBef>
              <a:buClr>
                <a:srgbClr val="000000"/>
              </a:buClr>
              <a:buSzPct val="100000"/>
            </a:pPr>
            <a:r>
              <a:rPr lang="en-GB" altLang="en-US" dirty="0">
                <a:solidFill>
                  <a:srgbClr val="000000"/>
                </a:solidFill>
              </a:rPr>
              <a:t>Data can be returned as:</a:t>
            </a:r>
          </a:p>
          <a:p>
            <a:pPr lvl="1">
              <a:lnSpc>
                <a:spcPct val="170000"/>
              </a:lnSpc>
              <a:spcBef>
                <a:spcPct val="20000"/>
              </a:spcBef>
              <a:buClr>
                <a:srgbClr val="000000"/>
              </a:buClr>
              <a:buSzPct val="100000"/>
            </a:pPr>
            <a:r>
              <a:rPr lang="en-GB" altLang="en-US" dirty="0">
                <a:solidFill>
                  <a:srgbClr val="000000"/>
                </a:solidFill>
              </a:rPr>
              <a:t>HTML</a:t>
            </a:r>
          </a:p>
          <a:p>
            <a:pPr lvl="1">
              <a:lnSpc>
                <a:spcPct val="170000"/>
              </a:lnSpc>
              <a:spcBef>
                <a:spcPct val="20000"/>
              </a:spcBef>
              <a:buClr>
                <a:srgbClr val="000000"/>
              </a:buClr>
              <a:buSzPct val="100000"/>
            </a:pPr>
            <a:r>
              <a:rPr lang="en-GB" altLang="en-US" dirty="0">
                <a:solidFill>
                  <a:srgbClr val="000000"/>
                </a:solidFill>
              </a:rPr>
              <a:t>XML</a:t>
            </a:r>
          </a:p>
          <a:p>
            <a:pPr lvl="1">
              <a:lnSpc>
                <a:spcPct val="170000"/>
              </a:lnSpc>
              <a:spcBef>
                <a:spcPct val="20000"/>
              </a:spcBef>
              <a:buClr>
                <a:srgbClr val="000000"/>
              </a:buClr>
              <a:buSzPct val="100000"/>
            </a:pPr>
            <a:r>
              <a:rPr lang="en-GB" altLang="en-US" dirty="0">
                <a:solidFill>
                  <a:srgbClr val="000000"/>
                </a:solidFill>
              </a:rPr>
              <a:t>JSON</a:t>
            </a:r>
          </a:p>
        </p:txBody>
      </p:sp>
    </p:spTree>
    <p:extLst>
      <p:ext uri="{BB962C8B-B14F-4D97-AF65-F5344CB8AC3E}">
        <p14:creationId xmlns:p14="http://schemas.microsoft.com/office/powerpoint/2010/main" val="3910128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HTML</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70000"/>
              </a:lnSpc>
              <a:spcBef>
                <a:spcPct val="20000"/>
              </a:spcBef>
              <a:buClr>
                <a:srgbClr val="000000"/>
              </a:buClr>
              <a:buSzPct val="100000"/>
            </a:pPr>
            <a:r>
              <a:rPr lang="en-GB" altLang="en-US" dirty="0">
                <a:solidFill>
                  <a:srgbClr val="000000"/>
                </a:solidFill>
              </a:rPr>
              <a:t>For a contact details page, data could be sent back like:</a:t>
            </a:r>
          </a:p>
          <a:p>
            <a:pPr>
              <a:lnSpc>
                <a:spcPct val="170000"/>
              </a:lnSpc>
              <a:spcBef>
                <a:spcPct val="20000"/>
              </a:spcBef>
              <a:buClr>
                <a:srgbClr val="000000"/>
              </a:buClr>
              <a:buSzPct val="100000"/>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The HTML snippet could  returned as given</a:t>
            </a:r>
            <a:br>
              <a:rPr lang="en-US" altLang="en-US" sz="2800" dirty="0">
                <a:solidFill>
                  <a:srgbClr val="000000"/>
                </a:solidFill>
              </a:rPr>
            </a:br>
            <a:endParaRPr lang="en-US" altLang="en-US" sz="2800" dirty="0">
              <a:solidFill>
                <a:srgbClr val="000000"/>
              </a:solidFill>
            </a:endParaRPr>
          </a:p>
          <a:p>
            <a:pPr marL="342900" indent="-342900" eaLnBrk="1" hangingPunct="1">
              <a:lnSpc>
                <a:spcPct val="100000"/>
              </a:lnSpc>
              <a:spcBef>
                <a:spcPct val="20000"/>
              </a:spcBef>
              <a:buClr>
                <a:srgbClr val="000000"/>
              </a:buClr>
              <a:buFont typeface="Times New Roman" panose="02020603050405020304" pitchFamily="18" charset="0"/>
              <a:buChar char="•"/>
            </a:pPr>
            <a:r>
              <a:rPr lang="en-IE" altLang="en-US" sz="2800" dirty="0"/>
              <a:t>HTML consists of plain text and will  be available in the </a:t>
            </a:r>
            <a:r>
              <a:rPr lang="en-IE" altLang="en-US" sz="2800" dirty="0" err="1">
                <a:solidFill>
                  <a:srgbClr val="0070C0"/>
                </a:solidFill>
              </a:rPr>
              <a:t>responseText</a:t>
            </a:r>
            <a:r>
              <a:rPr lang="en-IE" altLang="en-US" sz="2800" dirty="0"/>
              <a:t> property</a:t>
            </a:r>
            <a:endParaRPr lang="en-US" altLang="en-US" sz="2800" dirty="0">
              <a:solidFill>
                <a:srgbClr val="000000"/>
              </a:solidFill>
            </a:endParaRPr>
          </a:p>
          <a:p>
            <a:pPr lvl="1">
              <a:lnSpc>
                <a:spcPct val="170000"/>
              </a:lnSpc>
              <a:spcBef>
                <a:spcPct val="20000"/>
              </a:spcBef>
              <a:buClr>
                <a:srgbClr val="000000"/>
              </a:buClr>
              <a:buSzPct val="100000"/>
            </a:pPr>
            <a:endParaRPr lang="en-GB" altLang="en-US" dirty="0">
              <a:solidFill>
                <a:srgbClr val="000000"/>
              </a:solidFill>
            </a:endParaRPr>
          </a:p>
        </p:txBody>
      </p:sp>
      <p:pic>
        <p:nvPicPr>
          <p:cNvPr id="6" name="Picture 5">
            <a:extLst>
              <a:ext uri="{FF2B5EF4-FFF2-40B4-BE49-F238E27FC236}">
                <a16:creationId xmlns:a16="http://schemas.microsoft.com/office/drawing/2014/main" id="{16005BA3-47F9-6B0E-022E-22704F7FBBE3}"/>
              </a:ext>
            </a:extLst>
          </p:cNvPr>
          <p:cNvPicPr>
            <a:picLocks noChangeAspect="1"/>
          </p:cNvPicPr>
          <p:nvPr/>
        </p:nvPicPr>
        <p:blipFill>
          <a:blip r:embed="rId2"/>
          <a:stretch>
            <a:fillRect/>
          </a:stretch>
        </p:blipFill>
        <p:spPr>
          <a:xfrm>
            <a:off x="1955610" y="2127030"/>
            <a:ext cx="8438648" cy="1065072"/>
          </a:xfrm>
          <a:prstGeom prst="rect">
            <a:avLst/>
          </a:prstGeom>
        </p:spPr>
      </p:pic>
      <p:pic>
        <p:nvPicPr>
          <p:cNvPr id="7" name="Picture 6">
            <a:extLst>
              <a:ext uri="{FF2B5EF4-FFF2-40B4-BE49-F238E27FC236}">
                <a16:creationId xmlns:a16="http://schemas.microsoft.com/office/drawing/2014/main" id="{0F17B525-226F-0591-28A1-95250732E5E3}"/>
              </a:ext>
            </a:extLst>
          </p:cNvPr>
          <p:cNvPicPr>
            <a:picLocks noChangeAspect="1"/>
          </p:cNvPicPr>
          <p:nvPr/>
        </p:nvPicPr>
        <p:blipFill>
          <a:blip r:embed="rId3"/>
          <a:stretch>
            <a:fillRect/>
          </a:stretch>
        </p:blipFill>
        <p:spPr>
          <a:xfrm>
            <a:off x="2528769" y="5537200"/>
            <a:ext cx="7865489" cy="864096"/>
          </a:xfrm>
          <a:prstGeom prst="rect">
            <a:avLst/>
          </a:prstGeom>
        </p:spPr>
      </p:pic>
    </p:spTree>
    <p:extLst>
      <p:ext uri="{BB962C8B-B14F-4D97-AF65-F5344CB8AC3E}">
        <p14:creationId xmlns:p14="http://schemas.microsoft.com/office/powerpoint/2010/main" val="199848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HTML Generating Content</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marL="342900" indent="-342900" eaLnBrk="1" hangingPunct="1">
              <a:lnSpc>
                <a:spcPct val="100000"/>
              </a:lnSpc>
              <a:spcBef>
                <a:spcPct val="20000"/>
              </a:spcBef>
              <a:buClr>
                <a:srgbClr val="000000"/>
              </a:buClr>
              <a:buFont typeface="Times New Roman" panose="02020603050405020304" pitchFamily="18" charset="0"/>
              <a:buChar char="•"/>
            </a:pPr>
            <a:r>
              <a:rPr lang="en-IE" altLang="en-US" sz="2800" dirty="0"/>
              <a:t>Using DOM methods to generate the following HTML</a:t>
            </a:r>
          </a:p>
          <a:p>
            <a:pPr marL="342900" indent="-342900" eaLnBrk="1" hangingPunct="1">
              <a:lnSpc>
                <a:spcPct val="100000"/>
              </a:lnSpc>
              <a:spcBef>
                <a:spcPct val="20000"/>
              </a:spcBef>
              <a:buClr>
                <a:srgbClr val="000000"/>
              </a:buClr>
              <a:buFont typeface="Times New Roman" panose="02020603050405020304" pitchFamily="18" charset="0"/>
              <a:buChar char="•"/>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marL="0" indent="0" eaLnBrk="1" hangingPunct="1">
              <a:lnSpc>
                <a:spcPct val="100000"/>
              </a:lnSpc>
              <a:spcBef>
                <a:spcPct val="20000"/>
              </a:spcBef>
              <a:buClr>
                <a:srgbClr val="000000"/>
              </a:buClr>
              <a:buNone/>
            </a:pPr>
            <a:br>
              <a:rPr lang="en-US" altLang="en-US" sz="2800" dirty="0">
                <a:solidFill>
                  <a:srgbClr val="000000"/>
                </a:solidFill>
              </a:rPr>
            </a:br>
            <a:endParaRPr lang="en-US" altLang="en-US" sz="2800" dirty="0">
              <a:solidFill>
                <a:srgbClr val="000000"/>
              </a:solidFill>
            </a:endParaRPr>
          </a:p>
          <a:p>
            <a:pPr marL="342900" indent="-342900">
              <a:lnSpc>
                <a:spcPct val="100000"/>
              </a:lnSpc>
              <a:spcBef>
                <a:spcPct val="20000"/>
              </a:spcBef>
              <a:buClr>
                <a:srgbClr val="000000"/>
              </a:buClr>
              <a:buFont typeface="Times New Roman" panose="02020603050405020304" pitchFamily="18" charset="0"/>
              <a:buChar char="•"/>
            </a:pPr>
            <a:r>
              <a:rPr lang="en-IE" altLang="en-US" dirty="0"/>
              <a:t>T</a:t>
            </a:r>
            <a:r>
              <a:rPr lang="en-IE" altLang="en-US" sz="2800" dirty="0"/>
              <a:t>o create the text node that goes inside the link</a:t>
            </a:r>
          </a:p>
          <a:p>
            <a:pPr marL="342900" indent="-342900" eaLnBrk="1" hangingPunct="1">
              <a:lnSpc>
                <a:spcPct val="100000"/>
              </a:lnSpc>
              <a:spcBef>
                <a:spcPct val="20000"/>
              </a:spcBef>
              <a:buClr>
                <a:srgbClr val="000000"/>
              </a:buClr>
              <a:buFont typeface="Times New Roman" panose="02020603050405020304" pitchFamily="18" charset="0"/>
              <a:buChar char="•"/>
            </a:pPr>
            <a:endParaRPr lang="en-US" altLang="en-US" sz="2800" dirty="0">
              <a:solidFill>
                <a:srgbClr val="000000"/>
              </a:solidFill>
            </a:endParaRPr>
          </a:p>
          <a:p>
            <a:pPr lvl="1">
              <a:lnSpc>
                <a:spcPct val="170000"/>
              </a:lnSpc>
              <a:spcBef>
                <a:spcPct val="20000"/>
              </a:spcBef>
              <a:buClr>
                <a:srgbClr val="000000"/>
              </a:buClr>
              <a:buSzPct val="100000"/>
            </a:pPr>
            <a:endParaRPr lang="en-GB" altLang="en-US" dirty="0">
              <a:solidFill>
                <a:srgbClr val="000000"/>
              </a:solidFill>
            </a:endParaRPr>
          </a:p>
        </p:txBody>
      </p:sp>
      <p:pic>
        <p:nvPicPr>
          <p:cNvPr id="8" name="Picture 7">
            <a:extLst>
              <a:ext uri="{FF2B5EF4-FFF2-40B4-BE49-F238E27FC236}">
                <a16:creationId xmlns:a16="http://schemas.microsoft.com/office/drawing/2014/main" id="{79871D9B-8D54-1AFA-56A3-E48B0F75ADC5}"/>
              </a:ext>
            </a:extLst>
          </p:cNvPr>
          <p:cNvPicPr>
            <a:picLocks noChangeAspect="1"/>
          </p:cNvPicPr>
          <p:nvPr/>
        </p:nvPicPr>
        <p:blipFill>
          <a:blip r:embed="rId2"/>
          <a:stretch>
            <a:fillRect/>
          </a:stretch>
        </p:blipFill>
        <p:spPr>
          <a:xfrm>
            <a:off x="2105050" y="1983190"/>
            <a:ext cx="7981900" cy="446415"/>
          </a:xfrm>
          <a:prstGeom prst="rect">
            <a:avLst/>
          </a:prstGeom>
        </p:spPr>
      </p:pic>
      <p:pic>
        <p:nvPicPr>
          <p:cNvPr id="9" name="Picture 8">
            <a:extLst>
              <a:ext uri="{FF2B5EF4-FFF2-40B4-BE49-F238E27FC236}">
                <a16:creationId xmlns:a16="http://schemas.microsoft.com/office/drawing/2014/main" id="{38043B98-E41F-6493-2AEE-B30EE3813719}"/>
              </a:ext>
            </a:extLst>
          </p:cNvPr>
          <p:cNvPicPr>
            <a:picLocks noChangeAspect="1"/>
          </p:cNvPicPr>
          <p:nvPr/>
        </p:nvPicPr>
        <p:blipFill>
          <a:blip r:embed="rId3"/>
          <a:stretch>
            <a:fillRect/>
          </a:stretch>
        </p:blipFill>
        <p:spPr>
          <a:xfrm>
            <a:off x="2105050" y="2845387"/>
            <a:ext cx="7071315" cy="1084685"/>
          </a:xfrm>
          <a:prstGeom prst="rect">
            <a:avLst/>
          </a:prstGeom>
        </p:spPr>
      </p:pic>
      <p:pic>
        <p:nvPicPr>
          <p:cNvPr id="10" name="Picture 9">
            <a:extLst>
              <a:ext uri="{FF2B5EF4-FFF2-40B4-BE49-F238E27FC236}">
                <a16:creationId xmlns:a16="http://schemas.microsoft.com/office/drawing/2014/main" id="{A4BD60FA-9367-297D-8D56-9971AC3AA05C}"/>
              </a:ext>
            </a:extLst>
          </p:cNvPr>
          <p:cNvPicPr>
            <a:picLocks noChangeAspect="1"/>
          </p:cNvPicPr>
          <p:nvPr/>
        </p:nvPicPr>
        <p:blipFill>
          <a:blip r:embed="rId4"/>
          <a:stretch>
            <a:fillRect/>
          </a:stretch>
        </p:blipFill>
        <p:spPr>
          <a:xfrm>
            <a:off x="2105050" y="5537200"/>
            <a:ext cx="6749967" cy="504056"/>
          </a:xfrm>
          <a:prstGeom prst="rect">
            <a:avLst/>
          </a:prstGeom>
        </p:spPr>
      </p:pic>
    </p:spTree>
    <p:extLst>
      <p:ext uri="{BB962C8B-B14F-4D97-AF65-F5344CB8AC3E}">
        <p14:creationId xmlns:p14="http://schemas.microsoft.com/office/powerpoint/2010/main" val="341886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HTML Generating Content</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marL="342900" indent="-342900" eaLnBrk="1" hangingPunct="1">
              <a:lnSpc>
                <a:spcPct val="100000"/>
              </a:lnSpc>
              <a:spcBef>
                <a:spcPct val="20000"/>
              </a:spcBef>
              <a:buClr>
                <a:srgbClr val="000000"/>
              </a:buClr>
              <a:buFont typeface="Times New Roman" panose="02020603050405020304" pitchFamily="18" charset="0"/>
              <a:buChar char="•"/>
            </a:pPr>
            <a:r>
              <a:rPr lang="en-IE" altLang="en-US" sz="2800" dirty="0"/>
              <a:t>To output the website value</a:t>
            </a:r>
          </a:p>
          <a:p>
            <a:pPr marL="342900" indent="-342900" eaLnBrk="1" hangingPunct="1">
              <a:lnSpc>
                <a:spcPct val="100000"/>
              </a:lnSpc>
              <a:spcBef>
                <a:spcPct val="20000"/>
              </a:spcBef>
              <a:buClr>
                <a:srgbClr val="000000"/>
              </a:buClr>
              <a:buFont typeface="Times New Roman" panose="02020603050405020304" pitchFamily="18" charset="0"/>
              <a:buChar char="•"/>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marL="0" indent="0" eaLnBrk="1" hangingPunct="1">
              <a:lnSpc>
                <a:spcPct val="100000"/>
              </a:lnSpc>
              <a:spcBef>
                <a:spcPct val="20000"/>
              </a:spcBef>
              <a:buClr>
                <a:srgbClr val="000000"/>
              </a:buClr>
              <a:buNone/>
            </a:pPr>
            <a:br>
              <a:rPr lang="en-US" altLang="en-US" sz="2800" dirty="0">
                <a:solidFill>
                  <a:srgbClr val="000000"/>
                </a:solidFill>
              </a:rPr>
            </a:br>
            <a:endParaRPr lang="en-US" altLang="en-US" sz="2800" dirty="0">
              <a:solidFill>
                <a:srgbClr val="000000"/>
              </a:solidFill>
            </a:endParaRPr>
          </a:p>
          <a:p>
            <a:pPr marL="0" indent="0" eaLnBrk="1" hangingPunct="1">
              <a:lnSpc>
                <a:spcPct val="100000"/>
              </a:lnSpc>
              <a:spcBef>
                <a:spcPct val="20000"/>
              </a:spcBef>
              <a:buClr>
                <a:srgbClr val="000000"/>
              </a:buClr>
              <a:buNone/>
            </a:pPr>
            <a:endParaRPr lang="en-US" altLang="en-US" sz="2800" dirty="0">
              <a:solidFill>
                <a:srgbClr val="000000"/>
              </a:solidFill>
            </a:endParaRPr>
          </a:p>
          <a:p>
            <a:pPr lvl="1">
              <a:lnSpc>
                <a:spcPct val="170000"/>
              </a:lnSpc>
              <a:spcBef>
                <a:spcPct val="20000"/>
              </a:spcBef>
              <a:buClr>
                <a:srgbClr val="000000"/>
              </a:buClr>
              <a:buSzPct val="100000"/>
            </a:pPr>
            <a:endParaRPr lang="en-GB" altLang="en-US" dirty="0">
              <a:solidFill>
                <a:srgbClr val="000000"/>
              </a:solidFill>
            </a:endParaRPr>
          </a:p>
        </p:txBody>
      </p:sp>
      <p:pic>
        <p:nvPicPr>
          <p:cNvPr id="11" name="Picture 10">
            <a:extLst>
              <a:ext uri="{FF2B5EF4-FFF2-40B4-BE49-F238E27FC236}">
                <a16:creationId xmlns:a16="http://schemas.microsoft.com/office/drawing/2014/main" id="{CE8ECF07-038C-EC78-CCC5-9A1A08BEAA96}"/>
              </a:ext>
            </a:extLst>
          </p:cNvPr>
          <p:cNvPicPr>
            <a:picLocks noChangeAspect="1"/>
          </p:cNvPicPr>
          <p:nvPr/>
        </p:nvPicPr>
        <p:blipFill>
          <a:blip r:embed="rId2"/>
          <a:stretch>
            <a:fillRect/>
          </a:stretch>
        </p:blipFill>
        <p:spPr>
          <a:xfrm>
            <a:off x="1955610" y="2059266"/>
            <a:ext cx="8372130" cy="576064"/>
          </a:xfrm>
          <a:prstGeom prst="rect">
            <a:avLst/>
          </a:prstGeom>
        </p:spPr>
      </p:pic>
      <p:pic>
        <p:nvPicPr>
          <p:cNvPr id="12" name="Picture 11">
            <a:extLst>
              <a:ext uri="{FF2B5EF4-FFF2-40B4-BE49-F238E27FC236}">
                <a16:creationId xmlns:a16="http://schemas.microsoft.com/office/drawing/2014/main" id="{2544F9AF-966D-6817-E92D-B76703D0729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5610" y="3068518"/>
            <a:ext cx="8275767" cy="1723107"/>
          </a:xfrm>
          <a:prstGeom prst="rect">
            <a:avLst/>
          </a:prstGeom>
        </p:spPr>
      </p:pic>
    </p:spTree>
    <p:extLst>
      <p:ext uri="{BB962C8B-B14F-4D97-AF65-F5344CB8AC3E}">
        <p14:creationId xmlns:p14="http://schemas.microsoft.com/office/powerpoint/2010/main" val="414823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HTML Generating Content</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25000" lnSpcReduction="20000"/>
          </a:bodyPr>
          <a:lstStyle/>
          <a:p>
            <a:pPr marL="342900" indent="-342900" eaLnBrk="1" hangingPunct="1">
              <a:lnSpc>
                <a:spcPct val="100000"/>
              </a:lnSpc>
              <a:spcBef>
                <a:spcPct val="20000"/>
              </a:spcBef>
              <a:buClr>
                <a:srgbClr val="000000"/>
              </a:buClr>
              <a:buFont typeface="Times New Roman" panose="02020603050405020304" pitchFamily="18" charset="0"/>
              <a:buChar char="•"/>
            </a:pPr>
            <a:r>
              <a:rPr lang="en-GB" altLang="en-US" sz="8600" dirty="0"/>
              <a:t>To insert the Markup into the div with the ID details:</a:t>
            </a:r>
          </a:p>
          <a:p>
            <a:pPr marL="0" indent="0" eaLnBrk="1" hangingPunct="1">
              <a:lnSpc>
                <a:spcPct val="100000"/>
              </a:lnSpc>
              <a:spcBef>
                <a:spcPct val="20000"/>
              </a:spcBef>
              <a:buClr>
                <a:srgbClr val="000000"/>
              </a:buClr>
              <a:buNone/>
            </a:pPr>
            <a:endParaRPr lang="en-GB" altLang="en-US" sz="8600" dirty="0"/>
          </a:p>
          <a:p>
            <a:pPr marL="0" indent="0" eaLnBrk="1" hangingPunct="1">
              <a:lnSpc>
                <a:spcPct val="100000"/>
              </a:lnSpc>
              <a:spcBef>
                <a:spcPct val="20000"/>
              </a:spcBef>
              <a:buClr>
                <a:srgbClr val="000000"/>
              </a:buClr>
              <a:buNone/>
            </a:pPr>
            <a:endParaRPr lang="en-GB" altLang="en-US" sz="8600" dirty="0"/>
          </a:p>
          <a:p>
            <a:pPr marL="0" indent="0" eaLnBrk="1" hangingPunct="1">
              <a:lnSpc>
                <a:spcPct val="100000"/>
              </a:lnSpc>
              <a:spcBef>
                <a:spcPct val="20000"/>
              </a:spcBef>
              <a:buClr>
                <a:srgbClr val="000000"/>
              </a:buClr>
              <a:buNone/>
            </a:pPr>
            <a:endParaRPr lang="en-GB" altLang="en-US" sz="8600" dirty="0"/>
          </a:p>
          <a:p>
            <a:pPr marL="342900" indent="-342900" eaLnBrk="1" hangingPunct="1">
              <a:lnSpc>
                <a:spcPct val="100000"/>
              </a:lnSpc>
              <a:spcBef>
                <a:spcPct val="20000"/>
              </a:spcBef>
              <a:buClr>
                <a:srgbClr val="000000"/>
              </a:buClr>
              <a:buFont typeface="Times New Roman" panose="02020603050405020304" pitchFamily="18" charset="0"/>
              <a:buChar char="•"/>
            </a:pPr>
            <a:r>
              <a:rPr lang="en-GB" altLang="en-US" sz="8600" dirty="0"/>
              <a:t>To ensure that the container div element is empty:-</a:t>
            </a:r>
          </a:p>
          <a:p>
            <a:pPr marL="0" indent="0" eaLnBrk="1" hangingPunct="1">
              <a:lnSpc>
                <a:spcPct val="100000"/>
              </a:lnSpc>
              <a:spcBef>
                <a:spcPct val="20000"/>
              </a:spcBef>
              <a:buClr>
                <a:srgbClr val="000000"/>
              </a:buClr>
              <a:buNone/>
            </a:pPr>
            <a:endParaRPr lang="en-GB" altLang="en-US" sz="8600" dirty="0"/>
          </a:p>
          <a:p>
            <a:pPr marL="0" indent="0" eaLnBrk="1" hangingPunct="1">
              <a:lnSpc>
                <a:spcPct val="100000"/>
              </a:lnSpc>
              <a:spcBef>
                <a:spcPct val="20000"/>
              </a:spcBef>
              <a:buClr>
                <a:srgbClr val="000000"/>
              </a:buClr>
              <a:buNone/>
            </a:pPr>
            <a:endParaRPr lang="en-GB" altLang="en-US" sz="8600" dirty="0"/>
          </a:p>
          <a:p>
            <a:pPr marL="0" indent="0" eaLnBrk="1" hangingPunct="1">
              <a:lnSpc>
                <a:spcPct val="100000"/>
              </a:lnSpc>
              <a:spcBef>
                <a:spcPct val="20000"/>
              </a:spcBef>
              <a:buClr>
                <a:srgbClr val="000000"/>
              </a:buClr>
              <a:buNone/>
            </a:pPr>
            <a:endParaRPr lang="en-GB" altLang="en-US" sz="8600" dirty="0"/>
          </a:p>
          <a:p>
            <a:pPr marL="0" indent="0" eaLnBrk="1" hangingPunct="1">
              <a:lnSpc>
                <a:spcPct val="100000"/>
              </a:lnSpc>
              <a:spcBef>
                <a:spcPct val="20000"/>
              </a:spcBef>
              <a:buClr>
                <a:srgbClr val="000000"/>
              </a:buClr>
              <a:buNone/>
            </a:pPr>
            <a:endParaRPr lang="en-GB" altLang="en-US" sz="8600" dirty="0"/>
          </a:p>
          <a:p>
            <a:pPr marL="0" indent="0" eaLnBrk="1" hangingPunct="1">
              <a:lnSpc>
                <a:spcPct val="100000"/>
              </a:lnSpc>
              <a:spcBef>
                <a:spcPct val="20000"/>
              </a:spcBef>
              <a:buClr>
                <a:srgbClr val="000000"/>
              </a:buClr>
              <a:buNone/>
            </a:pPr>
            <a:endParaRPr lang="en-GB" altLang="en-US" sz="8600" dirty="0"/>
          </a:p>
          <a:p>
            <a:pPr marL="342900" indent="-342900">
              <a:lnSpc>
                <a:spcPct val="100000"/>
              </a:lnSpc>
              <a:spcBef>
                <a:spcPct val="20000"/>
              </a:spcBef>
              <a:buClr>
                <a:srgbClr val="000000"/>
              </a:buClr>
              <a:buFont typeface="Times New Roman" panose="02020603050405020304" pitchFamily="18" charset="0"/>
              <a:buChar char="•"/>
            </a:pPr>
            <a:r>
              <a:rPr lang="en-IE" altLang="en-US" sz="8600" dirty="0"/>
              <a:t>To insert the new Markup</a:t>
            </a:r>
          </a:p>
          <a:p>
            <a:pPr marL="342900" indent="-342900" eaLnBrk="1" hangingPunct="1">
              <a:lnSpc>
                <a:spcPct val="100000"/>
              </a:lnSpc>
              <a:spcBef>
                <a:spcPct val="20000"/>
              </a:spcBef>
              <a:buClr>
                <a:srgbClr val="000000"/>
              </a:buClr>
              <a:buFont typeface="Times New Roman" panose="02020603050405020304" pitchFamily="18" charset="0"/>
              <a:buChar char="•"/>
            </a:pPr>
            <a:endParaRPr lang="en-GB" altLang="en-US" sz="2800" dirty="0"/>
          </a:p>
          <a:p>
            <a:pPr marL="342900" indent="-342900" eaLnBrk="1" hangingPunct="1">
              <a:lnSpc>
                <a:spcPct val="100000"/>
              </a:lnSpc>
              <a:spcBef>
                <a:spcPct val="20000"/>
              </a:spcBef>
              <a:buClr>
                <a:srgbClr val="000000"/>
              </a:buClr>
              <a:buFont typeface="Times New Roman" panose="02020603050405020304" pitchFamily="18" charset="0"/>
              <a:buChar char="•"/>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a:lnSpc>
                <a:spcPct val="170000"/>
              </a:lnSpc>
              <a:spcBef>
                <a:spcPct val="20000"/>
              </a:spcBef>
              <a:buClr>
                <a:srgbClr val="000000"/>
              </a:buClr>
              <a:buSzPct val="100000"/>
            </a:pPr>
            <a:endParaRPr lang="en-GB" altLang="en-US" dirty="0">
              <a:solidFill>
                <a:srgbClr val="000000"/>
              </a:solidFill>
            </a:endParaRPr>
          </a:p>
          <a:p>
            <a:pPr marL="0" indent="0" eaLnBrk="1" hangingPunct="1">
              <a:lnSpc>
                <a:spcPct val="100000"/>
              </a:lnSpc>
              <a:spcBef>
                <a:spcPct val="20000"/>
              </a:spcBef>
              <a:buClr>
                <a:srgbClr val="000000"/>
              </a:buClr>
              <a:buNone/>
            </a:pPr>
            <a:br>
              <a:rPr lang="en-US" altLang="en-US" sz="2800" dirty="0">
                <a:solidFill>
                  <a:srgbClr val="000000"/>
                </a:solidFill>
              </a:rPr>
            </a:br>
            <a:endParaRPr lang="en-US" altLang="en-US" sz="2800" dirty="0">
              <a:solidFill>
                <a:srgbClr val="000000"/>
              </a:solidFill>
            </a:endParaRPr>
          </a:p>
          <a:p>
            <a:pPr marL="0" indent="0" eaLnBrk="1" hangingPunct="1">
              <a:lnSpc>
                <a:spcPct val="100000"/>
              </a:lnSpc>
              <a:spcBef>
                <a:spcPct val="20000"/>
              </a:spcBef>
              <a:buClr>
                <a:srgbClr val="000000"/>
              </a:buClr>
              <a:buNone/>
            </a:pPr>
            <a:endParaRPr lang="en-US" altLang="en-US" sz="2800" dirty="0">
              <a:solidFill>
                <a:srgbClr val="000000"/>
              </a:solidFill>
            </a:endParaRPr>
          </a:p>
          <a:p>
            <a:pPr lvl="1">
              <a:lnSpc>
                <a:spcPct val="170000"/>
              </a:lnSpc>
              <a:spcBef>
                <a:spcPct val="20000"/>
              </a:spcBef>
              <a:buClr>
                <a:srgbClr val="000000"/>
              </a:buClr>
              <a:buSzPct val="100000"/>
            </a:pPr>
            <a:endParaRPr lang="en-GB" altLang="en-US" dirty="0">
              <a:solidFill>
                <a:srgbClr val="000000"/>
              </a:solidFill>
            </a:endParaRPr>
          </a:p>
        </p:txBody>
      </p:sp>
      <p:pic>
        <p:nvPicPr>
          <p:cNvPr id="7" name="Picture 6">
            <a:extLst>
              <a:ext uri="{FF2B5EF4-FFF2-40B4-BE49-F238E27FC236}">
                <a16:creationId xmlns:a16="http://schemas.microsoft.com/office/drawing/2014/main" id="{49F7B3F7-C46C-2CA5-9E03-2D26D4DF45D9}"/>
              </a:ext>
            </a:extLst>
          </p:cNvPr>
          <p:cNvPicPr>
            <a:picLocks noChangeAspect="1"/>
          </p:cNvPicPr>
          <p:nvPr/>
        </p:nvPicPr>
        <p:blipFill>
          <a:blip r:embed="rId2"/>
          <a:stretch>
            <a:fillRect/>
          </a:stretch>
        </p:blipFill>
        <p:spPr>
          <a:xfrm>
            <a:off x="1955610" y="1906627"/>
            <a:ext cx="8490682" cy="576064"/>
          </a:xfrm>
          <a:prstGeom prst="rect">
            <a:avLst/>
          </a:prstGeom>
        </p:spPr>
      </p:pic>
      <p:pic>
        <p:nvPicPr>
          <p:cNvPr id="8" name="Picture 7">
            <a:extLst>
              <a:ext uri="{FF2B5EF4-FFF2-40B4-BE49-F238E27FC236}">
                <a16:creationId xmlns:a16="http://schemas.microsoft.com/office/drawing/2014/main" id="{A26E5E18-7CDD-CFE8-80D8-78ADE75ABD4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955610" y="3068518"/>
            <a:ext cx="6762437" cy="1171327"/>
          </a:xfrm>
          <a:prstGeom prst="rect">
            <a:avLst/>
          </a:prstGeom>
        </p:spPr>
      </p:pic>
      <p:pic>
        <p:nvPicPr>
          <p:cNvPr id="9" name="Picture 8">
            <a:extLst>
              <a:ext uri="{FF2B5EF4-FFF2-40B4-BE49-F238E27FC236}">
                <a16:creationId xmlns:a16="http://schemas.microsoft.com/office/drawing/2014/main" id="{D32D08D3-9C37-8BB6-C28C-72A491A33B57}"/>
              </a:ext>
            </a:extLst>
          </p:cNvPr>
          <p:cNvPicPr>
            <a:picLocks noChangeAspect="1"/>
          </p:cNvPicPr>
          <p:nvPr/>
        </p:nvPicPr>
        <p:blipFill>
          <a:blip r:embed="rId4"/>
          <a:stretch>
            <a:fillRect/>
          </a:stretch>
        </p:blipFill>
        <p:spPr>
          <a:xfrm>
            <a:off x="1955610" y="5127637"/>
            <a:ext cx="4418964" cy="819125"/>
          </a:xfrm>
          <a:prstGeom prst="rect">
            <a:avLst/>
          </a:prstGeom>
        </p:spPr>
      </p:pic>
    </p:spTree>
    <p:extLst>
      <p:ext uri="{BB962C8B-B14F-4D97-AF65-F5344CB8AC3E}">
        <p14:creationId xmlns:p14="http://schemas.microsoft.com/office/powerpoint/2010/main" val="54074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HTML</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70000"/>
              </a:lnSpc>
              <a:spcBef>
                <a:spcPct val="20000"/>
              </a:spcBef>
              <a:buClr>
                <a:srgbClr val="000000"/>
              </a:buClr>
              <a:buSzPct val="100000"/>
            </a:pPr>
            <a:r>
              <a:rPr lang="en-GB" altLang="en-US" dirty="0">
                <a:solidFill>
                  <a:srgbClr val="000000"/>
                </a:solidFill>
              </a:rPr>
              <a:t>HTML Advantages</a:t>
            </a:r>
          </a:p>
          <a:p>
            <a:pPr lvl="1">
              <a:lnSpc>
                <a:spcPct val="170000"/>
              </a:lnSpc>
              <a:spcBef>
                <a:spcPct val="20000"/>
              </a:spcBef>
              <a:buClr>
                <a:srgbClr val="000000"/>
              </a:buClr>
              <a:buSzPct val="100000"/>
            </a:pPr>
            <a:r>
              <a:rPr lang="en-GB" altLang="en-US" dirty="0">
                <a:solidFill>
                  <a:srgbClr val="000000"/>
                </a:solidFill>
              </a:rPr>
              <a:t>Saves on parsing data from server</a:t>
            </a:r>
          </a:p>
          <a:p>
            <a:pPr lvl="1">
              <a:lnSpc>
                <a:spcPct val="170000"/>
              </a:lnSpc>
              <a:spcBef>
                <a:spcPct val="20000"/>
              </a:spcBef>
              <a:buClr>
                <a:srgbClr val="000000"/>
              </a:buClr>
              <a:buSzPct val="100000"/>
            </a:pPr>
            <a:r>
              <a:rPr lang="en-GB" altLang="en-US" dirty="0">
                <a:solidFill>
                  <a:srgbClr val="000000"/>
                </a:solidFill>
              </a:rPr>
              <a:t>Readable data form at and familiar to developers</a:t>
            </a:r>
          </a:p>
          <a:p>
            <a:pPr marL="342900" indent="-342900" eaLnBrk="1" hangingPunct="1">
              <a:lnSpc>
                <a:spcPct val="100000"/>
              </a:lnSpc>
              <a:spcBef>
                <a:spcPct val="20000"/>
              </a:spcBef>
              <a:buClr>
                <a:srgbClr val="000000"/>
              </a:buClr>
              <a:buFont typeface="Times New Roman" panose="02020603050405020304" pitchFamily="18" charset="0"/>
              <a:buChar char="•"/>
            </a:pPr>
            <a:r>
              <a:rPr lang="en-US" altLang="en-US" sz="2800" dirty="0">
                <a:solidFill>
                  <a:srgbClr val="000000"/>
                </a:solidFill>
              </a:rPr>
              <a:t>HTML </a:t>
            </a:r>
            <a:r>
              <a:rPr lang="en-GB" altLang="en-US" sz="2800" dirty="0">
                <a:solidFill>
                  <a:srgbClr val="000000"/>
                </a:solidFill>
              </a:rPr>
              <a:t>Disadvantages</a:t>
            </a:r>
          </a:p>
          <a:p>
            <a:pPr marL="800100" lvl="1" indent="-342900">
              <a:lnSpc>
                <a:spcPct val="100000"/>
              </a:lnSpc>
              <a:spcBef>
                <a:spcPct val="20000"/>
              </a:spcBef>
              <a:buClr>
                <a:srgbClr val="000000"/>
              </a:buClr>
              <a:buFont typeface="Times New Roman" panose="02020603050405020304" pitchFamily="18" charset="0"/>
              <a:buChar char="•"/>
            </a:pPr>
            <a:r>
              <a:rPr lang="en-GB" altLang="en-US" dirty="0">
                <a:solidFill>
                  <a:srgbClr val="000000"/>
                </a:solidFill>
              </a:rPr>
              <a:t>Doesn’t work so well if you want to update multiple parts of a document</a:t>
            </a:r>
            <a:endParaRPr lang="en-US" altLang="en-US" dirty="0">
              <a:solidFill>
                <a:srgbClr val="000000"/>
              </a:solidFill>
            </a:endParaRPr>
          </a:p>
          <a:p>
            <a:pPr lvl="1">
              <a:lnSpc>
                <a:spcPct val="170000"/>
              </a:lnSpc>
              <a:spcBef>
                <a:spcPct val="20000"/>
              </a:spcBef>
              <a:buClr>
                <a:srgbClr val="000000"/>
              </a:buClr>
              <a:buSzPct val="100000"/>
            </a:pPr>
            <a:endParaRPr lang="en-GB" altLang="en-US" dirty="0">
              <a:solidFill>
                <a:srgbClr val="000000"/>
              </a:solidFill>
            </a:endParaRPr>
          </a:p>
        </p:txBody>
      </p:sp>
    </p:spTree>
    <p:extLst>
      <p:ext uri="{BB962C8B-B14F-4D97-AF65-F5344CB8AC3E}">
        <p14:creationId xmlns:p14="http://schemas.microsoft.com/office/powerpoint/2010/main" val="2586918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XML</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70000"/>
              </a:lnSpc>
              <a:spcBef>
                <a:spcPct val="20000"/>
              </a:spcBef>
              <a:buClr>
                <a:srgbClr val="000000"/>
              </a:buClr>
              <a:buSzPct val="100000"/>
            </a:pPr>
            <a:r>
              <a:rPr lang="en-GB" altLang="en-US" dirty="0">
                <a:solidFill>
                  <a:srgbClr val="000000"/>
                </a:solidFill>
              </a:rPr>
              <a:t>XML was created as a means of storing data </a:t>
            </a:r>
          </a:p>
          <a:p>
            <a:pPr>
              <a:lnSpc>
                <a:spcPct val="170000"/>
              </a:lnSpc>
              <a:spcBef>
                <a:spcPct val="20000"/>
              </a:spcBef>
              <a:buClr>
                <a:srgbClr val="000000"/>
              </a:buClr>
              <a:buSzPct val="100000"/>
            </a:pPr>
            <a:r>
              <a:rPr lang="en-GB" altLang="en-US" dirty="0">
                <a:solidFill>
                  <a:srgbClr val="000000"/>
                </a:solidFill>
              </a:rPr>
              <a:t>Example of an XML document that stores contact details</a:t>
            </a:r>
          </a:p>
          <a:p>
            <a:pPr lvl="1">
              <a:lnSpc>
                <a:spcPct val="170000"/>
              </a:lnSpc>
              <a:spcBef>
                <a:spcPct val="20000"/>
              </a:spcBef>
              <a:buClr>
                <a:srgbClr val="000000"/>
              </a:buClr>
              <a:buSzPct val="100000"/>
            </a:pPr>
            <a:endParaRPr lang="en-GB" altLang="en-US" dirty="0">
              <a:solidFill>
                <a:srgbClr val="000000"/>
              </a:solidFill>
            </a:endParaRPr>
          </a:p>
        </p:txBody>
      </p:sp>
      <p:pic>
        <p:nvPicPr>
          <p:cNvPr id="6" name="Picture 5">
            <a:extLst>
              <a:ext uri="{FF2B5EF4-FFF2-40B4-BE49-F238E27FC236}">
                <a16:creationId xmlns:a16="http://schemas.microsoft.com/office/drawing/2014/main" id="{0E900E03-CF85-F54E-2C2E-8C554A509027}"/>
              </a:ext>
            </a:extLst>
          </p:cNvPr>
          <p:cNvPicPr>
            <a:picLocks noChangeAspect="1"/>
          </p:cNvPicPr>
          <p:nvPr/>
        </p:nvPicPr>
        <p:blipFill>
          <a:blip r:embed="rId2"/>
          <a:stretch>
            <a:fillRect/>
          </a:stretch>
        </p:blipFill>
        <p:spPr>
          <a:xfrm>
            <a:off x="2171122" y="3076491"/>
            <a:ext cx="7262119" cy="2808312"/>
          </a:xfrm>
          <a:prstGeom prst="rect">
            <a:avLst/>
          </a:prstGeom>
        </p:spPr>
      </p:pic>
    </p:spTree>
    <p:extLst>
      <p:ext uri="{BB962C8B-B14F-4D97-AF65-F5344CB8AC3E}">
        <p14:creationId xmlns:p14="http://schemas.microsoft.com/office/powerpoint/2010/main" val="4167217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XML Extracting Data</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fontScale="77500" lnSpcReduction="20000"/>
          </a:bodyPr>
          <a:lstStyle/>
          <a:p>
            <a:pPr>
              <a:lnSpc>
                <a:spcPct val="170000"/>
              </a:lnSpc>
              <a:spcBef>
                <a:spcPct val="20000"/>
              </a:spcBef>
              <a:buClr>
                <a:srgbClr val="000000"/>
              </a:buClr>
              <a:buSzPct val="100000"/>
            </a:pPr>
            <a:r>
              <a:rPr lang="en-GB" altLang="en-US" sz="3100" dirty="0">
                <a:solidFill>
                  <a:srgbClr val="000000"/>
                </a:solidFill>
              </a:rPr>
              <a:t>Each person in a list is linked to the XML file with that person’s contact details</a:t>
            </a:r>
          </a:p>
          <a:p>
            <a:pPr>
              <a:lnSpc>
                <a:spcPct val="170000"/>
              </a:lnSpc>
              <a:spcBef>
                <a:spcPct val="20000"/>
              </a:spcBef>
              <a:buClr>
                <a:srgbClr val="000000"/>
              </a:buClr>
              <a:buSzPct val="100000"/>
            </a:pPr>
            <a:r>
              <a:rPr lang="en-GB" altLang="en-US" sz="3100" dirty="0">
                <a:solidFill>
                  <a:srgbClr val="000000"/>
                </a:solidFill>
              </a:rPr>
              <a:t>The XML file can be parsed using JavaScript</a:t>
            </a:r>
          </a:p>
          <a:p>
            <a:pPr>
              <a:lnSpc>
                <a:spcPct val="170000"/>
              </a:lnSpc>
              <a:spcBef>
                <a:spcPct val="20000"/>
              </a:spcBef>
              <a:buClr>
                <a:srgbClr val="000000"/>
              </a:buClr>
              <a:buSzPct val="100000"/>
            </a:pPr>
            <a:r>
              <a:rPr lang="en-GB" altLang="en-US" sz="3100" dirty="0">
                <a:solidFill>
                  <a:srgbClr val="000000"/>
                </a:solidFill>
              </a:rPr>
              <a:t>The XML is available through the </a:t>
            </a:r>
            <a:r>
              <a:rPr lang="en-GB" altLang="en-US" sz="3100" dirty="0" err="1">
                <a:solidFill>
                  <a:srgbClr val="000000"/>
                </a:solidFill>
              </a:rPr>
              <a:t>responseXML</a:t>
            </a:r>
            <a:r>
              <a:rPr lang="en-GB" altLang="en-US" sz="3100" dirty="0">
                <a:solidFill>
                  <a:srgbClr val="000000"/>
                </a:solidFill>
              </a:rPr>
              <a:t> property of the </a:t>
            </a:r>
            <a:r>
              <a:rPr lang="en-GB" altLang="en-US" sz="3100" dirty="0" err="1">
                <a:solidFill>
                  <a:srgbClr val="000000"/>
                </a:solidFill>
              </a:rPr>
              <a:t>HTTPRequest</a:t>
            </a:r>
            <a:r>
              <a:rPr lang="en-GB" altLang="en-US" sz="3100" dirty="0">
                <a:solidFill>
                  <a:srgbClr val="000000"/>
                </a:solidFill>
              </a:rPr>
              <a:t> object</a:t>
            </a:r>
          </a:p>
          <a:p>
            <a:pPr marL="0" indent="0">
              <a:lnSpc>
                <a:spcPct val="170000"/>
              </a:lnSpc>
              <a:spcBef>
                <a:spcPct val="20000"/>
              </a:spcBef>
              <a:buClr>
                <a:srgbClr val="000000"/>
              </a:buClr>
              <a:buSzPct val="100000"/>
              <a:buNone/>
            </a:pPr>
            <a:endParaRPr lang="en-GB" altLang="en-US" dirty="0">
              <a:solidFill>
                <a:srgbClr val="000000"/>
              </a:solidFill>
            </a:endParaRPr>
          </a:p>
          <a:p>
            <a:pPr marL="0" indent="0">
              <a:lnSpc>
                <a:spcPct val="170000"/>
              </a:lnSpc>
              <a:spcBef>
                <a:spcPct val="20000"/>
              </a:spcBef>
              <a:buClr>
                <a:srgbClr val="000000"/>
              </a:buClr>
              <a:buSzPct val="100000"/>
              <a:buNone/>
            </a:pPr>
            <a:endParaRPr lang="en-GB" altLang="en-US" dirty="0">
              <a:solidFill>
                <a:srgbClr val="000000"/>
              </a:solidFill>
            </a:endParaRPr>
          </a:p>
          <a:p>
            <a:pPr>
              <a:lnSpc>
                <a:spcPct val="170000"/>
              </a:lnSpc>
              <a:spcBef>
                <a:spcPct val="20000"/>
              </a:spcBef>
              <a:buClr>
                <a:srgbClr val="000000"/>
              </a:buClr>
              <a:buSzPct val="100000"/>
            </a:pPr>
            <a:r>
              <a:rPr lang="en-GB" altLang="en-US" sz="3100" dirty="0">
                <a:solidFill>
                  <a:srgbClr val="000000"/>
                </a:solidFill>
              </a:rPr>
              <a:t>Use </a:t>
            </a:r>
            <a:r>
              <a:rPr lang="en-GB" altLang="en-US" sz="3100" dirty="0" err="1">
                <a:solidFill>
                  <a:srgbClr val="000000"/>
                </a:solidFill>
              </a:rPr>
              <a:t>getElementsByTagName</a:t>
            </a:r>
            <a:r>
              <a:rPr lang="en-GB" altLang="en-US" sz="3100" dirty="0">
                <a:solidFill>
                  <a:srgbClr val="000000"/>
                </a:solidFill>
              </a:rPr>
              <a:t> to get a collection of all the name elements in the XML:</a:t>
            </a:r>
          </a:p>
        </p:txBody>
      </p:sp>
      <p:pic>
        <p:nvPicPr>
          <p:cNvPr id="7" name="Picture 6">
            <a:extLst>
              <a:ext uri="{FF2B5EF4-FFF2-40B4-BE49-F238E27FC236}">
                <a16:creationId xmlns:a16="http://schemas.microsoft.com/office/drawing/2014/main" id="{FB5E5FE2-DFB1-0D4B-E628-9070FA9E53E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31785" y="3845818"/>
            <a:ext cx="6915193" cy="576064"/>
          </a:xfrm>
          <a:prstGeom prst="rect">
            <a:avLst/>
          </a:prstGeom>
        </p:spPr>
      </p:pic>
      <p:pic>
        <p:nvPicPr>
          <p:cNvPr id="8" name="Picture 7">
            <a:extLst>
              <a:ext uri="{FF2B5EF4-FFF2-40B4-BE49-F238E27FC236}">
                <a16:creationId xmlns:a16="http://schemas.microsoft.com/office/drawing/2014/main" id="{68B35979-FD83-08A3-2B44-B6462541BC67}"/>
              </a:ext>
            </a:extLst>
          </p:cNvPr>
          <p:cNvPicPr>
            <a:picLocks noChangeAspect="1"/>
          </p:cNvPicPr>
          <p:nvPr/>
        </p:nvPicPr>
        <p:blipFill>
          <a:blip r:embed="rId3"/>
          <a:stretch>
            <a:fillRect/>
          </a:stretch>
        </p:blipFill>
        <p:spPr>
          <a:xfrm>
            <a:off x="1831785" y="5963281"/>
            <a:ext cx="6161380" cy="576064"/>
          </a:xfrm>
          <a:prstGeom prst="rect">
            <a:avLst/>
          </a:prstGeom>
        </p:spPr>
      </p:pic>
    </p:spTree>
    <p:extLst>
      <p:ext uri="{BB962C8B-B14F-4D97-AF65-F5344CB8AC3E}">
        <p14:creationId xmlns:p14="http://schemas.microsoft.com/office/powerpoint/2010/main" val="23147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XML Extracting Data</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033013"/>
            <a:ext cx="10515600" cy="5218545"/>
          </a:xfrm>
        </p:spPr>
        <p:txBody>
          <a:bodyPr>
            <a:normAutofit fontScale="92500" lnSpcReduction="20000"/>
          </a:bodyPr>
          <a:lstStyle/>
          <a:p>
            <a:pPr>
              <a:lnSpc>
                <a:spcPct val="170000"/>
              </a:lnSpc>
              <a:spcBef>
                <a:spcPct val="20000"/>
              </a:spcBef>
              <a:buClr>
                <a:srgbClr val="000000"/>
              </a:buClr>
              <a:buSzPct val="100000"/>
            </a:pPr>
            <a:r>
              <a:rPr lang="en-GB" altLang="en-US" sz="3100" dirty="0">
                <a:solidFill>
                  <a:srgbClr val="000000"/>
                </a:solidFill>
              </a:rPr>
              <a:t>There is only one name element in the file</a:t>
            </a:r>
          </a:p>
          <a:p>
            <a:pPr>
              <a:lnSpc>
                <a:spcPct val="170000"/>
              </a:lnSpc>
              <a:spcBef>
                <a:spcPct val="20000"/>
              </a:spcBef>
              <a:buClr>
                <a:srgbClr val="000000"/>
              </a:buClr>
              <a:buSzPct val="100000"/>
            </a:pPr>
            <a:r>
              <a:rPr lang="en-GB" altLang="en-US" sz="3100" dirty="0">
                <a:solidFill>
                  <a:srgbClr val="000000"/>
                </a:solidFill>
              </a:rPr>
              <a:t>The name element contains the text node and we need to find the value of the text node</a:t>
            </a:r>
          </a:p>
          <a:p>
            <a:pPr marL="0" indent="0">
              <a:lnSpc>
                <a:spcPct val="170000"/>
              </a:lnSpc>
              <a:spcBef>
                <a:spcPct val="20000"/>
              </a:spcBef>
              <a:buClr>
                <a:srgbClr val="000000"/>
              </a:buClr>
              <a:buSzPct val="100000"/>
              <a:buNone/>
            </a:pPr>
            <a:endParaRPr lang="en-GB" altLang="en-US" dirty="0">
              <a:solidFill>
                <a:srgbClr val="000000"/>
              </a:solidFill>
            </a:endParaRPr>
          </a:p>
          <a:p>
            <a:pPr marL="0" indent="0">
              <a:lnSpc>
                <a:spcPct val="170000"/>
              </a:lnSpc>
              <a:spcBef>
                <a:spcPct val="20000"/>
              </a:spcBef>
              <a:buClr>
                <a:srgbClr val="000000"/>
              </a:buClr>
              <a:buSzPct val="100000"/>
              <a:buNone/>
            </a:pPr>
            <a:endParaRPr lang="en-GB" altLang="en-US" dirty="0">
              <a:solidFill>
                <a:srgbClr val="000000"/>
              </a:solidFill>
            </a:endParaRPr>
          </a:p>
          <a:p>
            <a:pPr>
              <a:lnSpc>
                <a:spcPct val="170000"/>
              </a:lnSpc>
              <a:spcBef>
                <a:spcPct val="20000"/>
              </a:spcBef>
              <a:buClr>
                <a:srgbClr val="000000"/>
              </a:buClr>
              <a:buSzPct val="100000"/>
            </a:pPr>
            <a:r>
              <a:rPr lang="en-GB" altLang="en-US" sz="3100" dirty="0">
                <a:solidFill>
                  <a:srgbClr val="000000"/>
                </a:solidFill>
              </a:rPr>
              <a:t>The same DOM methods and properties can be used to retrieve the values in the website and email elements</a:t>
            </a:r>
          </a:p>
          <a:p>
            <a:pPr>
              <a:lnSpc>
                <a:spcPct val="170000"/>
              </a:lnSpc>
              <a:spcBef>
                <a:spcPct val="20000"/>
              </a:spcBef>
              <a:buClr>
                <a:srgbClr val="000000"/>
              </a:buClr>
              <a:buSzPct val="100000"/>
            </a:pPr>
            <a:endParaRPr lang="en-GB" altLang="en-US" sz="3100" dirty="0">
              <a:solidFill>
                <a:srgbClr val="000000"/>
              </a:solidFill>
            </a:endParaRPr>
          </a:p>
          <a:p>
            <a:pPr>
              <a:lnSpc>
                <a:spcPct val="170000"/>
              </a:lnSpc>
              <a:spcBef>
                <a:spcPct val="20000"/>
              </a:spcBef>
              <a:buClr>
                <a:srgbClr val="000000"/>
              </a:buClr>
              <a:buSzPct val="100000"/>
            </a:pPr>
            <a:endParaRPr lang="en-GB" altLang="en-US" sz="3100" dirty="0">
              <a:solidFill>
                <a:srgbClr val="000000"/>
              </a:solidFill>
            </a:endParaRPr>
          </a:p>
        </p:txBody>
      </p:sp>
      <p:pic>
        <p:nvPicPr>
          <p:cNvPr id="9" name="Picture 8">
            <a:extLst>
              <a:ext uri="{FF2B5EF4-FFF2-40B4-BE49-F238E27FC236}">
                <a16:creationId xmlns:a16="http://schemas.microsoft.com/office/drawing/2014/main" id="{14CEFCD2-6D8A-FEF5-16C3-583B39510FEE}"/>
              </a:ext>
            </a:extLst>
          </p:cNvPr>
          <p:cNvPicPr>
            <a:picLocks noChangeAspect="1"/>
          </p:cNvPicPr>
          <p:nvPr/>
        </p:nvPicPr>
        <p:blipFill>
          <a:blip r:embed="rId2"/>
          <a:stretch>
            <a:fillRect/>
          </a:stretch>
        </p:blipFill>
        <p:spPr>
          <a:xfrm>
            <a:off x="1955610" y="3180981"/>
            <a:ext cx="7966544" cy="1008112"/>
          </a:xfrm>
          <a:prstGeom prst="rect">
            <a:avLst/>
          </a:prstGeom>
        </p:spPr>
      </p:pic>
      <p:pic>
        <p:nvPicPr>
          <p:cNvPr id="10" name="Picture 9">
            <a:extLst>
              <a:ext uri="{FF2B5EF4-FFF2-40B4-BE49-F238E27FC236}">
                <a16:creationId xmlns:a16="http://schemas.microsoft.com/office/drawing/2014/main" id="{5B467C2D-874B-E29A-AA95-B8C8CC0C3188}"/>
              </a:ext>
            </a:extLst>
          </p:cNvPr>
          <p:cNvPicPr>
            <a:picLocks noChangeAspect="1"/>
          </p:cNvPicPr>
          <p:nvPr/>
        </p:nvPicPr>
        <p:blipFill>
          <a:blip r:embed="rId3"/>
          <a:stretch>
            <a:fillRect/>
          </a:stretch>
        </p:blipFill>
        <p:spPr>
          <a:xfrm>
            <a:off x="1474180" y="5933965"/>
            <a:ext cx="8447974" cy="635186"/>
          </a:xfrm>
          <a:prstGeom prst="rect">
            <a:avLst/>
          </a:prstGeom>
        </p:spPr>
      </p:pic>
    </p:spTree>
    <p:extLst>
      <p:ext uri="{BB962C8B-B14F-4D97-AF65-F5344CB8AC3E}">
        <p14:creationId xmlns:p14="http://schemas.microsoft.com/office/powerpoint/2010/main" val="596336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What is AJAX?</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4989717"/>
          </a:xfrm>
        </p:spPr>
        <p:txBody>
          <a:bodyPr>
            <a:normAutofit/>
          </a:bodyPr>
          <a:lstStyle/>
          <a:p>
            <a:pPr marL="316531" indent="-316531" eaLnBrk="1" hangingPunct="1">
              <a:lnSpc>
                <a:spcPct val="150000"/>
              </a:lnSpc>
              <a:spcBef>
                <a:spcPct val="20000"/>
              </a:spcBef>
              <a:buClr>
                <a:srgbClr val="000000"/>
              </a:buClr>
              <a:buSzPct val="100000"/>
              <a:buFont typeface="Times New Roman" panose="02020603050405020304" pitchFamily="18" charset="0"/>
              <a:buChar char="•"/>
            </a:pPr>
            <a:r>
              <a:rPr lang="en-GB" altLang="en-US" sz="2800" dirty="0">
                <a:solidFill>
                  <a:srgbClr val="000000"/>
                </a:solidFill>
              </a:rPr>
              <a:t>Nowadays … more interactive</a:t>
            </a:r>
          </a:p>
        </p:txBody>
      </p:sp>
      <p:pic>
        <p:nvPicPr>
          <p:cNvPr id="7" name="Picture 2">
            <a:extLst>
              <a:ext uri="{FF2B5EF4-FFF2-40B4-BE49-F238E27FC236}">
                <a16:creationId xmlns:a16="http://schemas.microsoft.com/office/drawing/2014/main" id="{E287E183-041C-F2DA-2368-DBF9D868555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54998" y="1966090"/>
            <a:ext cx="7143590" cy="3964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7788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XML Advantages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428750"/>
            <a:ext cx="10515600" cy="4822808"/>
          </a:xfrm>
        </p:spPr>
        <p:txBody>
          <a:bodyPr>
            <a:normAutofit/>
          </a:bodyPr>
          <a:lstStyle/>
          <a:p>
            <a:pPr>
              <a:lnSpc>
                <a:spcPct val="170000"/>
              </a:lnSpc>
              <a:spcBef>
                <a:spcPct val="20000"/>
              </a:spcBef>
              <a:buClr>
                <a:srgbClr val="000000"/>
              </a:buClr>
              <a:buSzPct val="100000"/>
            </a:pPr>
            <a:r>
              <a:rPr lang="en-GB" altLang="en-US" dirty="0">
                <a:solidFill>
                  <a:srgbClr val="000000"/>
                </a:solidFill>
              </a:rPr>
              <a:t>XML is a versatile data format</a:t>
            </a:r>
          </a:p>
          <a:p>
            <a:pPr>
              <a:lnSpc>
                <a:spcPct val="170000"/>
              </a:lnSpc>
              <a:spcBef>
                <a:spcPct val="20000"/>
              </a:spcBef>
              <a:buClr>
                <a:srgbClr val="000000"/>
              </a:buClr>
              <a:buSzPct val="100000"/>
            </a:pPr>
            <a:r>
              <a:rPr lang="en-GB" altLang="en-US" dirty="0">
                <a:solidFill>
                  <a:srgbClr val="000000"/>
                </a:solidFill>
              </a:rPr>
              <a:t>XML is one of the most common means of transferring data within Web apps</a:t>
            </a:r>
          </a:p>
          <a:p>
            <a:pPr>
              <a:lnSpc>
                <a:spcPct val="170000"/>
              </a:lnSpc>
              <a:spcBef>
                <a:spcPct val="20000"/>
              </a:spcBef>
              <a:buClr>
                <a:srgbClr val="000000"/>
              </a:buClr>
              <a:buSzPct val="100000"/>
            </a:pPr>
            <a:r>
              <a:rPr lang="en-GB" altLang="en-US" dirty="0">
                <a:solidFill>
                  <a:srgbClr val="000000"/>
                </a:solidFill>
              </a:rPr>
              <a:t>XML can be parsed with DOM Scripting</a:t>
            </a:r>
          </a:p>
          <a:p>
            <a:pPr>
              <a:lnSpc>
                <a:spcPct val="170000"/>
              </a:lnSpc>
              <a:spcBef>
                <a:spcPct val="20000"/>
              </a:spcBef>
              <a:buClr>
                <a:srgbClr val="000000"/>
              </a:buClr>
              <a:buSzPct val="100000"/>
            </a:pPr>
            <a:r>
              <a:rPr lang="en-GB" altLang="en-US" dirty="0">
                <a:solidFill>
                  <a:srgbClr val="000000"/>
                </a:solidFill>
              </a:rPr>
              <a:t>XML can be validated against a Schema specification</a:t>
            </a:r>
          </a:p>
        </p:txBody>
      </p:sp>
    </p:spTree>
    <p:extLst>
      <p:ext uri="{BB962C8B-B14F-4D97-AF65-F5344CB8AC3E}">
        <p14:creationId xmlns:p14="http://schemas.microsoft.com/office/powerpoint/2010/main" val="243520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XML Disadvantages</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428750"/>
            <a:ext cx="10515600" cy="4822808"/>
          </a:xfrm>
        </p:spPr>
        <p:txBody>
          <a:bodyPr>
            <a:normAutofit/>
          </a:bodyPr>
          <a:lstStyle/>
          <a:p>
            <a:pPr>
              <a:lnSpc>
                <a:spcPct val="170000"/>
              </a:lnSpc>
              <a:spcBef>
                <a:spcPct val="20000"/>
              </a:spcBef>
              <a:buClr>
                <a:srgbClr val="000000"/>
              </a:buClr>
              <a:buSzPct val="100000"/>
            </a:pPr>
            <a:r>
              <a:rPr lang="en-GB" altLang="en-US" dirty="0">
                <a:solidFill>
                  <a:srgbClr val="000000"/>
                </a:solidFill>
              </a:rPr>
              <a:t>XML sent from server must have correct header or will not be available via the </a:t>
            </a:r>
            <a:r>
              <a:rPr lang="en-GB" altLang="en-US" dirty="0" err="1">
                <a:solidFill>
                  <a:srgbClr val="000000"/>
                </a:solidFill>
              </a:rPr>
              <a:t>responseXML</a:t>
            </a:r>
            <a:r>
              <a:rPr lang="en-GB" altLang="en-US" dirty="0">
                <a:solidFill>
                  <a:srgbClr val="000000"/>
                </a:solidFill>
              </a:rPr>
              <a:t> </a:t>
            </a:r>
          </a:p>
          <a:p>
            <a:pPr>
              <a:lnSpc>
                <a:spcPct val="170000"/>
              </a:lnSpc>
              <a:spcBef>
                <a:spcPct val="20000"/>
              </a:spcBef>
              <a:buClr>
                <a:srgbClr val="000000"/>
              </a:buClr>
              <a:buSzPct val="100000"/>
            </a:pPr>
            <a:r>
              <a:rPr lang="en-GB" altLang="en-US" dirty="0">
                <a:solidFill>
                  <a:srgbClr val="000000"/>
                </a:solidFill>
              </a:rPr>
              <a:t>Parsing on the browser can become long-winded for complex applications.</a:t>
            </a:r>
          </a:p>
        </p:txBody>
      </p:sp>
    </p:spTree>
    <p:extLst>
      <p:ext uri="{BB962C8B-B14F-4D97-AF65-F5344CB8AC3E}">
        <p14:creationId xmlns:p14="http://schemas.microsoft.com/office/powerpoint/2010/main" val="3072837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JSON</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428750"/>
            <a:ext cx="10515600" cy="4822808"/>
          </a:xfrm>
        </p:spPr>
        <p:txBody>
          <a:bodyPr>
            <a:normAutofit/>
          </a:bodyPr>
          <a:lstStyle/>
          <a:p>
            <a:pPr>
              <a:lnSpc>
                <a:spcPct val="170000"/>
              </a:lnSpc>
              <a:spcBef>
                <a:spcPct val="20000"/>
              </a:spcBef>
              <a:buClr>
                <a:srgbClr val="000000"/>
              </a:buClr>
              <a:buSzPct val="100000"/>
            </a:pPr>
            <a:r>
              <a:rPr lang="en-GB" altLang="en-US" dirty="0">
                <a:solidFill>
                  <a:srgbClr val="000000"/>
                </a:solidFill>
              </a:rPr>
              <a:t>JSON stands for JavaScript Object Notation</a:t>
            </a:r>
          </a:p>
          <a:p>
            <a:pPr>
              <a:lnSpc>
                <a:spcPct val="170000"/>
              </a:lnSpc>
              <a:spcBef>
                <a:spcPct val="20000"/>
              </a:spcBef>
              <a:buClr>
                <a:srgbClr val="000000"/>
              </a:buClr>
              <a:buSzPct val="100000"/>
            </a:pPr>
            <a:r>
              <a:rPr lang="en-GB" altLang="en-US" dirty="0">
                <a:solidFill>
                  <a:srgbClr val="000000"/>
                </a:solidFill>
              </a:rPr>
              <a:t>A person object in JavaScript</a:t>
            </a:r>
          </a:p>
        </p:txBody>
      </p:sp>
      <p:pic>
        <p:nvPicPr>
          <p:cNvPr id="6" name="Picture 5">
            <a:extLst>
              <a:ext uri="{FF2B5EF4-FFF2-40B4-BE49-F238E27FC236}">
                <a16:creationId xmlns:a16="http://schemas.microsoft.com/office/drawing/2014/main" id="{8F331133-CE98-38F7-DC53-89ED6FEFB9D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822152" y="3155214"/>
            <a:ext cx="6547696" cy="3096344"/>
          </a:xfrm>
          <a:prstGeom prst="rect">
            <a:avLst/>
          </a:prstGeom>
        </p:spPr>
      </p:pic>
    </p:spTree>
    <p:extLst>
      <p:ext uri="{BB962C8B-B14F-4D97-AF65-F5344CB8AC3E}">
        <p14:creationId xmlns:p14="http://schemas.microsoft.com/office/powerpoint/2010/main" val="3800475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JSON Extracting Data</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320800"/>
            <a:ext cx="10515600" cy="5218545"/>
          </a:xfrm>
        </p:spPr>
        <p:txBody>
          <a:bodyPr>
            <a:normAutofit/>
          </a:bodyPr>
          <a:lstStyle/>
          <a:p>
            <a:pPr>
              <a:lnSpc>
                <a:spcPct val="170000"/>
              </a:lnSpc>
              <a:spcBef>
                <a:spcPct val="20000"/>
              </a:spcBef>
              <a:buClr>
                <a:srgbClr val="000000"/>
              </a:buClr>
              <a:buSzPct val="100000"/>
            </a:pPr>
            <a:r>
              <a:rPr lang="en-GB" altLang="en-US" dirty="0">
                <a:solidFill>
                  <a:srgbClr val="000000"/>
                </a:solidFill>
              </a:rPr>
              <a:t>JSON is a string of text and is returned in the </a:t>
            </a:r>
            <a:r>
              <a:rPr lang="en-GB" altLang="en-US" dirty="0" err="1">
                <a:solidFill>
                  <a:srgbClr val="000000"/>
                </a:solidFill>
              </a:rPr>
              <a:t>responseText</a:t>
            </a:r>
            <a:r>
              <a:rPr lang="en-GB" altLang="en-US" dirty="0">
                <a:solidFill>
                  <a:srgbClr val="000000"/>
                </a:solidFill>
              </a:rPr>
              <a:t> property </a:t>
            </a:r>
          </a:p>
          <a:p>
            <a:pPr>
              <a:lnSpc>
                <a:spcPct val="170000"/>
              </a:lnSpc>
              <a:spcBef>
                <a:spcPct val="20000"/>
              </a:spcBef>
              <a:buClr>
                <a:srgbClr val="000000"/>
              </a:buClr>
              <a:buSzPct val="100000"/>
            </a:pPr>
            <a:r>
              <a:rPr lang="en-GB" altLang="en-US" dirty="0" err="1">
                <a:solidFill>
                  <a:srgbClr val="000000"/>
                </a:solidFill>
              </a:rPr>
              <a:t>JavaScripts</a:t>
            </a:r>
            <a:r>
              <a:rPr lang="en-GB" altLang="en-US" dirty="0">
                <a:solidFill>
                  <a:srgbClr val="000000"/>
                </a:solidFill>
              </a:rPr>
              <a:t> eval function accepts a string as an argument. The string is then executed as JavaScript code</a:t>
            </a:r>
          </a:p>
          <a:p>
            <a:pPr>
              <a:lnSpc>
                <a:spcPct val="170000"/>
              </a:lnSpc>
              <a:spcBef>
                <a:spcPct val="20000"/>
              </a:spcBef>
              <a:buClr>
                <a:srgbClr val="000000"/>
              </a:buClr>
              <a:buSzPct val="100000"/>
            </a:pPr>
            <a:endParaRPr lang="en-GB" altLang="en-US" dirty="0">
              <a:solidFill>
                <a:srgbClr val="000000"/>
              </a:solidFill>
            </a:endParaRPr>
          </a:p>
          <a:p>
            <a:pPr>
              <a:lnSpc>
                <a:spcPct val="170000"/>
              </a:lnSpc>
              <a:spcBef>
                <a:spcPct val="20000"/>
              </a:spcBef>
              <a:buClr>
                <a:srgbClr val="000000"/>
              </a:buClr>
              <a:buSzPct val="100000"/>
            </a:pPr>
            <a:r>
              <a:rPr lang="en-GB" altLang="en-US" dirty="0">
                <a:solidFill>
                  <a:srgbClr val="000000"/>
                </a:solidFill>
              </a:rPr>
              <a:t>now all JSON values can be accessed as properties of data:</a:t>
            </a:r>
          </a:p>
        </p:txBody>
      </p:sp>
      <p:pic>
        <p:nvPicPr>
          <p:cNvPr id="9" name="Picture 8">
            <a:extLst>
              <a:ext uri="{FF2B5EF4-FFF2-40B4-BE49-F238E27FC236}">
                <a16:creationId xmlns:a16="http://schemas.microsoft.com/office/drawing/2014/main" id="{6E4FAC47-5178-D69B-F264-1EE4CC3F413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55610" y="3750052"/>
            <a:ext cx="8483797" cy="360040"/>
          </a:xfrm>
          <a:prstGeom prst="rect">
            <a:avLst/>
          </a:prstGeom>
        </p:spPr>
      </p:pic>
      <p:pic>
        <p:nvPicPr>
          <p:cNvPr id="10" name="Picture 9">
            <a:extLst>
              <a:ext uri="{FF2B5EF4-FFF2-40B4-BE49-F238E27FC236}">
                <a16:creationId xmlns:a16="http://schemas.microsoft.com/office/drawing/2014/main" id="{D3F174BB-A925-18BC-E76E-0639A868EA6D}"/>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955610" y="5303549"/>
            <a:ext cx="5729595" cy="1235795"/>
          </a:xfrm>
          <a:prstGeom prst="rect">
            <a:avLst/>
          </a:prstGeom>
        </p:spPr>
      </p:pic>
    </p:spTree>
    <p:extLst>
      <p:ext uri="{BB962C8B-B14F-4D97-AF65-F5344CB8AC3E}">
        <p14:creationId xmlns:p14="http://schemas.microsoft.com/office/powerpoint/2010/main" val="213071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JSON Extracting Data</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940414"/>
            <a:ext cx="10515600" cy="5218545"/>
          </a:xfrm>
        </p:spPr>
        <p:txBody>
          <a:bodyPr>
            <a:normAutofit/>
          </a:bodyPr>
          <a:lstStyle/>
          <a:p>
            <a:pPr>
              <a:lnSpc>
                <a:spcPct val="170000"/>
              </a:lnSpc>
              <a:spcBef>
                <a:spcPct val="20000"/>
              </a:spcBef>
              <a:buClr>
                <a:srgbClr val="000000"/>
              </a:buClr>
              <a:buSzPct val="100000"/>
            </a:pPr>
            <a:r>
              <a:rPr lang="en-GB" altLang="en-US" dirty="0">
                <a:solidFill>
                  <a:srgbClr val="000000"/>
                </a:solidFill>
              </a:rPr>
              <a:t>If the JSON in the response text is properly formed:</a:t>
            </a:r>
          </a:p>
          <a:p>
            <a:pPr lvl="1">
              <a:lnSpc>
                <a:spcPct val="170000"/>
              </a:lnSpc>
              <a:spcBef>
                <a:spcPct val="20000"/>
              </a:spcBef>
              <a:buClr>
                <a:srgbClr val="000000"/>
              </a:buClr>
              <a:buSzPct val="100000"/>
            </a:pPr>
            <a:r>
              <a:rPr lang="en-GB" altLang="en-US" dirty="0">
                <a:solidFill>
                  <a:srgbClr val="000000"/>
                </a:solidFill>
              </a:rPr>
              <a:t>conforms to the JSON Specification.</a:t>
            </a:r>
          </a:p>
          <a:p>
            <a:pPr lvl="1">
              <a:lnSpc>
                <a:spcPct val="170000"/>
              </a:lnSpc>
              <a:spcBef>
                <a:spcPct val="20000"/>
              </a:spcBef>
              <a:buClr>
                <a:srgbClr val="000000"/>
              </a:buClr>
              <a:buSzPct val="100000"/>
            </a:pPr>
            <a:r>
              <a:rPr lang="en-GB" altLang="en-US" dirty="0">
                <a:solidFill>
                  <a:srgbClr val="000000"/>
                </a:solidFill>
              </a:rPr>
              <a:t>Keys need to be in double quotes.!!</a:t>
            </a:r>
          </a:p>
          <a:p>
            <a:pPr>
              <a:lnSpc>
                <a:spcPct val="170000"/>
              </a:lnSpc>
              <a:spcBef>
                <a:spcPct val="20000"/>
              </a:spcBef>
              <a:buClr>
                <a:srgbClr val="000000"/>
              </a:buClr>
              <a:buSzPct val="100000"/>
            </a:pPr>
            <a:r>
              <a:rPr lang="en-GB" altLang="en-US" dirty="0">
                <a:solidFill>
                  <a:srgbClr val="000000"/>
                </a:solidFill>
              </a:rPr>
              <a:t>You can use the alternative </a:t>
            </a:r>
            <a:r>
              <a:rPr lang="en-GB" altLang="en-US" dirty="0" err="1">
                <a:solidFill>
                  <a:srgbClr val="000000"/>
                </a:solidFill>
              </a:rPr>
              <a:t>JSON.parse</a:t>
            </a:r>
            <a:r>
              <a:rPr lang="en-GB" altLang="en-US" dirty="0">
                <a:solidFill>
                  <a:srgbClr val="000000"/>
                </a:solidFill>
              </a:rPr>
              <a:t>() method instead.</a:t>
            </a:r>
            <a:br>
              <a:rPr lang="en-GB" altLang="en-US" dirty="0">
                <a:solidFill>
                  <a:srgbClr val="000000"/>
                </a:solidFill>
              </a:rPr>
            </a:br>
            <a:endParaRPr lang="en-GB" altLang="en-US" dirty="0">
              <a:solidFill>
                <a:srgbClr val="000000"/>
              </a:solidFill>
            </a:endParaRPr>
          </a:p>
          <a:p>
            <a:pPr>
              <a:lnSpc>
                <a:spcPct val="170000"/>
              </a:lnSpc>
              <a:spcBef>
                <a:spcPct val="20000"/>
              </a:spcBef>
              <a:buClr>
                <a:srgbClr val="000000"/>
              </a:buClr>
              <a:buSzPct val="100000"/>
            </a:pPr>
            <a:r>
              <a:rPr lang="en-GB" altLang="en-US" dirty="0">
                <a:solidFill>
                  <a:srgbClr val="000000"/>
                </a:solidFill>
              </a:rPr>
              <a:t>again all JSON values can be accessed directly properties of data:</a:t>
            </a:r>
          </a:p>
          <a:p>
            <a:pPr>
              <a:lnSpc>
                <a:spcPct val="170000"/>
              </a:lnSpc>
              <a:spcBef>
                <a:spcPct val="20000"/>
              </a:spcBef>
              <a:buClr>
                <a:srgbClr val="000000"/>
              </a:buClr>
              <a:buSzPct val="100000"/>
            </a:pPr>
            <a:endParaRPr lang="en-GB" altLang="en-US" dirty="0">
              <a:solidFill>
                <a:srgbClr val="000000"/>
              </a:solidFill>
            </a:endParaRPr>
          </a:p>
        </p:txBody>
      </p:sp>
      <p:pic>
        <p:nvPicPr>
          <p:cNvPr id="7" name="Picture 6">
            <a:extLst>
              <a:ext uri="{FF2B5EF4-FFF2-40B4-BE49-F238E27FC236}">
                <a16:creationId xmlns:a16="http://schemas.microsoft.com/office/drawing/2014/main" id="{8D2B5164-031C-EE93-2C8D-1BBC05F02DF0}"/>
              </a:ext>
            </a:extLst>
          </p:cNvPr>
          <p:cNvPicPr>
            <a:picLocks noChangeAspect="1"/>
          </p:cNvPicPr>
          <p:nvPr/>
        </p:nvPicPr>
        <p:blipFill>
          <a:blip r:embed="rId2"/>
          <a:stretch>
            <a:fillRect/>
          </a:stretch>
        </p:blipFill>
        <p:spPr>
          <a:xfrm>
            <a:off x="1955610" y="4217665"/>
            <a:ext cx="7281385" cy="502814"/>
          </a:xfrm>
          <a:prstGeom prst="rect">
            <a:avLst/>
          </a:prstGeom>
        </p:spPr>
      </p:pic>
      <p:pic>
        <p:nvPicPr>
          <p:cNvPr id="8" name="Picture 7">
            <a:extLst>
              <a:ext uri="{FF2B5EF4-FFF2-40B4-BE49-F238E27FC236}">
                <a16:creationId xmlns:a16="http://schemas.microsoft.com/office/drawing/2014/main" id="{1C679DB7-43E6-649E-F2FF-695D2CFB1DF9}"/>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04780" y="5449880"/>
            <a:ext cx="5729595" cy="1235795"/>
          </a:xfrm>
          <a:prstGeom prst="rect">
            <a:avLst/>
          </a:prstGeom>
        </p:spPr>
      </p:pic>
    </p:spTree>
    <p:extLst>
      <p:ext uri="{BB962C8B-B14F-4D97-AF65-F5344CB8AC3E}">
        <p14:creationId xmlns:p14="http://schemas.microsoft.com/office/powerpoint/2010/main" val="35886293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JSON</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940414"/>
            <a:ext cx="10515600" cy="5792096"/>
          </a:xfrm>
        </p:spPr>
        <p:txBody>
          <a:bodyPr>
            <a:normAutofit fontScale="47500" lnSpcReduction="20000"/>
          </a:bodyPr>
          <a:lstStyle/>
          <a:p>
            <a:pPr>
              <a:lnSpc>
                <a:spcPct val="170000"/>
              </a:lnSpc>
              <a:spcBef>
                <a:spcPct val="20000"/>
              </a:spcBef>
              <a:buClr>
                <a:srgbClr val="000000"/>
              </a:buClr>
              <a:buSzPct val="100000"/>
            </a:pPr>
            <a:r>
              <a:rPr lang="en-GB" altLang="en-US" sz="4400" dirty="0">
                <a:solidFill>
                  <a:srgbClr val="000000"/>
                </a:solidFill>
              </a:rPr>
              <a:t>JSON – Advantages</a:t>
            </a:r>
          </a:p>
          <a:p>
            <a:pPr lvl="1">
              <a:lnSpc>
                <a:spcPct val="170000"/>
              </a:lnSpc>
              <a:spcBef>
                <a:spcPct val="20000"/>
              </a:spcBef>
              <a:buClr>
                <a:srgbClr val="000000"/>
              </a:buClr>
              <a:buSzPct val="100000"/>
            </a:pPr>
            <a:r>
              <a:rPr lang="en-GB" altLang="en-US" sz="4400" dirty="0">
                <a:solidFill>
                  <a:srgbClr val="000000"/>
                </a:solidFill>
              </a:rPr>
              <a:t>JSON is more lightweight than XML</a:t>
            </a:r>
          </a:p>
          <a:p>
            <a:pPr lvl="1">
              <a:lnSpc>
                <a:spcPct val="170000"/>
              </a:lnSpc>
              <a:spcBef>
                <a:spcPct val="20000"/>
              </a:spcBef>
              <a:buClr>
                <a:srgbClr val="000000"/>
              </a:buClr>
              <a:buSzPct val="100000"/>
            </a:pPr>
            <a:r>
              <a:rPr lang="en-GB" altLang="en-US" sz="4400" dirty="0">
                <a:solidFill>
                  <a:srgbClr val="000000"/>
                </a:solidFill>
              </a:rPr>
              <a:t>JSON doesn’t need to be sent from the server with a specific header. It can be sent as plain text</a:t>
            </a:r>
          </a:p>
          <a:p>
            <a:pPr lvl="1">
              <a:lnSpc>
                <a:spcPct val="170000"/>
              </a:lnSpc>
              <a:spcBef>
                <a:spcPct val="20000"/>
              </a:spcBef>
              <a:buClr>
                <a:srgbClr val="000000"/>
              </a:buClr>
              <a:buSzPct val="100000"/>
            </a:pPr>
            <a:r>
              <a:rPr lang="en-GB" altLang="en-US" sz="4400" dirty="0">
                <a:solidFill>
                  <a:srgbClr val="000000"/>
                </a:solidFill>
              </a:rPr>
              <a:t>Easier to parse and manipulate in JavaScript</a:t>
            </a:r>
          </a:p>
          <a:p>
            <a:pPr lvl="1">
              <a:lnSpc>
                <a:spcPct val="170000"/>
              </a:lnSpc>
              <a:spcBef>
                <a:spcPct val="20000"/>
              </a:spcBef>
              <a:buClr>
                <a:srgbClr val="000000"/>
              </a:buClr>
              <a:buSzPct val="100000"/>
            </a:pPr>
            <a:r>
              <a:rPr lang="en-GB" altLang="en-US" sz="4400" dirty="0">
                <a:solidFill>
                  <a:srgbClr val="000000"/>
                </a:solidFill>
              </a:rPr>
              <a:t>Can be validated via 3rd party libraries</a:t>
            </a:r>
          </a:p>
          <a:p>
            <a:pPr lvl="1">
              <a:lnSpc>
                <a:spcPct val="170000"/>
              </a:lnSpc>
              <a:spcBef>
                <a:spcPct val="20000"/>
              </a:spcBef>
              <a:buClr>
                <a:srgbClr val="000000"/>
              </a:buClr>
              <a:buSzPct val="100000"/>
            </a:pPr>
            <a:r>
              <a:rPr lang="en-GB" altLang="en-US" sz="4400" dirty="0">
                <a:solidFill>
                  <a:srgbClr val="000000"/>
                </a:solidFill>
              </a:rPr>
              <a:t>Parsing using </a:t>
            </a:r>
            <a:r>
              <a:rPr lang="en-GB" altLang="en-US" sz="4400" dirty="0" err="1">
                <a:solidFill>
                  <a:srgbClr val="000000"/>
                </a:solidFill>
              </a:rPr>
              <a:t>JSON.parse</a:t>
            </a:r>
            <a:r>
              <a:rPr lang="en-GB" altLang="en-US" sz="4400" dirty="0">
                <a:solidFill>
                  <a:srgbClr val="000000"/>
                </a:solidFill>
              </a:rPr>
              <a:t>() safer than eval()</a:t>
            </a:r>
          </a:p>
          <a:p>
            <a:pPr>
              <a:lnSpc>
                <a:spcPct val="170000"/>
              </a:lnSpc>
              <a:spcBef>
                <a:spcPct val="20000"/>
              </a:spcBef>
              <a:buClr>
                <a:srgbClr val="000000"/>
              </a:buClr>
              <a:buSzPct val="100000"/>
            </a:pPr>
            <a:r>
              <a:rPr lang="en-GB" altLang="en-US" sz="4400" dirty="0">
                <a:solidFill>
                  <a:srgbClr val="000000"/>
                </a:solidFill>
              </a:rPr>
              <a:t>JSON – Disadvantages</a:t>
            </a:r>
          </a:p>
          <a:p>
            <a:pPr lvl="1">
              <a:lnSpc>
                <a:spcPct val="170000"/>
              </a:lnSpc>
              <a:spcBef>
                <a:spcPct val="20000"/>
              </a:spcBef>
              <a:buClr>
                <a:srgbClr val="000000"/>
              </a:buClr>
              <a:buSzPct val="100000"/>
            </a:pPr>
            <a:r>
              <a:rPr lang="en-GB" altLang="en-US" sz="4400" dirty="0">
                <a:solidFill>
                  <a:srgbClr val="000000"/>
                </a:solidFill>
              </a:rPr>
              <a:t>JSON syntax is very precise</a:t>
            </a:r>
          </a:p>
          <a:p>
            <a:pPr lvl="1">
              <a:lnSpc>
                <a:spcPct val="170000"/>
              </a:lnSpc>
              <a:spcBef>
                <a:spcPct val="20000"/>
              </a:spcBef>
              <a:buClr>
                <a:srgbClr val="000000"/>
              </a:buClr>
              <a:buSzPct val="100000"/>
            </a:pPr>
            <a:r>
              <a:rPr lang="en-GB" altLang="en-US" sz="4400" dirty="0">
                <a:solidFill>
                  <a:srgbClr val="000000"/>
                </a:solidFill>
              </a:rPr>
              <a:t>Parsing with eval method can be a security risk</a:t>
            </a:r>
          </a:p>
          <a:p>
            <a:pPr>
              <a:lnSpc>
                <a:spcPct val="170000"/>
              </a:lnSpc>
              <a:spcBef>
                <a:spcPct val="20000"/>
              </a:spcBef>
              <a:buClr>
                <a:srgbClr val="000000"/>
              </a:buClr>
              <a:buSzPct val="100000"/>
            </a:pPr>
            <a:endParaRPr lang="en-GB" altLang="en-US" dirty="0">
              <a:solidFill>
                <a:srgbClr val="000000"/>
              </a:solidFill>
            </a:endParaRPr>
          </a:p>
        </p:txBody>
      </p:sp>
    </p:spTree>
    <p:extLst>
      <p:ext uri="{BB962C8B-B14F-4D97-AF65-F5344CB8AC3E}">
        <p14:creationId xmlns:p14="http://schemas.microsoft.com/office/powerpoint/2010/main" val="3614935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IE" dirty="0"/>
              <a:t>Data Formats – JSON Summary</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560944"/>
            <a:ext cx="10515600" cy="5171565"/>
          </a:xfrm>
        </p:spPr>
        <p:txBody>
          <a:bodyPr>
            <a:normAutofit/>
          </a:bodyPr>
          <a:lstStyle/>
          <a:p>
            <a:pPr>
              <a:lnSpc>
                <a:spcPct val="170000"/>
              </a:lnSpc>
              <a:spcBef>
                <a:spcPct val="20000"/>
              </a:spcBef>
              <a:buClr>
                <a:srgbClr val="000000"/>
              </a:buClr>
              <a:buSzPct val="100000"/>
            </a:pPr>
            <a:r>
              <a:rPr lang="en-GB" altLang="en-US" dirty="0">
                <a:solidFill>
                  <a:srgbClr val="000000"/>
                </a:solidFill>
              </a:rPr>
              <a:t>JSON provides an easy way to create and store data structures for use with JavaScript</a:t>
            </a:r>
          </a:p>
          <a:p>
            <a:pPr>
              <a:lnSpc>
                <a:spcPct val="170000"/>
              </a:lnSpc>
              <a:spcBef>
                <a:spcPct val="20000"/>
              </a:spcBef>
              <a:buClr>
                <a:srgbClr val="000000"/>
              </a:buClr>
              <a:buSzPct val="100000"/>
            </a:pPr>
            <a:r>
              <a:rPr lang="en-GB" altLang="en-US" dirty="0">
                <a:solidFill>
                  <a:srgbClr val="000000"/>
                </a:solidFill>
              </a:rPr>
              <a:t>Data encoded with JSON can be read into a variable which creates an object</a:t>
            </a:r>
          </a:p>
          <a:p>
            <a:pPr>
              <a:lnSpc>
                <a:spcPct val="170000"/>
              </a:lnSpc>
              <a:spcBef>
                <a:spcPct val="20000"/>
              </a:spcBef>
              <a:buClr>
                <a:srgbClr val="000000"/>
              </a:buClr>
              <a:buSzPct val="100000"/>
            </a:pPr>
            <a:r>
              <a:rPr lang="en-GB" altLang="en-US" dirty="0">
                <a:solidFill>
                  <a:srgbClr val="000000"/>
                </a:solidFill>
              </a:rPr>
              <a:t>Becoming the de-facto format for RIA’s</a:t>
            </a:r>
          </a:p>
          <a:p>
            <a:pPr>
              <a:lnSpc>
                <a:spcPct val="170000"/>
              </a:lnSpc>
              <a:spcBef>
                <a:spcPct val="20000"/>
              </a:spcBef>
              <a:buClr>
                <a:srgbClr val="000000"/>
              </a:buClr>
              <a:buSzPct val="100000"/>
            </a:pPr>
            <a:r>
              <a:rPr lang="en-GB" altLang="en-US" dirty="0">
                <a:solidFill>
                  <a:srgbClr val="000000"/>
                </a:solidFill>
              </a:rPr>
              <a:t>https://www.json.org/json-en.html</a:t>
            </a:r>
          </a:p>
        </p:txBody>
      </p:sp>
    </p:spTree>
    <p:extLst>
      <p:ext uri="{BB962C8B-B14F-4D97-AF65-F5344CB8AC3E}">
        <p14:creationId xmlns:p14="http://schemas.microsoft.com/office/powerpoint/2010/main" val="220068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What is AJAX?</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4989717"/>
          </a:xfrm>
        </p:spPr>
        <p:txBody>
          <a:bodyPr>
            <a:normAutofit/>
          </a:bodyPr>
          <a:lstStyle/>
          <a:p>
            <a:pPr marL="316531" indent="-316531" eaLnBrk="1" hangingPunct="1">
              <a:lnSpc>
                <a:spcPct val="150000"/>
              </a:lnSpc>
              <a:spcBef>
                <a:spcPct val="20000"/>
              </a:spcBef>
              <a:buClr>
                <a:srgbClr val="000000"/>
              </a:buClr>
              <a:buSzPct val="100000"/>
              <a:buFont typeface="Times New Roman" panose="02020603050405020304" pitchFamily="18" charset="0"/>
              <a:buChar char="•"/>
            </a:pPr>
            <a:r>
              <a:rPr lang="en-GB" altLang="en-US" sz="2800" dirty="0">
                <a:solidFill>
                  <a:srgbClr val="000000"/>
                </a:solidFill>
              </a:rPr>
              <a:t>A programming language??</a:t>
            </a:r>
          </a:p>
          <a:p>
            <a:pPr marL="773731" lvl="1" indent="-316531">
              <a:lnSpc>
                <a:spcPct val="150000"/>
              </a:lnSpc>
              <a:spcBef>
                <a:spcPct val="20000"/>
              </a:spcBef>
              <a:buClr>
                <a:srgbClr val="000000"/>
              </a:buClr>
              <a:buSzPct val="100000"/>
              <a:buFont typeface="Times New Roman" panose="02020603050405020304" pitchFamily="18" charset="0"/>
              <a:buChar char="•"/>
            </a:pPr>
            <a:r>
              <a:rPr lang="en-GB" altLang="en-US" dirty="0">
                <a:solidFill>
                  <a:srgbClr val="000000"/>
                </a:solidFill>
              </a:rPr>
              <a:t>No</a:t>
            </a:r>
          </a:p>
          <a:p>
            <a:pPr marL="316531" indent="-316531" eaLnBrk="1" hangingPunct="1">
              <a:lnSpc>
                <a:spcPct val="150000"/>
              </a:lnSpc>
              <a:spcBef>
                <a:spcPct val="20000"/>
              </a:spcBef>
              <a:buClr>
                <a:srgbClr val="000000"/>
              </a:buClr>
              <a:buSzPct val="100000"/>
              <a:buFont typeface="Times New Roman" panose="02020603050405020304" pitchFamily="18" charset="0"/>
              <a:buChar char="•"/>
            </a:pPr>
            <a:r>
              <a:rPr lang="en-GB" altLang="en-US" dirty="0">
                <a:solidFill>
                  <a:srgbClr val="000000"/>
                </a:solidFill>
              </a:rPr>
              <a:t>A new technology</a:t>
            </a:r>
          </a:p>
          <a:p>
            <a:pPr marL="773731" lvl="1" indent="-316531">
              <a:lnSpc>
                <a:spcPct val="150000"/>
              </a:lnSpc>
              <a:spcBef>
                <a:spcPct val="20000"/>
              </a:spcBef>
              <a:buClr>
                <a:srgbClr val="000000"/>
              </a:buClr>
              <a:buSzPct val="100000"/>
              <a:buFont typeface="Times New Roman" panose="02020603050405020304" pitchFamily="18" charset="0"/>
              <a:buChar char="•"/>
            </a:pPr>
            <a:r>
              <a:rPr lang="en-GB" altLang="en-US" dirty="0">
                <a:solidFill>
                  <a:srgbClr val="000000"/>
                </a:solidFill>
              </a:rPr>
              <a:t>Not exactly …</a:t>
            </a:r>
          </a:p>
          <a:p>
            <a:pPr marL="316531" indent="-316531">
              <a:lnSpc>
                <a:spcPct val="150000"/>
              </a:lnSpc>
              <a:spcBef>
                <a:spcPct val="20000"/>
              </a:spcBef>
              <a:buClr>
                <a:srgbClr val="000000"/>
              </a:buClr>
              <a:buSzPct val="100000"/>
              <a:buFont typeface="Times New Roman" panose="02020603050405020304" pitchFamily="18" charset="0"/>
              <a:buChar char="•"/>
            </a:pPr>
            <a:r>
              <a:rPr lang="en-GB" altLang="en-US" dirty="0">
                <a:solidFill>
                  <a:srgbClr val="000000"/>
                </a:solidFill>
              </a:rPr>
              <a:t>It is a methodology on using several web technologies together, </a:t>
            </a:r>
            <a:br>
              <a:rPr lang="en-GB" altLang="en-US" dirty="0">
                <a:solidFill>
                  <a:srgbClr val="000000"/>
                </a:solidFill>
              </a:rPr>
            </a:br>
            <a:r>
              <a:rPr lang="en-GB" altLang="en-US" dirty="0">
                <a:solidFill>
                  <a:srgbClr val="000000"/>
                </a:solidFill>
              </a:rPr>
              <a:t>in an effort to close the gap between the usability and interactivity </a:t>
            </a:r>
            <a:br>
              <a:rPr lang="en-GB" altLang="en-US" dirty="0">
                <a:solidFill>
                  <a:srgbClr val="000000"/>
                </a:solidFill>
              </a:rPr>
            </a:br>
            <a:r>
              <a:rPr lang="en-GB" altLang="en-US" dirty="0">
                <a:solidFill>
                  <a:srgbClr val="000000"/>
                </a:solidFill>
              </a:rPr>
              <a:t>of a desktop application and the ever demanding web application.</a:t>
            </a:r>
          </a:p>
        </p:txBody>
      </p:sp>
    </p:spTree>
    <p:extLst>
      <p:ext uri="{BB962C8B-B14F-4D97-AF65-F5344CB8AC3E}">
        <p14:creationId xmlns:p14="http://schemas.microsoft.com/office/powerpoint/2010/main" val="365197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History</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5545264"/>
          </a:xfrm>
        </p:spPr>
        <p:txBody>
          <a:bodyPr>
            <a:normAutofit fontScale="92500" lnSpcReduction="20000"/>
          </a:bodyPr>
          <a:lstStyle/>
          <a:p>
            <a:pPr marL="342900" indent="-342900" eaLnBrk="1" hangingPunct="1">
              <a:lnSpc>
                <a:spcPct val="150000"/>
              </a:lnSpc>
              <a:spcBef>
                <a:spcPct val="20000"/>
              </a:spcBef>
              <a:buClr>
                <a:srgbClr val="000000"/>
              </a:buClr>
              <a:buFont typeface="Times New Roman" panose="02020603050405020304" pitchFamily="18" charset="0"/>
              <a:buChar char="•"/>
            </a:pPr>
            <a:r>
              <a:rPr lang="en-GB" altLang="en-US" sz="2800" dirty="0">
                <a:solidFill>
                  <a:srgbClr val="000000"/>
                </a:solidFill>
              </a:rPr>
              <a:t>In 1999, Microsoft introduced the </a:t>
            </a:r>
            <a:r>
              <a:rPr lang="en-GB" altLang="en-US" sz="2800" dirty="0" err="1">
                <a:solidFill>
                  <a:srgbClr val="000000"/>
                </a:solidFill>
              </a:rPr>
              <a:t>XMLHttpRequest</a:t>
            </a:r>
            <a:r>
              <a:rPr lang="en-GB" altLang="en-US" sz="2800" dirty="0">
                <a:solidFill>
                  <a:srgbClr val="000000"/>
                </a:solidFill>
              </a:rPr>
              <a:t> object, an ActiveX control, in IE 5. </a:t>
            </a:r>
          </a:p>
          <a:p>
            <a:pPr marL="342900" indent="-342900" eaLnBrk="1" hangingPunct="1">
              <a:lnSpc>
                <a:spcPct val="150000"/>
              </a:lnSpc>
              <a:spcBef>
                <a:spcPct val="20000"/>
              </a:spcBef>
              <a:buClr>
                <a:srgbClr val="000000"/>
              </a:buClr>
              <a:buFont typeface="Times New Roman" panose="02020603050405020304" pitchFamily="18" charset="0"/>
              <a:buChar char="•"/>
            </a:pPr>
            <a:r>
              <a:rPr lang="en-GB" altLang="en-US" sz="2800" dirty="0">
                <a:solidFill>
                  <a:srgbClr val="000000"/>
                </a:solidFill>
              </a:rPr>
              <a:t>The term AJAX was coined on February 18, 2005, by Jesse James Garret in a short essay published a few days after Google released </a:t>
            </a:r>
            <a:br>
              <a:rPr lang="en-GB" altLang="en-US" sz="2800" dirty="0">
                <a:solidFill>
                  <a:srgbClr val="000000"/>
                </a:solidFill>
              </a:rPr>
            </a:br>
            <a:r>
              <a:rPr lang="en-GB" altLang="en-US" sz="2800" dirty="0">
                <a:solidFill>
                  <a:srgbClr val="000000"/>
                </a:solidFill>
              </a:rPr>
              <a:t>its Maps application.</a:t>
            </a:r>
          </a:p>
          <a:p>
            <a:pPr marL="342900" indent="-342900">
              <a:lnSpc>
                <a:spcPct val="150000"/>
              </a:lnSpc>
              <a:spcBef>
                <a:spcPct val="20000"/>
              </a:spcBef>
              <a:buClr>
                <a:srgbClr val="000000"/>
              </a:buClr>
              <a:buFont typeface="Times New Roman" panose="02020603050405020304" pitchFamily="18" charset="0"/>
              <a:buChar char="•"/>
            </a:pPr>
            <a:r>
              <a:rPr lang="en-GB" altLang="en-US" dirty="0">
                <a:solidFill>
                  <a:srgbClr val="000000"/>
                </a:solidFill>
              </a:rPr>
              <a:t>In 2006, the W3C (World Wide Web Consortium) announces the release of the first draft which includes the specification for the object (XHR) and makes it an official web standard</a:t>
            </a:r>
          </a:p>
          <a:p>
            <a:pPr marL="800100" lvl="1" indent="-342900">
              <a:lnSpc>
                <a:spcPct val="150000"/>
              </a:lnSpc>
              <a:spcBef>
                <a:spcPct val="20000"/>
              </a:spcBef>
              <a:buClr>
                <a:srgbClr val="000000"/>
              </a:buClr>
              <a:buFont typeface="Times New Roman" panose="02020603050405020304" pitchFamily="18" charset="0"/>
              <a:buChar char="•"/>
            </a:pPr>
            <a:r>
              <a:rPr lang="en-IE" altLang="en-US" kern="0" dirty="0">
                <a:ea typeface="MS Gothic"/>
              </a:rPr>
              <a:t>Jesse James Garrett, later updated his article, making it clear that Ajax is not an acronym.</a:t>
            </a:r>
            <a:endParaRPr lang="en-GB" altLang="en-US" sz="2800" dirty="0">
              <a:solidFill>
                <a:srgbClr val="000000"/>
              </a:solidFill>
            </a:endParaRPr>
          </a:p>
          <a:p>
            <a:pPr marL="342900" indent="-342900" eaLnBrk="1" hangingPunct="1">
              <a:lnSpc>
                <a:spcPct val="100000"/>
              </a:lnSpc>
              <a:spcBef>
                <a:spcPct val="20000"/>
              </a:spcBef>
              <a:buClr>
                <a:srgbClr val="000000"/>
              </a:buClr>
              <a:buFont typeface="Times New Roman" panose="02020603050405020304" pitchFamily="18" charset="0"/>
              <a:buChar char="•"/>
            </a:pPr>
            <a:endParaRPr lang="en-US" altLang="en-US" sz="2800" dirty="0">
              <a:solidFill>
                <a:srgbClr val="000000"/>
              </a:solidFill>
            </a:endParaRPr>
          </a:p>
        </p:txBody>
      </p:sp>
    </p:spTree>
    <p:extLst>
      <p:ext uri="{BB962C8B-B14F-4D97-AF65-F5344CB8AC3E}">
        <p14:creationId xmlns:p14="http://schemas.microsoft.com/office/powerpoint/2010/main" val="411017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History</a:t>
            </a:r>
            <a:endParaRPr lang="en-IE" b="1" dirty="0"/>
          </a:p>
        </p:txBody>
      </p:sp>
      <p:sp>
        <p:nvSpPr>
          <p:cNvPr id="3" name="Content Placeholder 2">
            <a:extLst>
              <a:ext uri="{FF2B5EF4-FFF2-40B4-BE49-F238E27FC236}">
                <a16:creationId xmlns:a16="http://schemas.microsoft.com/office/drawing/2014/main" id="{64263D43-6664-7703-3D0F-BC3CDDF13F2E}"/>
              </a:ext>
            </a:extLst>
          </p:cNvPr>
          <p:cNvSpPr>
            <a:spLocks noGrp="1"/>
          </p:cNvSpPr>
          <p:nvPr>
            <p:ph idx="1"/>
          </p:nvPr>
        </p:nvSpPr>
        <p:spPr>
          <a:xfrm>
            <a:off x="838200" y="1187246"/>
            <a:ext cx="10515600" cy="4989717"/>
          </a:xfrm>
        </p:spPr>
        <p:txBody>
          <a:bodyPr>
            <a:normAutofit/>
          </a:bodyPr>
          <a:lstStyle/>
          <a:p>
            <a:pPr marL="342900" indent="-342900" eaLnBrk="1" hangingPunct="1">
              <a:lnSpc>
                <a:spcPct val="150000"/>
              </a:lnSpc>
              <a:spcBef>
                <a:spcPct val="20000"/>
              </a:spcBef>
              <a:buClr>
                <a:srgbClr val="000000"/>
              </a:buClr>
              <a:buFont typeface="Times New Roman" panose="02020603050405020304" pitchFamily="18" charset="0"/>
              <a:buChar char="•"/>
            </a:pPr>
            <a:r>
              <a:rPr lang="en-GB" altLang="en-US" sz="2800" dirty="0">
                <a:solidFill>
                  <a:srgbClr val="000000"/>
                </a:solidFill>
              </a:rPr>
              <a:t>Ajax is not in itself a new technology, but a technique that combines several long-standing Web technologies.</a:t>
            </a:r>
          </a:p>
          <a:p>
            <a:pPr marL="800100" lvl="1" indent="-342900">
              <a:lnSpc>
                <a:spcPct val="150000"/>
              </a:lnSpc>
              <a:spcBef>
                <a:spcPct val="20000"/>
              </a:spcBef>
              <a:buClr>
                <a:srgbClr val="000000"/>
              </a:buClr>
              <a:buFont typeface="Times New Roman" panose="02020603050405020304" pitchFamily="18" charset="0"/>
              <a:buChar char="•"/>
            </a:pPr>
            <a:r>
              <a:rPr lang="en-GB" altLang="en-US" sz="2400" kern="0" dirty="0">
                <a:ea typeface="MS Gothic"/>
              </a:rPr>
              <a:t>Using HTML and CSS for structure and presentation</a:t>
            </a:r>
            <a:r>
              <a:rPr lang="en-IE" altLang="en-US" sz="2400" kern="0" dirty="0">
                <a:ea typeface="MS Gothic"/>
              </a:rPr>
              <a:t>.</a:t>
            </a:r>
          </a:p>
          <a:p>
            <a:pPr marL="800100" lvl="1" indent="-342900">
              <a:lnSpc>
                <a:spcPct val="150000"/>
              </a:lnSpc>
              <a:spcBef>
                <a:spcPct val="20000"/>
              </a:spcBef>
              <a:buClr>
                <a:srgbClr val="000000"/>
              </a:buClr>
              <a:buFont typeface="Times New Roman" panose="02020603050405020304" pitchFamily="18" charset="0"/>
              <a:buChar char="•"/>
            </a:pPr>
            <a:r>
              <a:rPr lang="en-GB" altLang="en-US" sz="2400" kern="0" dirty="0">
                <a:ea typeface="MS Gothic"/>
              </a:rPr>
              <a:t>Display and manipulate pages using the Document Object Model (DOM) and JavaScript.</a:t>
            </a:r>
          </a:p>
          <a:p>
            <a:pPr marL="800100" lvl="1" indent="-342900">
              <a:lnSpc>
                <a:spcPct val="150000"/>
              </a:lnSpc>
              <a:spcBef>
                <a:spcPct val="20000"/>
              </a:spcBef>
              <a:buClr>
                <a:srgbClr val="000000"/>
              </a:buClr>
              <a:buFont typeface="Times New Roman" panose="02020603050405020304" pitchFamily="18" charset="0"/>
              <a:buChar char="•"/>
            </a:pPr>
            <a:r>
              <a:rPr lang="en-GB" altLang="en-US" sz="2400" kern="0" dirty="0">
                <a:ea typeface="MS Gothic"/>
              </a:rPr>
              <a:t>Using the browsers </a:t>
            </a:r>
            <a:r>
              <a:rPr lang="en-GB" altLang="en-US" sz="2400" kern="0" dirty="0" err="1">
                <a:ea typeface="MS Gothic"/>
              </a:rPr>
              <a:t>XMLHttpRequest</a:t>
            </a:r>
            <a:r>
              <a:rPr lang="en-GB" altLang="en-US" sz="2400" kern="0" dirty="0">
                <a:ea typeface="MS Gothic"/>
              </a:rPr>
              <a:t> object to transfer data between the client and the server.</a:t>
            </a:r>
          </a:p>
          <a:p>
            <a:pPr marL="800100" lvl="1" indent="-342900">
              <a:lnSpc>
                <a:spcPct val="150000"/>
              </a:lnSpc>
              <a:spcBef>
                <a:spcPct val="20000"/>
              </a:spcBef>
              <a:buClr>
                <a:srgbClr val="000000"/>
              </a:buClr>
              <a:buFont typeface="Times New Roman" panose="02020603050405020304" pitchFamily="18" charset="0"/>
              <a:buChar char="•"/>
            </a:pPr>
            <a:endParaRPr lang="en-IE" altLang="en-US" sz="2400" kern="0" dirty="0">
              <a:ea typeface="MS Gothic"/>
            </a:endParaRPr>
          </a:p>
          <a:p>
            <a:pPr marL="800100" lvl="1" indent="-342900">
              <a:lnSpc>
                <a:spcPct val="150000"/>
              </a:lnSpc>
              <a:spcBef>
                <a:spcPct val="20000"/>
              </a:spcBef>
              <a:buClr>
                <a:srgbClr val="000000"/>
              </a:buClr>
              <a:buFont typeface="Times New Roman" panose="02020603050405020304" pitchFamily="18" charset="0"/>
              <a:buChar char="•"/>
            </a:pPr>
            <a:endParaRPr lang="en-US" altLang="en-US" sz="2800" dirty="0">
              <a:solidFill>
                <a:srgbClr val="000000"/>
              </a:solidFill>
            </a:endParaRPr>
          </a:p>
        </p:txBody>
      </p:sp>
    </p:spTree>
    <p:extLst>
      <p:ext uri="{BB962C8B-B14F-4D97-AF65-F5344CB8AC3E}">
        <p14:creationId xmlns:p14="http://schemas.microsoft.com/office/powerpoint/2010/main" val="378804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Defining AJAX</a:t>
            </a:r>
            <a:endParaRPr lang="en-IE" b="1" dirty="0"/>
          </a:p>
        </p:txBody>
      </p:sp>
      <p:sp>
        <p:nvSpPr>
          <p:cNvPr id="7" name="Line 6">
            <a:extLst>
              <a:ext uri="{FF2B5EF4-FFF2-40B4-BE49-F238E27FC236}">
                <a16:creationId xmlns:a16="http://schemas.microsoft.com/office/drawing/2014/main" id="{E2AF3900-EBAB-D9C6-8FAC-4B9EBC556F29}"/>
              </a:ext>
            </a:extLst>
          </p:cNvPr>
          <p:cNvSpPr>
            <a:spLocks noChangeShapeType="1"/>
          </p:cNvSpPr>
          <p:nvPr/>
        </p:nvSpPr>
        <p:spPr bwMode="auto">
          <a:xfrm>
            <a:off x="4637890" y="2308623"/>
            <a:ext cx="3452023" cy="4339"/>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15">
            <a:extLst>
              <a:ext uri="{FF2B5EF4-FFF2-40B4-BE49-F238E27FC236}">
                <a16:creationId xmlns:a16="http://schemas.microsoft.com/office/drawing/2014/main" id="{E024D03C-AB26-F88E-1B26-2FC356456A2C}"/>
              </a:ext>
            </a:extLst>
          </p:cNvPr>
          <p:cNvSpPr>
            <a:spLocks noChangeShapeType="1"/>
          </p:cNvSpPr>
          <p:nvPr/>
        </p:nvSpPr>
        <p:spPr bwMode="auto">
          <a:xfrm flipH="1" flipV="1">
            <a:off x="4404012" y="4357241"/>
            <a:ext cx="3575717" cy="4328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9" name="Picture 8">
            <a:extLst>
              <a:ext uri="{FF2B5EF4-FFF2-40B4-BE49-F238E27FC236}">
                <a16:creationId xmlns:a16="http://schemas.microsoft.com/office/drawing/2014/main" id="{3D97F698-8DC6-5368-14AC-99FE57610C0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308201" y="1335708"/>
            <a:ext cx="1455684" cy="1981200"/>
          </a:xfrm>
          <a:prstGeom prst="rect">
            <a:avLst/>
          </a:prstGeom>
        </p:spPr>
      </p:pic>
      <p:pic>
        <p:nvPicPr>
          <p:cNvPr id="10" name="Picture 9">
            <a:extLst>
              <a:ext uri="{FF2B5EF4-FFF2-40B4-BE49-F238E27FC236}">
                <a16:creationId xmlns:a16="http://schemas.microsoft.com/office/drawing/2014/main" id="{0723512F-4F93-D325-5D37-42776086D52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290663" y="3552800"/>
            <a:ext cx="1455684" cy="1981200"/>
          </a:xfrm>
          <a:prstGeom prst="rect">
            <a:avLst/>
          </a:prstGeom>
        </p:spPr>
      </p:pic>
      <p:pic>
        <p:nvPicPr>
          <p:cNvPr id="11" name="Graphic 10" descr="Internet">
            <a:extLst>
              <a:ext uri="{FF2B5EF4-FFF2-40B4-BE49-F238E27FC236}">
                <a16:creationId xmlns:a16="http://schemas.microsoft.com/office/drawing/2014/main" id="{8ADAB862-CB23-2609-CFDB-AEA87088046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05076" y="1011613"/>
            <a:ext cx="2072476" cy="2072476"/>
          </a:xfrm>
          <a:prstGeom prst="rect">
            <a:avLst/>
          </a:prstGeom>
        </p:spPr>
      </p:pic>
      <p:pic>
        <p:nvPicPr>
          <p:cNvPr id="12" name="Graphic 11" descr="Internet">
            <a:extLst>
              <a:ext uri="{FF2B5EF4-FFF2-40B4-BE49-F238E27FC236}">
                <a16:creationId xmlns:a16="http://schemas.microsoft.com/office/drawing/2014/main" id="{4DD93464-C530-90A3-72EC-B76434805668}"/>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351254" y="3355852"/>
            <a:ext cx="2072476" cy="2072476"/>
          </a:xfrm>
          <a:prstGeom prst="rect">
            <a:avLst/>
          </a:prstGeom>
        </p:spPr>
      </p:pic>
      <p:pic>
        <p:nvPicPr>
          <p:cNvPr id="13" name="Graphic 12" descr="Web design">
            <a:extLst>
              <a:ext uri="{FF2B5EF4-FFF2-40B4-BE49-F238E27FC236}">
                <a16:creationId xmlns:a16="http://schemas.microsoft.com/office/drawing/2014/main" id="{A9142F71-523F-8279-E5DF-295F100899A9}"/>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20845" y="2696347"/>
            <a:ext cx="1455683" cy="1455683"/>
          </a:xfrm>
          <a:prstGeom prst="rect">
            <a:avLst/>
          </a:prstGeom>
        </p:spPr>
      </p:pic>
      <p:sp>
        <p:nvSpPr>
          <p:cNvPr id="14" name="TextBox 13">
            <a:extLst>
              <a:ext uri="{FF2B5EF4-FFF2-40B4-BE49-F238E27FC236}">
                <a16:creationId xmlns:a16="http://schemas.microsoft.com/office/drawing/2014/main" id="{28A40C5D-4122-AEDE-40C5-46466B0CD0F7}"/>
              </a:ext>
            </a:extLst>
          </p:cNvPr>
          <p:cNvSpPr txBox="1"/>
          <p:nvPr/>
        </p:nvSpPr>
        <p:spPr>
          <a:xfrm>
            <a:off x="5458545" y="3895936"/>
            <a:ext cx="1544141" cy="400110"/>
          </a:xfrm>
          <a:prstGeom prst="rect">
            <a:avLst/>
          </a:prstGeom>
          <a:noFill/>
        </p:spPr>
        <p:txBody>
          <a:bodyPr wrap="none" rtlCol="0">
            <a:spAutoFit/>
          </a:bodyPr>
          <a:lstStyle/>
          <a:p>
            <a:r>
              <a:rPr lang="en-GB" sz="2000" dirty="0">
                <a:solidFill>
                  <a:srgbClr val="0070C0"/>
                </a:solidFill>
              </a:rPr>
              <a:t>HTML Page</a:t>
            </a:r>
          </a:p>
        </p:txBody>
      </p:sp>
      <p:sp>
        <p:nvSpPr>
          <p:cNvPr id="15" name="Text Box 16">
            <a:extLst>
              <a:ext uri="{FF2B5EF4-FFF2-40B4-BE49-F238E27FC236}">
                <a16:creationId xmlns:a16="http://schemas.microsoft.com/office/drawing/2014/main" id="{71BB3EB9-E538-33EF-186B-4B11D7EA345A}"/>
              </a:ext>
            </a:extLst>
          </p:cNvPr>
          <p:cNvSpPr txBox="1">
            <a:spLocks noChangeArrowheads="1"/>
          </p:cNvSpPr>
          <p:nvPr/>
        </p:nvSpPr>
        <p:spPr bwMode="auto">
          <a:xfrm>
            <a:off x="1599189" y="5806577"/>
            <a:ext cx="84677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3000"/>
              </a:lnSpc>
              <a:spcBef>
                <a:spcPts val="700"/>
              </a:spcBef>
              <a:buClr>
                <a:srgbClr val="003366"/>
              </a:buClr>
              <a:buSzPct val="75000"/>
              <a:buFont typeface="Wingdings" pitchFamily="2" charset="2"/>
              <a:buChar char=""/>
              <a:defRPr sz="2800">
                <a:solidFill>
                  <a:srgbClr val="003366"/>
                </a:solidFill>
                <a:latin typeface="Arial" panose="020B0604020202020204" pitchFamily="34" charset="0"/>
                <a:ea typeface="MS Gothic" panose="020B0609070205080204" pitchFamily="49" charset="-128"/>
              </a:defRPr>
            </a:lvl1pPr>
            <a:lvl2pPr marL="742950" indent="-285750">
              <a:lnSpc>
                <a:spcPct val="93000"/>
              </a:lnSpc>
              <a:spcBef>
                <a:spcPts val="600"/>
              </a:spcBef>
              <a:buClr>
                <a:srgbClr val="003366"/>
              </a:buClr>
              <a:buSzPct val="75000"/>
              <a:buFont typeface="Arial" panose="020B0604020202020204" pitchFamily="34" charset="0"/>
              <a:buChar char="–"/>
              <a:defRPr sz="2400">
                <a:solidFill>
                  <a:srgbClr val="003366"/>
                </a:solidFill>
                <a:latin typeface="Arial" panose="020B0604020202020204" pitchFamily="34" charset="0"/>
                <a:ea typeface="MS Gothic" panose="020B0609070205080204" pitchFamily="49" charset="-128"/>
              </a:defRPr>
            </a:lvl2pPr>
            <a:lvl3pPr marL="1143000" indent="-228600">
              <a:lnSpc>
                <a:spcPct val="93000"/>
              </a:lnSpc>
              <a:spcBef>
                <a:spcPts val="500"/>
              </a:spcBef>
              <a:buClr>
                <a:srgbClr val="003366"/>
              </a:buClr>
              <a:buSzPct val="75000"/>
              <a:buFont typeface="Wingdings" pitchFamily="2" charset="2"/>
              <a:buChar char=""/>
              <a:defRPr sz="2000">
                <a:solidFill>
                  <a:srgbClr val="003366"/>
                </a:solidFill>
                <a:latin typeface="Arial" panose="020B0604020202020204" pitchFamily="34" charset="0"/>
                <a:ea typeface="MS Gothic" panose="020B0609070205080204" pitchFamily="49" charset="-128"/>
              </a:defRPr>
            </a:lvl3pPr>
            <a:lvl4pPr marL="1600200" indent="-228600">
              <a:lnSpc>
                <a:spcPct val="93000"/>
              </a:lnSpc>
              <a:spcBef>
                <a:spcPts val="450"/>
              </a:spcBef>
              <a:buClr>
                <a:srgbClr val="003366"/>
              </a:buClr>
              <a:buSzPct val="80000"/>
              <a:buFont typeface="Arial" panose="020B0604020202020204" pitchFamily="34" charset="0"/>
              <a:buChar char="–"/>
              <a:defRPr>
                <a:solidFill>
                  <a:srgbClr val="003366"/>
                </a:solidFill>
                <a:latin typeface="Arial" panose="020B0604020202020204" pitchFamily="34" charset="0"/>
                <a:ea typeface="MS Gothic" panose="020B0609070205080204" pitchFamily="49" charset="-128"/>
              </a:defRPr>
            </a:lvl4pPr>
            <a:lvl5pPr marL="2057400" indent="-228600">
              <a:lnSpc>
                <a:spcPct val="93000"/>
              </a:lnSpc>
              <a:spcBef>
                <a:spcPts val="450"/>
              </a:spcBef>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5pPr>
            <a:lvl6pPr marL="25146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6pPr>
            <a:lvl7pPr marL="29718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7pPr>
            <a:lvl8pPr marL="34290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8pPr>
            <a:lvl9pPr marL="38862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9pPr>
          </a:lstStyle>
          <a:p>
            <a:pPr algn="ctr" eaLnBrk="1" hangingPunct="1">
              <a:spcBef>
                <a:spcPct val="0"/>
              </a:spcBef>
              <a:buSzPct val="100000"/>
              <a:buFont typeface="Arial" panose="020B0604020202020204" pitchFamily="34" charset="0"/>
              <a:buNone/>
            </a:pPr>
            <a:r>
              <a:rPr lang="en-IE" altLang="en-US" sz="2400" dirty="0">
                <a:solidFill>
                  <a:schemeClr val="tx1"/>
                </a:solidFill>
              </a:rPr>
              <a:t>Traditional Web site: Client machine sends request to server.</a:t>
            </a:r>
          </a:p>
          <a:p>
            <a:pPr algn="ctr" eaLnBrk="1" hangingPunct="1">
              <a:spcBef>
                <a:spcPct val="0"/>
              </a:spcBef>
              <a:buSzPct val="100000"/>
              <a:buFont typeface="Arial" panose="020B0604020202020204" pitchFamily="34" charset="0"/>
              <a:buNone/>
            </a:pPr>
            <a:r>
              <a:rPr lang="en-IE" altLang="en-US" sz="2400" dirty="0">
                <a:solidFill>
                  <a:schemeClr val="tx1"/>
                </a:solidFill>
              </a:rPr>
              <a:t>The server sends back an entire </a:t>
            </a:r>
            <a:r>
              <a:rPr lang="en-IE" altLang="en-US" sz="2400" b="1" dirty="0">
                <a:solidFill>
                  <a:srgbClr val="0070C0"/>
                </a:solidFill>
              </a:rPr>
              <a:t>page</a:t>
            </a:r>
            <a:r>
              <a:rPr lang="en-IE" altLang="en-US" sz="2400" dirty="0">
                <a:solidFill>
                  <a:schemeClr val="tx1"/>
                </a:solidFill>
              </a:rPr>
              <a:t>.</a:t>
            </a:r>
          </a:p>
        </p:txBody>
      </p:sp>
    </p:spTree>
    <p:extLst>
      <p:ext uri="{BB962C8B-B14F-4D97-AF65-F5344CB8AC3E}">
        <p14:creationId xmlns:p14="http://schemas.microsoft.com/office/powerpoint/2010/main" val="1629546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alpha val="2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8475-7652-4C58-B051-CF970EBF569B}"/>
              </a:ext>
            </a:extLst>
          </p:cNvPr>
          <p:cNvSpPr>
            <a:spLocks noGrp="1"/>
          </p:cNvSpPr>
          <p:nvPr>
            <p:ph type="title"/>
          </p:nvPr>
        </p:nvSpPr>
        <p:spPr>
          <a:xfrm>
            <a:off x="0" y="125490"/>
            <a:ext cx="12192000" cy="1061756"/>
          </a:xfrm>
        </p:spPr>
        <p:txBody>
          <a:bodyPr/>
          <a:lstStyle/>
          <a:p>
            <a:pPr algn="ctr"/>
            <a:r>
              <a:rPr lang="en-GB" b="1" dirty="0"/>
              <a:t>Defining AJAX</a:t>
            </a:r>
            <a:endParaRPr lang="en-IE" b="1" dirty="0"/>
          </a:p>
        </p:txBody>
      </p:sp>
      <p:sp>
        <p:nvSpPr>
          <p:cNvPr id="7" name="Line 6">
            <a:extLst>
              <a:ext uri="{FF2B5EF4-FFF2-40B4-BE49-F238E27FC236}">
                <a16:creationId xmlns:a16="http://schemas.microsoft.com/office/drawing/2014/main" id="{E2AF3900-EBAB-D9C6-8FAC-4B9EBC556F29}"/>
              </a:ext>
            </a:extLst>
          </p:cNvPr>
          <p:cNvSpPr>
            <a:spLocks noChangeShapeType="1"/>
          </p:cNvSpPr>
          <p:nvPr/>
        </p:nvSpPr>
        <p:spPr bwMode="auto">
          <a:xfrm>
            <a:off x="4465858" y="1734368"/>
            <a:ext cx="3452023" cy="4339"/>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 name="Line 15">
            <a:extLst>
              <a:ext uri="{FF2B5EF4-FFF2-40B4-BE49-F238E27FC236}">
                <a16:creationId xmlns:a16="http://schemas.microsoft.com/office/drawing/2014/main" id="{E024D03C-AB26-F88E-1B26-2FC356456A2C}"/>
              </a:ext>
            </a:extLst>
          </p:cNvPr>
          <p:cNvSpPr>
            <a:spLocks noChangeShapeType="1"/>
          </p:cNvSpPr>
          <p:nvPr/>
        </p:nvSpPr>
        <p:spPr bwMode="auto">
          <a:xfrm flipH="1" flipV="1">
            <a:off x="4394311" y="3295266"/>
            <a:ext cx="3575717" cy="43283"/>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9" name="Picture 8">
            <a:extLst>
              <a:ext uri="{FF2B5EF4-FFF2-40B4-BE49-F238E27FC236}">
                <a16:creationId xmlns:a16="http://schemas.microsoft.com/office/drawing/2014/main" id="{3D97F698-8DC6-5368-14AC-99FE57610C05}"/>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308201" y="1335708"/>
            <a:ext cx="1455684" cy="1981200"/>
          </a:xfrm>
          <a:prstGeom prst="rect">
            <a:avLst/>
          </a:prstGeom>
        </p:spPr>
      </p:pic>
      <p:pic>
        <p:nvPicPr>
          <p:cNvPr id="11" name="Graphic 10" descr="Internet">
            <a:extLst>
              <a:ext uri="{FF2B5EF4-FFF2-40B4-BE49-F238E27FC236}">
                <a16:creationId xmlns:a16="http://schemas.microsoft.com/office/drawing/2014/main" id="{8ADAB862-CB23-2609-CFDB-AEA87088046F}"/>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413303" y="1445719"/>
            <a:ext cx="2072476" cy="2072476"/>
          </a:xfrm>
          <a:prstGeom prst="rect">
            <a:avLst/>
          </a:prstGeom>
        </p:spPr>
      </p:pic>
      <p:sp>
        <p:nvSpPr>
          <p:cNvPr id="15" name="Text Box 16">
            <a:extLst>
              <a:ext uri="{FF2B5EF4-FFF2-40B4-BE49-F238E27FC236}">
                <a16:creationId xmlns:a16="http://schemas.microsoft.com/office/drawing/2014/main" id="{71BB3EB9-E538-33EF-186B-4B11D7EA345A}"/>
              </a:ext>
            </a:extLst>
          </p:cNvPr>
          <p:cNvSpPr txBox="1">
            <a:spLocks noChangeArrowheads="1"/>
          </p:cNvSpPr>
          <p:nvPr/>
        </p:nvSpPr>
        <p:spPr bwMode="auto">
          <a:xfrm>
            <a:off x="2117241" y="4438715"/>
            <a:ext cx="7646644" cy="77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3000"/>
              </a:lnSpc>
              <a:spcBef>
                <a:spcPts val="700"/>
              </a:spcBef>
              <a:buClr>
                <a:srgbClr val="003366"/>
              </a:buClr>
              <a:buSzPct val="75000"/>
              <a:buFont typeface="Wingdings" pitchFamily="2" charset="2"/>
              <a:buChar char=""/>
              <a:defRPr sz="2800">
                <a:solidFill>
                  <a:srgbClr val="003366"/>
                </a:solidFill>
                <a:latin typeface="Arial" panose="020B0604020202020204" pitchFamily="34" charset="0"/>
                <a:ea typeface="MS Gothic" panose="020B0609070205080204" pitchFamily="49" charset="-128"/>
              </a:defRPr>
            </a:lvl1pPr>
            <a:lvl2pPr marL="742950" indent="-285750">
              <a:lnSpc>
                <a:spcPct val="93000"/>
              </a:lnSpc>
              <a:spcBef>
                <a:spcPts val="600"/>
              </a:spcBef>
              <a:buClr>
                <a:srgbClr val="003366"/>
              </a:buClr>
              <a:buSzPct val="75000"/>
              <a:buFont typeface="Arial" panose="020B0604020202020204" pitchFamily="34" charset="0"/>
              <a:buChar char="–"/>
              <a:defRPr sz="2400">
                <a:solidFill>
                  <a:srgbClr val="003366"/>
                </a:solidFill>
                <a:latin typeface="Arial" panose="020B0604020202020204" pitchFamily="34" charset="0"/>
                <a:ea typeface="MS Gothic" panose="020B0609070205080204" pitchFamily="49" charset="-128"/>
              </a:defRPr>
            </a:lvl2pPr>
            <a:lvl3pPr marL="1143000" indent="-228600">
              <a:lnSpc>
                <a:spcPct val="93000"/>
              </a:lnSpc>
              <a:spcBef>
                <a:spcPts val="500"/>
              </a:spcBef>
              <a:buClr>
                <a:srgbClr val="003366"/>
              </a:buClr>
              <a:buSzPct val="75000"/>
              <a:buFont typeface="Wingdings" pitchFamily="2" charset="2"/>
              <a:buChar char=""/>
              <a:defRPr sz="2000">
                <a:solidFill>
                  <a:srgbClr val="003366"/>
                </a:solidFill>
                <a:latin typeface="Arial" panose="020B0604020202020204" pitchFamily="34" charset="0"/>
                <a:ea typeface="MS Gothic" panose="020B0609070205080204" pitchFamily="49" charset="-128"/>
              </a:defRPr>
            </a:lvl3pPr>
            <a:lvl4pPr marL="1600200" indent="-228600">
              <a:lnSpc>
                <a:spcPct val="93000"/>
              </a:lnSpc>
              <a:spcBef>
                <a:spcPts val="450"/>
              </a:spcBef>
              <a:buClr>
                <a:srgbClr val="003366"/>
              </a:buClr>
              <a:buSzPct val="80000"/>
              <a:buFont typeface="Arial" panose="020B0604020202020204" pitchFamily="34" charset="0"/>
              <a:buChar char="–"/>
              <a:defRPr>
                <a:solidFill>
                  <a:srgbClr val="003366"/>
                </a:solidFill>
                <a:latin typeface="Arial" panose="020B0604020202020204" pitchFamily="34" charset="0"/>
                <a:ea typeface="MS Gothic" panose="020B0609070205080204" pitchFamily="49" charset="-128"/>
              </a:defRPr>
            </a:lvl4pPr>
            <a:lvl5pPr marL="2057400" indent="-228600">
              <a:lnSpc>
                <a:spcPct val="93000"/>
              </a:lnSpc>
              <a:spcBef>
                <a:spcPts val="450"/>
              </a:spcBef>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5pPr>
            <a:lvl6pPr marL="25146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6pPr>
            <a:lvl7pPr marL="29718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7pPr>
            <a:lvl8pPr marL="34290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8pPr>
            <a:lvl9pPr marL="3886200" indent="-228600" defTabSz="449263" eaLnBrk="0" fontAlgn="base" hangingPunct="0">
              <a:lnSpc>
                <a:spcPct val="93000"/>
              </a:lnSpc>
              <a:spcBef>
                <a:spcPts val="450"/>
              </a:spcBef>
              <a:spcAft>
                <a:spcPct val="0"/>
              </a:spcAft>
              <a:buClr>
                <a:srgbClr val="003366"/>
              </a:buClr>
              <a:buSzPct val="65000"/>
              <a:buFont typeface="Wingdings" pitchFamily="2" charset="2"/>
              <a:buChar char=""/>
              <a:defRPr>
                <a:solidFill>
                  <a:srgbClr val="003366"/>
                </a:solidFill>
                <a:latin typeface="Arial" panose="020B0604020202020204" pitchFamily="34" charset="0"/>
                <a:ea typeface="MS Gothic" panose="020B0609070205080204" pitchFamily="49" charset="-128"/>
              </a:defRPr>
            </a:lvl9pPr>
          </a:lstStyle>
          <a:p>
            <a:pPr algn="ctr" eaLnBrk="1" hangingPunct="1">
              <a:spcBef>
                <a:spcPct val="0"/>
              </a:spcBef>
              <a:buSzPct val="100000"/>
              <a:buFont typeface="Arial" panose="020B0604020202020204" pitchFamily="34" charset="0"/>
              <a:buNone/>
            </a:pPr>
            <a:r>
              <a:rPr lang="en-IE" altLang="en-US" sz="2400" dirty="0">
                <a:solidFill>
                  <a:schemeClr val="tx1"/>
                </a:solidFill>
              </a:rPr>
              <a:t>Ajax model: </a:t>
            </a:r>
            <a:r>
              <a:rPr lang="en-IE" altLang="en-US" sz="2400" b="1" dirty="0">
                <a:solidFill>
                  <a:srgbClr val="0070C0"/>
                </a:solidFill>
              </a:rPr>
              <a:t>data</a:t>
            </a:r>
            <a:r>
              <a:rPr lang="en-IE" altLang="en-US" sz="2400" dirty="0">
                <a:solidFill>
                  <a:schemeClr val="tx1"/>
                </a:solidFill>
              </a:rPr>
              <a:t> is transferred between the client and </a:t>
            </a:r>
          </a:p>
          <a:p>
            <a:pPr algn="ctr" eaLnBrk="1" hangingPunct="1">
              <a:spcBef>
                <a:spcPct val="0"/>
              </a:spcBef>
              <a:buSzPct val="100000"/>
              <a:buFont typeface="Arial" panose="020B0604020202020204" pitchFamily="34" charset="0"/>
              <a:buNone/>
            </a:pPr>
            <a:r>
              <a:rPr lang="en-IE" altLang="en-US" sz="2400" dirty="0">
                <a:solidFill>
                  <a:schemeClr val="tx1"/>
                </a:solidFill>
              </a:rPr>
              <a:t>Server. The server no longer has to send entire pages.</a:t>
            </a:r>
          </a:p>
        </p:txBody>
      </p:sp>
      <p:pic>
        <p:nvPicPr>
          <p:cNvPr id="16" name="Graphic 15" descr="Document">
            <a:extLst>
              <a:ext uri="{FF2B5EF4-FFF2-40B4-BE49-F238E27FC236}">
                <a16:creationId xmlns:a16="http://schemas.microsoft.com/office/drawing/2014/main" id="{080D287C-CF59-FB6D-7DF2-11D6A24B6FAE}"/>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540151" y="1770459"/>
            <a:ext cx="1111697" cy="1111697"/>
          </a:xfrm>
          <a:prstGeom prst="rect">
            <a:avLst/>
          </a:prstGeom>
        </p:spPr>
      </p:pic>
      <p:sp>
        <p:nvSpPr>
          <p:cNvPr id="17" name="TextBox 16">
            <a:extLst>
              <a:ext uri="{FF2B5EF4-FFF2-40B4-BE49-F238E27FC236}">
                <a16:creationId xmlns:a16="http://schemas.microsoft.com/office/drawing/2014/main" id="{5ECCE0C6-C2BE-797F-1177-F9972915A553}"/>
              </a:ext>
            </a:extLst>
          </p:cNvPr>
          <p:cNvSpPr txBox="1"/>
          <p:nvPr/>
        </p:nvSpPr>
        <p:spPr>
          <a:xfrm>
            <a:off x="5732758" y="2795893"/>
            <a:ext cx="726481" cy="400110"/>
          </a:xfrm>
          <a:prstGeom prst="rect">
            <a:avLst/>
          </a:prstGeom>
          <a:noFill/>
        </p:spPr>
        <p:txBody>
          <a:bodyPr wrap="none" rtlCol="0">
            <a:spAutoFit/>
          </a:bodyPr>
          <a:lstStyle/>
          <a:p>
            <a:r>
              <a:rPr lang="en-GB" sz="2000" dirty="0">
                <a:solidFill>
                  <a:srgbClr val="0070C0"/>
                </a:solidFill>
              </a:rPr>
              <a:t>Data</a:t>
            </a:r>
          </a:p>
        </p:txBody>
      </p:sp>
    </p:spTree>
    <p:extLst>
      <p:ext uri="{BB962C8B-B14F-4D97-AF65-F5344CB8AC3E}">
        <p14:creationId xmlns:p14="http://schemas.microsoft.com/office/powerpoint/2010/main" val="401218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1350</TotalTime>
  <Words>2035</Words>
  <Application>Microsoft Office PowerPoint</Application>
  <PresentationFormat>Widescreen</PresentationFormat>
  <Paragraphs>249</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MS Gothic</vt:lpstr>
      <vt:lpstr>Arial</vt:lpstr>
      <vt:lpstr>Calibri</vt:lpstr>
      <vt:lpstr>Calibri Light</vt:lpstr>
      <vt:lpstr>Times</vt:lpstr>
      <vt:lpstr>Times New Roman</vt:lpstr>
      <vt:lpstr>Office Theme</vt:lpstr>
      <vt:lpstr>PowerPoint Presentation</vt:lpstr>
      <vt:lpstr>Learning Outcomes</vt:lpstr>
      <vt:lpstr>What is AJAX?</vt:lpstr>
      <vt:lpstr>What is AJAX?</vt:lpstr>
      <vt:lpstr>What is AJAX?</vt:lpstr>
      <vt:lpstr>History</vt:lpstr>
      <vt:lpstr>History</vt:lpstr>
      <vt:lpstr>Defining AJAX</vt:lpstr>
      <vt:lpstr>Defining AJAX</vt:lpstr>
      <vt:lpstr>Defining AJAX</vt:lpstr>
      <vt:lpstr>Document Object Model</vt:lpstr>
      <vt:lpstr>AJAX Ingredients</vt:lpstr>
      <vt:lpstr>AJAX Ingredients</vt:lpstr>
      <vt:lpstr>XMLHttpRequest – creating an instance</vt:lpstr>
      <vt:lpstr>XMLHttpRequest – (XHR) Object</vt:lpstr>
      <vt:lpstr>XMLHttpRequest – (XHR) Object</vt:lpstr>
      <vt:lpstr>HTTP Status Codes</vt:lpstr>
      <vt:lpstr>XMLHttpRequest - onreadystatechange</vt:lpstr>
      <vt:lpstr>XMLHttpRequest – readyState values</vt:lpstr>
      <vt:lpstr>XMLHttpRequest - onreadystatechange</vt:lpstr>
      <vt:lpstr>XMLHttpRequest - open</vt:lpstr>
      <vt:lpstr>XMLHttpRequest - open</vt:lpstr>
      <vt:lpstr>XMLHttpRequest - open</vt:lpstr>
      <vt:lpstr>XMLHttpRequest - open</vt:lpstr>
      <vt:lpstr>XMLHttpRequest - send</vt:lpstr>
      <vt:lpstr>XMLHttpRequest – send with POST</vt:lpstr>
      <vt:lpstr>XMLHttpRequest – receiving a response</vt:lpstr>
      <vt:lpstr>XMLHttpRequest – receiving a response</vt:lpstr>
      <vt:lpstr>XMLHttpRequest – response status</vt:lpstr>
      <vt:lpstr>AJAX Page Lifecycle - Summary</vt:lpstr>
      <vt:lpstr>Data Formats</vt:lpstr>
      <vt:lpstr>Data Formats - HTML</vt:lpstr>
      <vt:lpstr>Data Formats – HTML Generating Content</vt:lpstr>
      <vt:lpstr>Data Formats – HTML Generating Content</vt:lpstr>
      <vt:lpstr>Data Formats – HTML Generating Content</vt:lpstr>
      <vt:lpstr>Data Formats - HTML</vt:lpstr>
      <vt:lpstr>Data Formats - XML</vt:lpstr>
      <vt:lpstr>Data Formats – XML Extracting Data</vt:lpstr>
      <vt:lpstr>Data Formats – XML Extracting Data</vt:lpstr>
      <vt:lpstr>Data Formats – XML Advantages</vt:lpstr>
      <vt:lpstr>Data Formats – XML Disadvantages</vt:lpstr>
      <vt:lpstr>Data Formats – JSON</vt:lpstr>
      <vt:lpstr>Data Formats – JSON Extracting Data</vt:lpstr>
      <vt:lpstr>Data Formats – JSON Extracting Data</vt:lpstr>
      <vt:lpstr>Data Formats – JSON</vt:lpstr>
      <vt:lpstr>Data Formats – JSON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Ashley</dc:creator>
  <cp:lastModifiedBy>Ashley Cahill</cp:lastModifiedBy>
  <cp:revision>247</cp:revision>
  <dcterms:created xsi:type="dcterms:W3CDTF">2022-07-07T18:13:36Z</dcterms:created>
  <dcterms:modified xsi:type="dcterms:W3CDTF">2023-10-26T07:54:48Z</dcterms:modified>
</cp:coreProperties>
</file>