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2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1826-B4E9-42A4-BB8D-5F862E8BEF78}" type="datetimeFigureOut">
              <a:rPr lang="en-IE" smtClean="0"/>
              <a:t>07/01/2022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01E1B-558F-429E-847B-F87E39A7C4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98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BFA-2E48-42F2-B61A-52258A2411D1}" type="datetime1">
              <a:rPr lang="en-IE" smtClean="0"/>
              <a:t>07/01/2022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96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0DD-5E14-476E-9075-01191BE332BE}" type="datetime1">
              <a:rPr lang="en-IE" smtClean="0"/>
              <a:t>07/01/2022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58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8BF0-1431-40F0-907B-6DA0E9D52573}" type="datetime1">
              <a:rPr lang="en-IE" smtClean="0"/>
              <a:t>07/01/2022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77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CEF0-596C-48CD-AD04-C14EB8FE9D47}" type="datetime1">
              <a:rPr lang="en-IE" smtClean="0"/>
              <a:t>07/01/2022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79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EC69-BA2A-42B8-9C33-58C167F3DA8E}" type="datetime1">
              <a:rPr lang="en-IE" smtClean="0"/>
              <a:t>07/01/2022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197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7BAC-B6CC-4228-B718-58B22BB28A54}" type="datetime1">
              <a:rPr lang="en-IE" smtClean="0"/>
              <a:t>07/01/2022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831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9ADF-3830-4C0B-B267-4B2CF04ADA97}" type="datetime1">
              <a:rPr lang="en-IE" smtClean="0"/>
              <a:t>07/01/2022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965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F22E-2548-4C6F-AA74-46643127CD0E}" type="datetime1">
              <a:rPr lang="en-IE" smtClean="0"/>
              <a:t>07/01/2022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6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5F7B-E388-4FA8-A521-1CA4F416DE78}" type="datetime1">
              <a:rPr lang="en-IE" smtClean="0"/>
              <a:t>07/01/2022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2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DE61-0907-4409-A694-5AF7FB62AE36}" type="datetime1">
              <a:rPr lang="en-IE" smtClean="0"/>
              <a:t>07/01/2022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969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A16-1E37-41EA-A972-3EC70A6A0334}" type="datetime1">
              <a:rPr lang="en-IE" smtClean="0"/>
              <a:t>07/01/2022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25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A7BB44DD-19E1-4C99-ACE0-20A0CCA78E63}" type="datetime1">
              <a:rPr lang="en-IE" smtClean="0"/>
              <a:t>07/01/2022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98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form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App Development with AI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HTML5/XHTML</a:t>
            </a:r>
          </a:p>
          <a:p>
            <a:r>
              <a:rPr lang="en-IE" dirty="0" smtClean="0"/>
              <a:t>Introduction to forms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528682" cy="685880"/>
          </a:xfrm>
        </p:spPr>
        <p:txBody>
          <a:bodyPr>
            <a:noAutofit/>
          </a:bodyPr>
          <a:lstStyle/>
          <a:p>
            <a:r>
              <a:rPr lang="en-IE" sz="4000" dirty="0"/>
              <a:t>Input elements </a:t>
            </a:r>
            <a:r>
              <a:rPr lang="en-IE" sz="4000" dirty="0" smtClean="0"/>
              <a:t>– password field</a:t>
            </a:r>
            <a:endParaRPr lang="en-IE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10</a:t>
            </a:fld>
            <a:endParaRPr lang="en-I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09" y="4149080"/>
            <a:ext cx="53911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16832"/>
            <a:ext cx="798359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Radio Buttons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11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562975" cy="249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3451859"/>
            <a:ext cx="47815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24744" cy="757888"/>
          </a:xfrm>
        </p:spPr>
        <p:txBody>
          <a:bodyPr/>
          <a:lstStyle/>
          <a:p>
            <a:r>
              <a:rPr lang="en-IE" dirty="0" smtClean="0"/>
              <a:t>Checkboxes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12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1" y="1196752"/>
            <a:ext cx="7029450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23" y="3579777"/>
            <a:ext cx="4190206" cy="31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024744" cy="901904"/>
          </a:xfrm>
        </p:spPr>
        <p:txBody>
          <a:bodyPr/>
          <a:lstStyle/>
          <a:p>
            <a:r>
              <a:rPr lang="en-IE" dirty="0" smtClean="0"/>
              <a:t>Selection Box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13</a:t>
            </a:fld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409950"/>
            <a:ext cx="4933950" cy="3448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44552"/>
            <a:ext cx="4637075" cy="38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24744" cy="613872"/>
          </a:xfrm>
        </p:spPr>
        <p:txBody>
          <a:bodyPr>
            <a:noAutofit/>
          </a:bodyPr>
          <a:lstStyle/>
          <a:p>
            <a:r>
              <a:rPr lang="en-IE" sz="4000" dirty="0" smtClean="0"/>
              <a:t>Sending an email from a form</a:t>
            </a:r>
            <a:endParaRPr lang="en-IE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14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74" y="3782702"/>
            <a:ext cx="502920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44943"/>
            <a:ext cx="8828285" cy="1919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434013"/>
            <a:ext cx="5857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024744" cy="638944"/>
          </a:xfrm>
        </p:spPr>
        <p:txBody>
          <a:bodyPr>
            <a:noAutofit/>
          </a:bodyPr>
          <a:lstStyle/>
          <a:p>
            <a:r>
              <a:rPr lang="en-IE" sz="4400" dirty="0" smtClean="0"/>
              <a:t>Sending email from form</a:t>
            </a:r>
            <a:endParaRPr lang="en-IE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04" y="1124744"/>
            <a:ext cx="7995236" cy="5256584"/>
          </a:xfrm>
        </p:spPr>
        <p:txBody>
          <a:bodyPr/>
          <a:lstStyle/>
          <a:p>
            <a:pPr marL="68580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15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" y="1482579"/>
            <a:ext cx="4609479" cy="4104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91" y="1124744"/>
            <a:ext cx="43529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024744" cy="854968"/>
          </a:xfrm>
        </p:spPr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992888" cy="4608512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Download the W3CSS_Root folder from Moodle</a:t>
            </a:r>
          </a:p>
          <a:p>
            <a:r>
              <a:rPr lang="en-IE" dirty="0" smtClean="0"/>
              <a:t>Download the TUS_Logo.png file and place it in the images folder</a:t>
            </a:r>
          </a:p>
          <a:p>
            <a:r>
              <a:rPr lang="en-IE" dirty="0" smtClean="0"/>
              <a:t>Create an XHTML document called membership_form.html</a:t>
            </a:r>
          </a:p>
          <a:p>
            <a:r>
              <a:rPr lang="en-IE" dirty="0" smtClean="0"/>
              <a:t>Design </a:t>
            </a:r>
            <a:r>
              <a:rPr lang="en-IE" dirty="0" smtClean="0"/>
              <a:t>a form to allow someone join as a  member of your website.</a:t>
            </a:r>
          </a:p>
          <a:p>
            <a:r>
              <a:rPr lang="en-IE" dirty="0" smtClean="0"/>
              <a:t>The form must be XHTML1.1 validated and must use all components detailed during this lecture.</a:t>
            </a:r>
          </a:p>
          <a:p>
            <a:r>
              <a:rPr lang="en-IE" dirty="0" smtClean="0"/>
              <a:t>Use the contents of the next slide </a:t>
            </a:r>
            <a:r>
              <a:rPr lang="en-IE" b="1" dirty="0" smtClean="0">
                <a:solidFill>
                  <a:srgbClr val="FF0000"/>
                </a:solidFill>
              </a:rPr>
              <a:t>as a guide.</a:t>
            </a:r>
          </a:p>
          <a:p>
            <a:r>
              <a:rPr lang="en-IE" dirty="0" smtClean="0"/>
              <a:t>The form must have the following subsections:</a:t>
            </a:r>
          </a:p>
          <a:p>
            <a:pPr lvl="1"/>
            <a:r>
              <a:rPr lang="en-IE" dirty="0" smtClean="0"/>
              <a:t>Personal</a:t>
            </a:r>
          </a:p>
          <a:p>
            <a:pPr lvl="1"/>
            <a:r>
              <a:rPr lang="en-IE" dirty="0" smtClean="0"/>
              <a:t>Login Details</a:t>
            </a:r>
          </a:p>
          <a:p>
            <a:pPr lvl="1"/>
            <a:r>
              <a:rPr lang="en-IE" dirty="0" smtClean="0"/>
              <a:t>Course Detail</a:t>
            </a:r>
          </a:p>
          <a:p>
            <a:pPr lvl="1"/>
            <a:r>
              <a:rPr lang="en-IE" dirty="0" smtClean="0"/>
              <a:t>Mailing lists</a:t>
            </a:r>
          </a:p>
          <a:p>
            <a:pPr lvl="1"/>
            <a:r>
              <a:rPr lang="en-IE" dirty="0" smtClean="0"/>
              <a:t>Comments</a:t>
            </a:r>
          </a:p>
          <a:p>
            <a:pPr lvl="1"/>
            <a:r>
              <a:rPr lang="en-IE" dirty="0" smtClean="0"/>
              <a:t>Submit Information</a:t>
            </a:r>
          </a:p>
          <a:p>
            <a:r>
              <a:rPr lang="en-IE" dirty="0" smtClean="0"/>
              <a:t>By default the subject of this form must be Web Site Info and the encryption type must be text/plain</a:t>
            </a:r>
          </a:p>
          <a:p>
            <a:r>
              <a:rPr lang="en-IE" dirty="0" smtClean="0"/>
              <a:t>Use the output as shown in slide 19 as a guide when you test your code.  Use the </a:t>
            </a:r>
            <a:r>
              <a:rPr lang="en-IE" dirty="0" smtClean="0"/>
              <a:t>TUS</a:t>
            </a:r>
            <a:r>
              <a:rPr lang="en-IE" dirty="0" smtClean="0"/>
              <a:t> </a:t>
            </a:r>
            <a:r>
              <a:rPr lang="en-IE" dirty="0" smtClean="0"/>
              <a:t>logo provided on </a:t>
            </a:r>
            <a:r>
              <a:rPr lang="en-IE" dirty="0" smtClean="0"/>
              <a:t>Moodle</a:t>
            </a:r>
          </a:p>
          <a:p>
            <a:r>
              <a:rPr lang="en-IE" dirty="0" smtClean="0"/>
              <a:t>Use W3-CSS to style your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2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17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0129"/>
            <a:ext cx="3941407" cy="5946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45" y="1988840"/>
            <a:ext cx="4940084" cy="34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18</a:t>
            </a:fld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61912"/>
            <a:ext cx="42291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024744" cy="782960"/>
          </a:xfrm>
        </p:spPr>
        <p:txBody>
          <a:bodyPr/>
          <a:lstStyle/>
          <a:p>
            <a:r>
              <a:rPr lang="en-IE" dirty="0" smtClean="0"/>
              <a:t>XHTML Forms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968552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Many </a:t>
            </a:r>
            <a:r>
              <a:rPr lang="en-IE" dirty="0"/>
              <a:t>online activities require forms e.g. online purchases </a:t>
            </a:r>
          </a:p>
          <a:p>
            <a:r>
              <a:rPr lang="en-IE" dirty="0" smtClean="0"/>
              <a:t>Sending </a:t>
            </a:r>
            <a:r>
              <a:rPr lang="en-IE" dirty="0"/>
              <a:t>the information collected via a form to a Web server is easy and automatic 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data collected via the form is bundled (encoded) by the browser into what is known as name-value pairs, according to the Common Gateway Interface (CGI) format. </a:t>
            </a:r>
          </a:p>
          <a:p>
            <a:r>
              <a:rPr lang="en-IE" dirty="0" smtClean="0"/>
              <a:t>A </a:t>
            </a:r>
            <a:r>
              <a:rPr lang="en-IE" dirty="0"/>
              <a:t>form has two distinct parts: the front-end and the back-end. 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front-end is the form itself in the Web page; the surfer can see it and interact with it (fill in fields, click buttons etc…) 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back-end is not visible to surfers and they do not interact with it at all; this is the computer program sitting on the Web server that processes the form the surfer submitted. </a:t>
            </a:r>
          </a:p>
          <a:p>
            <a:r>
              <a:rPr lang="en-IE" dirty="0" smtClean="0"/>
              <a:t>We </a:t>
            </a:r>
            <a:r>
              <a:rPr lang="en-IE" dirty="0"/>
              <a:t>are concerned with the front-end (CGI relates to the server end (i.e. the back end)).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3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024744" cy="757888"/>
          </a:xfrm>
        </p:spPr>
        <p:txBody>
          <a:bodyPr/>
          <a:lstStyle/>
          <a:p>
            <a:r>
              <a:rPr lang="en-IE" dirty="0" smtClean="0"/>
              <a:t>XHTML Forms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504056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How </a:t>
            </a:r>
            <a:r>
              <a:rPr lang="en-IE" dirty="0"/>
              <a:t>does the front-end form and the back-end computer program that processes the form, recognise each other? </a:t>
            </a:r>
          </a:p>
          <a:p>
            <a:pPr lvl="1"/>
            <a:r>
              <a:rPr lang="en-IE" dirty="0" smtClean="0"/>
              <a:t>by </a:t>
            </a:r>
            <a:r>
              <a:rPr lang="en-IE" dirty="0"/>
              <a:t>means of the </a:t>
            </a:r>
            <a:r>
              <a:rPr lang="en-IE" i="1" dirty="0"/>
              <a:t>&lt;form&gt; </a:t>
            </a:r>
            <a:r>
              <a:rPr lang="en-IE" dirty="0"/>
              <a:t>tag; this tag has an </a:t>
            </a:r>
            <a:r>
              <a:rPr lang="en-IE" i="1" dirty="0"/>
              <a:t>action </a:t>
            </a:r>
            <a:r>
              <a:rPr lang="en-IE" dirty="0"/>
              <a:t>attribute that specifies the name of the program that handles the form’s input and where it resides on the server </a:t>
            </a:r>
          </a:p>
          <a:p>
            <a:r>
              <a:rPr lang="en-IE" dirty="0" smtClean="0"/>
              <a:t>The </a:t>
            </a:r>
            <a:r>
              <a:rPr lang="en-IE" dirty="0"/>
              <a:t>form tag is a container tag for the form i.e. you place all the other elements inside it: </a:t>
            </a:r>
          </a:p>
          <a:p>
            <a:pPr marL="68580" indent="0">
              <a:buNone/>
            </a:pPr>
            <a:r>
              <a:rPr lang="en-IE" i="1" dirty="0" smtClean="0"/>
              <a:t>	&lt;</a:t>
            </a:r>
            <a:r>
              <a:rPr lang="en-IE" i="1" dirty="0"/>
              <a:t>form&gt; </a:t>
            </a:r>
            <a:endParaRPr lang="en-IE" dirty="0"/>
          </a:p>
          <a:p>
            <a:pPr marL="68580" indent="0">
              <a:buNone/>
            </a:pPr>
            <a:r>
              <a:rPr lang="en-IE" i="1" dirty="0" smtClean="0"/>
              <a:t>		&lt;!-- </a:t>
            </a:r>
            <a:r>
              <a:rPr lang="en-IE" i="1" dirty="0"/>
              <a:t>put your form here --&gt; </a:t>
            </a:r>
            <a:endParaRPr lang="en-IE" dirty="0"/>
          </a:p>
          <a:p>
            <a:pPr marL="68580" indent="0">
              <a:buNone/>
            </a:pPr>
            <a:r>
              <a:rPr lang="en-IE" i="1" dirty="0" smtClean="0"/>
              <a:t>	&lt;/</a:t>
            </a:r>
            <a:r>
              <a:rPr lang="en-IE" i="1" dirty="0"/>
              <a:t>form&gt; </a:t>
            </a:r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elements are added to the form in the order they are specified in your XHTML file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024744" cy="757888"/>
          </a:xfrm>
        </p:spPr>
        <p:txBody>
          <a:bodyPr/>
          <a:lstStyle/>
          <a:p>
            <a:r>
              <a:rPr lang="en-IE" dirty="0" smtClean="0"/>
              <a:t>&lt;form&gt; attributes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5040560"/>
          </a:xfrm>
        </p:spPr>
        <p:txBody>
          <a:bodyPr>
            <a:normAutofit lnSpcReduction="10000"/>
          </a:bodyPr>
          <a:lstStyle/>
          <a:p>
            <a:r>
              <a:rPr lang="en-IE" b="1" i="1" dirty="0">
                <a:solidFill>
                  <a:srgbClr val="FF0000"/>
                </a:solidFill>
              </a:rPr>
              <a:t>method </a:t>
            </a:r>
            <a:endParaRPr lang="en-IE" b="1" dirty="0">
              <a:solidFill>
                <a:srgbClr val="FF0000"/>
              </a:solidFill>
            </a:endParaRPr>
          </a:p>
          <a:p>
            <a:pPr lvl="1"/>
            <a:r>
              <a:rPr lang="en-IE" dirty="0"/>
              <a:t>specifies the way the browser sends the name-value pairs to the Web server; </a:t>
            </a:r>
            <a:r>
              <a:rPr lang="en-IE" dirty="0" smtClean="0"/>
              <a:t>(</a:t>
            </a:r>
            <a:r>
              <a:rPr lang="en-IE" dirty="0"/>
              <a:t>we will use </a:t>
            </a:r>
            <a:r>
              <a:rPr lang="en-IE" i="1" dirty="0"/>
              <a:t>post </a:t>
            </a:r>
            <a:r>
              <a:rPr lang="en-IE" dirty="0"/>
              <a:t>always) </a:t>
            </a:r>
            <a:endParaRPr lang="en-IE" b="1" i="1" dirty="0" smtClean="0">
              <a:solidFill>
                <a:srgbClr val="FF0000"/>
              </a:solidFill>
            </a:endParaRPr>
          </a:p>
          <a:p>
            <a:r>
              <a:rPr lang="en-IE" b="1" i="1" dirty="0" smtClean="0">
                <a:solidFill>
                  <a:srgbClr val="FF0000"/>
                </a:solidFill>
              </a:rPr>
              <a:t>action </a:t>
            </a:r>
            <a:endParaRPr lang="en-IE" b="1" dirty="0">
              <a:solidFill>
                <a:srgbClr val="FF0000"/>
              </a:solidFill>
            </a:endParaRPr>
          </a:p>
          <a:p>
            <a:pPr lvl="1"/>
            <a:r>
              <a:rPr lang="en-IE" dirty="0" smtClean="0"/>
              <a:t>specifies </a:t>
            </a:r>
            <a:r>
              <a:rPr lang="en-IE" dirty="0"/>
              <a:t>the name and location of the computer program that processes the </a:t>
            </a:r>
            <a:r>
              <a:rPr lang="en-IE" dirty="0" smtClean="0"/>
              <a:t>form’s </a:t>
            </a:r>
            <a:r>
              <a:rPr lang="en-IE" dirty="0"/>
              <a:t>data; </a:t>
            </a:r>
            <a:endParaRPr lang="en-IE" dirty="0" smtClean="0"/>
          </a:p>
          <a:p>
            <a:pPr lvl="1"/>
            <a:r>
              <a:rPr lang="en-IE" dirty="0" smtClean="0"/>
              <a:t>can </a:t>
            </a:r>
            <a:r>
              <a:rPr lang="en-IE" dirty="0"/>
              <a:t>be a computer program, an email address to which the forms data should be sent or any other protocol such as that for opening a file in which the data is to be placed </a:t>
            </a:r>
            <a:endParaRPr lang="en-IE" dirty="0" smtClean="0"/>
          </a:p>
          <a:p>
            <a:r>
              <a:rPr lang="en-IE" dirty="0" smtClean="0"/>
              <a:t>Example</a:t>
            </a:r>
            <a:r>
              <a:rPr lang="en-IE" dirty="0"/>
              <a:t>: </a:t>
            </a:r>
          </a:p>
          <a:p>
            <a:pPr marL="68580" indent="0">
              <a:buNone/>
            </a:pPr>
            <a:r>
              <a:rPr lang="en-IE" b="1" i="1" dirty="0" smtClean="0">
                <a:solidFill>
                  <a:srgbClr val="FF0000"/>
                </a:solidFill>
              </a:rPr>
              <a:t>&lt;</a:t>
            </a:r>
            <a:r>
              <a:rPr lang="en-IE" b="1" i="1" dirty="0">
                <a:solidFill>
                  <a:srgbClr val="FF0000"/>
                </a:solidFill>
              </a:rPr>
              <a:t>form method=“</a:t>
            </a:r>
            <a:r>
              <a:rPr lang="en-IE" b="1" i="1" dirty="0" smtClean="0">
                <a:solidFill>
                  <a:srgbClr val="FF0000"/>
                </a:solidFill>
              </a:rPr>
              <a:t>post” action</a:t>
            </a:r>
            <a:r>
              <a:rPr lang="en-IE" b="1" i="1" dirty="0">
                <a:solidFill>
                  <a:srgbClr val="FF0000"/>
                </a:solidFill>
              </a:rPr>
              <a:t>=“</a:t>
            </a:r>
            <a:r>
              <a:rPr lang="en-IE" b="1" i="1" dirty="0" smtClean="0">
                <a:solidFill>
                  <a:srgbClr val="FF0000"/>
                </a:solidFill>
              </a:rPr>
              <a:t>mailto:jbloggs@tus.ie</a:t>
            </a:r>
            <a:r>
              <a:rPr lang="en-IE" b="1" i="1" dirty="0">
                <a:solidFill>
                  <a:srgbClr val="FF0000"/>
                </a:solidFill>
              </a:rPr>
              <a:t>”&gt; 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91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024744" cy="6138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Form &lt;input&gt;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5184576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&lt;</a:t>
            </a:r>
            <a:r>
              <a:rPr lang="en-IE" i="1" dirty="0"/>
              <a:t>input</a:t>
            </a:r>
            <a:r>
              <a:rPr lang="en-IE" dirty="0"/>
              <a:t>&gt; tag - creates form elements e.g. </a:t>
            </a:r>
            <a:endParaRPr lang="en-IE" dirty="0" smtClean="0"/>
          </a:p>
          <a:p>
            <a:pPr lvl="1"/>
            <a:r>
              <a:rPr lang="en-IE" dirty="0" smtClean="0"/>
              <a:t>text field</a:t>
            </a:r>
          </a:p>
          <a:p>
            <a:pPr lvl="1"/>
            <a:r>
              <a:rPr lang="en-IE" dirty="0" smtClean="0"/>
              <a:t>Text area</a:t>
            </a:r>
          </a:p>
          <a:p>
            <a:pPr lvl="1"/>
            <a:r>
              <a:rPr lang="en-IE" dirty="0" smtClean="0"/>
              <a:t>Password field</a:t>
            </a:r>
          </a:p>
          <a:p>
            <a:pPr lvl="1"/>
            <a:r>
              <a:rPr lang="en-IE" dirty="0" smtClean="0"/>
              <a:t>checkboxes </a:t>
            </a:r>
          </a:p>
          <a:p>
            <a:pPr lvl="1"/>
            <a:r>
              <a:rPr lang="en-IE" dirty="0" smtClean="0"/>
              <a:t>radio buttons </a:t>
            </a:r>
          </a:p>
          <a:p>
            <a:pPr lvl="1"/>
            <a:r>
              <a:rPr lang="en-IE" dirty="0" smtClean="0"/>
              <a:t>submit/reset </a:t>
            </a:r>
            <a:r>
              <a:rPr lang="en-IE" dirty="0"/>
              <a:t>buttons 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Example (text field): </a:t>
            </a:r>
          </a:p>
          <a:p>
            <a:r>
              <a:rPr lang="en-IE" sz="2800" i="1" dirty="0" smtClean="0"/>
              <a:t>&lt;</a:t>
            </a:r>
            <a:r>
              <a:rPr lang="en-IE" sz="2800" i="1" dirty="0">
                <a:solidFill>
                  <a:srgbClr val="FF0000"/>
                </a:solidFill>
              </a:rPr>
              <a:t>input</a:t>
            </a:r>
            <a:r>
              <a:rPr lang="en-IE" sz="2800" i="1" dirty="0"/>
              <a:t> </a:t>
            </a:r>
            <a:r>
              <a:rPr lang="en-IE" sz="2800" i="1" dirty="0" smtClean="0"/>
              <a:t>type=“</a:t>
            </a:r>
            <a:r>
              <a:rPr lang="en-IE" sz="2800" i="1" dirty="0"/>
              <a:t>text” name=“surname” value=“enter surname” </a:t>
            </a:r>
            <a:r>
              <a:rPr lang="en-IE" sz="2800" i="1" dirty="0" err="1"/>
              <a:t>maxlength</a:t>
            </a:r>
            <a:r>
              <a:rPr lang="en-IE" sz="2800" i="1" dirty="0"/>
              <a:t>=“20” /&gt; </a:t>
            </a:r>
            <a:endParaRPr lang="en-IE" sz="2800" dirty="0"/>
          </a:p>
          <a:p>
            <a:r>
              <a:rPr lang="en-IE" dirty="0">
                <a:hlinkClick r:id="rId2"/>
              </a:rPr>
              <a:t>http://www.w3schools.com/tags/tag_form.asp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1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&lt;input&gt; attributes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992888" cy="4896544"/>
          </a:xfrm>
        </p:spPr>
        <p:txBody>
          <a:bodyPr>
            <a:normAutofit fontScale="77500" lnSpcReduction="20000"/>
          </a:bodyPr>
          <a:lstStyle/>
          <a:p>
            <a:r>
              <a:rPr lang="en-IE" i="1" dirty="0"/>
              <a:t>name </a:t>
            </a:r>
            <a:endParaRPr lang="en-IE" dirty="0"/>
          </a:p>
          <a:p>
            <a:pPr lvl="1"/>
            <a:r>
              <a:rPr lang="en-IE" dirty="0"/>
              <a:t>specifies the name of the form element; used by the browser to create name-value pairs before sending them to the Web server </a:t>
            </a:r>
          </a:p>
          <a:p>
            <a:r>
              <a:rPr lang="en-IE" i="1" dirty="0"/>
              <a:t>value </a:t>
            </a:r>
            <a:endParaRPr lang="en-IE" dirty="0"/>
          </a:p>
          <a:p>
            <a:pPr lvl="1"/>
            <a:r>
              <a:rPr lang="en-IE" dirty="0"/>
              <a:t>specifies the initial value of the form element (the default value) </a:t>
            </a:r>
          </a:p>
          <a:p>
            <a:r>
              <a:rPr lang="en-IE" i="1" dirty="0"/>
              <a:t>type </a:t>
            </a:r>
            <a:endParaRPr lang="en-IE" dirty="0"/>
          </a:p>
          <a:p>
            <a:pPr lvl="1"/>
            <a:r>
              <a:rPr lang="en-IE" dirty="0"/>
              <a:t>specifies the type of form element to create e.g. text, checkbox, radio, submit and reset. </a:t>
            </a:r>
          </a:p>
          <a:p>
            <a:r>
              <a:rPr lang="en-IE" i="1" dirty="0"/>
              <a:t>size </a:t>
            </a:r>
            <a:endParaRPr lang="en-IE" dirty="0"/>
          </a:p>
          <a:p>
            <a:pPr lvl="1"/>
            <a:r>
              <a:rPr lang="en-IE" dirty="0"/>
              <a:t>the visible length of a text field </a:t>
            </a:r>
          </a:p>
          <a:p>
            <a:r>
              <a:rPr lang="en-IE" i="1" dirty="0" err="1"/>
              <a:t>maxlength</a:t>
            </a:r>
            <a:r>
              <a:rPr lang="en-IE" i="1" dirty="0"/>
              <a:t> </a:t>
            </a:r>
            <a:endParaRPr lang="en-IE" dirty="0"/>
          </a:p>
          <a:p>
            <a:pPr lvl="1"/>
            <a:r>
              <a:rPr lang="en-IE" dirty="0"/>
              <a:t>the maximum number of characters the user can enter </a:t>
            </a:r>
          </a:p>
          <a:p>
            <a:r>
              <a:rPr lang="en-IE" i="1" dirty="0"/>
              <a:t>checked </a:t>
            </a:r>
            <a:endParaRPr lang="en-IE" dirty="0"/>
          </a:p>
          <a:p>
            <a:pPr lvl="1"/>
            <a:r>
              <a:rPr lang="en-IE" dirty="0"/>
              <a:t>used only with checkboxes and radio buttons (</a:t>
            </a:r>
            <a:r>
              <a:rPr lang="en-IE" dirty="0" err="1"/>
              <a:t>boolean</a:t>
            </a:r>
            <a:r>
              <a:rPr lang="en-IE" dirty="0"/>
              <a:t> </a:t>
            </a:r>
            <a:r>
              <a:rPr lang="en-IE" i="1" dirty="0"/>
              <a:t>on </a:t>
            </a:r>
            <a:r>
              <a:rPr lang="en-IE" dirty="0"/>
              <a:t>or </a:t>
            </a:r>
            <a:r>
              <a:rPr lang="en-IE" i="1" dirty="0"/>
              <a:t>off</a:t>
            </a:r>
            <a:r>
              <a:rPr lang="en-IE" dirty="0"/>
              <a:t>)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0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" y="1755443"/>
            <a:ext cx="8931853" cy="3723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12" y="476672"/>
            <a:ext cx="8024928" cy="1143000"/>
          </a:xfrm>
        </p:spPr>
        <p:txBody>
          <a:bodyPr/>
          <a:lstStyle/>
          <a:p>
            <a:r>
              <a:rPr lang="en-IE" sz="3200" dirty="0"/>
              <a:t>I</a:t>
            </a:r>
            <a:r>
              <a:rPr lang="en-IE" sz="3200" dirty="0" smtClean="0"/>
              <a:t>nput elements – </a:t>
            </a:r>
            <a:r>
              <a:rPr lang="en-IE" sz="3200" dirty="0" err="1" smtClean="0"/>
              <a:t>textfield</a:t>
            </a:r>
            <a:r>
              <a:rPr lang="en-IE" sz="3200" dirty="0" smtClean="0"/>
              <a:t> Table Structure</a:t>
            </a:r>
            <a:endParaRPr lang="en-I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7</a:t>
            </a:fld>
            <a:endParaRPr lang="en-I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00802"/>
            <a:ext cx="5688632" cy="2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4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8" y="1556792"/>
            <a:ext cx="8486775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12" y="476672"/>
            <a:ext cx="8024928" cy="1143000"/>
          </a:xfrm>
        </p:spPr>
        <p:txBody>
          <a:bodyPr/>
          <a:lstStyle/>
          <a:p>
            <a:r>
              <a:rPr lang="en-IE" sz="3200" dirty="0"/>
              <a:t>I</a:t>
            </a:r>
            <a:r>
              <a:rPr lang="en-IE" sz="3200" dirty="0" smtClean="0"/>
              <a:t>nput elements – </a:t>
            </a:r>
            <a:r>
              <a:rPr lang="en-IE" sz="3200" dirty="0" err="1" smtClean="0"/>
              <a:t>textfield</a:t>
            </a:r>
            <a:r>
              <a:rPr lang="en-IE" sz="3200" dirty="0" smtClean="0"/>
              <a:t> No Tables</a:t>
            </a:r>
            <a:endParaRPr lang="en-I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8</a:t>
            </a:fld>
            <a:endParaRPr lang="en-IE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78" y="3125563"/>
            <a:ext cx="4248472" cy="32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9</a:t>
            </a:fld>
            <a:endParaRPr lang="en-I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248472" cy="32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920880" cy="29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Z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TZ" id="{AC901450-1436-4E27-8288-E07C3389920B}" vid="{CF90F5F0-8716-4787-8B64-A7B9309627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FITZ</Template>
  <TotalTime>1008</TotalTime>
  <Words>696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Comic Sans MS</vt:lpstr>
      <vt:lpstr>FITZ</vt:lpstr>
      <vt:lpstr>Web App Development with AI</vt:lpstr>
      <vt:lpstr>XHTML Forms</vt:lpstr>
      <vt:lpstr>XHTML Forms</vt:lpstr>
      <vt:lpstr>&lt;form&gt; attributes</vt:lpstr>
      <vt:lpstr>Form &lt;input&gt;</vt:lpstr>
      <vt:lpstr>&lt;input&gt; attributes</vt:lpstr>
      <vt:lpstr>Input elements – textfield Table Structure</vt:lpstr>
      <vt:lpstr>Input elements – textfield No Tables</vt:lpstr>
      <vt:lpstr>PowerPoint Presentation</vt:lpstr>
      <vt:lpstr>Input elements – password field</vt:lpstr>
      <vt:lpstr>Radio Buttons</vt:lpstr>
      <vt:lpstr>Checkboxes</vt:lpstr>
      <vt:lpstr>Selection Box</vt:lpstr>
      <vt:lpstr>Sending an email from a form</vt:lpstr>
      <vt:lpstr>Sending email from form</vt:lpstr>
      <vt:lpstr>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</dc:title>
  <dc:creator>kfitzgerald</dc:creator>
  <cp:lastModifiedBy>Karol Fitzgerald</cp:lastModifiedBy>
  <cp:revision>42</cp:revision>
  <dcterms:created xsi:type="dcterms:W3CDTF">2013-09-10T20:12:48Z</dcterms:created>
  <dcterms:modified xsi:type="dcterms:W3CDTF">2022-01-07T20:56:24Z</dcterms:modified>
</cp:coreProperties>
</file>