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9" d="100"/>
          <a:sy n="69" d="100"/>
        </p:scale>
        <p:origin x="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61D9BA-48B3-44E2-BE02-F08BA89BD82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6CFD85-C560-4826-A951-8E2316BBBB08}">
      <dgm:prSet/>
      <dgm:spPr/>
      <dgm:t>
        <a:bodyPr/>
        <a:lstStyle/>
        <a:p>
          <a:pPr>
            <a:lnSpc>
              <a:spcPct val="100000"/>
            </a:lnSpc>
          </a:pPr>
          <a:r>
            <a:rPr lang="es-AR"/>
            <a:t>Las valoraciones pueden ir de 1 estrella a 5 estrellas</a:t>
          </a:r>
          <a:endParaRPr lang="en-US"/>
        </a:p>
      </dgm:t>
    </dgm:pt>
    <dgm:pt modelId="{2352B5FA-8799-45A0-8634-A2EED362901E}" type="parTrans" cxnId="{96803B2F-5E48-4F0A-B8B2-DA4F31904BA9}">
      <dgm:prSet/>
      <dgm:spPr/>
      <dgm:t>
        <a:bodyPr/>
        <a:lstStyle/>
        <a:p>
          <a:endParaRPr lang="en-US"/>
        </a:p>
      </dgm:t>
    </dgm:pt>
    <dgm:pt modelId="{9E7F1360-94D2-46FA-B8D5-E62DB02448F9}" type="sibTrans" cxnId="{96803B2F-5E48-4F0A-B8B2-DA4F31904BA9}">
      <dgm:prSet/>
      <dgm:spPr/>
      <dgm:t>
        <a:bodyPr/>
        <a:lstStyle/>
        <a:p>
          <a:endParaRPr lang="en-US"/>
        </a:p>
      </dgm:t>
    </dgm:pt>
    <dgm:pt modelId="{5EE9C83D-EE10-43DE-9EA4-F2A90E2F5DF8}">
      <dgm:prSet/>
      <dgm:spPr/>
      <dgm:t>
        <a:bodyPr/>
        <a:lstStyle/>
        <a:p>
          <a:pPr>
            <a:lnSpc>
              <a:spcPct val="100000"/>
            </a:lnSpc>
          </a:pPr>
          <a:r>
            <a:rPr lang="es-AR" b="0"/>
            <a:t>Se observa qu</a:t>
          </a:r>
          <a:r>
            <a:rPr lang="es-AR"/>
            <a:t>e la mayor cantidad de valoraciones están en los puntajes entre 4 y 5</a:t>
          </a:r>
          <a:endParaRPr lang="en-US"/>
        </a:p>
      </dgm:t>
    </dgm:pt>
    <dgm:pt modelId="{5D7258C1-1999-473B-B63C-1A4EEF3298FB}" type="parTrans" cxnId="{9FBE212C-0D7A-45D8-BA93-3A600E3BD125}">
      <dgm:prSet/>
      <dgm:spPr/>
      <dgm:t>
        <a:bodyPr/>
        <a:lstStyle/>
        <a:p>
          <a:endParaRPr lang="en-US"/>
        </a:p>
      </dgm:t>
    </dgm:pt>
    <dgm:pt modelId="{1B0FA69A-54D3-47B6-A754-86B8C4FFD8F8}" type="sibTrans" cxnId="{9FBE212C-0D7A-45D8-BA93-3A600E3BD125}">
      <dgm:prSet/>
      <dgm:spPr/>
      <dgm:t>
        <a:bodyPr/>
        <a:lstStyle/>
        <a:p>
          <a:endParaRPr lang="en-US"/>
        </a:p>
      </dgm:t>
    </dgm:pt>
    <dgm:pt modelId="{EC00BF48-375F-4964-A05F-C49845B4D85B}">
      <dgm:prSet/>
      <dgm:spPr/>
      <dgm:t>
        <a:bodyPr/>
        <a:lstStyle/>
        <a:p>
          <a:pPr>
            <a:lnSpc>
              <a:spcPct val="100000"/>
            </a:lnSpc>
          </a:pPr>
          <a:r>
            <a:rPr lang="es-AR"/>
            <a:t>La media de valoración es 4,06 y la mediana es 5 </a:t>
          </a:r>
          <a:endParaRPr lang="en-US"/>
        </a:p>
      </dgm:t>
    </dgm:pt>
    <dgm:pt modelId="{27A10945-A6F2-49D1-B4D6-321DABF1A3F8}" type="parTrans" cxnId="{642F9A39-1B14-4A64-8224-D69DF7A2E94D}">
      <dgm:prSet/>
      <dgm:spPr/>
      <dgm:t>
        <a:bodyPr/>
        <a:lstStyle/>
        <a:p>
          <a:endParaRPr lang="en-US"/>
        </a:p>
      </dgm:t>
    </dgm:pt>
    <dgm:pt modelId="{BED1FDD6-7200-4CCA-84FC-7713D508A539}" type="sibTrans" cxnId="{642F9A39-1B14-4A64-8224-D69DF7A2E94D}">
      <dgm:prSet/>
      <dgm:spPr/>
      <dgm:t>
        <a:bodyPr/>
        <a:lstStyle/>
        <a:p>
          <a:endParaRPr lang="en-US"/>
        </a:p>
      </dgm:t>
    </dgm:pt>
    <dgm:pt modelId="{E5AD08CF-75AF-475E-BDA7-2DD3B2067C60}" type="pres">
      <dgm:prSet presAssocID="{F761D9BA-48B3-44E2-BE02-F08BA89BD822}" presName="root" presStyleCnt="0">
        <dgm:presLayoutVars>
          <dgm:dir/>
          <dgm:resizeHandles val="exact"/>
        </dgm:presLayoutVars>
      </dgm:prSet>
      <dgm:spPr/>
    </dgm:pt>
    <dgm:pt modelId="{084AE05A-61C6-4BAC-8F29-6827840A6B9B}" type="pres">
      <dgm:prSet presAssocID="{356CFD85-C560-4826-A951-8E2316BBBB08}" presName="compNode" presStyleCnt="0"/>
      <dgm:spPr/>
    </dgm:pt>
    <dgm:pt modelId="{0E821151-E30E-45E9-AF17-2C2B147B4DCE}" type="pres">
      <dgm:prSet presAssocID="{356CFD85-C560-4826-A951-8E2316BBBB0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rs"/>
        </a:ext>
      </dgm:extLst>
    </dgm:pt>
    <dgm:pt modelId="{565CDA29-E1A5-4010-B276-018AB7678B54}" type="pres">
      <dgm:prSet presAssocID="{356CFD85-C560-4826-A951-8E2316BBBB08}" presName="spaceRect" presStyleCnt="0"/>
      <dgm:spPr/>
    </dgm:pt>
    <dgm:pt modelId="{0BA25DB1-C8EE-44C7-BC27-E1C094297AC0}" type="pres">
      <dgm:prSet presAssocID="{356CFD85-C560-4826-A951-8E2316BBBB08}" presName="textRect" presStyleLbl="revTx" presStyleIdx="0" presStyleCnt="3">
        <dgm:presLayoutVars>
          <dgm:chMax val="1"/>
          <dgm:chPref val="1"/>
        </dgm:presLayoutVars>
      </dgm:prSet>
      <dgm:spPr/>
    </dgm:pt>
    <dgm:pt modelId="{4A4A8914-A67D-4BE8-A958-1D29BD2C108F}" type="pres">
      <dgm:prSet presAssocID="{9E7F1360-94D2-46FA-B8D5-E62DB02448F9}" presName="sibTrans" presStyleCnt="0"/>
      <dgm:spPr/>
    </dgm:pt>
    <dgm:pt modelId="{E0B25D36-F3E0-4F45-BFF1-75FB199BB06D}" type="pres">
      <dgm:prSet presAssocID="{5EE9C83D-EE10-43DE-9EA4-F2A90E2F5DF8}" presName="compNode" presStyleCnt="0"/>
      <dgm:spPr/>
    </dgm:pt>
    <dgm:pt modelId="{5C413CE7-D0D1-435E-9267-C54F96EF568B}" type="pres">
      <dgm:prSet presAssocID="{5EE9C83D-EE10-43DE-9EA4-F2A90E2F5DF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0FD5194-8067-4227-8DB7-2F05DBFE3B60}" type="pres">
      <dgm:prSet presAssocID="{5EE9C83D-EE10-43DE-9EA4-F2A90E2F5DF8}" presName="spaceRect" presStyleCnt="0"/>
      <dgm:spPr/>
    </dgm:pt>
    <dgm:pt modelId="{7DF9F036-7D8D-43C7-8D8A-69B712D5E4C2}" type="pres">
      <dgm:prSet presAssocID="{5EE9C83D-EE10-43DE-9EA4-F2A90E2F5DF8}" presName="textRect" presStyleLbl="revTx" presStyleIdx="1" presStyleCnt="3">
        <dgm:presLayoutVars>
          <dgm:chMax val="1"/>
          <dgm:chPref val="1"/>
        </dgm:presLayoutVars>
      </dgm:prSet>
      <dgm:spPr/>
    </dgm:pt>
    <dgm:pt modelId="{14F0AD6C-0D41-4CB1-AF6D-4549745AAB89}" type="pres">
      <dgm:prSet presAssocID="{1B0FA69A-54D3-47B6-A754-86B8C4FFD8F8}" presName="sibTrans" presStyleCnt="0"/>
      <dgm:spPr/>
    </dgm:pt>
    <dgm:pt modelId="{B9DCD70D-227F-4087-A6C3-94AFB5A0E9D7}" type="pres">
      <dgm:prSet presAssocID="{EC00BF48-375F-4964-A05F-C49845B4D85B}" presName="compNode" presStyleCnt="0"/>
      <dgm:spPr/>
    </dgm:pt>
    <dgm:pt modelId="{E58FB401-157E-4890-A1DA-27198174EA2B}" type="pres">
      <dgm:prSet presAssocID="{EC00BF48-375F-4964-A05F-C49845B4D85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04FC0821-9DD1-4BFD-A366-38019B3BC93C}" type="pres">
      <dgm:prSet presAssocID="{EC00BF48-375F-4964-A05F-C49845B4D85B}" presName="spaceRect" presStyleCnt="0"/>
      <dgm:spPr/>
    </dgm:pt>
    <dgm:pt modelId="{BCC80CFD-931A-4699-8BA4-8DDB341E8995}" type="pres">
      <dgm:prSet presAssocID="{EC00BF48-375F-4964-A05F-C49845B4D85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5A54D0E-77F7-4A47-B648-7F04D0AD562F}" type="presOf" srcId="{356CFD85-C560-4826-A951-8E2316BBBB08}" destId="{0BA25DB1-C8EE-44C7-BC27-E1C094297AC0}" srcOrd="0" destOrd="0" presId="urn:microsoft.com/office/officeart/2018/2/layout/IconLabelList"/>
    <dgm:cxn modelId="{9FBE212C-0D7A-45D8-BA93-3A600E3BD125}" srcId="{F761D9BA-48B3-44E2-BE02-F08BA89BD822}" destId="{5EE9C83D-EE10-43DE-9EA4-F2A90E2F5DF8}" srcOrd="1" destOrd="0" parTransId="{5D7258C1-1999-473B-B63C-1A4EEF3298FB}" sibTransId="{1B0FA69A-54D3-47B6-A754-86B8C4FFD8F8}"/>
    <dgm:cxn modelId="{96803B2F-5E48-4F0A-B8B2-DA4F31904BA9}" srcId="{F761D9BA-48B3-44E2-BE02-F08BA89BD822}" destId="{356CFD85-C560-4826-A951-8E2316BBBB08}" srcOrd="0" destOrd="0" parTransId="{2352B5FA-8799-45A0-8634-A2EED362901E}" sibTransId="{9E7F1360-94D2-46FA-B8D5-E62DB02448F9}"/>
    <dgm:cxn modelId="{642F9A39-1B14-4A64-8224-D69DF7A2E94D}" srcId="{F761D9BA-48B3-44E2-BE02-F08BA89BD822}" destId="{EC00BF48-375F-4964-A05F-C49845B4D85B}" srcOrd="2" destOrd="0" parTransId="{27A10945-A6F2-49D1-B4D6-321DABF1A3F8}" sibTransId="{BED1FDD6-7200-4CCA-84FC-7713D508A539}"/>
    <dgm:cxn modelId="{ED75608A-6559-430F-AD95-6AFDE010BCBC}" type="presOf" srcId="{5EE9C83D-EE10-43DE-9EA4-F2A90E2F5DF8}" destId="{7DF9F036-7D8D-43C7-8D8A-69B712D5E4C2}" srcOrd="0" destOrd="0" presId="urn:microsoft.com/office/officeart/2018/2/layout/IconLabelList"/>
    <dgm:cxn modelId="{3C474EE5-6105-42F4-B8A2-50F417156F0A}" type="presOf" srcId="{F761D9BA-48B3-44E2-BE02-F08BA89BD822}" destId="{E5AD08CF-75AF-475E-BDA7-2DD3B2067C60}" srcOrd="0" destOrd="0" presId="urn:microsoft.com/office/officeart/2018/2/layout/IconLabelList"/>
    <dgm:cxn modelId="{01A0BAF5-4ABA-4CD4-BF12-1BC92BB4992F}" type="presOf" srcId="{EC00BF48-375F-4964-A05F-C49845B4D85B}" destId="{BCC80CFD-931A-4699-8BA4-8DDB341E8995}" srcOrd="0" destOrd="0" presId="urn:microsoft.com/office/officeart/2018/2/layout/IconLabelList"/>
    <dgm:cxn modelId="{FF2A224F-0C5D-4D3C-B9B8-E35171EA7990}" type="presParOf" srcId="{E5AD08CF-75AF-475E-BDA7-2DD3B2067C60}" destId="{084AE05A-61C6-4BAC-8F29-6827840A6B9B}" srcOrd="0" destOrd="0" presId="urn:microsoft.com/office/officeart/2018/2/layout/IconLabelList"/>
    <dgm:cxn modelId="{1D1FBBFB-07FC-455D-91B9-B6D445881185}" type="presParOf" srcId="{084AE05A-61C6-4BAC-8F29-6827840A6B9B}" destId="{0E821151-E30E-45E9-AF17-2C2B147B4DCE}" srcOrd="0" destOrd="0" presId="urn:microsoft.com/office/officeart/2018/2/layout/IconLabelList"/>
    <dgm:cxn modelId="{39515487-E295-484C-A071-BFF87DD14545}" type="presParOf" srcId="{084AE05A-61C6-4BAC-8F29-6827840A6B9B}" destId="{565CDA29-E1A5-4010-B276-018AB7678B54}" srcOrd="1" destOrd="0" presId="urn:microsoft.com/office/officeart/2018/2/layout/IconLabelList"/>
    <dgm:cxn modelId="{E9CAC2BE-C2A7-4A5E-B4E1-C07FCF9C0B2A}" type="presParOf" srcId="{084AE05A-61C6-4BAC-8F29-6827840A6B9B}" destId="{0BA25DB1-C8EE-44C7-BC27-E1C094297AC0}" srcOrd="2" destOrd="0" presId="urn:microsoft.com/office/officeart/2018/2/layout/IconLabelList"/>
    <dgm:cxn modelId="{88540C79-1889-4C65-BFF8-B36C14FD6250}" type="presParOf" srcId="{E5AD08CF-75AF-475E-BDA7-2DD3B2067C60}" destId="{4A4A8914-A67D-4BE8-A958-1D29BD2C108F}" srcOrd="1" destOrd="0" presId="urn:microsoft.com/office/officeart/2018/2/layout/IconLabelList"/>
    <dgm:cxn modelId="{CC8CA5DD-41EA-423B-9709-78D538292E8C}" type="presParOf" srcId="{E5AD08CF-75AF-475E-BDA7-2DD3B2067C60}" destId="{E0B25D36-F3E0-4F45-BFF1-75FB199BB06D}" srcOrd="2" destOrd="0" presId="urn:microsoft.com/office/officeart/2018/2/layout/IconLabelList"/>
    <dgm:cxn modelId="{DECF356A-3EBD-4CFA-A2CE-54ACAC3907DF}" type="presParOf" srcId="{E0B25D36-F3E0-4F45-BFF1-75FB199BB06D}" destId="{5C413CE7-D0D1-435E-9267-C54F96EF568B}" srcOrd="0" destOrd="0" presId="urn:microsoft.com/office/officeart/2018/2/layout/IconLabelList"/>
    <dgm:cxn modelId="{EC5E2BAD-CCA4-4120-AFAC-F4D579F9DB38}" type="presParOf" srcId="{E0B25D36-F3E0-4F45-BFF1-75FB199BB06D}" destId="{E0FD5194-8067-4227-8DB7-2F05DBFE3B60}" srcOrd="1" destOrd="0" presId="urn:microsoft.com/office/officeart/2018/2/layout/IconLabelList"/>
    <dgm:cxn modelId="{EF879FA5-883A-4F47-A98B-4A74176F3A80}" type="presParOf" srcId="{E0B25D36-F3E0-4F45-BFF1-75FB199BB06D}" destId="{7DF9F036-7D8D-43C7-8D8A-69B712D5E4C2}" srcOrd="2" destOrd="0" presId="urn:microsoft.com/office/officeart/2018/2/layout/IconLabelList"/>
    <dgm:cxn modelId="{74633EED-5984-4A90-B2A4-24504BB1490B}" type="presParOf" srcId="{E5AD08CF-75AF-475E-BDA7-2DD3B2067C60}" destId="{14F0AD6C-0D41-4CB1-AF6D-4549745AAB89}" srcOrd="3" destOrd="0" presId="urn:microsoft.com/office/officeart/2018/2/layout/IconLabelList"/>
    <dgm:cxn modelId="{9015638E-598F-4B21-9327-5D681EF9D4DF}" type="presParOf" srcId="{E5AD08CF-75AF-475E-BDA7-2DD3B2067C60}" destId="{B9DCD70D-227F-4087-A6C3-94AFB5A0E9D7}" srcOrd="4" destOrd="0" presId="urn:microsoft.com/office/officeart/2018/2/layout/IconLabelList"/>
    <dgm:cxn modelId="{74951388-64B9-41FA-932D-982E10B9B49B}" type="presParOf" srcId="{B9DCD70D-227F-4087-A6C3-94AFB5A0E9D7}" destId="{E58FB401-157E-4890-A1DA-27198174EA2B}" srcOrd="0" destOrd="0" presId="urn:microsoft.com/office/officeart/2018/2/layout/IconLabelList"/>
    <dgm:cxn modelId="{9D551CA6-8DCA-4C38-8D11-F274D9D7902B}" type="presParOf" srcId="{B9DCD70D-227F-4087-A6C3-94AFB5A0E9D7}" destId="{04FC0821-9DD1-4BFD-A366-38019B3BC93C}" srcOrd="1" destOrd="0" presId="urn:microsoft.com/office/officeart/2018/2/layout/IconLabelList"/>
    <dgm:cxn modelId="{A6A35562-31FD-46E6-A8F7-80D974BD34AA}" type="presParOf" srcId="{B9DCD70D-227F-4087-A6C3-94AFB5A0E9D7}" destId="{BCC80CFD-931A-4699-8BA4-8DDB341E899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52E0B6-4A9B-4C7E-8EBD-9526C658993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645AFBB-6903-4C72-9385-850C2C6B31E8}">
      <dgm:prSet/>
      <dgm:spPr/>
      <dgm:t>
        <a:bodyPr/>
        <a:lstStyle/>
        <a:p>
          <a:r>
            <a:rPr lang="es-AR"/>
            <a:t>Cantidad de ventas no es la misma en todas las categorías</a:t>
          </a:r>
          <a:endParaRPr lang="en-US"/>
        </a:p>
      </dgm:t>
    </dgm:pt>
    <dgm:pt modelId="{0E7333AD-455F-4B5C-8417-9850AEB6A7F3}" type="parTrans" cxnId="{12512AB2-D491-4933-A355-8DF3033C94CE}">
      <dgm:prSet/>
      <dgm:spPr/>
      <dgm:t>
        <a:bodyPr/>
        <a:lstStyle/>
        <a:p>
          <a:endParaRPr lang="en-US"/>
        </a:p>
      </dgm:t>
    </dgm:pt>
    <dgm:pt modelId="{6B439458-A540-40FA-A309-84BE645ACD98}" type="sibTrans" cxnId="{12512AB2-D491-4933-A355-8DF3033C94CE}">
      <dgm:prSet/>
      <dgm:spPr/>
      <dgm:t>
        <a:bodyPr/>
        <a:lstStyle/>
        <a:p>
          <a:endParaRPr lang="en-US"/>
        </a:p>
      </dgm:t>
    </dgm:pt>
    <dgm:pt modelId="{101264F4-A2EB-4625-AA36-573BE4BBCB75}">
      <dgm:prSet/>
      <dgm:spPr/>
      <dgm:t>
        <a:bodyPr/>
        <a:lstStyle/>
        <a:p>
          <a:r>
            <a:rPr lang="es-AR"/>
            <a:t>Categoría con mayores ventas es cama, mesa y baño</a:t>
          </a:r>
          <a:endParaRPr lang="en-US"/>
        </a:p>
      </dgm:t>
    </dgm:pt>
    <dgm:pt modelId="{4CB54F6E-7ABF-413B-BB11-38BBB130D9E0}" type="parTrans" cxnId="{95E08709-3ED0-4F58-96AB-22B8ADD26D39}">
      <dgm:prSet/>
      <dgm:spPr/>
      <dgm:t>
        <a:bodyPr/>
        <a:lstStyle/>
        <a:p>
          <a:endParaRPr lang="en-US"/>
        </a:p>
      </dgm:t>
    </dgm:pt>
    <dgm:pt modelId="{E7C1F6FF-80F7-4123-A3F0-4215CA0B0C1F}" type="sibTrans" cxnId="{95E08709-3ED0-4F58-96AB-22B8ADD26D39}">
      <dgm:prSet/>
      <dgm:spPr/>
      <dgm:t>
        <a:bodyPr/>
        <a:lstStyle/>
        <a:p>
          <a:endParaRPr lang="en-US"/>
        </a:p>
      </dgm:t>
    </dgm:pt>
    <dgm:pt modelId="{8649F92C-447C-412F-812E-573DA9489FA5}">
      <dgm:prSet/>
      <dgm:spPr/>
      <dgm:t>
        <a:bodyPr/>
        <a:lstStyle/>
        <a:p>
          <a:r>
            <a:rPr lang="es-AR"/>
            <a:t>La distribución de positivos y negativos en cada categoría no es la misma cómo se puede observar en la tabla</a:t>
          </a:r>
          <a:endParaRPr lang="en-US"/>
        </a:p>
      </dgm:t>
    </dgm:pt>
    <dgm:pt modelId="{81D9F1F3-F7EF-434B-9C78-B5BA886DBBC1}" type="parTrans" cxnId="{DBBCB2AE-FA3F-4B39-BD84-5ECF21893A38}">
      <dgm:prSet/>
      <dgm:spPr/>
      <dgm:t>
        <a:bodyPr/>
        <a:lstStyle/>
        <a:p>
          <a:endParaRPr lang="en-US"/>
        </a:p>
      </dgm:t>
    </dgm:pt>
    <dgm:pt modelId="{125638C2-953D-47F1-A36F-A540858D86F0}" type="sibTrans" cxnId="{DBBCB2AE-FA3F-4B39-BD84-5ECF21893A38}">
      <dgm:prSet/>
      <dgm:spPr/>
      <dgm:t>
        <a:bodyPr/>
        <a:lstStyle/>
        <a:p>
          <a:endParaRPr lang="en-US"/>
        </a:p>
      </dgm:t>
    </dgm:pt>
    <dgm:pt modelId="{D83C1B42-6D2F-4808-8C91-3CA61855DCFC}" type="pres">
      <dgm:prSet presAssocID="{0552E0B6-4A9B-4C7E-8EBD-9526C658993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83051E-D0AD-43BE-8615-C1DC11CDAC44}" type="pres">
      <dgm:prSet presAssocID="{2645AFBB-6903-4C72-9385-850C2C6B31E8}" presName="hierRoot1" presStyleCnt="0"/>
      <dgm:spPr/>
    </dgm:pt>
    <dgm:pt modelId="{5547C93E-AC5F-423E-BA41-DFF8F4D10BB0}" type="pres">
      <dgm:prSet presAssocID="{2645AFBB-6903-4C72-9385-850C2C6B31E8}" presName="composite" presStyleCnt="0"/>
      <dgm:spPr/>
    </dgm:pt>
    <dgm:pt modelId="{0F5AAEB6-9E10-47CE-8BA0-504ED59C2F1D}" type="pres">
      <dgm:prSet presAssocID="{2645AFBB-6903-4C72-9385-850C2C6B31E8}" presName="background" presStyleLbl="node0" presStyleIdx="0" presStyleCnt="3"/>
      <dgm:spPr/>
    </dgm:pt>
    <dgm:pt modelId="{159A7C76-3F1B-42EB-A9C2-64BB2E3ADC05}" type="pres">
      <dgm:prSet presAssocID="{2645AFBB-6903-4C72-9385-850C2C6B31E8}" presName="text" presStyleLbl="fgAcc0" presStyleIdx="0" presStyleCnt="3">
        <dgm:presLayoutVars>
          <dgm:chPref val="3"/>
        </dgm:presLayoutVars>
      </dgm:prSet>
      <dgm:spPr/>
    </dgm:pt>
    <dgm:pt modelId="{38E68B49-2AF4-425C-877D-59BDB760D5FE}" type="pres">
      <dgm:prSet presAssocID="{2645AFBB-6903-4C72-9385-850C2C6B31E8}" presName="hierChild2" presStyleCnt="0"/>
      <dgm:spPr/>
    </dgm:pt>
    <dgm:pt modelId="{1E05CC8B-BE58-4472-BFDE-661574C2880F}" type="pres">
      <dgm:prSet presAssocID="{101264F4-A2EB-4625-AA36-573BE4BBCB75}" presName="hierRoot1" presStyleCnt="0"/>
      <dgm:spPr/>
    </dgm:pt>
    <dgm:pt modelId="{DB6E963B-6CC6-40ED-8792-0ED5AC92F8DE}" type="pres">
      <dgm:prSet presAssocID="{101264F4-A2EB-4625-AA36-573BE4BBCB75}" presName="composite" presStyleCnt="0"/>
      <dgm:spPr/>
    </dgm:pt>
    <dgm:pt modelId="{D5C85233-690C-421A-9F12-7373D6F54EF4}" type="pres">
      <dgm:prSet presAssocID="{101264F4-A2EB-4625-AA36-573BE4BBCB75}" presName="background" presStyleLbl="node0" presStyleIdx="1" presStyleCnt="3"/>
      <dgm:spPr/>
    </dgm:pt>
    <dgm:pt modelId="{2DA53780-5FC3-4B36-87CA-96AD2B19A49B}" type="pres">
      <dgm:prSet presAssocID="{101264F4-A2EB-4625-AA36-573BE4BBCB75}" presName="text" presStyleLbl="fgAcc0" presStyleIdx="1" presStyleCnt="3">
        <dgm:presLayoutVars>
          <dgm:chPref val="3"/>
        </dgm:presLayoutVars>
      </dgm:prSet>
      <dgm:spPr/>
    </dgm:pt>
    <dgm:pt modelId="{433D0418-AE4A-416B-9182-591AEC3D8B14}" type="pres">
      <dgm:prSet presAssocID="{101264F4-A2EB-4625-AA36-573BE4BBCB75}" presName="hierChild2" presStyleCnt="0"/>
      <dgm:spPr/>
    </dgm:pt>
    <dgm:pt modelId="{250847B1-D010-4193-AE40-FC0469C27C24}" type="pres">
      <dgm:prSet presAssocID="{8649F92C-447C-412F-812E-573DA9489FA5}" presName="hierRoot1" presStyleCnt="0"/>
      <dgm:spPr/>
    </dgm:pt>
    <dgm:pt modelId="{E9324B7A-94A7-4072-A742-1A27218B4797}" type="pres">
      <dgm:prSet presAssocID="{8649F92C-447C-412F-812E-573DA9489FA5}" presName="composite" presStyleCnt="0"/>
      <dgm:spPr/>
    </dgm:pt>
    <dgm:pt modelId="{58910C42-6994-4332-9AF5-1A4010DF601C}" type="pres">
      <dgm:prSet presAssocID="{8649F92C-447C-412F-812E-573DA9489FA5}" presName="background" presStyleLbl="node0" presStyleIdx="2" presStyleCnt="3"/>
      <dgm:spPr/>
    </dgm:pt>
    <dgm:pt modelId="{2E09B248-B20D-41CB-9BF1-A55329C5632D}" type="pres">
      <dgm:prSet presAssocID="{8649F92C-447C-412F-812E-573DA9489FA5}" presName="text" presStyleLbl="fgAcc0" presStyleIdx="2" presStyleCnt="3">
        <dgm:presLayoutVars>
          <dgm:chPref val="3"/>
        </dgm:presLayoutVars>
      </dgm:prSet>
      <dgm:spPr/>
    </dgm:pt>
    <dgm:pt modelId="{E611746F-A643-4070-959A-B39849C9F8D2}" type="pres">
      <dgm:prSet presAssocID="{8649F92C-447C-412F-812E-573DA9489FA5}" presName="hierChild2" presStyleCnt="0"/>
      <dgm:spPr/>
    </dgm:pt>
  </dgm:ptLst>
  <dgm:cxnLst>
    <dgm:cxn modelId="{95E08709-3ED0-4F58-96AB-22B8ADD26D39}" srcId="{0552E0B6-4A9B-4C7E-8EBD-9526C6589930}" destId="{101264F4-A2EB-4625-AA36-573BE4BBCB75}" srcOrd="1" destOrd="0" parTransId="{4CB54F6E-7ABF-413B-BB11-38BBB130D9E0}" sibTransId="{E7C1F6FF-80F7-4123-A3F0-4215CA0B0C1F}"/>
    <dgm:cxn modelId="{3789797E-080A-408C-B526-023B9947C964}" type="presOf" srcId="{101264F4-A2EB-4625-AA36-573BE4BBCB75}" destId="{2DA53780-5FC3-4B36-87CA-96AD2B19A49B}" srcOrd="0" destOrd="0" presId="urn:microsoft.com/office/officeart/2005/8/layout/hierarchy1"/>
    <dgm:cxn modelId="{5F6D7B87-D04B-457D-B13B-97D98060CE0D}" type="presOf" srcId="{8649F92C-447C-412F-812E-573DA9489FA5}" destId="{2E09B248-B20D-41CB-9BF1-A55329C5632D}" srcOrd="0" destOrd="0" presId="urn:microsoft.com/office/officeart/2005/8/layout/hierarchy1"/>
    <dgm:cxn modelId="{22ED348B-83B9-4B82-B536-E431EC50C000}" type="presOf" srcId="{2645AFBB-6903-4C72-9385-850C2C6B31E8}" destId="{159A7C76-3F1B-42EB-A9C2-64BB2E3ADC05}" srcOrd="0" destOrd="0" presId="urn:microsoft.com/office/officeart/2005/8/layout/hierarchy1"/>
    <dgm:cxn modelId="{425D268C-03D5-4FBE-A612-30D596EE6F10}" type="presOf" srcId="{0552E0B6-4A9B-4C7E-8EBD-9526C6589930}" destId="{D83C1B42-6D2F-4808-8C91-3CA61855DCFC}" srcOrd="0" destOrd="0" presId="urn:microsoft.com/office/officeart/2005/8/layout/hierarchy1"/>
    <dgm:cxn modelId="{DBBCB2AE-FA3F-4B39-BD84-5ECF21893A38}" srcId="{0552E0B6-4A9B-4C7E-8EBD-9526C6589930}" destId="{8649F92C-447C-412F-812E-573DA9489FA5}" srcOrd="2" destOrd="0" parTransId="{81D9F1F3-F7EF-434B-9C78-B5BA886DBBC1}" sibTransId="{125638C2-953D-47F1-A36F-A540858D86F0}"/>
    <dgm:cxn modelId="{12512AB2-D491-4933-A355-8DF3033C94CE}" srcId="{0552E0B6-4A9B-4C7E-8EBD-9526C6589930}" destId="{2645AFBB-6903-4C72-9385-850C2C6B31E8}" srcOrd="0" destOrd="0" parTransId="{0E7333AD-455F-4B5C-8417-9850AEB6A7F3}" sibTransId="{6B439458-A540-40FA-A309-84BE645ACD98}"/>
    <dgm:cxn modelId="{3F44E9F1-F757-4865-9A16-09CE267129E3}" type="presParOf" srcId="{D83C1B42-6D2F-4808-8C91-3CA61855DCFC}" destId="{C883051E-D0AD-43BE-8615-C1DC11CDAC44}" srcOrd="0" destOrd="0" presId="urn:microsoft.com/office/officeart/2005/8/layout/hierarchy1"/>
    <dgm:cxn modelId="{8E0668B5-70D8-429C-BBC3-9D5F74211569}" type="presParOf" srcId="{C883051E-D0AD-43BE-8615-C1DC11CDAC44}" destId="{5547C93E-AC5F-423E-BA41-DFF8F4D10BB0}" srcOrd="0" destOrd="0" presId="urn:microsoft.com/office/officeart/2005/8/layout/hierarchy1"/>
    <dgm:cxn modelId="{CC95BB2E-578E-4C87-B540-649563257AB9}" type="presParOf" srcId="{5547C93E-AC5F-423E-BA41-DFF8F4D10BB0}" destId="{0F5AAEB6-9E10-47CE-8BA0-504ED59C2F1D}" srcOrd="0" destOrd="0" presId="urn:microsoft.com/office/officeart/2005/8/layout/hierarchy1"/>
    <dgm:cxn modelId="{942CE777-2250-4A50-9717-3E2CB5BD5F82}" type="presParOf" srcId="{5547C93E-AC5F-423E-BA41-DFF8F4D10BB0}" destId="{159A7C76-3F1B-42EB-A9C2-64BB2E3ADC05}" srcOrd="1" destOrd="0" presId="urn:microsoft.com/office/officeart/2005/8/layout/hierarchy1"/>
    <dgm:cxn modelId="{AD2D1C2F-CDEE-4340-96B3-2D8A43AA64D1}" type="presParOf" srcId="{C883051E-D0AD-43BE-8615-C1DC11CDAC44}" destId="{38E68B49-2AF4-425C-877D-59BDB760D5FE}" srcOrd="1" destOrd="0" presId="urn:microsoft.com/office/officeart/2005/8/layout/hierarchy1"/>
    <dgm:cxn modelId="{2732A3F2-35FA-4DA3-BF33-A1E86FD9DE53}" type="presParOf" srcId="{D83C1B42-6D2F-4808-8C91-3CA61855DCFC}" destId="{1E05CC8B-BE58-4472-BFDE-661574C2880F}" srcOrd="1" destOrd="0" presId="urn:microsoft.com/office/officeart/2005/8/layout/hierarchy1"/>
    <dgm:cxn modelId="{3D00F940-BC2E-43A2-959C-8A0076ABCF5E}" type="presParOf" srcId="{1E05CC8B-BE58-4472-BFDE-661574C2880F}" destId="{DB6E963B-6CC6-40ED-8792-0ED5AC92F8DE}" srcOrd="0" destOrd="0" presId="urn:microsoft.com/office/officeart/2005/8/layout/hierarchy1"/>
    <dgm:cxn modelId="{80CD72A6-BF7E-4495-9C6D-90352812EF7A}" type="presParOf" srcId="{DB6E963B-6CC6-40ED-8792-0ED5AC92F8DE}" destId="{D5C85233-690C-421A-9F12-7373D6F54EF4}" srcOrd="0" destOrd="0" presId="urn:microsoft.com/office/officeart/2005/8/layout/hierarchy1"/>
    <dgm:cxn modelId="{8EF02013-A198-4F12-8D27-A7FA5DA3E0A7}" type="presParOf" srcId="{DB6E963B-6CC6-40ED-8792-0ED5AC92F8DE}" destId="{2DA53780-5FC3-4B36-87CA-96AD2B19A49B}" srcOrd="1" destOrd="0" presId="urn:microsoft.com/office/officeart/2005/8/layout/hierarchy1"/>
    <dgm:cxn modelId="{0C647644-60BC-4E58-98E7-51DE7565F864}" type="presParOf" srcId="{1E05CC8B-BE58-4472-BFDE-661574C2880F}" destId="{433D0418-AE4A-416B-9182-591AEC3D8B14}" srcOrd="1" destOrd="0" presId="urn:microsoft.com/office/officeart/2005/8/layout/hierarchy1"/>
    <dgm:cxn modelId="{268D6171-33F4-47D2-A82D-20967746607B}" type="presParOf" srcId="{D83C1B42-6D2F-4808-8C91-3CA61855DCFC}" destId="{250847B1-D010-4193-AE40-FC0469C27C24}" srcOrd="2" destOrd="0" presId="urn:microsoft.com/office/officeart/2005/8/layout/hierarchy1"/>
    <dgm:cxn modelId="{AA4399A9-6BED-4400-9395-4F50FAB0779E}" type="presParOf" srcId="{250847B1-D010-4193-AE40-FC0469C27C24}" destId="{E9324B7A-94A7-4072-A742-1A27218B4797}" srcOrd="0" destOrd="0" presId="urn:microsoft.com/office/officeart/2005/8/layout/hierarchy1"/>
    <dgm:cxn modelId="{5B37DAE2-9A2C-4C59-89AA-3E0AFB85EC21}" type="presParOf" srcId="{E9324B7A-94A7-4072-A742-1A27218B4797}" destId="{58910C42-6994-4332-9AF5-1A4010DF601C}" srcOrd="0" destOrd="0" presId="urn:microsoft.com/office/officeart/2005/8/layout/hierarchy1"/>
    <dgm:cxn modelId="{773A8A56-25C1-4155-873B-D4263387DECB}" type="presParOf" srcId="{E9324B7A-94A7-4072-A742-1A27218B4797}" destId="{2E09B248-B20D-41CB-9BF1-A55329C5632D}" srcOrd="1" destOrd="0" presId="urn:microsoft.com/office/officeart/2005/8/layout/hierarchy1"/>
    <dgm:cxn modelId="{45FF054F-E627-423A-95CD-581B40DCDA5F}" type="presParOf" srcId="{250847B1-D010-4193-AE40-FC0469C27C24}" destId="{E611746F-A643-4070-959A-B39849C9F8D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21151-E30E-45E9-AF17-2C2B147B4DCE}">
      <dsp:nvSpPr>
        <dsp:cNvPr id="0" name=""/>
        <dsp:cNvSpPr/>
      </dsp:nvSpPr>
      <dsp:spPr>
        <a:xfrm>
          <a:off x="4023869" y="235079"/>
          <a:ext cx="508623" cy="508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25DB1-C8EE-44C7-BC27-E1C094297AC0}">
      <dsp:nvSpPr>
        <dsp:cNvPr id="0" name=""/>
        <dsp:cNvSpPr/>
      </dsp:nvSpPr>
      <dsp:spPr>
        <a:xfrm>
          <a:off x="3713044" y="913249"/>
          <a:ext cx="1130273" cy="45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100" kern="1200"/>
            <a:t>Las valoraciones pueden ir de 1 estrella a 5 estrellas</a:t>
          </a:r>
          <a:endParaRPr lang="en-US" sz="1100" kern="1200"/>
        </a:p>
      </dsp:txBody>
      <dsp:txXfrm>
        <a:off x="3713044" y="913249"/>
        <a:ext cx="1130273" cy="452109"/>
      </dsp:txXfrm>
    </dsp:sp>
    <dsp:sp modelId="{5C413CE7-D0D1-435E-9267-C54F96EF568B}">
      <dsp:nvSpPr>
        <dsp:cNvPr id="0" name=""/>
        <dsp:cNvSpPr/>
      </dsp:nvSpPr>
      <dsp:spPr>
        <a:xfrm>
          <a:off x="5351940" y="235079"/>
          <a:ext cx="508623" cy="508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9F036-7D8D-43C7-8D8A-69B712D5E4C2}">
      <dsp:nvSpPr>
        <dsp:cNvPr id="0" name=""/>
        <dsp:cNvSpPr/>
      </dsp:nvSpPr>
      <dsp:spPr>
        <a:xfrm>
          <a:off x="5041115" y="913249"/>
          <a:ext cx="1130273" cy="45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100" b="0" kern="1200"/>
            <a:t>Se observa qu</a:t>
          </a:r>
          <a:r>
            <a:rPr lang="es-AR" sz="1100" kern="1200"/>
            <a:t>e la mayor cantidad de valoraciones están en los puntajes entre 4 y 5</a:t>
          </a:r>
          <a:endParaRPr lang="en-US" sz="1100" kern="1200"/>
        </a:p>
      </dsp:txBody>
      <dsp:txXfrm>
        <a:off x="5041115" y="913249"/>
        <a:ext cx="1130273" cy="452109"/>
      </dsp:txXfrm>
    </dsp:sp>
    <dsp:sp modelId="{E58FB401-157E-4890-A1DA-27198174EA2B}">
      <dsp:nvSpPr>
        <dsp:cNvPr id="0" name=""/>
        <dsp:cNvSpPr/>
      </dsp:nvSpPr>
      <dsp:spPr>
        <a:xfrm>
          <a:off x="6680012" y="235079"/>
          <a:ext cx="508623" cy="508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80CFD-931A-4699-8BA4-8DDB341E8995}">
      <dsp:nvSpPr>
        <dsp:cNvPr id="0" name=""/>
        <dsp:cNvSpPr/>
      </dsp:nvSpPr>
      <dsp:spPr>
        <a:xfrm>
          <a:off x="6369187" y="913249"/>
          <a:ext cx="1130273" cy="45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100" kern="1200"/>
            <a:t>La media de valoración es 4,06 y la mediana es 5 </a:t>
          </a:r>
          <a:endParaRPr lang="en-US" sz="1100" kern="1200"/>
        </a:p>
      </dsp:txBody>
      <dsp:txXfrm>
        <a:off x="6369187" y="913249"/>
        <a:ext cx="1130273" cy="4521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5AAEB6-9E10-47CE-8BA0-504ED59C2F1D}">
      <dsp:nvSpPr>
        <dsp:cNvPr id="0" name=""/>
        <dsp:cNvSpPr/>
      </dsp:nvSpPr>
      <dsp:spPr>
        <a:xfrm>
          <a:off x="0" y="870260"/>
          <a:ext cx="1630747" cy="1035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9A7C76-3F1B-42EB-A9C2-64BB2E3ADC05}">
      <dsp:nvSpPr>
        <dsp:cNvPr id="0" name=""/>
        <dsp:cNvSpPr/>
      </dsp:nvSpPr>
      <dsp:spPr>
        <a:xfrm>
          <a:off x="181194" y="1042394"/>
          <a:ext cx="1630747" cy="1035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/>
            <a:t>Cantidad de ventas no es la misma en todas las categorías</a:t>
          </a:r>
          <a:endParaRPr lang="en-US" sz="1000" kern="1200"/>
        </a:p>
      </dsp:txBody>
      <dsp:txXfrm>
        <a:off x="211523" y="1072723"/>
        <a:ext cx="1570089" cy="974866"/>
      </dsp:txXfrm>
    </dsp:sp>
    <dsp:sp modelId="{D5C85233-690C-421A-9F12-7373D6F54EF4}">
      <dsp:nvSpPr>
        <dsp:cNvPr id="0" name=""/>
        <dsp:cNvSpPr/>
      </dsp:nvSpPr>
      <dsp:spPr>
        <a:xfrm>
          <a:off x="1993135" y="870260"/>
          <a:ext cx="1630747" cy="1035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53780-5FC3-4B36-87CA-96AD2B19A49B}">
      <dsp:nvSpPr>
        <dsp:cNvPr id="0" name=""/>
        <dsp:cNvSpPr/>
      </dsp:nvSpPr>
      <dsp:spPr>
        <a:xfrm>
          <a:off x="2174329" y="1042394"/>
          <a:ext cx="1630747" cy="1035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/>
            <a:t>Categoría con mayores ventas es cama, mesa y baño</a:t>
          </a:r>
          <a:endParaRPr lang="en-US" sz="1000" kern="1200"/>
        </a:p>
      </dsp:txBody>
      <dsp:txXfrm>
        <a:off x="2204658" y="1072723"/>
        <a:ext cx="1570089" cy="974866"/>
      </dsp:txXfrm>
    </dsp:sp>
    <dsp:sp modelId="{58910C42-6994-4332-9AF5-1A4010DF601C}">
      <dsp:nvSpPr>
        <dsp:cNvPr id="0" name=""/>
        <dsp:cNvSpPr/>
      </dsp:nvSpPr>
      <dsp:spPr>
        <a:xfrm>
          <a:off x="3986270" y="870260"/>
          <a:ext cx="1630747" cy="1035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09B248-B20D-41CB-9BF1-A55329C5632D}">
      <dsp:nvSpPr>
        <dsp:cNvPr id="0" name=""/>
        <dsp:cNvSpPr/>
      </dsp:nvSpPr>
      <dsp:spPr>
        <a:xfrm>
          <a:off x="4167464" y="1042394"/>
          <a:ext cx="1630747" cy="1035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/>
            <a:t>La distribución de positivos y negativos en cada categoría no es la misma cómo se puede observar en la tabla</a:t>
          </a:r>
          <a:endParaRPr lang="en-US" sz="1000" kern="1200"/>
        </a:p>
      </dsp:txBody>
      <dsp:txXfrm>
        <a:off x="4197793" y="1072723"/>
        <a:ext cx="1570089" cy="974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1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E72AA1E7-7434-43A0-9D05-3C7D3ACC0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69C06-0C3B-233A-53EC-19FCC07A0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3" y="685799"/>
            <a:ext cx="6460510" cy="29718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/>
              <a:t>OLIST</a:t>
            </a:r>
            <a:br>
              <a:rPr lang="en-US" sz="3400" b="1"/>
            </a:br>
            <a:br>
              <a:rPr lang="en-US" sz="3400" b="1"/>
            </a:br>
            <a:br>
              <a:rPr lang="en-US" sz="3400" b="1"/>
            </a:br>
            <a:br>
              <a:rPr lang="en-US" sz="3400" b="1"/>
            </a:br>
            <a:r>
              <a:rPr lang="en-US" sz="3400" b="1" err="1"/>
              <a:t>Analisis</a:t>
            </a:r>
            <a:r>
              <a:rPr lang="en-US" sz="3400" b="1"/>
              <a:t> de </a:t>
            </a:r>
            <a:r>
              <a:rPr lang="en-US" sz="3400" b="1" err="1"/>
              <a:t>Consumidores</a:t>
            </a:r>
            <a:endParaRPr lang="es-AR" sz="3400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25AA0-4F3B-9C02-E305-A115AA80A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Calificación</a:t>
            </a:r>
            <a:r>
              <a:rPr lang="en-US" b="1" dirty="0">
                <a:solidFill>
                  <a:schemeClr val="tx1"/>
                </a:solidFill>
              </a:rPr>
              <a:t> de </a:t>
            </a:r>
            <a:r>
              <a:rPr lang="en-US" b="1" dirty="0" err="1">
                <a:solidFill>
                  <a:schemeClr val="tx1"/>
                </a:solidFill>
              </a:rPr>
              <a:t>clientes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Autor: Natalia Perez</a:t>
            </a:r>
            <a:endParaRPr lang="es-AR" dirty="0"/>
          </a:p>
        </p:txBody>
      </p:sp>
      <p:pic>
        <p:nvPicPr>
          <p:cNvPr id="32" name="Picture 31" descr="Frutas y hortalizas en bolsas">
            <a:extLst>
              <a:ext uri="{FF2B5EF4-FFF2-40B4-BE49-F238E27FC236}">
                <a16:creationId xmlns:a16="http://schemas.microsoft.com/office/drawing/2014/main" id="{3586C14E-B01D-5181-0A77-F2939829C3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72" r="14468" b="-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466FBB0E-B024-4E3B-9BBD-FF15FC76B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8170" y="8467"/>
            <a:ext cx="6080656" cy="6163733"/>
            <a:chOff x="6108170" y="8467"/>
            <a:chExt cx="6080656" cy="6163733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5FA0039-AB97-4DC9-AF4A-AB64CB39F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1E5249B-CC4D-4AE0-A6CD-03FE6A9EE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CD40048-2612-4C61-8A89-7A71FE462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D33E3D-C961-4FE1-8880-F55180E2A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2266163-3A62-4B10-A0CF-FA0701FC8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0598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5D449B5-3490-4A41-CC5E-607850E03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488" y="216359"/>
            <a:ext cx="11410805" cy="850441"/>
          </a:xfrm>
        </p:spPr>
        <p:txBody>
          <a:bodyPr>
            <a:normAutofit/>
          </a:bodyPr>
          <a:lstStyle/>
          <a:p>
            <a:r>
              <a:rPr lang="en-US" sz="3600" dirty="0" err="1"/>
              <a:t>Valoraciones</a:t>
            </a:r>
            <a:r>
              <a:rPr lang="en-US" sz="3600" dirty="0"/>
              <a:t> </a:t>
            </a:r>
            <a:r>
              <a:rPr lang="en-US" sz="3600" dirty="0" err="1"/>
              <a:t>por</a:t>
            </a:r>
            <a:r>
              <a:rPr lang="en-US" sz="3600" dirty="0"/>
              <a:t> </a:t>
            </a:r>
            <a:r>
              <a:rPr lang="en-US" sz="3600" dirty="0" err="1"/>
              <a:t>categoria</a:t>
            </a:r>
            <a:r>
              <a:rPr lang="en-US" sz="3600" dirty="0"/>
              <a:t> de </a:t>
            </a:r>
            <a:r>
              <a:rPr lang="en-US" sz="3600" dirty="0" err="1"/>
              <a:t>producto</a:t>
            </a:r>
            <a:endParaRPr lang="es-AR" sz="36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285B4D5-1CA8-B88A-09B2-5E0B4D0629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5D5AF8-F9A1-58F4-9F38-9A09CBD78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06" y="1355878"/>
            <a:ext cx="5562685" cy="30330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10BEFF-1132-7314-1F81-2A0C05714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06" y="4536560"/>
            <a:ext cx="9684308" cy="2181630"/>
          </a:xfrm>
          <a:prstGeom prst="rect">
            <a:avLst/>
          </a:prstGeom>
        </p:spPr>
      </p:pic>
      <p:graphicFrame>
        <p:nvGraphicFramePr>
          <p:cNvPr id="21" name="TextBox 16">
            <a:extLst>
              <a:ext uri="{FF2B5EF4-FFF2-40B4-BE49-F238E27FC236}">
                <a16:creationId xmlns:a16="http://schemas.microsoft.com/office/drawing/2014/main" id="{962D3B14-218A-B074-7B13-852442845BFE}"/>
              </a:ext>
            </a:extLst>
          </p:cNvPr>
          <p:cNvGraphicFramePr/>
          <p:nvPr/>
        </p:nvGraphicFramePr>
        <p:xfrm>
          <a:off x="6040582" y="1355878"/>
          <a:ext cx="5798212" cy="2948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00152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1511F85B-5967-428B-BE8B-819A7981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Blue arrows pointing at a red button">
            <a:extLst>
              <a:ext uri="{FF2B5EF4-FFF2-40B4-BE49-F238E27FC236}">
                <a16:creationId xmlns:a16="http://schemas.microsoft.com/office/drawing/2014/main" id="{F43F7E75-6234-61ED-C75D-6A782E8B18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10838" b="4892"/>
          <a:stretch/>
        </p:blipFill>
        <p:spPr>
          <a:xfrm>
            <a:off x="-922063" y="-463029"/>
            <a:ext cx="12191980" cy="6857990"/>
          </a:xfrm>
          <a:prstGeom prst="rect">
            <a:avLst/>
          </a:prstGeom>
        </p:spPr>
      </p:pic>
      <p:sp>
        <p:nvSpPr>
          <p:cNvPr id="66" name="Snip Diagonal Corner Rectangle 6">
            <a:extLst>
              <a:ext uri="{FF2B5EF4-FFF2-40B4-BE49-F238E27FC236}">
                <a16:creationId xmlns:a16="http://schemas.microsoft.com/office/drawing/2014/main" id="{28DA8D05-CF65-4382-8BF4-2A08754DB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gradFill>
            <a:gsLst>
              <a:gs pos="2000">
                <a:schemeClr val="dk2">
                  <a:tint val="97000"/>
                  <a:hueMod val="92000"/>
                  <a:satMod val="169000"/>
                  <a:lumMod val="164000"/>
                  <a:alpha val="79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8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D5DE3-628B-00C3-1F3E-53E29F54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9" y="4286246"/>
            <a:ext cx="6767736" cy="24860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Insights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0C6252F-9468-4CFE-8A28-0DFE703FB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1344" y="9144"/>
            <a:ext cx="6080656" cy="6163733"/>
            <a:chOff x="6108170" y="8467"/>
            <a:chExt cx="6080656" cy="6163733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873F8F7-6FEE-4BB3-94A3-78B5C2FF1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F5B2264-1E71-4A5B-ABFC-2832FD78E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E0A76D-9460-46B8-BD58-9E9BF9CEB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7E3790F-67C5-42CD-B933-75C6F3250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EF3C2C4-F6BB-4D14-8577-3649162D0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FB814E4-0B44-E2CF-92E9-3CCF9DD967EF}"/>
              </a:ext>
            </a:extLst>
          </p:cNvPr>
          <p:cNvSpPr txBox="1"/>
          <p:nvPr/>
        </p:nvSpPr>
        <p:spPr>
          <a:xfrm>
            <a:off x="471055" y="484909"/>
            <a:ext cx="10838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Distribución Consumidores y Vendedores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dirty="0"/>
              <a:t>Los consumidores se encuentran concentrados en los estados sudeste, nordeste y sur con mayor concentración en San Pablo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dirty="0"/>
              <a:t>Los vendedores se encuentran mayormente concentrado en el estado de San Pablo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F7B0CD-305F-6B4A-8022-52D0C39C333B}"/>
              </a:ext>
            </a:extLst>
          </p:cNvPr>
          <p:cNvSpPr txBox="1"/>
          <p:nvPr/>
        </p:nvSpPr>
        <p:spPr>
          <a:xfrm>
            <a:off x="485198" y="2003182"/>
            <a:ext cx="108246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Valoraciones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dirty="0"/>
              <a:t>Sus valores van de 1 a 5, </a:t>
            </a:r>
            <a:r>
              <a:rPr lang="es-AR" dirty="0" err="1"/>
              <a:t>considerandose</a:t>
            </a:r>
            <a:r>
              <a:rPr lang="es-AR" dirty="0"/>
              <a:t> 4 y 5 valoraciones positivas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dirty="0"/>
              <a:t>La media de la valoración a través del tiempo es 4,06, la mediana es 5 y tiende a mantenerse constante en el tiempo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dirty="0"/>
              <a:t>Se puede ver cierta periodicidad en donde se identifican picos de valoración negativa los domingos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dirty="0"/>
              <a:t>Hay un marcado pasaje de valoración positiva a negativa cuando el tiempo de entrega es superior a 30 días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dirty="0"/>
              <a:t>Las valoraciones tienen comportamiento similar para todos los consumidores sin importar en que estado estén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dirty="0"/>
              <a:t>Se ve cierto comportamiento diferente dependiendo de la relación entre el estado del consumidor y el del vendedor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dirty="0"/>
              <a:t>El porcentaje de </a:t>
            </a:r>
            <a:r>
              <a:rPr lang="es-AR" dirty="0" err="1"/>
              <a:t>reviews</a:t>
            </a:r>
            <a:r>
              <a:rPr lang="es-AR" dirty="0"/>
              <a:t> positivas y negativas varía por cada categoría de producto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4415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8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5D449B5-3490-4A41-CC5E-607850E03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4487332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chemeClr val="tx2"/>
                </a:solidFill>
              </a:rPr>
              <a:t>Glosario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5537A3B-0ABA-8C87-E427-539E9BB97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003299"/>
            <a:ext cx="10694988" cy="3615267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buFont typeface="Wingdings 3" panose="05040102010807070707" pitchFamily="18" charset="2"/>
              <a:buChar char=""/>
            </a:pPr>
            <a:r>
              <a:rPr lang="en-US" b="1" dirty="0">
                <a:solidFill>
                  <a:schemeClr val="tx1"/>
                </a:solidFill>
              </a:rPr>
              <a:t>Marketplace: </a:t>
            </a:r>
            <a:r>
              <a:rPr lang="en-US" dirty="0">
                <a:solidFill>
                  <a:schemeClr val="tx1"/>
                </a:solidFill>
              </a:rPr>
              <a:t>Plataforma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donde</a:t>
            </a:r>
            <a:r>
              <a:rPr lang="en-US" dirty="0">
                <a:solidFill>
                  <a:schemeClr val="tx1"/>
                </a:solidFill>
              </a:rPr>
              <a:t> se publican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productos</a:t>
            </a:r>
            <a:r>
              <a:rPr lang="en-US" dirty="0">
                <a:solidFill>
                  <a:schemeClr val="tx1"/>
                </a:solidFill>
              </a:rPr>
              <a:t>.  Por </a:t>
            </a:r>
            <a:r>
              <a:rPr lang="en-US" dirty="0" err="1">
                <a:solidFill>
                  <a:schemeClr val="tx1"/>
                </a:solidFill>
              </a:rPr>
              <a:t>ej</a:t>
            </a:r>
            <a:r>
              <a:rPr lang="en-US" dirty="0">
                <a:solidFill>
                  <a:schemeClr val="tx1"/>
                </a:solidFill>
              </a:rPr>
              <a:t>: Amazon,             Mercado libre,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 3" panose="05040102010807070707" pitchFamily="18" charset="2"/>
              <a:buChar char="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 3" panose="05040102010807070707" pitchFamily="18" charset="2"/>
              <a:buChar char=""/>
            </a:pPr>
            <a:r>
              <a:rPr lang="en-US" b="1" dirty="0" err="1">
                <a:solidFill>
                  <a:schemeClr val="tx1"/>
                </a:solidFill>
              </a:rPr>
              <a:t>Consumidor</a:t>
            </a:r>
            <a:r>
              <a:rPr lang="en-US" dirty="0">
                <a:solidFill>
                  <a:schemeClr val="tx1"/>
                </a:solidFill>
              </a:rPr>
              <a:t>:  Persona que </a:t>
            </a:r>
            <a:r>
              <a:rPr lang="en-US" dirty="0" err="1">
                <a:solidFill>
                  <a:schemeClr val="tx1"/>
                </a:solidFill>
              </a:rPr>
              <a:t>realiza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compra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</a:t>
            </a:r>
            <a:r>
              <a:rPr lang="en-US" dirty="0">
                <a:solidFill>
                  <a:schemeClr val="tx1"/>
                </a:solidFill>
              </a:rPr>
              <a:t> marketplace</a:t>
            </a:r>
          </a:p>
          <a:p>
            <a:pPr>
              <a:buFont typeface="Wingdings 3" panose="05040102010807070707" pitchFamily="18" charset="2"/>
              <a:buChar char="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 3" panose="05040102010807070707" pitchFamily="18" charset="2"/>
              <a:buChar char=""/>
            </a:pPr>
            <a:r>
              <a:rPr lang="en-US" b="1" dirty="0" err="1">
                <a:solidFill>
                  <a:schemeClr val="tx1"/>
                </a:solidFill>
              </a:rPr>
              <a:t>Cliente</a:t>
            </a:r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en-US" b="1" dirty="0" err="1">
                <a:solidFill>
                  <a:schemeClr val="tx1"/>
                </a:solidFill>
              </a:rPr>
              <a:t>Vendedor</a:t>
            </a:r>
            <a:r>
              <a:rPr lang="en-US" dirty="0">
                <a:solidFill>
                  <a:schemeClr val="tx1"/>
                </a:solidFill>
              </a:rPr>
              <a:t>: Es la </a:t>
            </a:r>
            <a:r>
              <a:rPr lang="en-US" dirty="0" err="1">
                <a:solidFill>
                  <a:schemeClr val="tx1"/>
                </a:solidFill>
              </a:rPr>
              <a:t>empresa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Emprendedor</a:t>
            </a:r>
            <a:r>
              <a:rPr lang="en-US" dirty="0">
                <a:solidFill>
                  <a:schemeClr val="tx1"/>
                </a:solidFill>
              </a:rPr>
              <a:t> que publica </a:t>
            </a:r>
            <a:r>
              <a:rPr lang="en-US" dirty="0" err="1">
                <a:solidFill>
                  <a:schemeClr val="tx1"/>
                </a:solidFill>
              </a:rPr>
              <a:t>el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producto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</a:t>
            </a:r>
            <a:r>
              <a:rPr lang="en-US" dirty="0">
                <a:solidFill>
                  <a:schemeClr val="tx1"/>
                </a:solidFill>
              </a:rPr>
              <a:t> marketplace.  Es </a:t>
            </a:r>
            <a:r>
              <a:rPr lang="en-US" dirty="0" err="1">
                <a:solidFill>
                  <a:schemeClr val="tx1"/>
                </a:solidFill>
              </a:rPr>
              <a:t>el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cliente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directo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Olist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 3" panose="05040102010807070707" pitchFamily="18" charset="2"/>
              <a:buChar char="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 3" panose="05040102010807070707" pitchFamily="18" charset="2"/>
              <a:buChar char=""/>
            </a:pPr>
            <a:r>
              <a:rPr lang="en-US" b="1" dirty="0" err="1">
                <a:solidFill>
                  <a:schemeClr val="tx1"/>
                </a:solidFill>
              </a:rPr>
              <a:t>Valoración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Positiva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Valoraciones</a:t>
            </a:r>
            <a:r>
              <a:rPr lang="en-US" dirty="0">
                <a:solidFill>
                  <a:schemeClr val="tx1"/>
                </a:solidFill>
              </a:rPr>
              <a:t> 4 y 5</a:t>
            </a:r>
          </a:p>
          <a:p>
            <a:pPr>
              <a:buFont typeface="Wingdings 3" panose="05040102010807070707" pitchFamily="18" charset="2"/>
              <a:buChar char="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 3" panose="05040102010807070707" pitchFamily="18" charset="2"/>
              <a:buChar char="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35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5D449B5-3490-4A41-CC5E-607850E03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tx2"/>
                </a:solidFill>
              </a:rPr>
              <a:t>Objetivo</a:t>
            </a:r>
            <a:endParaRPr lang="es-AR" sz="6000">
              <a:solidFill>
                <a:schemeClr val="tx2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5537A3B-0ABA-8C87-E427-539E9BB97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Entender como los consumidores califican a los clientes de Olist para poder predecir las mismas antes de que los clientes escriban las reviews y poder tomar acciones sobre eso</a:t>
            </a:r>
            <a:endParaRPr lang="es-AR" sz="19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637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5D449B5-3490-4A41-CC5E-607850E03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5645" y="241012"/>
            <a:ext cx="9805155" cy="1114866"/>
          </a:xfrm>
        </p:spPr>
        <p:txBody>
          <a:bodyPr>
            <a:normAutofit fontScale="90000"/>
          </a:bodyPr>
          <a:lstStyle/>
          <a:p>
            <a:r>
              <a:rPr lang="en-US"/>
              <a:t>Distribución de Consumidores</a:t>
            </a:r>
            <a:endParaRPr lang="es-AR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5537A3B-0ABA-8C87-E427-539E9BB97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3074" y="1596888"/>
            <a:ext cx="4797726" cy="1947333"/>
          </a:xfrm>
        </p:spPr>
        <p:txBody>
          <a:bodyPr>
            <a:normAutofit/>
          </a:bodyPr>
          <a:lstStyle/>
          <a:p>
            <a:endParaRPr lang="es-A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AF7B75-998E-12DC-1CAF-824F4687E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238" y="1499545"/>
            <a:ext cx="3991429" cy="3389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601F2C-9E38-D990-9105-2D692F3B0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305" y="1493100"/>
            <a:ext cx="6143552" cy="33961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A31C63-084D-5EC1-7E14-32A1B88F9FC9}"/>
              </a:ext>
            </a:extLst>
          </p:cNvPr>
          <p:cNvSpPr txBox="1"/>
          <p:nvPr/>
        </p:nvSpPr>
        <p:spPr>
          <a:xfrm>
            <a:off x="1226238" y="5287955"/>
            <a:ext cx="107841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sz="2000" b="0" dirty="0">
                <a:effectLst/>
                <a:latin typeface="Century Gothic" panose="020B0502020202020204" pitchFamily="34" charset="0"/>
              </a:rPr>
              <a:t>Mayor densidad de consumidores en las regiones sudeste, sur y nordeste.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sz="2000" dirty="0">
                <a:latin typeface="Century Gothic" panose="020B0502020202020204" pitchFamily="34" charset="0"/>
              </a:rPr>
              <a:t>Estado con mayor cantidad de consumidores: </a:t>
            </a:r>
            <a:r>
              <a:rPr lang="es-AR" sz="2000" b="0" dirty="0">
                <a:effectLst/>
                <a:latin typeface="Century Gothic" panose="020B0502020202020204" pitchFamily="34" charset="0"/>
              </a:rPr>
              <a:t>San Pablo y Rio de Janeiro.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71531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5D449B5-3490-4A41-CC5E-607850E03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5645" y="241012"/>
            <a:ext cx="9805155" cy="1114866"/>
          </a:xfrm>
        </p:spPr>
        <p:txBody>
          <a:bodyPr>
            <a:normAutofit/>
          </a:bodyPr>
          <a:lstStyle/>
          <a:p>
            <a:r>
              <a:rPr lang="en-US" dirty="0" err="1"/>
              <a:t>Distribución</a:t>
            </a:r>
            <a:r>
              <a:rPr lang="en-US" dirty="0"/>
              <a:t> de </a:t>
            </a:r>
            <a:r>
              <a:rPr lang="en-US" dirty="0" err="1"/>
              <a:t>Clientes</a:t>
            </a:r>
            <a:endParaRPr lang="es-AR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5537A3B-0ABA-8C87-E427-539E9BB97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3074" y="1596888"/>
            <a:ext cx="4797726" cy="1947333"/>
          </a:xfrm>
        </p:spPr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31C63-084D-5EC1-7E14-32A1B88F9FC9}"/>
              </a:ext>
            </a:extLst>
          </p:cNvPr>
          <p:cNvSpPr txBox="1"/>
          <p:nvPr/>
        </p:nvSpPr>
        <p:spPr>
          <a:xfrm>
            <a:off x="1226238" y="5287955"/>
            <a:ext cx="107841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sz="2000" b="0" dirty="0">
                <a:effectLst/>
                <a:latin typeface="Century Gothic" panose="020B0502020202020204" pitchFamily="34" charset="0"/>
              </a:rPr>
              <a:t>Mayor densidad de clientes en San Pablo y alrededores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sz="2000" dirty="0">
                <a:latin typeface="Century Gothic" panose="020B0502020202020204" pitchFamily="34" charset="0"/>
              </a:rPr>
              <a:t>Presenta distribución más concentrada en un estado respecto a los consumidores</a:t>
            </a:r>
            <a:endParaRPr lang="es-AR" sz="2000" b="0" dirty="0">
              <a:effectLst/>
              <a:latin typeface="Century Gothic" panose="020B0502020202020204" pitchFamily="34" charset="0"/>
            </a:endParaRPr>
          </a:p>
          <a:p>
            <a:endParaRPr lang="es-A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DA93C7-1716-0105-7A52-5EF086E74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020" y="1555718"/>
            <a:ext cx="5949979" cy="33646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A2E96D-5495-D5EC-E7B8-B9D0049F6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673" y="1555718"/>
            <a:ext cx="4318627" cy="336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30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5D449B5-3490-4A41-CC5E-607850E03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5645" y="241012"/>
            <a:ext cx="9805155" cy="1114866"/>
          </a:xfrm>
        </p:spPr>
        <p:txBody>
          <a:bodyPr>
            <a:normAutofit/>
          </a:bodyPr>
          <a:lstStyle/>
          <a:p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valoraciones</a:t>
            </a:r>
            <a:endParaRPr lang="es-AR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5537A3B-0ABA-8C87-E427-539E9BB97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3074" y="1596888"/>
            <a:ext cx="4797726" cy="1947333"/>
          </a:xfrm>
        </p:spPr>
        <p:txBody>
          <a:bodyPr>
            <a:normAutofit/>
          </a:bodyPr>
          <a:lstStyle/>
          <a:p>
            <a:endParaRPr lang="es-A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BBD175-391E-D0CA-2549-18567630F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58" y="1596888"/>
            <a:ext cx="5433816" cy="26292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ED3B3A-C4C9-EC73-C04D-B515D3A3C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266" y="1596888"/>
            <a:ext cx="5077534" cy="2629267"/>
          </a:xfrm>
          <a:prstGeom prst="rect">
            <a:avLst/>
          </a:prstGeom>
        </p:spPr>
      </p:pic>
      <p:graphicFrame>
        <p:nvGraphicFramePr>
          <p:cNvPr id="26" name="TextBox 7">
            <a:extLst>
              <a:ext uri="{FF2B5EF4-FFF2-40B4-BE49-F238E27FC236}">
                <a16:creationId xmlns:a16="http://schemas.microsoft.com/office/drawing/2014/main" id="{8639A161-BB8C-01F5-2870-4AE717EFB4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7265477"/>
              </p:ext>
            </p:extLst>
          </p:nvPr>
        </p:nvGraphicFramePr>
        <p:xfrm>
          <a:off x="384408" y="4577848"/>
          <a:ext cx="11212505" cy="1600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58002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5D449B5-3490-4A41-CC5E-607850E03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5645" y="241012"/>
            <a:ext cx="9805155" cy="1114866"/>
          </a:xfrm>
        </p:spPr>
        <p:txBody>
          <a:bodyPr>
            <a:normAutofit/>
          </a:bodyPr>
          <a:lstStyle/>
          <a:p>
            <a:r>
              <a:rPr lang="en-US" dirty="0" err="1"/>
              <a:t>Valoraciones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tiempo</a:t>
            </a:r>
            <a:endParaRPr lang="es-AR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5537A3B-0ABA-8C87-E427-539E9BB97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43857" y="1596888"/>
            <a:ext cx="3186179" cy="4821847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AR" dirty="0">
                <a:solidFill>
                  <a:schemeClr val="tx1"/>
                </a:solidFill>
              </a:rPr>
              <a:t>La media de las valoraciones en el tiempo tiende a 4,06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AR" dirty="0">
                <a:solidFill>
                  <a:schemeClr val="tx1"/>
                </a:solidFill>
              </a:rPr>
              <a:t>Se visualiza cierta periodicidad a lo largo de todo el periodo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AR" dirty="0">
                <a:solidFill>
                  <a:schemeClr val="tx1"/>
                </a:solidFill>
              </a:rPr>
              <a:t>Si se hace zoom en un mes, se puede observar que los domingos las </a:t>
            </a:r>
            <a:r>
              <a:rPr lang="es-AR" dirty="0" err="1">
                <a:solidFill>
                  <a:schemeClr val="tx1"/>
                </a:solidFill>
              </a:rPr>
              <a:t>review</a:t>
            </a:r>
            <a:r>
              <a:rPr lang="es-AR" dirty="0">
                <a:solidFill>
                  <a:schemeClr val="tx1"/>
                </a:solidFill>
              </a:rPr>
              <a:t> tienen a ser más negativas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C10339-0D79-05C2-AA90-966814765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64" y="1492221"/>
            <a:ext cx="8220854" cy="2485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17F177-B86A-8283-20E8-2D0218292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64" y="4312823"/>
            <a:ext cx="8220854" cy="2105912"/>
          </a:xfrm>
          <a:prstGeom prst="rect">
            <a:avLst/>
          </a:prstGeom>
        </p:spPr>
      </p:pic>
      <p:sp>
        <p:nvSpPr>
          <p:cNvPr id="10" name="Arrow: Curved Left 9">
            <a:extLst>
              <a:ext uri="{FF2B5EF4-FFF2-40B4-BE49-F238E27FC236}">
                <a16:creationId xmlns:a16="http://schemas.microsoft.com/office/drawing/2014/main" id="{06A1FFF3-917D-18B6-783C-E7EFCCF41B69}"/>
              </a:ext>
            </a:extLst>
          </p:cNvPr>
          <p:cNvSpPr/>
          <p:nvPr/>
        </p:nvSpPr>
        <p:spPr>
          <a:xfrm>
            <a:off x="8221758" y="3244939"/>
            <a:ext cx="573778" cy="1544320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87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5D449B5-3490-4A41-CC5E-607850E03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5645" y="241012"/>
            <a:ext cx="9805155" cy="111486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Valoraciones</a:t>
            </a:r>
            <a:r>
              <a:rPr lang="en-US" dirty="0"/>
              <a:t> y </a:t>
            </a:r>
            <a:r>
              <a:rPr lang="en-US" dirty="0" err="1"/>
              <a:t>tiempo</a:t>
            </a:r>
            <a:r>
              <a:rPr lang="en-US" dirty="0"/>
              <a:t> </a:t>
            </a:r>
            <a:r>
              <a:rPr lang="en-US" dirty="0" err="1"/>
              <a:t>entrega</a:t>
            </a:r>
            <a:endParaRPr lang="es-A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C0A7A3-0839-82F0-83BC-C0AC19D38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1" y="4349746"/>
            <a:ext cx="4940709" cy="23047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795CA1-7739-F3C7-711A-83F04BF2B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80" y="1355878"/>
            <a:ext cx="4940709" cy="28909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63A7E1-048C-19DA-994B-B981B397A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291" y="1367307"/>
            <a:ext cx="6485106" cy="28680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6F98EAF-045E-BFD4-8760-069AC1DE83E5}"/>
              </a:ext>
            </a:extLst>
          </p:cNvPr>
          <p:cNvSpPr txBox="1"/>
          <p:nvPr/>
        </p:nvSpPr>
        <p:spPr>
          <a:xfrm>
            <a:off x="5412291" y="4209604"/>
            <a:ext cx="6602728" cy="2532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dirty="0"/>
              <a:t>Hasta el día 30 las </a:t>
            </a:r>
            <a:r>
              <a:rPr lang="es-AR" dirty="0" err="1"/>
              <a:t>reviews</a:t>
            </a:r>
            <a:r>
              <a:rPr lang="es-AR" dirty="0"/>
              <a:t> tienden a ser positivas, pasado ese tiempo tiene predominancia negativa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dirty="0"/>
              <a:t>Los consumidores de todos los estados tienen un comportamiento similar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dirty="0"/>
              <a:t>La fecha de entrega real tiende a ser menor que la fecha de entrega estimada</a:t>
            </a:r>
          </a:p>
        </p:txBody>
      </p:sp>
    </p:spTree>
    <p:extLst>
      <p:ext uri="{BB962C8B-B14F-4D97-AF65-F5344CB8AC3E}">
        <p14:creationId xmlns:p14="http://schemas.microsoft.com/office/powerpoint/2010/main" val="3534403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15D449B5-3490-4A41-CC5E-607850E03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568" y="4953000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/>
              <a:t>Valoraciones</a:t>
            </a:r>
            <a:r>
              <a:rPr lang="en-US" sz="3600" dirty="0"/>
              <a:t> vs. Estado </a:t>
            </a:r>
            <a:r>
              <a:rPr lang="en-US" sz="3600" dirty="0" err="1"/>
              <a:t>vendedor</a:t>
            </a:r>
            <a:r>
              <a:rPr lang="en-US" sz="3600" dirty="0"/>
              <a:t> y </a:t>
            </a:r>
            <a:r>
              <a:rPr lang="en-US" sz="3600" dirty="0" err="1"/>
              <a:t>consumidor</a:t>
            </a:r>
            <a:endParaRPr lang="en-US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F98EAF-045E-BFD4-8760-069AC1DE83E5}"/>
              </a:ext>
            </a:extLst>
          </p:cNvPr>
          <p:cNvSpPr txBox="1"/>
          <p:nvPr/>
        </p:nvSpPr>
        <p:spPr>
          <a:xfrm>
            <a:off x="8605737" y="209098"/>
            <a:ext cx="3586263" cy="4544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accent1"/>
                </a:solidFill>
              </a:rPr>
              <a:t>Se </a:t>
            </a:r>
            <a:r>
              <a:rPr lang="en-US" dirty="0" err="1">
                <a:solidFill>
                  <a:schemeClr val="accent1"/>
                </a:solidFill>
              </a:rPr>
              <a:t>visualiza</a:t>
            </a:r>
            <a:r>
              <a:rPr lang="en-US" dirty="0">
                <a:solidFill>
                  <a:schemeClr val="accent1"/>
                </a:solidFill>
              </a:rPr>
              <a:t> que las </a:t>
            </a:r>
            <a:r>
              <a:rPr lang="en-US" dirty="0" err="1">
                <a:solidFill>
                  <a:schemeClr val="accent1"/>
                </a:solidFill>
              </a:rPr>
              <a:t>valoraciones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positivas</a:t>
            </a:r>
            <a:r>
              <a:rPr lang="en-US" dirty="0">
                <a:solidFill>
                  <a:schemeClr val="accent1"/>
                </a:solidFill>
              </a:rPr>
              <a:t> (true) y las </a:t>
            </a:r>
            <a:r>
              <a:rPr lang="en-US" dirty="0" err="1">
                <a:solidFill>
                  <a:schemeClr val="accent1"/>
                </a:solidFill>
              </a:rPr>
              <a:t>negativas</a:t>
            </a:r>
            <a:r>
              <a:rPr lang="en-US" dirty="0">
                <a:solidFill>
                  <a:schemeClr val="accent1"/>
                </a:solidFill>
              </a:rPr>
              <a:t> (false) no son </a:t>
            </a:r>
            <a:r>
              <a:rPr lang="en-US" dirty="0" err="1">
                <a:solidFill>
                  <a:schemeClr val="accent1"/>
                </a:solidFill>
              </a:rPr>
              <a:t>constantes</a:t>
            </a:r>
            <a:r>
              <a:rPr lang="en-US" dirty="0">
                <a:solidFill>
                  <a:schemeClr val="accent1"/>
                </a:solidFill>
              </a:rPr>
              <a:t> para la </a:t>
            </a:r>
            <a:r>
              <a:rPr lang="en-US" dirty="0" err="1">
                <a:solidFill>
                  <a:schemeClr val="accent1"/>
                </a:solidFill>
              </a:rPr>
              <a:t>relación</a:t>
            </a:r>
            <a:r>
              <a:rPr lang="en-US" dirty="0">
                <a:solidFill>
                  <a:schemeClr val="accent1"/>
                </a:solidFill>
              </a:rPr>
              <a:t> del Estado del </a:t>
            </a:r>
            <a:r>
              <a:rPr lang="en-US" dirty="0" err="1">
                <a:solidFill>
                  <a:schemeClr val="accent1"/>
                </a:solidFill>
              </a:rPr>
              <a:t>Consumidor</a:t>
            </a:r>
            <a:r>
              <a:rPr lang="en-US" dirty="0">
                <a:solidFill>
                  <a:schemeClr val="accent1"/>
                </a:solidFill>
              </a:rPr>
              <a:t> y del Estado del </a:t>
            </a:r>
            <a:r>
              <a:rPr lang="en-US" dirty="0" err="1">
                <a:solidFill>
                  <a:schemeClr val="accent1"/>
                </a:solidFill>
              </a:rPr>
              <a:t>Vendedor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D7B975-C40F-8B07-9A11-57EE18029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4" y="224581"/>
            <a:ext cx="8554644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4642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529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Century Gothic</vt:lpstr>
      <vt:lpstr>Wingdings</vt:lpstr>
      <vt:lpstr>Wingdings 3</vt:lpstr>
      <vt:lpstr>Slice</vt:lpstr>
      <vt:lpstr>OLIST    Analisis de Consumidores</vt:lpstr>
      <vt:lpstr>Glosario</vt:lpstr>
      <vt:lpstr>Objetivo</vt:lpstr>
      <vt:lpstr>Distribución de Consumidores</vt:lpstr>
      <vt:lpstr>Distribución de Clientes</vt:lpstr>
      <vt:lpstr>Análisis de valoraciones</vt:lpstr>
      <vt:lpstr>Valoraciones en el tiempo</vt:lpstr>
      <vt:lpstr>Valoraciones y tiempo entrega</vt:lpstr>
      <vt:lpstr>Valoraciones vs. Estado vendedor y consumidor</vt:lpstr>
      <vt:lpstr>Valoraciones por categoria de producto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OLIST    Consumidores</dc:title>
  <dc:creator>Natalia Pérez</dc:creator>
  <cp:lastModifiedBy>Natalia Pérez</cp:lastModifiedBy>
  <cp:revision>7</cp:revision>
  <dcterms:created xsi:type="dcterms:W3CDTF">2023-10-24T23:36:01Z</dcterms:created>
  <dcterms:modified xsi:type="dcterms:W3CDTF">2023-10-25T02:40:54Z</dcterms:modified>
</cp:coreProperties>
</file>