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7" d="100"/>
          <a:sy n="57" d="100"/>
        </p:scale>
        <p:origin x="99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2E2B11B-A953-89AC-DAFC-3AA13C8B2691}"/>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52D11182-A5B8-F2EA-DD55-524D5008C4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6527ADDC-F03B-C8D4-84DD-8B50C1FF666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5628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FCFDF1E-ED42-9CC7-65DE-CB9A4D75C89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0CA5BF8-319F-A41E-6668-02A9D60E9F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C6D83A57-DAC0-4DFC-BEF3-2F3734E8E7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2964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71ABAFA-39C1-ECE1-9B3D-9C98D4A1468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22C9D8C6-CBF3-0498-A59F-9585114337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9478BEE-BE71-0F0D-136B-CD6583DF53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730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Natalia A. Santiago</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4EC86DD-F812-6CBB-6A0D-DA4D70A9E1A5}"/>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295584E-3250-28C0-8502-D49FA71C295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6F1E0A42-F55D-8109-BA89-A4B0B95A905E}"/>
              </a:ext>
            </a:extLst>
          </p:cNvPr>
          <p:cNvSpPr txBox="1">
            <a:spLocks noGrp="1"/>
          </p:cNvSpPr>
          <p:nvPr>
            <p:ph type="body" idx="1"/>
          </p:nvPr>
        </p:nvSpPr>
        <p:spPr>
          <a:xfrm>
            <a:off x="685800" y="880945"/>
            <a:ext cx="4265341" cy="5337815"/>
          </a:xfrm>
          <a:prstGeom prst="rect">
            <a:avLst/>
          </a:prstGeom>
          <a:noFill/>
          <a:ln>
            <a:noFill/>
          </a:ln>
        </p:spPr>
        <p:txBody>
          <a:bodyPr spcFirstLastPara="1" wrap="square" lIns="91425" tIns="45700" rIns="91425" bIns="45700" anchor="t" anchorCtr="0">
            <a:noAutofit/>
          </a:bodyPr>
          <a:lstStyle/>
          <a:p>
            <a:r>
              <a:rPr lang="en-US" b="1" dirty="0"/>
              <a:t>Test 3: Data Encryption</a:t>
            </a:r>
          </a:p>
          <a:p>
            <a:r>
              <a:rPr lang="en-US" b="1" dirty="0"/>
              <a:t>Objective:</a:t>
            </a:r>
            <a:r>
              <a:rPr lang="en-US" dirty="0"/>
              <a:t> Validate that data encryption mechanisms are correctly implemented.</a:t>
            </a:r>
          </a:p>
          <a:p>
            <a:r>
              <a:rPr lang="en-US" b="1" dirty="0"/>
              <a:t>Taking It Further:</a:t>
            </a:r>
            <a:endParaRPr lang="en-US" dirty="0"/>
          </a:p>
          <a:p>
            <a:pPr>
              <a:buFont typeface="Arial" panose="020B0604020202020204" pitchFamily="34" charset="0"/>
              <a:buChar char="•"/>
            </a:pPr>
            <a:r>
              <a:rPr lang="en-US" dirty="0"/>
              <a:t>Test encryption and decryption of various data types.</a:t>
            </a:r>
          </a:p>
          <a:p>
            <a:pPr>
              <a:buFont typeface="Arial" panose="020B0604020202020204" pitchFamily="34" charset="0"/>
              <a:buChar char="•"/>
            </a:pPr>
            <a:r>
              <a:rPr lang="en-US" dirty="0"/>
              <a:t>Verify that encrypted data cannot be easily deciphered without the key.</a:t>
            </a:r>
          </a:p>
          <a:p>
            <a:pPr>
              <a:buFont typeface="Arial" panose="020B0604020202020204" pitchFamily="34" charset="0"/>
              <a:buChar char="•"/>
            </a:pPr>
            <a:r>
              <a:rPr lang="en-US" dirty="0"/>
              <a:t>Implement tests for different encryption algorithms.</a:t>
            </a:r>
          </a:p>
          <a:p>
            <a:pPr marL="114300" indent="0">
              <a:buNone/>
            </a:pPr>
            <a:endParaRPr lang="en-US" dirty="0"/>
          </a:p>
        </p:txBody>
      </p:sp>
      <p:pic>
        <p:nvPicPr>
          <p:cNvPr id="197" name="Google Shape;197;g9504e29505_0_0" descr="Green Pace logo">
            <a:extLst>
              <a:ext uri="{FF2B5EF4-FFF2-40B4-BE49-F238E27FC236}">
                <a16:creationId xmlns:a16="http://schemas.microsoft.com/office/drawing/2014/main" id="{AD4D765C-9C73-EECF-A303-BAF80C62351F}"/>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8CA85356-7929-7AA3-6965-A069122293DB}"/>
              </a:ext>
            </a:extLst>
          </p:cNvPr>
          <p:cNvPicPr>
            <a:picLocks noChangeAspect="1"/>
          </p:cNvPicPr>
          <p:nvPr/>
        </p:nvPicPr>
        <p:blipFill>
          <a:blip r:embed="rId5"/>
          <a:stretch>
            <a:fillRect/>
          </a:stretch>
        </p:blipFill>
        <p:spPr>
          <a:xfrm>
            <a:off x="5516137" y="1831587"/>
            <a:ext cx="6259551" cy="3520998"/>
          </a:xfrm>
          <a:prstGeom prst="rect">
            <a:avLst/>
          </a:prstGeom>
        </p:spPr>
      </p:pic>
    </p:spTree>
    <p:custDataLst>
      <p:tags r:id="rId1"/>
    </p:custDataLst>
    <p:extLst>
      <p:ext uri="{BB962C8B-B14F-4D97-AF65-F5344CB8AC3E}">
        <p14:creationId xmlns:p14="http://schemas.microsoft.com/office/powerpoint/2010/main" val="35353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07A5679-39A5-B57D-78D9-0C3BBCCEA11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7CB97811-7F66-2C5D-6FBF-21DC1E4DDDE6}"/>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6E0E6112-8178-4840-4298-3C716302D245}"/>
              </a:ext>
            </a:extLst>
          </p:cNvPr>
          <p:cNvSpPr txBox="1">
            <a:spLocks noGrp="1"/>
          </p:cNvSpPr>
          <p:nvPr>
            <p:ph type="body" idx="1"/>
          </p:nvPr>
        </p:nvSpPr>
        <p:spPr>
          <a:xfrm>
            <a:off x="685800" y="880945"/>
            <a:ext cx="4265341" cy="5337815"/>
          </a:xfrm>
          <a:prstGeom prst="rect">
            <a:avLst/>
          </a:prstGeom>
          <a:noFill/>
          <a:ln>
            <a:noFill/>
          </a:ln>
        </p:spPr>
        <p:txBody>
          <a:bodyPr spcFirstLastPara="1" wrap="square" lIns="91425" tIns="45700" rIns="91425" bIns="45700" anchor="t" anchorCtr="0">
            <a:noAutofit/>
          </a:bodyPr>
          <a:lstStyle/>
          <a:p>
            <a:r>
              <a:rPr lang="en-US" b="1" dirty="0"/>
              <a:t>Test 4: Session Management</a:t>
            </a:r>
          </a:p>
          <a:p>
            <a:r>
              <a:rPr lang="en-US" b="1" dirty="0"/>
              <a:t>Objective:</a:t>
            </a:r>
            <a:r>
              <a:rPr lang="en-US" dirty="0"/>
              <a:t> Ensure that session management mechanisms are secure and function correctly.</a:t>
            </a:r>
          </a:p>
          <a:p>
            <a:r>
              <a:rPr lang="en-US" b="1" dirty="0"/>
              <a:t>Taking It Further:</a:t>
            </a:r>
          </a:p>
          <a:p>
            <a:r>
              <a:rPr lang="en-US" dirty="0"/>
              <a:t>Add test cases for different user roles and permissions to ensure that sessions are managed appropriately for each role.</a:t>
            </a:r>
          </a:p>
          <a:p>
            <a:pPr marL="114300" indent="0">
              <a:buNone/>
            </a:pPr>
            <a:endParaRPr lang="en-US" dirty="0"/>
          </a:p>
          <a:p>
            <a:pPr marL="114300" indent="0">
              <a:buNone/>
            </a:pPr>
            <a:endParaRPr lang="en-US" dirty="0"/>
          </a:p>
        </p:txBody>
      </p:sp>
      <p:pic>
        <p:nvPicPr>
          <p:cNvPr id="197" name="Google Shape;197;g9504e29505_0_0" descr="Green Pace logo">
            <a:extLst>
              <a:ext uri="{FF2B5EF4-FFF2-40B4-BE49-F238E27FC236}">
                <a16:creationId xmlns:a16="http://schemas.microsoft.com/office/drawing/2014/main" id="{1BE3C204-BEAB-7998-469E-92451BAFC15E}"/>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33C506E8-B03E-A05D-C665-B0C4838AC244}"/>
              </a:ext>
            </a:extLst>
          </p:cNvPr>
          <p:cNvPicPr>
            <a:picLocks noChangeAspect="1"/>
          </p:cNvPicPr>
          <p:nvPr/>
        </p:nvPicPr>
        <p:blipFill>
          <a:blip r:embed="rId5"/>
          <a:stretch>
            <a:fillRect/>
          </a:stretch>
        </p:blipFill>
        <p:spPr>
          <a:xfrm>
            <a:off x="5481444" y="1862253"/>
            <a:ext cx="6185210" cy="3479181"/>
          </a:xfrm>
          <a:prstGeom prst="rect">
            <a:avLst/>
          </a:prstGeom>
        </p:spPr>
      </p:pic>
    </p:spTree>
    <p:custDataLst>
      <p:tags r:id="rId1"/>
    </p:custDataLst>
    <p:extLst>
      <p:ext uri="{BB962C8B-B14F-4D97-AF65-F5344CB8AC3E}">
        <p14:creationId xmlns:p14="http://schemas.microsoft.com/office/powerpoint/2010/main" val="377737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a:extLst>
              <a:ext uri="{FF2B5EF4-FFF2-40B4-BE49-F238E27FC236}">
                <a16:creationId xmlns:a16="http://schemas.microsoft.com/office/drawing/2014/main" id="{550F8FC1-57E1-C6F5-CB18-5DD0C08E6EC7}"/>
              </a:ext>
            </a:extLst>
          </p:cNvPr>
          <p:cNvSpPr>
            <a:spLocks noGrp="1" noChangeArrowheads="1"/>
          </p:cNvSpPr>
          <p:nvPr>
            <p:ph type="body" idx="1"/>
          </p:nvPr>
        </p:nvSpPr>
        <p:spPr bwMode="auto">
          <a:xfrm>
            <a:off x="1087244" y="2057401"/>
            <a:ext cx="961792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In a </a:t>
            </a:r>
            <a:r>
              <a:rPr kumimoji="0" lang="en-US" altLang="en-US" sz="1800" b="0" i="0" u="none" strike="noStrike" cap="none" normalizeH="0" baseline="0" dirty="0" err="1">
                <a:ln>
                  <a:noFill/>
                </a:ln>
                <a:solidFill>
                  <a:schemeClr val="bg1"/>
                </a:solidFill>
                <a:effectLst/>
                <a:latin typeface="Arial" panose="020B0604020202020204" pitchFamily="34" charset="0"/>
              </a:rPr>
              <a:t>DevSecOps</a:t>
            </a:r>
            <a:r>
              <a:rPr kumimoji="0" lang="en-US" altLang="en-US" sz="1800" b="0" i="0" u="none" strike="noStrike" cap="none" normalizeH="0" baseline="0" dirty="0">
                <a:ln>
                  <a:noFill/>
                </a:ln>
                <a:solidFill>
                  <a:schemeClr val="bg1"/>
                </a:solidFill>
                <a:effectLst/>
                <a:latin typeface="Arial" panose="020B0604020202020204" pitchFamily="34" charset="0"/>
              </a:rPr>
              <a:t> pipeline, security tools are integrated at each stage to ensure continuous protection. During </a:t>
            </a:r>
            <a:r>
              <a:rPr kumimoji="0" lang="en-US" altLang="en-US" sz="1800" b="1" i="0" u="none" strike="noStrike" cap="none" normalizeH="0" baseline="0" dirty="0">
                <a:ln>
                  <a:noFill/>
                </a:ln>
                <a:solidFill>
                  <a:schemeClr val="bg1"/>
                </a:solidFill>
                <a:effectLst/>
                <a:latin typeface="Arial" panose="020B0604020202020204" pitchFamily="34" charset="0"/>
              </a:rPr>
              <a:t>planning</a:t>
            </a:r>
            <a:r>
              <a:rPr kumimoji="0" lang="en-US" altLang="en-US" sz="1800" b="0" i="0" u="none" strike="noStrike" cap="none" normalizeH="0" baseline="0" dirty="0">
                <a:ln>
                  <a:noFill/>
                </a:ln>
                <a:solidFill>
                  <a:schemeClr val="bg1"/>
                </a:solidFill>
                <a:effectLst/>
                <a:latin typeface="Arial" panose="020B0604020202020204" pitchFamily="34" charset="0"/>
              </a:rPr>
              <a:t>, tools assess dependency risks and threat models; in </a:t>
            </a:r>
            <a:r>
              <a:rPr kumimoji="0" lang="en-US" altLang="en-US" sz="1800" b="1" i="0" u="none" strike="noStrike" cap="none" normalizeH="0" baseline="0" dirty="0">
                <a:ln>
                  <a:noFill/>
                </a:ln>
                <a:solidFill>
                  <a:schemeClr val="bg1"/>
                </a:solidFill>
                <a:effectLst/>
                <a:latin typeface="Arial" panose="020B0604020202020204" pitchFamily="34" charset="0"/>
              </a:rPr>
              <a:t>coding</a:t>
            </a:r>
            <a:r>
              <a:rPr kumimoji="0" lang="en-US" altLang="en-US" sz="1800" b="0" i="0" u="none" strike="noStrike" cap="none" normalizeH="0" baseline="0" dirty="0">
                <a:ln>
                  <a:noFill/>
                </a:ln>
                <a:solidFill>
                  <a:schemeClr val="bg1"/>
                </a:solidFill>
                <a:effectLst/>
                <a:latin typeface="Arial" panose="020B0604020202020204" pitchFamily="34" charset="0"/>
              </a:rPr>
              <a:t>, static code analysis (SAST) and secret scanning detect vulnerabilities. At </a:t>
            </a:r>
            <a:r>
              <a:rPr kumimoji="0" lang="en-US" altLang="en-US" sz="1800" b="1" i="0" u="none" strike="noStrike" cap="none" normalizeH="0" baseline="0" dirty="0">
                <a:ln>
                  <a:noFill/>
                </a:ln>
                <a:solidFill>
                  <a:schemeClr val="bg1"/>
                </a:solidFill>
                <a:effectLst/>
                <a:latin typeface="Arial" panose="020B0604020202020204" pitchFamily="34" charset="0"/>
              </a:rPr>
              <a:t>build</a:t>
            </a:r>
            <a:r>
              <a:rPr kumimoji="0" lang="en-US" altLang="en-US" sz="1800" b="0" i="0" u="none" strike="noStrike" cap="none" normalizeH="0" baseline="0" dirty="0">
                <a:ln>
                  <a:noFill/>
                </a:ln>
                <a:solidFill>
                  <a:schemeClr val="bg1"/>
                </a:solidFill>
                <a:effectLst/>
                <a:latin typeface="Arial" panose="020B0604020202020204" pitchFamily="34" charset="0"/>
              </a:rPr>
              <a:t>, vulnerability scanning, container scans, and further static analysis occur. In </a:t>
            </a:r>
            <a:r>
              <a:rPr kumimoji="0" lang="en-US" altLang="en-US" sz="1800" b="1" i="0" u="none" strike="noStrike" cap="none" normalizeH="0" baseline="0" dirty="0">
                <a:ln>
                  <a:noFill/>
                </a:ln>
                <a:solidFill>
                  <a:schemeClr val="bg1"/>
                </a:solidFill>
                <a:effectLst/>
                <a:latin typeface="Arial" panose="020B0604020202020204" pitchFamily="34" charset="0"/>
              </a:rPr>
              <a:t>testing</a:t>
            </a:r>
            <a:r>
              <a:rPr kumimoji="0" lang="en-US" altLang="en-US" sz="1800" b="0" i="0" u="none" strike="noStrike" cap="none" normalizeH="0" baseline="0" dirty="0">
                <a:ln>
                  <a:noFill/>
                </a:ln>
                <a:solidFill>
                  <a:schemeClr val="bg1"/>
                </a:solidFill>
                <a:effectLst/>
                <a:latin typeface="Arial" panose="020B0604020202020204" pitchFamily="34" charset="0"/>
              </a:rPr>
              <a:t>, dynamic testing (DAST) and interactive analysis (IAST) identify runtime issues, while </a:t>
            </a:r>
            <a:r>
              <a:rPr kumimoji="0" lang="en-US" altLang="en-US" sz="1800" b="1" i="0" u="none" strike="noStrike" cap="none" normalizeH="0" baseline="0" dirty="0">
                <a:ln>
                  <a:noFill/>
                </a:ln>
                <a:solidFill>
                  <a:schemeClr val="bg1"/>
                </a:solidFill>
                <a:effectLst/>
                <a:latin typeface="Arial" panose="020B0604020202020204" pitchFamily="34" charset="0"/>
              </a:rPr>
              <a:t>release</a:t>
            </a:r>
            <a:r>
              <a:rPr kumimoji="0" lang="en-US" altLang="en-US" sz="1800" b="0" i="0" u="none" strike="noStrike" cap="none" normalizeH="0" baseline="0" dirty="0">
                <a:ln>
                  <a:noFill/>
                </a:ln>
                <a:solidFill>
                  <a:schemeClr val="bg1"/>
                </a:solidFill>
                <a:effectLst/>
                <a:latin typeface="Arial" panose="020B0604020202020204" pitchFamily="34" charset="0"/>
              </a:rPr>
              <a:t> focuses on scanning configurations and ensuring security compliance. </a:t>
            </a:r>
            <a:r>
              <a:rPr kumimoji="0" lang="en-US" altLang="en-US" sz="1800" b="1" i="0" u="none" strike="noStrike" cap="none" normalizeH="0" baseline="0" dirty="0">
                <a:ln>
                  <a:noFill/>
                </a:ln>
                <a:solidFill>
                  <a:schemeClr val="bg1"/>
                </a:solidFill>
                <a:effectLst/>
                <a:latin typeface="Arial" panose="020B0604020202020204" pitchFamily="34" charset="0"/>
              </a:rPr>
              <a:t>Deployment</a:t>
            </a:r>
            <a:r>
              <a:rPr kumimoji="0" lang="en-US" altLang="en-US" sz="1800" b="0" i="0" u="none" strike="noStrike" cap="none" normalizeH="0" baseline="0" dirty="0">
                <a:ln>
                  <a:noFill/>
                </a:ln>
                <a:solidFill>
                  <a:schemeClr val="bg1"/>
                </a:solidFill>
                <a:effectLst/>
                <a:latin typeface="Arial" panose="020B0604020202020204" pitchFamily="34" charset="0"/>
              </a:rPr>
              <a:t> relies on tools like Runtime Application Self-Protection (RASP) and Security Information and Event Management (SIEM) for monitoring, and in </a:t>
            </a:r>
            <a:r>
              <a:rPr kumimoji="0" lang="en-US" altLang="en-US" sz="1800" b="1" i="0" u="none" strike="noStrike" cap="none" normalizeH="0" baseline="0" dirty="0">
                <a:ln>
                  <a:noFill/>
                </a:ln>
                <a:solidFill>
                  <a:schemeClr val="bg1"/>
                </a:solidFill>
                <a:effectLst/>
                <a:latin typeface="Arial" panose="020B0604020202020204" pitchFamily="34" charset="0"/>
              </a:rPr>
              <a:t>operations</a:t>
            </a:r>
            <a:r>
              <a:rPr kumimoji="0" lang="en-US" altLang="en-US" sz="1800" b="0" i="0" u="none" strike="noStrike" cap="none" normalizeH="0" baseline="0" dirty="0">
                <a:ln>
                  <a:noFill/>
                </a:ln>
                <a:solidFill>
                  <a:schemeClr val="bg1"/>
                </a:solidFill>
                <a:effectLst/>
                <a:latin typeface="Arial" panose="020B0604020202020204" pitchFamily="34" charset="0"/>
              </a:rPr>
              <a:t>, continuous monitoring, vulnerability management, and automated incident response are applied. The compiler’s role is in the </a:t>
            </a:r>
            <a:r>
              <a:rPr kumimoji="0" lang="en-US" altLang="en-US" sz="1800" b="1" i="0" u="none" strike="noStrike" cap="none" normalizeH="0" baseline="0" dirty="0">
                <a:ln>
                  <a:noFill/>
                </a:ln>
                <a:solidFill>
                  <a:schemeClr val="bg1"/>
                </a:solidFill>
                <a:effectLst/>
                <a:latin typeface="Arial" panose="020B0604020202020204" pitchFamily="34" charset="0"/>
              </a:rPr>
              <a:t>build</a:t>
            </a:r>
            <a:r>
              <a:rPr kumimoji="0" lang="en-US" altLang="en-US" sz="1800" b="0" i="0" u="none" strike="noStrike" cap="none" normalizeH="0" baseline="0" dirty="0">
                <a:ln>
                  <a:noFill/>
                </a:ln>
                <a:solidFill>
                  <a:schemeClr val="bg1"/>
                </a:solidFill>
                <a:effectLst/>
                <a:latin typeface="Arial" panose="020B0604020202020204" pitchFamily="34" charset="0"/>
              </a:rPr>
              <a:t> stage, converting source code to executable code, while security tools focus on pre- and post-compilation scanning.</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dirty="0"/>
              <a:t>The main problems of not integrating security early in the </a:t>
            </a:r>
            <a:r>
              <a:rPr lang="en-US" dirty="0" err="1"/>
              <a:t>DevSecOps</a:t>
            </a:r>
            <a:r>
              <a:rPr lang="en-US" dirty="0"/>
              <a:t> pipeline include increased vulnerabilities, higher remediation costs, and potential non-compliance with regulations. The solution is to implement security automation tools at every stage, from planning through deployment and operation, to proactively identify and address risks. Acting now offers the benefits of early risk mitigation, lower costs, and improved compliance, while waiting exposes the organization to greater vulnerabilities, more expensive fixes, and reputational damage due to security breaches or non-compliance.</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Rectangle 1">
            <a:extLst>
              <a:ext uri="{FF2B5EF4-FFF2-40B4-BE49-F238E27FC236}">
                <a16:creationId xmlns:a16="http://schemas.microsoft.com/office/drawing/2014/main" id="{966E6BE6-CCCE-478D-64BF-6C8473DFF152}"/>
              </a:ext>
            </a:extLst>
          </p:cNvPr>
          <p:cNvSpPr>
            <a:spLocks noGrp="1" noChangeArrowheads="1"/>
          </p:cNvSpPr>
          <p:nvPr>
            <p:ph type="body" idx="1"/>
          </p:nvPr>
        </p:nvSpPr>
        <p:spPr bwMode="auto">
          <a:xfrm>
            <a:off x="1214554" y="2140274"/>
            <a:ext cx="976289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bg1"/>
                </a:solidFill>
                <a:effectLst/>
                <a:latin typeface="Arial" panose="020B0604020202020204" pitchFamily="34" charset="0"/>
              </a:rPr>
              <a:t>The current security policy may have gaps in integrating security throughout the entire DevSecOps pipeline, such as lack of automated tools for continuous vulnerability scanning, insufficient testing for runtime security issues, or limited compliance checks in the release and deployment stages. For example, many organizations still perform security checks only at the end of the development cycle, which can lead to costly vulnerabilities found too late, as seen with the 2017 Equifax breach, where vulnerabilities were discovered long after they had been exploited. To improve, security tools should be integrated from the planning phase onward, with automated scans and real-time monitoring throughout development, build, test, and deployment stages. Additionally, continuous updates to address emerging threats and regulatory changes should be incorporated to reduce risk, improve compliance, and enhance overall security posture.</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a:extLst>
              <a:ext uri="{FF2B5EF4-FFF2-40B4-BE49-F238E27FC236}">
                <a16:creationId xmlns:a16="http://schemas.microsoft.com/office/drawing/2014/main" id="{48FE125B-DDCF-AB6C-8BBC-88178E6E830E}"/>
              </a:ext>
            </a:extLst>
          </p:cNvPr>
          <p:cNvSpPr>
            <a:spLocks noGrp="1" noChangeArrowheads="1"/>
          </p:cNvSpPr>
          <p:nvPr>
            <p:ph type="body" idx="1"/>
          </p:nvPr>
        </p:nvSpPr>
        <p:spPr bwMode="auto">
          <a:xfrm>
            <a:off x="551987" y="2274838"/>
            <a:ext cx="1095421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bg1"/>
                </a:solidFill>
                <a:effectLst/>
                <a:latin typeface="Arial" panose="020B0604020202020204" pitchFamily="34" charset="0"/>
              </a:rPr>
              <a:t>To prevent future problems, organizations should adopt standards such as the </a:t>
            </a:r>
            <a:r>
              <a:rPr kumimoji="0" lang="en-US" altLang="en-US" sz="1800" b="1" i="0" u="none" strike="noStrike" cap="none" normalizeH="0" baseline="0">
                <a:ln>
                  <a:noFill/>
                </a:ln>
                <a:solidFill>
                  <a:schemeClr val="bg1"/>
                </a:solidFill>
                <a:effectLst/>
                <a:latin typeface="Arial" panose="020B0604020202020204" pitchFamily="34" charset="0"/>
              </a:rPr>
              <a:t>OWASP Top Ten</a:t>
            </a:r>
            <a:r>
              <a:rPr kumimoji="0" lang="en-US" altLang="en-US" sz="1800" b="0" i="0" u="none" strike="noStrike" cap="none" normalizeH="0" baseline="0">
                <a:ln>
                  <a:noFill/>
                </a:ln>
                <a:solidFill>
                  <a:schemeClr val="bg1"/>
                </a:solidFill>
                <a:effectLst/>
                <a:latin typeface="Arial" panose="020B0604020202020204" pitchFamily="34" charset="0"/>
              </a:rPr>
              <a:t> for secure coding practices, </a:t>
            </a:r>
            <a:r>
              <a:rPr kumimoji="0" lang="en-US" altLang="en-US" sz="1800" b="1" i="0" u="none" strike="noStrike" cap="none" normalizeH="0" baseline="0">
                <a:ln>
                  <a:noFill/>
                </a:ln>
                <a:solidFill>
                  <a:schemeClr val="bg1"/>
                </a:solidFill>
                <a:effectLst/>
                <a:latin typeface="Arial" panose="020B0604020202020204" pitchFamily="34" charset="0"/>
              </a:rPr>
              <a:t>ISO/IEC 27001</a:t>
            </a:r>
            <a:r>
              <a:rPr kumimoji="0" lang="en-US" altLang="en-US" sz="1800" b="0" i="0" u="none" strike="noStrike" cap="none" normalizeH="0" baseline="0">
                <a:ln>
                  <a:noFill/>
                </a:ln>
                <a:solidFill>
                  <a:schemeClr val="bg1"/>
                </a:solidFill>
                <a:effectLst/>
                <a:latin typeface="Arial" panose="020B0604020202020204" pitchFamily="34" charset="0"/>
              </a:rPr>
              <a:t> for information security management, and </a:t>
            </a:r>
            <a:r>
              <a:rPr kumimoji="0" lang="en-US" altLang="en-US" sz="1800" b="1" i="0" u="none" strike="noStrike" cap="none" normalizeH="0" baseline="0">
                <a:ln>
                  <a:noFill/>
                </a:ln>
                <a:solidFill>
                  <a:schemeClr val="bg1"/>
                </a:solidFill>
                <a:effectLst/>
                <a:latin typeface="Arial" panose="020B0604020202020204" pitchFamily="34" charset="0"/>
              </a:rPr>
              <a:t>NIST Cybersecurity Framework</a:t>
            </a:r>
            <a:r>
              <a:rPr kumimoji="0" lang="en-US" altLang="en-US" sz="1800" b="0" i="0" u="none" strike="noStrike" cap="none" normalizeH="0" baseline="0">
                <a:ln>
                  <a:noFill/>
                </a:ln>
                <a:solidFill>
                  <a:schemeClr val="bg1"/>
                </a:solidFill>
                <a:effectLst/>
                <a:latin typeface="Arial" panose="020B0604020202020204" pitchFamily="34" charset="0"/>
              </a:rPr>
              <a:t> for risk management. Additionally, implementing </a:t>
            </a:r>
            <a:r>
              <a:rPr kumimoji="0" lang="en-US" altLang="en-US" sz="1800" b="1" i="0" u="none" strike="noStrike" cap="none" normalizeH="0" baseline="0">
                <a:ln>
                  <a:noFill/>
                </a:ln>
                <a:solidFill>
                  <a:schemeClr val="bg1"/>
                </a:solidFill>
                <a:effectLst/>
                <a:latin typeface="Arial" panose="020B0604020202020204" pitchFamily="34" charset="0"/>
              </a:rPr>
              <a:t>CI/CD security automation</a:t>
            </a:r>
            <a:r>
              <a:rPr kumimoji="0" lang="en-US" altLang="en-US" sz="1800" b="0" i="0" u="none" strike="noStrike" cap="none" normalizeH="0" baseline="0">
                <a:ln>
                  <a:noFill/>
                </a:ln>
                <a:solidFill>
                  <a:schemeClr val="bg1"/>
                </a:solidFill>
                <a:effectLst/>
                <a:latin typeface="Arial" panose="020B0604020202020204" pitchFamily="34" charset="0"/>
              </a:rPr>
              <a:t> (e.g., automated SAST, DAST, and dependency checks) ensures vulnerabilities are identified early in the development cycle. Organizations should also enforce </a:t>
            </a:r>
            <a:r>
              <a:rPr kumimoji="0" lang="en-US" altLang="en-US" sz="1800" b="1" i="0" u="none" strike="noStrike" cap="none" normalizeH="0" baseline="0">
                <a:ln>
                  <a:noFill/>
                </a:ln>
                <a:solidFill>
                  <a:schemeClr val="bg1"/>
                </a:solidFill>
                <a:effectLst/>
                <a:latin typeface="Arial" panose="020B0604020202020204" pitchFamily="34" charset="0"/>
              </a:rPr>
              <a:t>security by design</a:t>
            </a:r>
            <a:r>
              <a:rPr kumimoji="0" lang="en-US" altLang="en-US" sz="1800" b="0" i="0" u="none" strike="noStrike" cap="none" normalizeH="0" baseline="0">
                <a:ln>
                  <a:noFill/>
                </a:ln>
                <a:solidFill>
                  <a:schemeClr val="bg1"/>
                </a:solidFill>
                <a:effectLst/>
                <a:latin typeface="Arial" panose="020B0604020202020204" pitchFamily="34" charset="0"/>
              </a:rPr>
              <a:t>, ensuring that security is integrated from the start, and adopt </a:t>
            </a:r>
            <a:r>
              <a:rPr kumimoji="0" lang="en-US" altLang="en-US" sz="1800" b="1" i="0" u="none" strike="noStrike" cap="none" normalizeH="0" baseline="0">
                <a:ln>
                  <a:noFill/>
                </a:ln>
                <a:solidFill>
                  <a:schemeClr val="bg1"/>
                </a:solidFill>
                <a:effectLst/>
                <a:latin typeface="Arial" panose="020B0604020202020204" pitchFamily="34" charset="0"/>
              </a:rPr>
              <a:t>DevSecOps</a:t>
            </a:r>
            <a:r>
              <a:rPr kumimoji="0" lang="en-US" altLang="en-US" sz="1800" b="0" i="0" u="none" strike="noStrike" cap="none" normalizeH="0" baseline="0">
                <a:ln>
                  <a:noFill/>
                </a:ln>
                <a:solidFill>
                  <a:schemeClr val="bg1"/>
                </a:solidFill>
                <a:effectLst/>
                <a:latin typeface="Arial" panose="020B0604020202020204" pitchFamily="34" charset="0"/>
              </a:rPr>
              <a:t> practices to continuously monitor, test, and patch vulnerabilities throughout the entire software development lifecycle. Regular audits, compliance checks, and keeping up with evolving regulations will further strengthen the security posture.</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a:extLst>
              <a:ext uri="{FF2B5EF4-FFF2-40B4-BE49-F238E27FC236}">
                <a16:creationId xmlns:a16="http://schemas.microsoft.com/office/drawing/2014/main" id="{C92D3386-CA55-C405-6AFB-903D6955A968}"/>
              </a:ext>
            </a:extLst>
          </p:cNvPr>
          <p:cNvSpPr>
            <a:spLocks noGrp="1" noChangeArrowheads="1"/>
          </p:cNvSpPr>
          <p:nvPr>
            <p:ph type="body" idx="1"/>
          </p:nvPr>
        </p:nvSpPr>
        <p:spPr bwMode="auto">
          <a:xfrm>
            <a:off x="896863" y="1595737"/>
            <a:ext cx="10398273"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2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ISO - International Organization for Standardization. (2019, August 6). </a:t>
            </a:r>
            <a:r>
              <a:rPr kumimoji="0" lang="en-US" altLang="en-US" sz="12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ISO/IEC 27001:2013</a:t>
            </a: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ISO. https://www.iso.org/standard/54534.html</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NIST. (2018). Framework for Improving Critical Infrastructure Cybersecurity, Version 1.1. </a:t>
            </a:r>
            <a:r>
              <a:rPr kumimoji="0" lang="en-US" altLang="en-US" sz="12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Framework for Improving Critical Infrastructure Cybersecurity</a:t>
            </a: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1.1</a:t>
            </a: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 https://doi.org/10.6028/nist.cswp.04162018</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OWASP. (2021). </a:t>
            </a:r>
            <a:r>
              <a:rPr kumimoji="0" lang="en-US" altLang="en-US" sz="12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OWASP Top Ten</a:t>
            </a:r>
            <a:r>
              <a:rPr kumimoji="0" lang="en-US" altLang="en-US"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Owasp.org; OWASP. https://owasp.org/www-project-top-ten/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685800" lvl="0" indent="0" algn="l" rtl="0">
              <a:lnSpc>
                <a:spcPct val="90000"/>
              </a:lnSpc>
              <a:spcBef>
                <a:spcPts val="0"/>
              </a:spcBef>
              <a:spcAft>
                <a:spcPts val="0"/>
              </a:spcAft>
              <a:buSzPts val="1800"/>
              <a:buNone/>
            </a:pPr>
            <a:r>
              <a:rPr lang="en-US" dirty="0"/>
              <a:t>Our Green Pace security policy is designed to create a solid framework for protecting our systems and data from possible dangers. This policy is important to make sure that there is adherence to standardized procedures by all developers, securing a uniform approach towards security. Through its adoption, we establish a defense-in-depth program that adds layers of multiple security measures to protect against numerous vulnerabilities.</a:t>
            </a:r>
          </a:p>
          <a:p>
            <a:pPr marL="685800" lvl="0" indent="0" algn="l" rtl="0">
              <a:lnSpc>
                <a:spcPct val="90000"/>
              </a:lnSpc>
              <a:spcBef>
                <a:spcPts val="0"/>
              </a:spcBef>
              <a:spcAft>
                <a:spcPts val="0"/>
              </a:spcAft>
              <a:buSzPts val="1800"/>
              <a:buNone/>
            </a:pPr>
            <a:endParaRPr lang="en-US" dirty="0"/>
          </a:p>
          <a:p>
            <a:pPr marL="685800" lvl="0" indent="0" algn="l" rtl="0">
              <a:lnSpc>
                <a:spcPct val="90000"/>
              </a:lnSpc>
              <a:spcBef>
                <a:spcPts val="0"/>
              </a:spcBef>
              <a:spcAft>
                <a:spcPts val="0"/>
              </a:spcAft>
              <a:buSzPts val="1800"/>
              <a:buNone/>
            </a:pPr>
            <a:r>
              <a:rPr lang="en-US" dirty="0"/>
              <a:t>As our development team expands, having explicit and reproducible security guidelines is crucial to ensure consistency in our practice. This policy closes the gap between tacit practice and formalized procedure, getting everyone in the team reading from the same script. The background for the necessity of this policy was the growing complexity of our projects and the changing face of cybersecurity threats.</a:t>
            </a:r>
          </a:p>
          <a:p>
            <a:pPr marL="685800" lvl="0" indent="0" algn="l" rtl="0">
              <a:lnSpc>
                <a:spcPct val="90000"/>
              </a:lnSpc>
              <a:spcBef>
                <a:spcPts val="0"/>
              </a:spcBef>
              <a:spcAft>
                <a:spcPts val="0"/>
              </a:spcAft>
              <a:buSzPts val="1800"/>
              <a:buNone/>
            </a:pPr>
            <a:endParaRPr lang="en-US" dirty="0"/>
          </a:p>
          <a:p>
            <a:pPr marL="685800" lvl="0" indent="0" algn="l" rtl="0">
              <a:lnSpc>
                <a:spcPct val="90000"/>
              </a:lnSpc>
              <a:spcBef>
                <a:spcPts val="0"/>
              </a:spcBef>
              <a:spcAft>
                <a:spcPts val="0"/>
              </a:spcAft>
              <a:buSzPts val="1800"/>
              <a:buNone/>
            </a:pPr>
            <a:r>
              <a:rPr lang="en-US" dirty="0"/>
              <a:t>The defense-in-depth principle involves multiple layers of security controls for redundancy and to mitigate the risk of a single point of failure. Our policy is tailored to meet the various levels, right from the physical security to as high as application security, so that everything is comprehensively covered. Standardizing our practice will enable us to detect, prevent, and respond to any threat better and enhance the security posture of our company overall. The figure on this slide illustrates graphically the different layers of the defense-in-depth strategy, emphasizing the requirement for an integrated approach to cybersecurity.</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85800" y="393307"/>
            <a:ext cx="2832100" cy="128083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0" y="0"/>
            <a:ext cx="4135450" cy="6858000"/>
          </a:xfrm>
          <a:prstGeom prst="rect">
            <a:avLst/>
          </a:prstGeom>
          <a:noFill/>
          <a:ln>
            <a:noFill/>
          </a:ln>
        </p:spPr>
        <p:txBody>
          <a:bodyPr spcFirstLastPara="1" wrap="square" lIns="91425" tIns="45700" rIns="91425" bIns="45700" anchor="t" anchorCtr="0">
            <a:normAutofit fontScale="55000" lnSpcReduction="20000"/>
          </a:bodyPr>
          <a:lstStyle/>
          <a:p>
            <a:pPr marL="114300" indent="0">
              <a:buNone/>
            </a:pPr>
            <a:r>
              <a:rPr lang="en-US" b="1" dirty="0"/>
              <a:t>Explanations</a:t>
            </a:r>
          </a:p>
          <a:p>
            <a:pPr>
              <a:buFont typeface="+mj-lt"/>
              <a:buAutoNum type="arabicPeriod"/>
            </a:pPr>
            <a:r>
              <a:rPr lang="en-US" b="1" dirty="0"/>
              <a:t>Phishing attacks targeting employees:</a:t>
            </a:r>
            <a:r>
              <a:rPr lang="en-US" dirty="0"/>
              <a:t> These are common and can lead to significant breaches if employees inadvertently disclose sensitive information.</a:t>
            </a:r>
          </a:p>
          <a:p>
            <a:pPr>
              <a:buFont typeface="+mj-lt"/>
              <a:buAutoNum type="arabicPeriod"/>
            </a:pPr>
            <a:r>
              <a:rPr lang="en-US" b="1" dirty="0"/>
              <a:t>Social engineering exploits:</a:t>
            </a:r>
            <a:r>
              <a:rPr lang="en-US" dirty="0"/>
              <a:t> Attackers often use psychological manipulation to gain access to systems.</a:t>
            </a:r>
          </a:p>
          <a:p>
            <a:pPr>
              <a:buFont typeface="+mj-lt"/>
              <a:buAutoNum type="arabicPeriod"/>
            </a:pPr>
            <a:r>
              <a:rPr lang="en-US" b="1" dirty="0"/>
              <a:t>Unauthorized access due to weak password policies:</a:t>
            </a:r>
            <a:r>
              <a:rPr lang="en-US" dirty="0"/>
              <a:t> Ensuring strong password policies and multi-factor authentication is critical to prevent unauthorized access.</a:t>
            </a:r>
          </a:p>
          <a:p>
            <a:pPr>
              <a:buFont typeface="+mj-lt"/>
              <a:buAutoNum type="arabicPeriod"/>
            </a:pPr>
            <a:r>
              <a:rPr lang="en-US" b="1" dirty="0"/>
              <a:t>Data breaches involving sensitive user information:</a:t>
            </a:r>
            <a:r>
              <a:rPr lang="en-US" dirty="0"/>
              <a:t> Protecting user data should be a top priority, as breaches can have severe consequences.</a:t>
            </a:r>
          </a:p>
          <a:p>
            <a:pPr>
              <a:buFont typeface="+mj-lt"/>
              <a:buAutoNum type="arabicPeriod"/>
            </a:pPr>
            <a:r>
              <a:rPr lang="en-US" b="1" dirty="0"/>
              <a:t>Injection attacks (SQL injection, etc.):</a:t>
            </a:r>
            <a:r>
              <a:rPr lang="en-US" dirty="0"/>
              <a:t> These attacks can compromise databases and expose sensitive data.</a:t>
            </a:r>
          </a:p>
          <a:p>
            <a:pPr>
              <a:buFont typeface="+mj-lt"/>
              <a:buAutoNum type="arabicPeriod"/>
            </a:pPr>
            <a:r>
              <a:rPr lang="en-US" b="1" dirty="0"/>
              <a:t>Cross-site scripting (XSS) vulnerabilities:</a:t>
            </a:r>
            <a:r>
              <a:rPr lang="en-US" dirty="0"/>
              <a:t> These can allow attackers to inject malicious scripts into web pages, affecting users' browsers.</a:t>
            </a:r>
          </a:p>
          <a:p>
            <a:pPr>
              <a:buFont typeface="+mj-lt"/>
              <a:buAutoNum type="arabicPeriod"/>
            </a:pPr>
            <a:r>
              <a:rPr lang="en-US" b="1" dirty="0"/>
              <a:t>Physical theft of office equipment:</a:t>
            </a:r>
            <a:r>
              <a:rPr lang="en-US" dirty="0"/>
              <a:t> While less common, this can still result in the loss of sensitive data if devices are not properly secured.</a:t>
            </a:r>
          </a:p>
          <a:p>
            <a:pPr>
              <a:buFont typeface="+mj-lt"/>
              <a:buAutoNum type="arabicPeriod"/>
            </a:pPr>
            <a:r>
              <a:rPr lang="en-US" b="1" dirty="0"/>
              <a:t>Network disruptions due to minor hardware failures:</a:t>
            </a:r>
            <a:r>
              <a:rPr lang="en-US" dirty="0"/>
              <a:t> While these are low priority, they can still cause temporary disruptions.</a:t>
            </a:r>
          </a:p>
          <a:p>
            <a:pPr>
              <a:buFont typeface="+mj-lt"/>
              <a:buAutoNum type="arabicPeriod"/>
            </a:pPr>
            <a:r>
              <a:rPr lang="en-US" b="1" dirty="0"/>
              <a:t>Natural disasters affecting data centers:</a:t>
            </a:r>
            <a:r>
              <a:rPr lang="en-US" dirty="0"/>
              <a:t> Although unlikely, natural disasters can cause significant damage if proper disaster recovery plans are not in place.</a:t>
            </a:r>
          </a:p>
          <a:p>
            <a:pPr>
              <a:buFont typeface="+mj-lt"/>
              <a:buAutoNum type="arabicPeriod"/>
            </a:pPr>
            <a:r>
              <a:rPr lang="en-US" b="1" dirty="0"/>
              <a:t>Zero-day vulnerabilities exploited in the wild:</a:t>
            </a:r>
            <a:r>
              <a:rPr lang="en-US" dirty="0"/>
              <a:t> These are rare but can be highly damaging if not addressed promptly.</a:t>
            </a:r>
          </a:p>
          <a:p>
            <a:pPr marL="228600" lvl="0" indent="0" algn="l" rtl="0">
              <a:lnSpc>
                <a:spcPct val="107916"/>
              </a:lnSpc>
              <a:spcBef>
                <a:spcPts val="0"/>
              </a:spcBef>
              <a:spcAft>
                <a:spcPts val="0"/>
              </a:spcAft>
              <a:buSzPts val="18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762350615"/>
              </p:ext>
            </p:extLst>
          </p:nvPr>
        </p:nvGraphicFramePr>
        <p:xfrm>
          <a:off x="4135450" y="1796711"/>
          <a:ext cx="7835225" cy="364381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endParaRPr sz="9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Phishing attacks targeting employees</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Social engineering exploits</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solidFill>
                            <a:schemeClr val="tx1"/>
                          </a:solidFill>
                        </a:rPr>
                        <a:t>Unauthorized access due to weak password policies</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Priority</a:t>
                      </a:r>
                      <a:endParaRPr sz="18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Data breaches involving sensitive user information</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Injection attacks (SQL injection, etc.)</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Cross-site scripting (XSS) vulnerabilities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Low priority</a:t>
                      </a:r>
                      <a:endParaRPr sz="1800" u="none" strike="noStrike" cap="none" dirty="0"/>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Physical theft of office equipment</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Network disruptions due to minor hardware failures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rgbClr val="FFD966"/>
                          </a:solidFill>
                        </a:rPr>
                        <a:t>Unlikely</a:t>
                      </a:r>
                      <a:endParaRPr sz="1800" u="none" strike="noStrike" cap="none" dirty="0"/>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Natural disasters affecting data centers</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Zero-day vulnerabilities exploited in the wild</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621971"/>
            <a:ext cx="10820400" cy="5138057"/>
          </a:xfrm>
          <a:prstGeom prst="rect">
            <a:avLst/>
          </a:prstGeom>
          <a:noFill/>
          <a:ln>
            <a:noFill/>
          </a:ln>
        </p:spPr>
        <p:txBody>
          <a:bodyPr spcFirstLastPara="1" wrap="square" lIns="91425" tIns="45700" rIns="91425" bIns="45700" anchor="t" anchorCtr="0">
            <a:normAutofit fontScale="47500" lnSpcReduction="20000"/>
          </a:bodyPr>
          <a:lstStyle/>
          <a:p>
            <a:r>
              <a:rPr lang="en-US" b="1" dirty="0"/>
              <a:t>1. Principle of Least Privilege</a:t>
            </a:r>
          </a:p>
          <a:p>
            <a:pPr>
              <a:buFont typeface="Arial" panose="020B0604020202020204" pitchFamily="34" charset="0"/>
              <a:buChar char="•"/>
            </a:pPr>
            <a:r>
              <a:rPr lang="en-US" b="1" dirty="0"/>
              <a:t>Coding Standard:</a:t>
            </a:r>
            <a:r>
              <a:rPr lang="en-US" dirty="0"/>
              <a:t> Ensure that each component has only the minimal privileges necessary to perform its function.</a:t>
            </a:r>
          </a:p>
          <a:p>
            <a:r>
              <a:rPr lang="en-US" b="1" dirty="0"/>
              <a:t>2. Defense in Depth</a:t>
            </a:r>
          </a:p>
          <a:p>
            <a:pPr>
              <a:buFont typeface="Arial" panose="020B0604020202020204" pitchFamily="34" charset="0"/>
              <a:buChar char="•"/>
            </a:pPr>
            <a:r>
              <a:rPr lang="en-US" b="1" dirty="0"/>
              <a:t>Coding Standard:</a:t>
            </a:r>
            <a:r>
              <a:rPr lang="en-US" dirty="0"/>
              <a:t> Implement multiple layers of security controls to protect against various threats.</a:t>
            </a:r>
          </a:p>
          <a:p>
            <a:r>
              <a:rPr lang="en-US" b="1" dirty="0"/>
              <a:t>3. Secure Defaults</a:t>
            </a:r>
          </a:p>
          <a:p>
            <a:pPr>
              <a:buFont typeface="Arial" panose="020B0604020202020204" pitchFamily="34" charset="0"/>
              <a:buChar char="•"/>
            </a:pPr>
            <a:r>
              <a:rPr lang="en-US" b="1" dirty="0"/>
              <a:t>Coding Standard:</a:t>
            </a:r>
            <a:r>
              <a:rPr lang="en-US" dirty="0"/>
              <a:t> Configure systems and software to have the most secure settings by default.</a:t>
            </a:r>
          </a:p>
          <a:p>
            <a:r>
              <a:rPr lang="en-US" b="1" dirty="0"/>
              <a:t>4. Fail Securely</a:t>
            </a:r>
          </a:p>
          <a:p>
            <a:pPr>
              <a:buFont typeface="Arial" panose="020B0604020202020204" pitchFamily="34" charset="0"/>
              <a:buChar char="•"/>
            </a:pPr>
            <a:r>
              <a:rPr lang="en-US" b="1" dirty="0"/>
              <a:t>Coding Standard:</a:t>
            </a:r>
            <a:r>
              <a:rPr lang="en-US" dirty="0"/>
              <a:t> Ensure that systems fail in a secure manner, preventing unintended access in the event of failure.</a:t>
            </a:r>
          </a:p>
          <a:p>
            <a:r>
              <a:rPr lang="en-US" b="1" dirty="0"/>
              <a:t>5. Open Design</a:t>
            </a:r>
          </a:p>
          <a:p>
            <a:pPr>
              <a:buFont typeface="Arial" panose="020B0604020202020204" pitchFamily="34" charset="0"/>
              <a:buChar char="•"/>
            </a:pPr>
            <a:r>
              <a:rPr lang="en-US" b="1" dirty="0"/>
              <a:t>Coding Standard:</a:t>
            </a:r>
            <a:r>
              <a:rPr lang="en-US" dirty="0"/>
              <a:t> Use open and peer-reviewed security mechanisms rather than relying on obscurity for security.</a:t>
            </a:r>
          </a:p>
          <a:p>
            <a:r>
              <a:rPr lang="en-US" b="1" dirty="0"/>
              <a:t>6. Separation of Duties</a:t>
            </a:r>
          </a:p>
          <a:p>
            <a:pPr>
              <a:buFont typeface="Arial" panose="020B0604020202020204" pitchFamily="34" charset="0"/>
              <a:buChar char="•"/>
            </a:pPr>
            <a:r>
              <a:rPr lang="en-US" b="1" dirty="0"/>
              <a:t>Coding Standard:</a:t>
            </a:r>
            <a:r>
              <a:rPr lang="en-US" dirty="0"/>
              <a:t> Divide tasks and privileges among multiple components to limit the risk of misuse.</a:t>
            </a:r>
          </a:p>
          <a:p>
            <a:r>
              <a:rPr lang="en-US" b="1" dirty="0"/>
              <a:t>7. Keep Security Simple</a:t>
            </a:r>
          </a:p>
          <a:p>
            <a:pPr>
              <a:buFont typeface="Arial" panose="020B0604020202020204" pitchFamily="34" charset="0"/>
              <a:buChar char="•"/>
            </a:pPr>
            <a:r>
              <a:rPr lang="en-US" b="1" dirty="0"/>
              <a:t>Coding Standard:</a:t>
            </a:r>
            <a:r>
              <a:rPr lang="en-US" dirty="0"/>
              <a:t> Avoid unnecessary complexity in security mechanisms, as complexity can lead to vulnerabilities.</a:t>
            </a:r>
          </a:p>
          <a:p>
            <a:r>
              <a:rPr lang="en-US" b="1" dirty="0"/>
              <a:t>8. Minimize Attack Surface</a:t>
            </a:r>
          </a:p>
          <a:p>
            <a:pPr>
              <a:buFont typeface="Arial" panose="020B0604020202020204" pitchFamily="34" charset="0"/>
              <a:buChar char="•"/>
            </a:pPr>
            <a:r>
              <a:rPr lang="en-US" b="1" dirty="0"/>
              <a:t>Coding Standard:</a:t>
            </a:r>
            <a:r>
              <a:rPr lang="en-US" dirty="0"/>
              <a:t> Reduce the number of entry points and exposed interfaces to minimize potential attack vectors.</a:t>
            </a:r>
          </a:p>
          <a:p>
            <a:r>
              <a:rPr lang="en-US" b="1" dirty="0"/>
              <a:t>9. Assume Breach</a:t>
            </a:r>
          </a:p>
          <a:p>
            <a:pPr>
              <a:buFont typeface="Arial" panose="020B0604020202020204" pitchFamily="34" charset="0"/>
              <a:buChar char="•"/>
            </a:pPr>
            <a:r>
              <a:rPr lang="en-US" b="1" dirty="0"/>
              <a:t>Coding Standard:</a:t>
            </a:r>
            <a:r>
              <a:rPr lang="en-US" dirty="0"/>
              <a:t> Design systems with the assumption that a breach can occur, and implement measures to detect, respond to, and recover from breaches.</a:t>
            </a:r>
          </a:p>
          <a:p>
            <a:r>
              <a:rPr lang="en-US" b="1" dirty="0"/>
              <a:t>10. Continuous Security Assessment</a:t>
            </a:r>
          </a:p>
          <a:p>
            <a:pPr>
              <a:buFont typeface="Arial" panose="020B0604020202020204" pitchFamily="34" charset="0"/>
              <a:buChar char="•"/>
            </a:pPr>
            <a:r>
              <a:rPr lang="en-US" b="1" dirty="0"/>
              <a:t>Coding Standard:</a:t>
            </a:r>
            <a:r>
              <a:rPr lang="en-US" dirty="0"/>
              <a:t> Regularly conduct security assessments and audits to identify and address vulnerabilities.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a:extLst>
              <a:ext uri="{FF2B5EF4-FFF2-40B4-BE49-F238E27FC236}">
                <a16:creationId xmlns:a16="http://schemas.microsoft.com/office/drawing/2014/main" id="{056268A9-3EA9-D05E-9CD9-8292C78491F1}"/>
              </a:ext>
            </a:extLst>
          </p:cNvPr>
          <p:cNvSpPr>
            <a:spLocks noGrp="1" noChangeArrowheads="1"/>
          </p:cNvSpPr>
          <p:nvPr>
            <p:ph type="body" idx="1"/>
          </p:nvPr>
        </p:nvSpPr>
        <p:spPr bwMode="auto">
          <a:xfrm>
            <a:off x="602007" y="1659285"/>
            <a:ext cx="1136866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Data Encryption</a:t>
            </a:r>
            <a:r>
              <a:rPr kumimoji="0" lang="en-US" altLang="en-US" sz="1600" b="0" i="0" u="none" strike="noStrike" cap="none" normalizeH="0" baseline="0" dirty="0">
                <a:ln>
                  <a:noFill/>
                </a:ln>
                <a:solidFill>
                  <a:schemeClr val="bg1"/>
                </a:solidFill>
                <a:effectLst/>
                <a:latin typeface="Arial" panose="020B0604020202020204" pitchFamily="34" charset="0"/>
              </a:rPr>
              <a:t> is the top priority because protecting sensitive data is crucial for maintaining confidentiality and integrity. Encryption ensures that even if data is intercepted, it remains unreadable to unauthorized parties.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Input Validation</a:t>
            </a:r>
            <a:r>
              <a:rPr kumimoji="0" lang="en-US" altLang="en-US" sz="1600" b="0" i="0" u="none" strike="noStrike" cap="none" normalizeH="0" baseline="0" dirty="0">
                <a:ln>
                  <a:noFill/>
                </a:ln>
                <a:solidFill>
                  <a:schemeClr val="bg1"/>
                </a:solidFill>
                <a:effectLst/>
                <a:latin typeface="Arial" panose="020B0604020202020204" pitchFamily="34" charset="0"/>
              </a:rPr>
              <a:t> is next because preventing injection attacks like SQL injection is vital to safeguard databases and applications from unauthorized access and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Authentication and Authorization</a:t>
            </a:r>
            <a:r>
              <a:rPr kumimoji="0" lang="en-US" altLang="en-US" sz="1600" b="0" i="0" u="none" strike="noStrike" cap="none" normalizeH="0" baseline="0" dirty="0">
                <a:ln>
                  <a:noFill/>
                </a:ln>
                <a:solidFill>
                  <a:schemeClr val="bg1"/>
                </a:solidFill>
                <a:effectLst/>
                <a:latin typeface="Arial" panose="020B0604020202020204" pitchFamily="34" charset="0"/>
              </a:rPr>
              <a:t> are essential for controlling access to systems and data. Strengthening these mechanisms helps prevent unauthorized users from gaining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Error Handling</a:t>
            </a:r>
            <a:r>
              <a:rPr kumimoji="0" lang="en-US" altLang="en-US" sz="1600" b="0" i="0" u="none" strike="noStrike" cap="none" normalizeH="0" baseline="0" dirty="0">
                <a:ln>
                  <a:noFill/>
                </a:ln>
                <a:solidFill>
                  <a:schemeClr val="bg1"/>
                </a:solidFill>
                <a:effectLst/>
                <a:latin typeface="Arial" panose="020B0604020202020204" pitchFamily="34" charset="0"/>
              </a:rPr>
              <a:t> is prioritized to ensure that error messages do not reveal sensitive information that could aid attackers.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Session Management</a:t>
            </a:r>
            <a:r>
              <a:rPr kumimoji="0" lang="en-US" altLang="en-US" sz="1600" b="0" i="0" u="none" strike="noStrike" cap="none" normalizeH="0" baseline="0" dirty="0">
                <a:ln>
                  <a:noFill/>
                </a:ln>
                <a:solidFill>
                  <a:schemeClr val="bg1"/>
                </a:solidFill>
                <a:effectLst/>
                <a:latin typeface="Arial" panose="020B0604020202020204" pitchFamily="34" charset="0"/>
              </a:rPr>
              <a:t> is critical to prevent session hijacking and ensure that user sessions are securely managed.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Secure Configuration</a:t>
            </a:r>
            <a:r>
              <a:rPr kumimoji="0" lang="en-US" altLang="en-US" sz="1600" b="0" i="0" u="none" strike="noStrike" cap="none" normalizeH="0" baseline="0" dirty="0">
                <a:ln>
                  <a:noFill/>
                </a:ln>
                <a:solidFill>
                  <a:schemeClr val="bg1"/>
                </a:solidFill>
                <a:effectLst/>
                <a:latin typeface="Arial" panose="020B0604020202020204" pitchFamily="34" charset="0"/>
              </a:rPr>
              <a:t> of systems minimizes vulnerabilities by applying secure settings and reducing the attack surface.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Regular Updates and Patch Management</a:t>
            </a:r>
            <a:r>
              <a:rPr kumimoji="0" lang="en-US" altLang="en-US" sz="1600" b="0" i="0" u="none" strike="noStrike" cap="none" normalizeH="0" baseline="0" dirty="0">
                <a:ln>
                  <a:noFill/>
                </a:ln>
                <a:solidFill>
                  <a:schemeClr val="bg1"/>
                </a:solidFill>
                <a:effectLst/>
                <a:latin typeface="Arial" panose="020B0604020202020204" pitchFamily="34" charset="0"/>
              </a:rPr>
              <a:t> are necessary to fix known vulnerabilities and prevent exploitation by attackers.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Code Reviews and Audits</a:t>
            </a:r>
            <a:r>
              <a:rPr kumimoji="0" lang="en-US" altLang="en-US" sz="1600" b="0" i="0" u="none" strike="noStrike" cap="none" normalizeH="0" baseline="0" dirty="0">
                <a:ln>
                  <a:noFill/>
                </a:ln>
                <a:solidFill>
                  <a:schemeClr val="bg1"/>
                </a:solidFill>
                <a:effectLst/>
                <a:latin typeface="Arial" panose="020B0604020202020204" pitchFamily="34" charset="0"/>
              </a:rPr>
              <a:t> help identify and fix security issues in the code, ensuring higher code quality and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Logging and Monitoring</a:t>
            </a:r>
            <a:r>
              <a:rPr kumimoji="0" lang="en-US" altLang="en-US" sz="1600" b="0" i="0" u="none" strike="noStrike" cap="none" normalizeH="0" baseline="0" dirty="0">
                <a:ln>
                  <a:noFill/>
                </a:ln>
                <a:solidFill>
                  <a:schemeClr val="bg1"/>
                </a:solidFill>
                <a:effectLst/>
                <a:latin typeface="Arial" panose="020B0604020202020204" pitchFamily="34" charset="0"/>
              </a:rPr>
              <a:t> are important for detecting and responding to security incidents in a timely manner.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Security Training and Awareness</a:t>
            </a:r>
            <a:r>
              <a:rPr kumimoji="0" lang="en-US" altLang="en-US" sz="1600" b="0" i="0" u="none" strike="noStrike" cap="none" normalizeH="0" baseline="0" dirty="0">
                <a:ln>
                  <a:noFill/>
                </a:ln>
                <a:solidFill>
                  <a:schemeClr val="bg1"/>
                </a:solidFill>
                <a:effectLst/>
                <a:latin typeface="Arial" panose="020B0604020202020204" pitchFamily="34" charset="0"/>
              </a:rPr>
              <a:t> are essential for creating a security-conscious culture among developers and staff, reducing the likelihood of human errors and security breaches.</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862254"/>
            <a:ext cx="10820400" cy="4356431"/>
          </a:xfrm>
          <a:prstGeom prst="rect">
            <a:avLst/>
          </a:prstGeom>
          <a:noFill/>
          <a:ln>
            <a:noFill/>
          </a:ln>
        </p:spPr>
        <p:txBody>
          <a:bodyPr spcFirstLastPara="1" wrap="square" lIns="91425" tIns="45700" rIns="91425" bIns="45700" anchor="t" anchorCtr="0">
            <a:normAutofit fontScale="62500" lnSpcReduction="20000"/>
          </a:bodyPr>
          <a:lstStyle/>
          <a:p>
            <a:r>
              <a:rPr lang="en-US" sz="3100" b="1" dirty="0"/>
              <a:t>Encryption in Flight:</a:t>
            </a:r>
            <a:r>
              <a:rPr lang="en-US" sz="3100" dirty="0"/>
              <a:t> Encryption in flight refers to protecting data as it is transmitted over networks. The policy mandates the use of strong encryption protocols, such as TLS (Transport Layer Security), to ensure that data cannot be intercepted or tampered with during transmission. This helps maintain the confidentiality and integrity of data as it moves between systems, users, and devices.</a:t>
            </a:r>
          </a:p>
          <a:p>
            <a:r>
              <a:rPr lang="en-US" sz="3100" b="1" dirty="0"/>
              <a:t>Encryption at Rest:</a:t>
            </a:r>
            <a:r>
              <a:rPr lang="en-US" sz="3100" dirty="0"/>
              <a:t> Encryption at rest involves securing data stored on disks, databases, and other storage media. The policy requires the use of encryption algorithms like AES (Advanced Encryption Standard) to protect sensitive data from unauthorized access. This ensures that even if physical storage devices are compromised, the data remains inaccessible without the proper decryption keys.</a:t>
            </a:r>
          </a:p>
          <a:p>
            <a:r>
              <a:rPr lang="en-US" sz="3100" b="1" dirty="0"/>
              <a:t>Encryption in Use:</a:t>
            </a:r>
            <a:r>
              <a:rPr lang="en-US" sz="3100" dirty="0"/>
              <a:t> Encryption in use focuses on protecting data while it is being processed or actively used by applications. This policy encourages the use of techniques such as homomorphic encryption or secure enclaves to safeguard data during computation. The goal is to prevent exposure of sensitive information while it is being manipulated in memory or processed by applications.</a:t>
            </a:r>
          </a:p>
          <a:p>
            <a:pPr marL="0" lvl="0" indent="0" algn="l" rtl="0">
              <a:lnSpc>
                <a:spcPct val="90000"/>
              </a:lnSpc>
              <a:spcBef>
                <a:spcPts val="0"/>
              </a:spcBef>
              <a:spcAft>
                <a:spcPts val="0"/>
              </a:spcAft>
              <a:buClr>
                <a:schemeClr val="lt1"/>
              </a:buClr>
              <a:buSzPts val="2000"/>
              <a:buNone/>
            </a:pP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r>
              <a:rPr lang="en-US" sz="1800" b="1" dirty="0"/>
              <a:t>Authentication:</a:t>
            </a:r>
            <a:r>
              <a:rPr lang="en-US" sz="1800" dirty="0"/>
              <a:t> The authentication policy mandates the use of strong, multi-factor authentication (MFA) methods to verify the identity of users accessing systems and applications. This includes the use of passwords, biometric verification, and one-time passcodes. The goal is to ensure that only legitimate users can access sensitive data and systems. Additionally, the policy requires periodic review and updates of authentication mechanisms to stay ahead of evolving security threats.</a:t>
            </a:r>
          </a:p>
          <a:p>
            <a:r>
              <a:rPr lang="en-US" sz="1800" b="1" dirty="0"/>
              <a:t>Authorization:</a:t>
            </a:r>
            <a:r>
              <a:rPr lang="en-US" sz="1800" dirty="0"/>
              <a:t> The authorization policy outlines the principles of least privilege and role-based access control (RBAC) to manage user permissions. This ensures that users only have access to the resources necessary for their specific roles and responsibilities. Access rights are regularly reviewed and updated to reflect changes in job functions or organizational structure. The policy also includes procedures for granting, modifying, and revoking access rights in a timely manner.</a:t>
            </a:r>
          </a:p>
          <a:p>
            <a:r>
              <a:rPr lang="en-US" sz="1800" b="1" dirty="0"/>
              <a:t>Accounting:</a:t>
            </a:r>
            <a:r>
              <a:rPr lang="en-US" sz="1800" dirty="0"/>
              <a:t> The accounting policy focuses on logging and monitoring user activities to maintain an audit trail. This includes recording login attempts, access to sensitive data, and changes to system configurations. The policy requires that logs are regularly reviewed and analyzed to detect any suspicious or unauthorized activities. Automated tools and alerts are used to identify potential security incidents, enabling prompt response and investigation.</a:t>
            </a:r>
          </a:p>
          <a:p>
            <a:pPr marL="0" lvl="0" indent="0" algn="l" rtl="0">
              <a:lnSpc>
                <a:spcPct val="90000"/>
              </a:lnSpc>
              <a:spcBef>
                <a:spcPts val="0"/>
              </a:spcBef>
              <a:spcAft>
                <a:spcPts val="0"/>
              </a:spcAft>
              <a:buClr>
                <a:schemeClr val="lt1"/>
              </a:buClr>
              <a:buSzPts val="2400"/>
              <a:buNone/>
            </a:pPr>
            <a:endParaRPr sz="18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68249"/>
            <a:ext cx="4265341" cy="5950511"/>
          </a:xfrm>
          <a:prstGeom prst="rect">
            <a:avLst/>
          </a:prstGeom>
          <a:noFill/>
          <a:ln>
            <a:noFill/>
          </a:ln>
        </p:spPr>
        <p:txBody>
          <a:bodyPr spcFirstLastPara="1" wrap="square" lIns="91425" tIns="45700" rIns="91425" bIns="45700" anchor="t" anchorCtr="0">
            <a:noAutofit/>
          </a:bodyPr>
          <a:lstStyle/>
          <a:p>
            <a:r>
              <a:rPr lang="en-US" b="1" dirty="0"/>
              <a:t>Test 1: Input Validation</a:t>
            </a:r>
          </a:p>
          <a:p>
            <a:r>
              <a:rPr lang="en-US" b="1" dirty="0"/>
              <a:t>Objective:</a:t>
            </a:r>
            <a:r>
              <a:rPr lang="en-US" dirty="0"/>
              <a:t> Verify that input validation mechanisms are correctly implemented to prevent injection attacks.</a:t>
            </a:r>
          </a:p>
          <a:p>
            <a:r>
              <a:rPr lang="en-US" b="1" dirty="0"/>
              <a:t>Taking It Further:</a:t>
            </a:r>
            <a:endParaRPr lang="en-US" dirty="0"/>
          </a:p>
          <a:p>
            <a:pPr>
              <a:buFont typeface="Arial" panose="020B0604020202020204" pitchFamily="34" charset="0"/>
              <a:buChar char="•"/>
            </a:pPr>
            <a:r>
              <a:rPr lang="en-US" dirty="0"/>
              <a:t>Implement boundary value analysis to test edge cases.</a:t>
            </a:r>
          </a:p>
          <a:p>
            <a:pPr>
              <a:buFont typeface="Arial" panose="020B0604020202020204" pitchFamily="34" charset="0"/>
              <a:buChar char="•"/>
            </a:pPr>
            <a:r>
              <a:rPr lang="en-US" dirty="0"/>
              <a:t>Add tests for different input types (e.g., alphanumeric, special characters).</a:t>
            </a:r>
          </a:p>
          <a:p>
            <a:pPr>
              <a:buFont typeface="Arial" panose="020B0604020202020204" pitchFamily="34" charset="0"/>
              <a:buChar char="•"/>
            </a:pPr>
            <a:r>
              <a:rPr lang="en-US" dirty="0"/>
              <a:t>Use fuzz testing to generate random and unexpected inputs.</a:t>
            </a:r>
          </a:p>
          <a:p>
            <a:pPr marL="114300" indent="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computer screen shot of a black screen&#10;&#10;AI-generated content may be incorrect.">
            <a:extLst>
              <a:ext uri="{FF2B5EF4-FFF2-40B4-BE49-F238E27FC236}">
                <a16:creationId xmlns:a16="http://schemas.microsoft.com/office/drawing/2014/main" id="{F70F6055-BAF5-3C56-BE1D-9564E1428131}"/>
              </a:ext>
            </a:extLst>
          </p:cNvPr>
          <p:cNvPicPr>
            <a:picLocks noChangeAspect="1"/>
          </p:cNvPicPr>
          <p:nvPr/>
        </p:nvPicPr>
        <p:blipFill>
          <a:blip r:embed="rId5"/>
          <a:stretch>
            <a:fillRect/>
          </a:stretch>
        </p:blipFill>
        <p:spPr>
          <a:xfrm>
            <a:off x="5619706" y="2057373"/>
            <a:ext cx="5907668" cy="3323063"/>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CBDBD1CA-BEDF-4EBF-7043-55E9A2C53AF1}"/>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52630173-1497-6629-967E-6ED726A40112}"/>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5AB40242-9C7E-DF7E-54AD-97A482BE576F}"/>
              </a:ext>
            </a:extLst>
          </p:cNvPr>
          <p:cNvSpPr txBox="1">
            <a:spLocks noGrp="1"/>
          </p:cNvSpPr>
          <p:nvPr>
            <p:ph type="body" idx="1"/>
          </p:nvPr>
        </p:nvSpPr>
        <p:spPr>
          <a:xfrm>
            <a:off x="685800" y="1126273"/>
            <a:ext cx="4265341" cy="5092487"/>
          </a:xfrm>
          <a:prstGeom prst="rect">
            <a:avLst/>
          </a:prstGeom>
          <a:noFill/>
          <a:ln>
            <a:noFill/>
          </a:ln>
        </p:spPr>
        <p:txBody>
          <a:bodyPr spcFirstLastPara="1" wrap="square" lIns="91425" tIns="45700" rIns="91425" bIns="45700" anchor="t" anchorCtr="0">
            <a:noAutofit/>
          </a:bodyPr>
          <a:lstStyle/>
          <a:p>
            <a:r>
              <a:rPr lang="en-US" b="1" dirty="0"/>
              <a:t>Test 2: Authentication</a:t>
            </a:r>
          </a:p>
          <a:p>
            <a:r>
              <a:rPr lang="en-US" b="1" dirty="0"/>
              <a:t>Objective:</a:t>
            </a:r>
            <a:r>
              <a:rPr lang="en-US" dirty="0"/>
              <a:t> Ensure that authentication mechanisms function correctly and securely.</a:t>
            </a:r>
          </a:p>
          <a:p>
            <a:r>
              <a:rPr lang="en-US" b="1" dirty="0"/>
              <a:t>Taking It Further:</a:t>
            </a:r>
            <a:endParaRPr lang="en-US" dirty="0"/>
          </a:p>
          <a:p>
            <a:pPr>
              <a:buFont typeface="Arial" panose="020B0604020202020204" pitchFamily="34" charset="0"/>
              <a:buChar char="•"/>
            </a:pPr>
            <a:r>
              <a:rPr lang="en-US" dirty="0"/>
              <a:t>Test multi-factor authentication scenarios.</a:t>
            </a:r>
          </a:p>
          <a:p>
            <a:pPr>
              <a:buFont typeface="Arial" panose="020B0604020202020204" pitchFamily="34" charset="0"/>
              <a:buChar char="•"/>
            </a:pPr>
            <a:r>
              <a:rPr lang="en-US" dirty="0"/>
              <a:t>Simulate brute-force attacks to verify lockout mechanisms.</a:t>
            </a:r>
          </a:p>
          <a:p>
            <a:pPr>
              <a:buFont typeface="Arial" panose="020B0604020202020204" pitchFamily="34" charset="0"/>
              <a:buChar char="•"/>
            </a:pPr>
            <a:r>
              <a:rPr lang="en-US" dirty="0"/>
              <a:t>Include tests for different user roles and permissions.</a:t>
            </a:r>
          </a:p>
          <a:p>
            <a:pPr marL="114300" indent="0">
              <a:buNone/>
            </a:pPr>
            <a:endParaRPr lang="en-US" dirty="0"/>
          </a:p>
        </p:txBody>
      </p:sp>
      <p:pic>
        <p:nvPicPr>
          <p:cNvPr id="197" name="Google Shape;197;g9504e29505_0_0" descr="Green Pace logo">
            <a:extLst>
              <a:ext uri="{FF2B5EF4-FFF2-40B4-BE49-F238E27FC236}">
                <a16:creationId xmlns:a16="http://schemas.microsoft.com/office/drawing/2014/main" id="{3987FBB9-61DB-9CFC-7F6E-F5EB5C9264A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F3EDA96-762A-46C4-36F0-D0AB958585F7}"/>
              </a:ext>
            </a:extLst>
          </p:cNvPr>
          <p:cNvPicPr>
            <a:picLocks noChangeAspect="1"/>
          </p:cNvPicPr>
          <p:nvPr/>
        </p:nvPicPr>
        <p:blipFill>
          <a:blip r:embed="rId5"/>
          <a:stretch>
            <a:fillRect/>
          </a:stretch>
        </p:blipFill>
        <p:spPr>
          <a:xfrm>
            <a:off x="5451707" y="1867829"/>
            <a:ext cx="6195121" cy="3484756"/>
          </a:xfrm>
          <a:prstGeom prst="rect">
            <a:avLst/>
          </a:prstGeom>
        </p:spPr>
      </p:pic>
    </p:spTree>
    <p:custDataLst>
      <p:tags r:id="rId1"/>
    </p:custDataLst>
    <p:extLst>
      <p:ext uri="{BB962C8B-B14F-4D97-AF65-F5344CB8AC3E}">
        <p14:creationId xmlns:p14="http://schemas.microsoft.com/office/powerpoint/2010/main" val="3422646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TotalTime>
  <Words>2246</Words>
  <Application>Microsoft Office PowerPoint</Application>
  <PresentationFormat>Widescreen</PresentationFormat>
  <Paragraphs>127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Arial</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Natalia Santiago</cp:lastModifiedBy>
  <cp:revision>5</cp:revision>
  <dcterms:created xsi:type="dcterms:W3CDTF">2020-08-19T17:59:24Z</dcterms:created>
  <dcterms:modified xsi:type="dcterms:W3CDTF">2025-02-20T18:55:55Z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