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F121A-A53B-4263-A004-2EAEA8E16EC1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36D2CD81-ACEA-4F8D-8FAE-095ADF7D0BB6}">
      <dgm:prSet phldrT="[Текст]"/>
      <dgm:spPr/>
      <dgm:t>
        <a:bodyPr/>
        <a:lstStyle/>
        <a:p>
          <a:r>
            <a:rPr lang="uk-UA" dirty="0" smtClean="0"/>
            <a:t>Кожен з нас піклується про своє здоров’я. Хтось почуває себе добре, і не має потреби відвідувати лікаря протягом тривалого часу, а хтось частіше почуває себе гірше ніж зазвичай. </a:t>
          </a:r>
          <a:endParaRPr lang="uk-UA" dirty="0"/>
        </a:p>
      </dgm:t>
    </dgm:pt>
    <dgm:pt modelId="{A972563C-A9B5-47A1-8D3D-F18C73EE62C6}" type="parTrans" cxnId="{D898D355-6246-4A11-8320-AE390741F27E}">
      <dgm:prSet/>
      <dgm:spPr/>
      <dgm:t>
        <a:bodyPr/>
        <a:lstStyle/>
        <a:p>
          <a:endParaRPr lang="uk-UA"/>
        </a:p>
      </dgm:t>
    </dgm:pt>
    <dgm:pt modelId="{941F484E-52F7-4A60-962F-D77B54DDEB5B}" type="sibTrans" cxnId="{D898D355-6246-4A11-8320-AE390741F27E}">
      <dgm:prSet/>
      <dgm:spPr/>
      <dgm:t>
        <a:bodyPr/>
        <a:lstStyle/>
        <a:p>
          <a:endParaRPr lang="uk-UA"/>
        </a:p>
      </dgm:t>
    </dgm:pt>
    <dgm:pt modelId="{6489B939-5EB4-43BC-919F-E903F93B8C72}">
      <dgm:prSet phldrT="[Текст]"/>
      <dgm:spPr/>
      <dgm:t>
        <a:bodyPr/>
        <a:lstStyle/>
        <a:p>
          <a:r>
            <a:rPr lang="uk-UA" dirty="0" smtClean="0"/>
            <a:t>Саме тоді виникає потреба в отриманні медичної допомоги. Процес запису пацієнта на прийом до лікаря завжди буде актуальною задачею, тому що в разі виникнення проблеми зі здоров’ям, кожен з нас звертається за допомогою в сферу медицини і не кожен готовий чекати своєї черги довгий час. </a:t>
          </a:r>
          <a:endParaRPr lang="uk-UA" dirty="0"/>
        </a:p>
      </dgm:t>
    </dgm:pt>
    <dgm:pt modelId="{0AD5D46B-FE6F-4B77-B0D5-53CBC2520389}" type="parTrans" cxnId="{05410D22-6126-40E0-9C70-DA099FBB7DB7}">
      <dgm:prSet/>
      <dgm:spPr/>
      <dgm:t>
        <a:bodyPr/>
        <a:lstStyle/>
        <a:p>
          <a:endParaRPr lang="uk-UA"/>
        </a:p>
      </dgm:t>
    </dgm:pt>
    <dgm:pt modelId="{2C8B6F32-BD9D-4953-9B0D-E78FD0DAD012}" type="sibTrans" cxnId="{05410D22-6126-40E0-9C70-DA099FBB7DB7}">
      <dgm:prSet/>
      <dgm:spPr/>
      <dgm:t>
        <a:bodyPr/>
        <a:lstStyle/>
        <a:p>
          <a:endParaRPr lang="uk-UA"/>
        </a:p>
      </dgm:t>
    </dgm:pt>
    <dgm:pt modelId="{C15513D6-171C-42CD-8A53-82A05DF1932E}" type="pres">
      <dgm:prSet presAssocID="{2BCF121A-A53B-4263-A004-2EAEA8E16EC1}" presName="compositeShape" presStyleCnt="0">
        <dgm:presLayoutVars>
          <dgm:chMax val="2"/>
          <dgm:dir/>
          <dgm:resizeHandles val="exact"/>
        </dgm:presLayoutVars>
      </dgm:prSet>
      <dgm:spPr/>
    </dgm:pt>
    <dgm:pt modelId="{C963CDB1-05EE-4E9C-9EB0-A02F66E90926}" type="pres">
      <dgm:prSet presAssocID="{2BCF121A-A53B-4263-A004-2EAEA8E16EC1}" presName="ribbon" presStyleLbl="node1" presStyleIdx="0" presStyleCnt="1"/>
      <dgm:spPr/>
    </dgm:pt>
    <dgm:pt modelId="{3272D452-2155-4918-A8A7-E2A8BDB756C9}" type="pres">
      <dgm:prSet presAssocID="{2BCF121A-A53B-4263-A004-2EAEA8E16EC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45BD2C0-DC0C-4E31-86E2-A948DF8D8CD8}" type="pres">
      <dgm:prSet presAssocID="{2BCF121A-A53B-4263-A004-2EAEA8E16EC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898D355-6246-4A11-8320-AE390741F27E}" srcId="{2BCF121A-A53B-4263-A004-2EAEA8E16EC1}" destId="{36D2CD81-ACEA-4F8D-8FAE-095ADF7D0BB6}" srcOrd="0" destOrd="0" parTransId="{A972563C-A9B5-47A1-8D3D-F18C73EE62C6}" sibTransId="{941F484E-52F7-4A60-962F-D77B54DDEB5B}"/>
    <dgm:cxn modelId="{872C996E-CE76-421C-8CC3-1ED1883CE573}" type="presOf" srcId="{6489B939-5EB4-43BC-919F-E903F93B8C72}" destId="{345BD2C0-DC0C-4E31-86E2-A948DF8D8CD8}" srcOrd="0" destOrd="0" presId="urn:microsoft.com/office/officeart/2005/8/layout/arrow6"/>
    <dgm:cxn modelId="{FB242B20-831D-4DF9-8A20-9C8E3F9D7B10}" type="presOf" srcId="{36D2CD81-ACEA-4F8D-8FAE-095ADF7D0BB6}" destId="{3272D452-2155-4918-A8A7-E2A8BDB756C9}" srcOrd="0" destOrd="0" presId="urn:microsoft.com/office/officeart/2005/8/layout/arrow6"/>
    <dgm:cxn modelId="{D37AEB86-0B3A-46D0-B3C5-F59D9403A909}" type="presOf" srcId="{2BCF121A-A53B-4263-A004-2EAEA8E16EC1}" destId="{C15513D6-171C-42CD-8A53-82A05DF1932E}" srcOrd="0" destOrd="0" presId="urn:microsoft.com/office/officeart/2005/8/layout/arrow6"/>
    <dgm:cxn modelId="{05410D22-6126-40E0-9C70-DA099FBB7DB7}" srcId="{2BCF121A-A53B-4263-A004-2EAEA8E16EC1}" destId="{6489B939-5EB4-43BC-919F-E903F93B8C72}" srcOrd="1" destOrd="0" parTransId="{0AD5D46B-FE6F-4B77-B0D5-53CBC2520389}" sibTransId="{2C8B6F32-BD9D-4953-9B0D-E78FD0DAD012}"/>
    <dgm:cxn modelId="{3EC933A4-83E9-4CEE-AC29-7C0AC1B5B424}" type="presParOf" srcId="{C15513D6-171C-42CD-8A53-82A05DF1932E}" destId="{C963CDB1-05EE-4E9C-9EB0-A02F66E90926}" srcOrd="0" destOrd="0" presId="urn:microsoft.com/office/officeart/2005/8/layout/arrow6"/>
    <dgm:cxn modelId="{4F9590C9-128A-4BE3-8CD4-FB5190EC24D1}" type="presParOf" srcId="{C15513D6-171C-42CD-8A53-82A05DF1932E}" destId="{3272D452-2155-4918-A8A7-E2A8BDB756C9}" srcOrd="1" destOrd="0" presId="urn:microsoft.com/office/officeart/2005/8/layout/arrow6"/>
    <dgm:cxn modelId="{21DE2CCC-ADD6-4645-B9D3-2F671D403B4E}" type="presParOf" srcId="{C15513D6-171C-42CD-8A53-82A05DF1932E}" destId="{345BD2C0-DC0C-4E31-86E2-A948DF8D8CD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E7477-601B-4FB3-9E8F-A92DC20CA769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E7FDC1D-ADD8-4EAD-9202-FB8A85F22F97}">
      <dgm:prSet phldrT="[Текст]" custT="1"/>
      <dgm:spPr/>
      <dgm:t>
        <a:bodyPr/>
        <a:lstStyle/>
        <a:p>
          <a:r>
            <a:rPr lang="uk-UA" sz="1200" dirty="0" smtClean="0">
              <a:solidFill>
                <a:srgbClr val="000000"/>
              </a:solidFill>
            </a:rPr>
            <a:t>Переваги інформаційної системи</a:t>
          </a:r>
          <a:endParaRPr lang="uk-UA" sz="1200" dirty="0">
            <a:solidFill>
              <a:srgbClr val="000000"/>
            </a:solidFill>
          </a:endParaRPr>
        </a:p>
      </dgm:t>
    </dgm:pt>
    <dgm:pt modelId="{0C558E55-D685-48B1-AFCD-0F1951CBA15B}" type="parTrans" cxnId="{46AB0DF8-C4A9-4DCA-9A38-BDEAB4CC0B6C}">
      <dgm:prSet/>
      <dgm:spPr/>
      <dgm:t>
        <a:bodyPr/>
        <a:lstStyle/>
        <a:p>
          <a:endParaRPr lang="uk-UA"/>
        </a:p>
      </dgm:t>
    </dgm:pt>
    <dgm:pt modelId="{2D749F34-A847-47CB-8877-B00CA926792E}" type="sibTrans" cxnId="{46AB0DF8-C4A9-4DCA-9A38-BDEAB4CC0B6C}">
      <dgm:prSet/>
      <dgm:spPr/>
      <dgm:t>
        <a:bodyPr/>
        <a:lstStyle/>
        <a:p>
          <a:endParaRPr lang="uk-UA"/>
        </a:p>
      </dgm:t>
    </dgm:pt>
    <dgm:pt modelId="{3F9348B5-E557-4150-A56B-B86DEB51A753}">
      <dgm:prSet phldrT="[Текст]"/>
      <dgm:spPr/>
      <dgm:t>
        <a:bodyPr/>
        <a:lstStyle/>
        <a:p>
          <a:r>
            <a:rPr lang="uk-UA" dirty="0" smtClean="0">
              <a:solidFill>
                <a:srgbClr val="000000"/>
              </a:solidFill>
            </a:rPr>
            <a:t>користувач має можливість ознайомитись з медичним закладом</a:t>
          </a:r>
          <a:r>
            <a:rPr lang="uk-UA" dirty="0" smtClean="0"/>
            <a:t>;</a:t>
          </a:r>
          <a:endParaRPr lang="uk-UA" dirty="0"/>
        </a:p>
      </dgm:t>
    </dgm:pt>
    <dgm:pt modelId="{FFBFEAD6-0A51-40ED-A72F-B828B1639C32}" type="parTrans" cxnId="{7EAFC0DC-4531-4561-80C2-2D998181677B}">
      <dgm:prSet/>
      <dgm:spPr/>
      <dgm:t>
        <a:bodyPr/>
        <a:lstStyle/>
        <a:p>
          <a:endParaRPr lang="uk-UA"/>
        </a:p>
      </dgm:t>
    </dgm:pt>
    <dgm:pt modelId="{AF708AEF-F246-409D-B3FD-7DA76F7EF1C5}" type="sibTrans" cxnId="{7EAFC0DC-4531-4561-80C2-2D998181677B}">
      <dgm:prSet/>
      <dgm:spPr/>
      <dgm:t>
        <a:bodyPr/>
        <a:lstStyle/>
        <a:p>
          <a:endParaRPr lang="uk-UA"/>
        </a:p>
      </dgm:t>
    </dgm:pt>
    <dgm:pt modelId="{94E06CA4-0C6D-4440-8630-F96A6AB0A8E8}">
      <dgm:prSet phldrT="[Текст]"/>
      <dgm:spPr/>
      <dgm:t>
        <a:bodyPr/>
        <a:lstStyle/>
        <a:p>
          <a:r>
            <a:rPr lang="uk-UA" dirty="0" smtClean="0">
              <a:solidFill>
                <a:srgbClr val="000000"/>
              </a:solidFill>
            </a:rPr>
            <a:t>електронний запис на прийом відбувається набагато швидше ніж видача талона працівниками реєстратури.</a:t>
          </a:r>
          <a:endParaRPr lang="uk-UA" dirty="0">
            <a:solidFill>
              <a:srgbClr val="000000"/>
            </a:solidFill>
          </a:endParaRPr>
        </a:p>
      </dgm:t>
    </dgm:pt>
    <dgm:pt modelId="{1ACEEC7E-4DA8-4E4E-BCE3-028C3E8F6779}" type="parTrans" cxnId="{0C91F655-D7B9-4EEC-A36C-E9F6B6F64C1F}">
      <dgm:prSet/>
      <dgm:spPr/>
      <dgm:t>
        <a:bodyPr/>
        <a:lstStyle/>
        <a:p>
          <a:endParaRPr lang="uk-UA"/>
        </a:p>
      </dgm:t>
    </dgm:pt>
    <dgm:pt modelId="{CD9A54CF-FD84-477C-9B83-0D44D7C910B0}" type="sibTrans" cxnId="{0C91F655-D7B9-4EEC-A36C-E9F6B6F64C1F}">
      <dgm:prSet/>
      <dgm:spPr/>
      <dgm:t>
        <a:bodyPr/>
        <a:lstStyle/>
        <a:p>
          <a:endParaRPr lang="uk-UA"/>
        </a:p>
      </dgm:t>
    </dgm:pt>
    <dgm:pt modelId="{4153C36B-3B74-4B3E-9902-88727D1392E4}">
      <dgm:prSet phldrT="[Текст]" custT="1"/>
      <dgm:spPr/>
      <dgm:t>
        <a:bodyPr/>
        <a:lstStyle/>
        <a:p>
          <a:r>
            <a:rPr lang="uk-UA" sz="1200" dirty="0" smtClean="0">
              <a:solidFill>
                <a:srgbClr val="000000"/>
              </a:solidFill>
            </a:rPr>
            <a:t>Недоліки інформаційної системи</a:t>
          </a:r>
          <a:endParaRPr lang="uk-UA" sz="1200" dirty="0">
            <a:solidFill>
              <a:srgbClr val="000000"/>
            </a:solidFill>
          </a:endParaRPr>
        </a:p>
      </dgm:t>
    </dgm:pt>
    <dgm:pt modelId="{559AE4E1-229C-4E49-B133-358996EBDBBA}" type="parTrans" cxnId="{2018A8E0-1B38-48B0-B320-849C9188C72A}">
      <dgm:prSet/>
      <dgm:spPr/>
      <dgm:t>
        <a:bodyPr/>
        <a:lstStyle/>
        <a:p>
          <a:endParaRPr lang="uk-UA"/>
        </a:p>
      </dgm:t>
    </dgm:pt>
    <dgm:pt modelId="{0C4E14D2-1074-4CC0-BC8A-18B49F5CEBD3}" type="sibTrans" cxnId="{2018A8E0-1B38-48B0-B320-849C9188C72A}">
      <dgm:prSet/>
      <dgm:spPr/>
      <dgm:t>
        <a:bodyPr/>
        <a:lstStyle/>
        <a:p>
          <a:endParaRPr lang="uk-UA"/>
        </a:p>
      </dgm:t>
    </dgm:pt>
    <dgm:pt modelId="{02F3DC1C-9F9D-46D4-82E5-7DAD798C8C4F}">
      <dgm:prSet phldrT="[Текст]"/>
      <dgm:spPr/>
      <dgm:t>
        <a:bodyPr/>
        <a:lstStyle/>
        <a:p>
          <a:r>
            <a:rPr lang="uk-UA" dirty="0" smtClean="0">
              <a:solidFill>
                <a:srgbClr val="000000"/>
              </a:solidFill>
            </a:rPr>
            <a:t>Дизайн інформаційної системи потрібно часто змінювати</a:t>
          </a:r>
          <a:r>
            <a:rPr lang="uk-UA" dirty="0" smtClean="0"/>
            <a:t>;</a:t>
          </a:r>
          <a:endParaRPr lang="uk-UA" dirty="0"/>
        </a:p>
      </dgm:t>
    </dgm:pt>
    <dgm:pt modelId="{C88CC941-E294-4FB2-BDD0-B85F3E17C376}" type="parTrans" cxnId="{455CF4DC-07C4-492C-A44C-F5F9B121A63C}">
      <dgm:prSet/>
      <dgm:spPr/>
      <dgm:t>
        <a:bodyPr/>
        <a:lstStyle/>
        <a:p>
          <a:endParaRPr lang="uk-UA"/>
        </a:p>
      </dgm:t>
    </dgm:pt>
    <dgm:pt modelId="{2318D938-D86F-400A-8AD7-9CD92077686F}" type="sibTrans" cxnId="{455CF4DC-07C4-492C-A44C-F5F9B121A63C}">
      <dgm:prSet/>
      <dgm:spPr/>
      <dgm:t>
        <a:bodyPr/>
        <a:lstStyle/>
        <a:p>
          <a:endParaRPr lang="uk-UA"/>
        </a:p>
      </dgm:t>
    </dgm:pt>
    <dgm:pt modelId="{5DCA0070-7A03-4FCB-B90A-9233AC49691F}">
      <dgm:prSet phldrT="[Текст]" custT="1"/>
      <dgm:spPr/>
      <dgm:t>
        <a:bodyPr/>
        <a:lstStyle/>
        <a:p>
          <a:r>
            <a:rPr lang="uk-UA" sz="1200" dirty="0" smtClean="0">
              <a:solidFill>
                <a:srgbClr val="000000"/>
              </a:solidFill>
            </a:rPr>
            <a:t>Опис предметної області</a:t>
          </a:r>
          <a:endParaRPr lang="uk-UA" sz="1200" dirty="0">
            <a:solidFill>
              <a:srgbClr val="000000"/>
            </a:solidFill>
          </a:endParaRPr>
        </a:p>
      </dgm:t>
    </dgm:pt>
    <dgm:pt modelId="{9FEEF99F-0555-435C-978A-1C60E982EF9B}" type="parTrans" cxnId="{5FC5F7D5-791B-4813-8527-5D8D901195D3}">
      <dgm:prSet/>
      <dgm:spPr/>
      <dgm:t>
        <a:bodyPr/>
        <a:lstStyle/>
        <a:p>
          <a:endParaRPr lang="uk-UA"/>
        </a:p>
      </dgm:t>
    </dgm:pt>
    <dgm:pt modelId="{B9B5F4D1-E3CB-4178-BB66-9F59FA0506C1}" type="sibTrans" cxnId="{5FC5F7D5-791B-4813-8527-5D8D901195D3}">
      <dgm:prSet/>
      <dgm:spPr/>
      <dgm:t>
        <a:bodyPr/>
        <a:lstStyle/>
        <a:p>
          <a:endParaRPr lang="uk-UA"/>
        </a:p>
      </dgm:t>
    </dgm:pt>
    <dgm:pt modelId="{9A045375-32D7-47DF-8C23-CAABA88F9343}">
      <dgm:prSet phldrT="[Текст]"/>
      <dgm:spPr/>
      <dgm:t>
        <a:bodyPr/>
        <a:lstStyle/>
        <a:p>
          <a:r>
            <a:rPr lang="uk-UA" dirty="0" smtClean="0">
              <a:solidFill>
                <a:srgbClr val="000000"/>
              </a:solidFill>
            </a:rPr>
            <a:t>реєстрація користувача в системі;</a:t>
          </a:r>
          <a:endParaRPr lang="uk-UA" dirty="0">
            <a:solidFill>
              <a:srgbClr val="000000"/>
            </a:solidFill>
          </a:endParaRPr>
        </a:p>
      </dgm:t>
    </dgm:pt>
    <dgm:pt modelId="{AE50EB97-C7C9-4C68-9214-65BB1B4943F8}" type="parTrans" cxnId="{A3809D47-DE47-4FAF-8A8A-4D0292134A01}">
      <dgm:prSet/>
      <dgm:spPr/>
      <dgm:t>
        <a:bodyPr/>
        <a:lstStyle/>
        <a:p>
          <a:endParaRPr lang="uk-UA"/>
        </a:p>
      </dgm:t>
    </dgm:pt>
    <dgm:pt modelId="{676AC836-9097-45D4-9C7B-178CB9CE1901}" type="sibTrans" cxnId="{A3809D47-DE47-4FAF-8A8A-4D0292134A01}">
      <dgm:prSet/>
      <dgm:spPr/>
      <dgm:t>
        <a:bodyPr/>
        <a:lstStyle/>
        <a:p>
          <a:endParaRPr lang="uk-UA"/>
        </a:p>
      </dgm:t>
    </dgm:pt>
    <dgm:pt modelId="{7B211B9B-C77D-47BB-B822-9F6255A98E5E}">
      <dgm:prSet phldrT="[Текст]"/>
      <dgm:spPr/>
      <dgm:t>
        <a:bodyPr/>
        <a:lstStyle/>
        <a:p>
          <a:r>
            <a:rPr lang="uk-UA" dirty="0" smtClean="0">
              <a:solidFill>
                <a:srgbClr val="000000"/>
              </a:solidFill>
            </a:rPr>
            <a:t>реєстрація на прийом до лікаря;</a:t>
          </a:r>
          <a:endParaRPr lang="uk-UA" dirty="0">
            <a:solidFill>
              <a:srgbClr val="000000"/>
            </a:solidFill>
          </a:endParaRPr>
        </a:p>
      </dgm:t>
    </dgm:pt>
    <dgm:pt modelId="{76BCFDF4-9EB8-46A1-9EA0-8D6431A072EB}" type="parTrans" cxnId="{52C4012F-80E5-4FAD-B219-032F8B29B4D4}">
      <dgm:prSet/>
      <dgm:spPr/>
      <dgm:t>
        <a:bodyPr/>
        <a:lstStyle/>
        <a:p>
          <a:endParaRPr lang="uk-UA"/>
        </a:p>
      </dgm:t>
    </dgm:pt>
    <dgm:pt modelId="{2708D83B-3C27-44E0-8A8E-63AEBBE16D0C}" type="sibTrans" cxnId="{52C4012F-80E5-4FAD-B219-032F8B29B4D4}">
      <dgm:prSet/>
      <dgm:spPr/>
      <dgm:t>
        <a:bodyPr/>
        <a:lstStyle/>
        <a:p>
          <a:endParaRPr lang="uk-UA"/>
        </a:p>
      </dgm:t>
    </dgm:pt>
    <dgm:pt modelId="{D92BEDEF-79F0-422A-8C37-EB2C65FDE08F}">
      <dgm:prSet phldrT="[Текст]"/>
      <dgm:spPr/>
      <dgm:t>
        <a:bodyPr/>
        <a:lstStyle/>
        <a:p>
          <a:r>
            <a:rPr lang="uk-UA" dirty="0" smtClean="0">
              <a:solidFill>
                <a:srgbClr val="000000"/>
              </a:solidFill>
            </a:rPr>
            <a:t>управління даними медичного закладу.</a:t>
          </a:r>
          <a:endParaRPr lang="uk-UA" dirty="0">
            <a:solidFill>
              <a:srgbClr val="000000"/>
            </a:solidFill>
          </a:endParaRPr>
        </a:p>
      </dgm:t>
    </dgm:pt>
    <dgm:pt modelId="{91D1F7B7-2EEE-4155-A83A-0AEE0E987BFD}" type="parTrans" cxnId="{84C13390-E96F-47FD-8D9C-48FE2731A438}">
      <dgm:prSet/>
      <dgm:spPr/>
      <dgm:t>
        <a:bodyPr/>
        <a:lstStyle/>
        <a:p>
          <a:endParaRPr lang="uk-UA"/>
        </a:p>
      </dgm:t>
    </dgm:pt>
    <dgm:pt modelId="{74AC751F-EC68-49D5-A642-44EDBD5BF733}" type="sibTrans" cxnId="{84C13390-E96F-47FD-8D9C-48FE2731A438}">
      <dgm:prSet/>
      <dgm:spPr/>
      <dgm:t>
        <a:bodyPr/>
        <a:lstStyle/>
        <a:p>
          <a:endParaRPr lang="uk-UA"/>
        </a:p>
      </dgm:t>
    </dgm:pt>
    <dgm:pt modelId="{AB1C200B-4AC1-4A93-86A7-EC4EFC279E5B}" type="pres">
      <dgm:prSet presAssocID="{8DEE7477-601B-4FB3-9E8F-A92DC20CA769}" presName="linearFlow" presStyleCnt="0">
        <dgm:presLayoutVars>
          <dgm:dir/>
          <dgm:animLvl val="lvl"/>
          <dgm:resizeHandles val="exact"/>
        </dgm:presLayoutVars>
      </dgm:prSet>
      <dgm:spPr/>
    </dgm:pt>
    <dgm:pt modelId="{96D418F5-5111-4D88-908F-949640CDAC9D}" type="pres">
      <dgm:prSet presAssocID="{1E7FDC1D-ADD8-4EAD-9202-FB8A85F22F97}" presName="composite" presStyleCnt="0"/>
      <dgm:spPr/>
    </dgm:pt>
    <dgm:pt modelId="{A3979525-10A9-4CF6-BDFB-499EA6D0197E}" type="pres">
      <dgm:prSet presAssocID="{1E7FDC1D-ADD8-4EAD-9202-FB8A85F22F9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F1B70ED-FD2C-4CFC-B04C-8A995E549918}" type="pres">
      <dgm:prSet presAssocID="{1E7FDC1D-ADD8-4EAD-9202-FB8A85F22F9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6B8FAA3-4E58-486E-8871-54271A04829D}" type="pres">
      <dgm:prSet presAssocID="{2D749F34-A847-47CB-8877-B00CA926792E}" presName="sp" presStyleCnt="0"/>
      <dgm:spPr/>
    </dgm:pt>
    <dgm:pt modelId="{02C27036-DB1B-4F0D-BE22-4AF932704FBC}" type="pres">
      <dgm:prSet presAssocID="{4153C36B-3B74-4B3E-9902-88727D1392E4}" presName="composite" presStyleCnt="0"/>
      <dgm:spPr/>
    </dgm:pt>
    <dgm:pt modelId="{80A9FC6B-E6AA-4A49-99C4-F72F78895F41}" type="pres">
      <dgm:prSet presAssocID="{4153C36B-3B74-4B3E-9902-88727D1392E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AC4F580-DD41-482D-9387-CEAAE9D61670}" type="pres">
      <dgm:prSet presAssocID="{4153C36B-3B74-4B3E-9902-88727D1392E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FED87FD-F17A-450B-93B1-987301C1D1D4}" type="pres">
      <dgm:prSet presAssocID="{0C4E14D2-1074-4CC0-BC8A-18B49F5CEBD3}" presName="sp" presStyleCnt="0"/>
      <dgm:spPr/>
    </dgm:pt>
    <dgm:pt modelId="{8FA72FD8-2358-46A7-8CAD-57738849A59F}" type="pres">
      <dgm:prSet presAssocID="{5DCA0070-7A03-4FCB-B90A-9233AC49691F}" presName="composite" presStyleCnt="0"/>
      <dgm:spPr/>
    </dgm:pt>
    <dgm:pt modelId="{577F7E1F-EEEA-4BD6-962C-8C28A79CF0B0}" type="pres">
      <dgm:prSet presAssocID="{5DCA0070-7A03-4FCB-B90A-9233AC4969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6338886-F9F0-44CA-BE5E-3CACC2F167E3}" type="pres">
      <dgm:prSet presAssocID="{5DCA0070-7A03-4FCB-B90A-9233AC49691F}" presName="descendantText" presStyleLbl="alignAcc1" presStyleIdx="2" presStyleCnt="3" custLinFactNeighborX="-360" custLinFactNeighborY="221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BF65005C-C9EF-4129-B5C3-9FE1CCEAEAC3}" type="presOf" srcId="{9A045375-32D7-47DF-8C23-CAABA88F9343}" destId="{06338886-F9F0-44CA-BE5E-3CACC2F167E3}" srcOrd="0" destOrd="0" presId="urn:microsoft.com/office/officeart/2005/8/layout/chevron2"/>
    <dgm:cxn modelId="{3F7F501B-15CD-4C58-9B68-D8337460083A}" type="presOf" srcId="{5DCA0070-7A03-4FCB-B90A-9233AC49691F}" destId="{577F7E1F-EEEA-4BD6-962C-8C28A79CF0B0}" srcOrd="0" destOrd="0" presId="urn:microsoft.com/office/officeart/2005/8/layout/chevron2"/>
    <dgm:cxn modelId="{7EAFC0DC-4531-4561-80C2-2D998181677B}" srcId="{1E7FDC1D-ADD8-4EAD-9202-FB8A85F22F97}" destId="{3F9348B5-E557-4150-A56B-B86DEB51A753}" srcOrd="0" destOrd="0" parTransId="{FFBFEAD6-0A51-40ED-A72F-B828B1639C32}" sibTransId="{AF708AEF-F246-409D-B3FD-7DA76F7EF1C5}"/>
    <dgm:cxn modelId="{52C4012F-80E5-4FAD-B219-032F8B29B4D4}" srcId="{5DCA0070-7A03-4FCB-B90A-9233AC49691F}" destId="{7B211B9B-C77D-47BB-B822-9F6255A98E5E}" srcOrd="1" destOrd="0" parTransId="{76BCFDF4-9EB8-46A1-9EA0-8D6431A072EB}" sibTransId="{2708D83B-3C27-44E0-8A8E-63AEBBE16D0C}"/>
    <dgm:cxn modelId="{46AB0DF8-C4A9-4DCA-9A38-BDEAB4CC0B6C}" srcId="{8DEE7477-601B-4FB3-9E8F-A92DC20CA769}" destId="{1E7FDC1D-ADD8-4EAD-9202-FB8A85F22F97}" srcOrd="0" destOrd="0" parTransId="{0C558E55-D685-48B1-AFCD-0F1951CBA15B}" sibTransId="{2D749F34-A847-47CB-8877-B00CA926792E}"/>
    <dgm:cxn modelId="{4195481C-7BCB-48B3-98C8-3C3E2507B19F}" type="presOf" srcId="{1E7FDC1D-ADD8-4EAD-9202-FB8A85F22F97}" destId="{A3979525-10A9-4CF6-BDFB-499EA6D0197E}" srcOrd="0" destOrd="0" presId="urn:microsoft.com/office/officeart/2005/8/layout/chevron2"/>
    <dgm:cxn modelId="{5FC5F7D5-791B-4813-8527-5D8D901195D3}" srcId="{8DEE7477-601B-4FB3-9E8F-A92DC20CA769}" destId="{5DCA0070-7A03-4FCB-B90A-9233AC49691F}" srcOrd="2" destOrd="0" parTransId="{9FEEF99F-0555-435C-978A-1C60E982EF9B}" sibTransId="{B9B5F4D1-E3CB-4178-BB66-9F59FA0506C1}"/>
    <dgm:cxn modelId="{617013F3-D770-4EFF-8535-1CC0CC9B28A8}" type="presOf" srcId="{D92BEDEF-79F0-422A-8C37-EB2C65FDE08F}" destId="{06338886-F9F0-44CA-BE5E-3CACC2F167E3}" srcOrd="0" destOrd="2" presId="urn:microsoft.com/office/officeart/2005/8/layout/chevron2"/>
    <dgm:cxn modelId="{AEF5E7F0-91BC-4AAE-ACC8-460B63400224}" type="presOf" srcId="{02F3DC1C-9F9D-46D4-82E5-7DAD798C8C4F}" destId="{6AC4F580-DD41-482D-9387-CEAAE9D61670}" srcOrd="0" destOrd="0" presId="urn:microsoft.com/office/officeart/2005/8/layout/chevron2"/>
    <dgm:cxn modelId="{84C13390-E96F-47FD-8D9C-48FE2731A438}" srcId="{5DCA0070-7A03-4FCB-B90A-9233AC49691F}" destId="{D92BEDEF-79F0-422A-8C37-EB2C65FDE08F}" srcOrd="2" destOrd="0" parTransId="{91D1F7B7-2EEE-4155-A83A-0AEE0E987BFD}" sibTransId="{74AC751F-EC68-49D5-A642-44EDBD5BF733}"/>
    <dgm:cxn modelId="{6F6C06E7-146C-485D-8F95-A7028BEACEA2}" type="presOf" srcId="{8DEE7477-601B-4FB3-9E8F-A92DC20CA769}" destId="{AB1C200B-4AC1-4A93-86A7-EC4EFC279E5B}" srcOrd="0" destOrd="0" presId="urn:microsoft.com/office/officeart/2005/8/layout/chevron2"/>
    <dgm:cxn modelId="{455CF4DC-07C4-492C-A44C-F5F9B121A63C}" srcId="{4153C36B-3B74-4B3E-9902-88727D1392E4}" destId="{02F3DC1C-9F9D-46D4-82E5-7DAD798C8C4F}" srcOrd="0" destOrd="0" parTransId="{C88CC941-E294-4FB2-BDD0-B85F3E17C376}" sibTransId="{2318D938-D86F-400A-8AD7-9CD92077686F}"/>
    <dgm:cxn modelId="{2018A8E0-1B38-48B0-B320-849C9188C72A}" srcId="{8DEE7477-601B-4FB3-9E8F-A92DC20CA769}" destId="{4153C36B-3B74-4B3E-9902-88727D1392E4}" srcOrd="1" destOrd="0" parTransId="{559AE4E1-229C-4E49-B133-358996EBDBBA}" sibTransId="{0C4E14D2-1074-4CC0-BC8A-18B49F5CEBD3}"/>
    <dgm:cxn modelId="{29E16F1A-E572-4B62-B056-AEDED0020F3B}" type="presOf" srcId="{3F9348B5-E557-4150-A56B-B86DEB51A753}" destId="{7F1B70ED-FD2C-4CFC-B04C-8A995E549918}" srcOrd="0" destOrd="0" presId="urn:microsoft.com/office/officeart/2005/8/layout/chevron2"/>
    <dgm:cxn modelId="{9333EC66-AC3B-4826-A8E8-2F0F8ED0832B}" type="presOf" srcId="{94E06CA4-0C6D-4440-8630-F96A6AB0A8E8}" destId="{7F1B70ED-FD2C-4CFC-B04C-8A995E549918}" srcOrd="0" destOrd="1" presId="urn:microsoft.com/office/officeart/2005/8/layout/chevron2"/>
    <dgm:cxn modelId="{7FDDB3DF-61A6-4444-B2FF-588AB0952C01}" type="presOf" srcId="{4153C36B-3B74-4B3E-9902-88727D1392E4}" destId="{80A9FC6B-E6AA-4A49-99C4-F72F78895F41}" srcOrd="0" destOrd="0" presId="urn:microsoft.com/office/officeart/2005/8/layout/chevron2"/>
    <dgm:cxn modelId="{0C91F655-D7B9-4EEC-A36C-E9F6B6F64C1F}" srcId="{1E7FDC1D-ADD8-4EAD-9202-FB8A85F22F97}" destId="{94E06CA4-0C6D-4440-8630-F96A6AB0A8E8}" srcOrd="1" destOrd="0" parTransId="{1ACEEC7E-4DA8-4E4E-BCE3-028C3E8F6779}" sibTransId="{CD9A54CF-FD84-477C-9B83-0D44D7C910B0}"/>
    <dgm:cxn modelId="{7409C09A-BF51-4366-AB52-D2FA8A8D0B52}" type="presOf" srcId="{7B211B9B-C77D-47BB-B822-9F6255A98E5E}" destId="{06338886-F9F0-44CA-BE5E-3CACC2F167E3}" srcOrd="0" destOrd="1" presId="urn:microsoft.com/office/officeart/2005/8/layout/chevron2"/>
    <dgm:cxn modelId="{A3809D47-DE47-4FAF-8A8A-4D0292134A01}" srcId="{5DCA0070-7A03-4FCB-B90A-9233AC49691F}" destId="{9A045375-32D7-47DF-8C23-CAABA88F9343}" srcOrd="0" destOrd="0" parTransId="{AE50EB97-C7C9-4C68-9214-65BB1B4943F8}" sibTransId="{676AC836-9097-45D4-9C7B-178CB9CE1901}"/>
    <dgm:cxn modelId="{BA476D9F-6A3E-4BAF-B429-6CCA1690C353}" type="presParOf" srcId="{AB1C200B-4AC1-4A93-86A7-EC4EFC279E5B}" destId="{96D418F5-5111-4D88-908F-949640CDAC9D}" srcOrd="0" destOrd="0" presId="urn:microsoft.com/office/officeart/2005/8/layout/chevron2"/>
    <dgm:cxn modelId="{9F420D6D-E78F-493F-A8AE-5EBADE01D405}" type="presParOf" srcId="{96D418F5-5111-4D88-908F-949640CDAC9D}" destId="{A3979525-10A9-4CF6-BDFB-499EA6D0197E}" srcOrd="0" destOrd="0" presId="urn:microsoft.com/office/officeart/2005/8/layout/chevron2"/>
    <dgm:cxn modelId="{610FF16A-E60A-4491-8EBF-FAEB19E688AD}" type="presParOf" srcId="{96D418F5-5111-4D88-908F-949640CDAC9D}" destId="{7F1B70ED-FD2C-4CFC-B04C-8A995E549918}" srcOrd="1" destOrd="0" presId="urn:microsoft.com/office/officeart/2005/8/layout/chevron2"/>
    <dgm:cxn modelId="{C2AD241F-0D32-4264-86EA-1CA0E55E2780}" type="presParOf" srcId="{AB1C200B-4AC1-4A93-86A7-EC4EFC279E5B}" destId="{66B8FAA3-4E58-486E-8871-54271A04829D}" srcOrd="1" destOrd="0" presId="urn:microsoft.com/office/officeart/2005/8/layout/chevron2"/>
    <dgm:cxn modelId="{291BC17E-040A-47E8-8C80-8D0AD929198C}" type="presParOf" srcId="{AB1C200B-4AC1-4A93-86A7-EC4EFC279E5B}" destId="{02C27036-DB1B-4F0D-BE22-4AF932704FBC}" srcOrd="2" destOrd="0" presId="urn:microsoft.com/office/officeart/2005/8/layout/chevron2"/>
    <dgm:cxn modelId="{A1786F7F-FDAB-4A02-827C-D39C7C180919}" type="presParOf" srcId="{02C27036-DB1B-4F0D-BE22-4AF932704FBC}" destId="{80A9FC6B-E6AA-4A49-99C4-F72F78895F41}" srcOrd="0" destOrd="0" presId="urn:microsoft.com/office/officeart/2005/8/layout/chevron2"/>
    <dgm:cxn modelId="{4A457316-731D-44E6-8173-4769AFDB3E9B}" type="presParOf" srcId="{02C27036-DB1B-4F0D-BE22-4AF932704FBC}" destId="{6AC4F580-DD41-482D-9387-CEAAE9D61670}" srcOrd="1" destOrd="0" presId="urn:microsoft.com/office/officeart/2005/8/layout/chevron2"/>
    <dgm:cxn modelId="{97E737C6-F106-4512-AA1A-9741361E7CE0}" type="presParOf" srcId="{AB1C200B-4AC1-4A93-86A7-EC4EFC279E5B}" destId="{AFED87FD-F17A-450B-93B1-987301C1D1D4}" srcOrd="3" destOrd="0" presId="urn:microsoft.com/office/officeart/2005/8/layout/chevron2"/>
    <dgm:cxn modelId="{6A656AD6-8B32-455B-9155-2B81789CE26A}" type="presParOf" srcId="{AB1C200B-4AC1-4A93-86A7-EC4EFC279E5B}" destId="{8FA72FD8-2358-46A7-8CAD-57738849A59F}" srcOrd="4" destOrd="0" presId="urn:microsoft.com/office/officeart/2005/8/layout/chevron2"/>
    <dgm:cxn modelId="{9E5DECDF-B1A9-47DD-BE3E-3387542E3A63}" type="presParOf" srcId="{8FA72FD8-2358-46A7-8CAD-57738849A59F}" destId="{577F7E1F-EEEA-4BD6-962C-8C28A79CF0B0}" srcOrd="0" destOrd="0" presId="urn:microsoft.com/office/officeart/2005/8/layout/chevron2"/>
    <dgm:cxn modelId="{6465B6D2-4C73-4415-8D09-4E621395933A}" type="presParOf" srcId="{8FA72FD8-2358-46A7-8CAD-57738849A59F}" destId="{06338886-F9F0-44CA-BE5E-3CACC2F167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3CDB1-05EE-4E9C-9EB0-A02F66E90926}">
      <dsp:nvSpPr>
        <dsp:cNvPr id="0" name=""/>
        <dsp:cNvSpPr/>
      </dsp:nvSpPr>
      <dsp:spPr>
        <a:xfrm>
          <a:off x="0" y="187220"/>
          <a:ext cx="8064896" cy="322595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2D452-2155-4918-A8A7-E2A8BDB756C9}">
      <dsp:nvSpPr>
        <dsp:cNvPr id="0" name=""/>
        <dsp:cNvSpPr/>
      </dsp:nvSpPr>
      <dsp:spPr>
        <a:xfrm>
          <a:off x="967787" y="751763"/>
          <a:ext cx="2661415" cy="158071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300" kern="1200" dirty="0" smtClean="0"/>
            <a:t>Кожен з нас піклується про своє здоров’я. Хтось почуває себе добре, і не має потреби відвідувати лікаря протягом тривалого часу, а хтось частіше почуває себе гірше ніж зазвичай. </a:t>
          </a:r>
          <a:endParaRPr lang="uk-UA" sz="1300" kern="1200" dirty="0"/>
        </a:p>
      </dsp:txBody>
      <dsp:txXfrm>
        <a:off x="967787" y="751763"/>
        <a:ext cx="2661415" cy="1580719"/>
      </dsp:txXfrm>
    </dsp:sp>
    <dsp:sp modelId="{345BD2C0-DC0C-4E31-86E2-A948DF8D8CD8}">
      <dsp:nvSpPr>
        <dsp:cNvPr id="0" name=""/>
        <dsp:cNvSpPr/>
      </dsp:nvSpPr>
      <dsp:spPr>
        <a:xfrm>
          <a:off x="4032448" y="1267916"/>
          <a:ext cx="3145309" cy="158071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300" kern="1200" dirty="0" smtClean="0"/>
            <a:t>Саме тоді виникає потреба в отриманні медичної допомоги. Процес запису пацієнта на прийом до лікаря завжди буде актуальною задачею, тому що в разі виникнення проблеми зі здоров’ям, кожен з нас звертається за допомогою в сферу медицини і не кожен готовий чекати своєї черги довгий час. </a:t>
          </a:r>
          <a:endParaRPr lang="uk-UA" sz="1300" kern="1200" dirty="0"/>
        </a:p>
      </dsp:txBody>
      <dsp:txXfrm>
        <a:off x="4032448" y="1267916"/>
        <a:ext cx="3145309" cy="1580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9525-10A9-4CF6-BDFB-499EA6D0197E}">
      <dsp:nvSpPr>
        <dsp:cNvPr id="0" name=""/>
        <dsp:cNvSpPr/>
      </dsp:nvSpPr>
      <dsp:spPr>
        <a:xfrm rot="5400000">
          <a:off x="-195954" y="198936"/>
          <a:ext cx="1306364" cy="9144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>
              <a:solidFill>
                <a:srgbClr val="000000"/>
              </a:solidFill>
            </a:rPr>
            <a:t>Переваги інформаційної системи</a:t>
          </a:r>
          <a:endParaRPr lang="uk-UA" sz="1200" kern="1200" dirty="0">
            <a:solidFill>
              <a:srgbClr val="000000"/>
            </a:solidFill>
          </a:endParaRPr>
        </a:p>
      </dsp:txBody>
      <dsp:txXfrm rot="-5400000">
        <a:off x="1" y="460210"/>
        <a:ext cx="914455" cy="391909"/>
      </dsp:txXfrm>
    </dsp:sp>
    <dsp:sp modelId="{7F1B70ED-FD2C-4CFC-B04C-8A995E549918}">
      <dsp:nvSpPr>
        <dsp:cNvPr id="0" name=""/>
        <dsp:cNvSpPr/>
      </dsp:nvSpPr>
      <dsp:spPr>
        <a:xfrm rot="5400000">
          <a:off x="4014071" y="-3096635"/>
          <a:ext cx="849583" cy="704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rgbClr val="000000"/>
              </a:solidFill>
            </a:rPr>
            <a:t>користувач має можливість ознайомитись з медичним закладом</a:t>
          </a:r>
          <a:r>
            <a:rPr lang="uk-UA" sz="1700" kern="1200" dirty="0" smtClean="0"/>
            <a:t>;</a:t>
          </a:r>
          <a:endParaRPr lang="uk-U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rgbClr val="000000"/>
              </a:solidFill>
            </a:rPr>
            <a:t>електронний запис на прийом відбувається набагато швидше ніж видача талона працівниками реєстратури.</a:t>
          </a:r>
          <a:endParaRPr lang="uk-UA" sz="1700" kern="1200" dirty="0">
            <a:solidFill>
              <a:srgbClr val="000000"/>
            </a:solidFill>
          </a:endParaRPr>
        </a:p>
      </dsp:txBody>
      <dsp:txXfrm rot="-5400000">
        <a:off x="914455" y="44454"/>
        <a:ext cx="7007343" cy="766637"/>
      </dsp:txXfrm>
    </dsp:sp>
    <dsp:sp modelId="{80A9FC6B-E6AA-4A49-99C4-F72F78895F41}">
      <dsp:nvSpPr>
        <dsp:cNvPr id="0" name=""/>
        <dsp:cNvSpPr/>
      </dsp:nvSpPr>
      <dsp:spPr>
        <a:xfrm rot="5400000">
          <a:off x="-195954" y="1306968"/>
          <a:ext cx="1306364" cy="9144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>
              <a:solidFill>
                <a:srgbClr val="000000"/>
              </a:solidFill>
            </a:rPr>
            <a:t>Недоліки інформаційної системи</a:t>
          </a:r>
          <a:endParaRPr lang="uk-UA" sz="1200" kern="1200" dirty="0">
            <a:solidFill>
              <a:srgbClr val="000000"/>
            </a:solidFill>
          </a:endParaRPr>
        </a:p>
      </dsp:txBody>
      <dsp:txXfrm rot="-5400000">
        <a:off x="1" y="1568242"/>
        <a:ext cx="914455" cy="391909"/>
      </dsp:txXfrm>
    </dsp:sp>
    <dsp:sp modelId="{6AC4F580-DD41-482D-9387-CEAAE9D61670}">
      <dsp:nvSpPr>
        <dsp:cNvPr id="0" name=""/>
        <dsp:cNvSpPr/>
      </dsp:nvSpPr>
      <dsp:spPr>
        <a:xfrm rot="5400000">
          <a:off x="4014295" y="-1988826"/>
          <a:ext cx="849136" cy="704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rgbClr val="000000"/>
              </a:solidFill>
            </a:rPr>
            <a:t>Дизайн інформаційної системи потрібно часто змінювати</a:t>
          </a:r>
          <a:r>
            <a:rPr lang="uk-UA" sz="1700" kern="1200" dirty="0" smtClean="0"/>
            <a:t>;</a:t>
          </a:r>
          <a:endParaRPr lang="uk-UA" sz="1700" kern="1200" dirty="0"/>
        </a:p>
      </dsp:txBody>
      <dsp:txXfrm rot="-5400000">
        <a:off x="914456" y="1152464"/>
        <a:ext cx="7007365" cy="766234"/>
      </dsp:txXfrm>
    </dsp:sp>
    <dsp:sp modelId="{577F7E1F-EEEA-4BD6-962C-8C28A79CF0B0}">
      <dsp:nvSpPr>
        <dsp:cNvPr id="0" name=""/>
        <dsp:cNvSpPr/>
      </dsp:nvSpPr>
      <dsp:spPr>
        <a:xfrm rot="5400000">
          <a:off x="-195954" y="2415000"/>
          <a:ext cx="1306364" cy="9144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>
              <a:solidFill>
                <a:srgbClr val="000000"/>
              </a:solidFill>
            </a:rPr>
            <a:t>Опис предметної області</a:t>
          </a:r>
          <a:endParaRPr lang="uk-UA" sz="1200" kern="1200" dirty="0">
            <a:solidFill>
              <a:srgbClr val="000000"/>
            </a:solidFill>
          </a:endParaRPr>
        </a:p>
      </dsp:txBody>
      <dsp:txXfrm rot="-5400000">
        <a:off x="1" y="2676274"/>
        <a:ext cx="914455" cy="391909"/>
      </dsp:txXfrm>
    </dsp:sp>
    <dsp:sp modelId="{06338886-F9F0-44CA-BE5E-3CACC2F167E3}">
      <dsp:nvSpPr>
        <dsp:cNvPr id="0" name=""/>
        <dsp:cNvSpPr/>
      </dsp:nvSpPr>
      <dsp:spPr>
        <a:xfrm rot="5400000">
          <a:off x="3988919" y="-862019"/>
          <a:ext cx="849136" cy="7048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rgbClr val="000000"/>
              </a:solidFill>
            </a:rPr>
            <a:t>реєстрація користувача в системі;</a:t>
          </a:r>
          <a:endParaRPr lang="uk-UA" sz="1700" kern="1200" dirty="0">
            <a:solidFill>
              <a:srgbClr val="00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rgbClr val="000000"/>
              </a:solidFill>
            </a:rPr>
            <a:t>реєстрація на прийом до лікаря;</a:t>
          </a:r>
          <a:endParaRPr lang="uk-UA" sz="1700" kern="1200" dirty="0">
            <a:solidFill>
              <a:srgbClr val="00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rgbClr val="000000"/>
              </a:solidFill>
            </a:rPr>
            <a:t>управління даними медичного закладу.</a:t>
          </a:r>
          <a:endParaRPr lang="uk-UA" sz="1700" kern="1200" dirty="0">
            <a:solidFill>
              <a:srgbClr val="000000"/>
            </a:solidFill>
          </a:endParaRPr>
        </a:p>
      </dsp:txBody>
      <dsp:txXfrm rot="-5400000">
        <a:off x="889080" y="2279271"/>
        <a:ext cx="7007365" cy="76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8725" y="1524000"/>
            <a:ext cx="7772400" cy="704850"/>
          </a:xfrm>
          <a:effectLst>
            <a:outerShdw algn="ctr" rotWithShape="0">
              <a:schemeClr val="bg2"/>
            </a:outerShdw>
          </a:effectLst>
        </p:spPr>
        <p:txBody>
          <a:bodyPr/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8725" y="2209800"/>
            <a:ext cx="7772400" cy="685800"/>
          </a:xfrm>
          <a:effectLst>
            <a:outerShdw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1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2209800"/>
            <a:ext cx="1828800" cy="4495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28700" y="2209800"/>
            <a:ext cx="5334000" cy="4495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1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5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1460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28700" y="2971800"/>
            <a:ext cx="3581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62500" y="2971800"/>
            <a:ext cx="3581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07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76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5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0013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2763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2209800"/>
            <a:ext cx="73152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2971800"/>
            <a:ext cx="7315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05A5B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105A5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105A5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105A5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105A5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05A5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05A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05A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05A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05A5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268760"/>
            <a:ext cx="6085309" cy="1296144"/>
          </a:xfrm>
        </p:spPr>
        <p:txBody>
          <a:bodyPr/>
          <a:lstStyle/>
          <a:p>
            <a:r>
              <a:rPr lang="uk-UA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Інформаційна система приватної поліклініки</a:t>
            </a:r>
            <a:endParaRPr lang="uk-UA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653136"/>
            <a:ext cx="3349004" cy="1872208"/>
          </a:xfrm>
        </p:spPr>
        <p:txBody>
          <a:bodyPr/>
          <a:lstStyle/>
          <a:p>
            <a:r>
              <a:rPr lang="uk-UA" sz="1600" dirty="0">
                <a:solidFill>
                  <a:srgbClr val="000000"/>
                </a:solidFill>
              </a:rPr>
              <a:t>Підготувала:</a:t>
            </a:r>
          </a:p>
          <a:p>
            <a:r>
              <a:rPr lang="uk-UA" sz="1600" dirty="0">
                <a:solidFill>
                  <a:srgbClr val="000000"/>
                </a:solidFill>
              </a:rPr>
              <a:t> студентка групи УФЕ </a:t>
            </a:r>
            <a:r>
              <a:rPr lang="uk-UA" sz="1600" dirty="0" smtClean="0">
                <a:solidFill>
                  <a:srgbClr val="000000"/>
                </a:solidFill>
              </a:rPr>
              <a:t>31-с</a:t>
            </a:r>
            <a:endParaRPr lang="uk-UA" sz="1600" dirty="0">
              <a:solidFill>
                <a:srgbClr val="000000"/>
              </a:solidFill>
            </a:endParaRPr>
          </a:p>
          <a:p>
            <a:r>
              <a:rPr lang="uk-UA" sz="1600" dirty="0" smtClean="0">
                <a:solidFill>
                  <a:srgbClr val="000000"/>
                </a:solidFill>
              </a:rPr>
              <a:t>Щадило Наталія</a:t>
            </a:r>
          </a:p>
          <a:p>
            <a:r>
              <a:rPr lang="uk-UA" sz="1600" dirty="0" smtClean="0">
                <a:solidFill>
                  <a:srgbClr val="000000"/>
                </a:solidFill>
              </a:rPr>
              <a:t>Перевірив науковий керівник: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к.ф.-м.н., доц. Депутат Б.Я.</a:t>
            </a:r>
            <a:endParaRPr lang="uk-UA" sz="1600" dirty="0" smtClean="0">
              <a:solidFill>
                <a:srgbClr val="000000"/>
              </a:solidFill>
            </a:endParaRPr>
          </a:p>
          <a:p>
            <a:r>
              <a:rPr lang="uk-UA" sz="1600" dirty="0" smtClean="0">
                <a:solidFill>
                  <a:srgbClr val="000000"/>
                </a:solidFill>
              </a:rPr>
              <a:t> </a:t>
            </a:r>
            <a:endParaRPr lang="uk-UA" sz="1600" dirty="0">
              <a:solidFill>
                <a:srgbClr val="000000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960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 smtClean="0"/>
              <a:t>Діаграма використання сайту для користувача та адміністратора: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5733256"/>
            <a:ext cx="3687316" cy="673224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 err="1" smtClean="0">
                <a:solidFill>
                  <a:srgbClr val="000000"/>
                </a:solidFill>
              </a:rPr>
              <a:t>Діаграма</a:t>
            </a:r>
            <a:r>
              <a:rPr lang="ru-RU" sz="1200" dirty="0" smtClean="0">
                <a:solidFill>
                  <a:srgbClr val="000000"/>
                </a:solidFill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</a:rPr>
              <a:t>варіантів</a:t>
            </a:r>
            <a:r>
              <a:rPr lang="ru-RU" sz="1200" dirty="0" smtClean="0">
                <a:solidFill>
                  <a:srgbClr val="000000"/>
                </a:solidFill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1200" dirty="0" smtClean="0">
                <a:solidFill>
                  <a:srgbClr val="000000"/>
                </a:solidFill>
              </a:rPr>
              <a:t> для </a:t>
            </a:r>
            <a:r>
              <a:rPr lang="ru-RU" sz="1200" dirty="0" err="1" smtClean="0">
                <a:solidFill>
                  <a:srgbClr val="000000"/>
                </a:solidFill>
              </a:rPr>
              <a:t>користувача</a:t>
            </a:r>
            <a:endParaRPr lang="uk-UA" sz="1200" dirty="0">
              <a:solidFill>
                <a:srgbClr val="00000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5047506" y="5733256"/>
            <a:ext cx="3687316" cy="6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105A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105A5B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05A5B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05A5B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05A5B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05A5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05A5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05A5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05A5B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1200" dirty="0" err="1" smtClean="0">
                <a:solidFill>
                  <a:srgbClr val="000000"/>
                </a:solidFill>
              </a:rPr>
              <a:t>Діаграма</a:t>
            </a:r>
            <a:r>
              <a:rPr lang="ru-RU" sz="1200" dirty="0" smtClean="0">
                <a:solidFill>
                  <a:srgbClr val="000000"/>
                </a:solidFill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</a:rPr>
              <a:t>варіантів</a:t>
            </a:r>
            <a:r>
              <a:rPr lang="ru-RU" sz="1200" dirty="0" smtClean="0">
                <a:solidFill>
                  <a:srgbClr val="000000"/>
                </a:solidFill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1200" dirty="0" smtClean="0">
                <a:solidFill>
                  <a:srgbClr val="000000"/>
                </a:solidFill>
              </a:rPr>
              <a:t> для </a:t>
            </a:r>
            <a:r>
              <a:rPr lang="ru-RU" sz="1200" dirty="0" err="1" smtClean="0">
                <a:solidFill>
                  <a:srgbClr val="000000"/>
                </a:solidFill>
              </a:rPr>
              <a:t>адміністратора</a:t>
            </a:r>
            <a:endParaRPr lang="uk-UA" sz="1200" dirty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29520" t="38535" r="42973" b="25000"/>
          <a:stretch/>
        </p:blipFill>
        <p:spPr bwMode="auto">
          <a:xfrm>
            <a:off x="611560" y="3426712"/>
            <a:ext cx="3075940" cy="2293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0660" t="44594" r="40834" b="25000"/>
          <a:stretch/>
        </p:blipFill>
        <p:spPr bwMode="auto">
          <a:xfrm>
            <a:off x="5047506" y="3697570"/>
            <a:ext cx="3448050" cy="2068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885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3717032"/>
            <a:ext cx="5112568" cy="1152128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8480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теми</a:t>
            </a:r>
            <a:endParaRPr lang="uk-UA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3010"/>
              </p:ext>
            </p:extLst>
          </p:nvPr>
        </p:nvGraphicFramePr>
        <p:xfrm>
          <a:off x="755576" y="2924944"/>
          <a:ext cx="806489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05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09800"/>
            <a:ext cx="7732340" cy="787151"/>
          </a:xfrm>
        </p:spPr>
        <p:txBody>
          <a:bodyPr/>
          <a:lstStyle/>
          <a:p>
            <a:r>
              <a:rPr lang="uk-UA" sz="3600" dirty="0" smtClean="0"/>
              <a:t>Метою курсової роботи та завдання:</a:t>
            </a:r>
            <a:endParaRPr lang="uk-UA" sz="3600" dirty="0"/>
          </a:p>
        </p:txBody>
      </p:sp>
      <p:sp>
        <p:nvSpPr>
          <p:cNvPr id="4" name="Горизонтальный свиток 3"/>
          <p:cNvSpPr/>
          <p:nvPr/>
        </p:nvSpPr>
        <p:spPr bwMode="auto">
          <a:xfrm>
            <a:off x="467544" y="3356992"/>
            <a:ext cx="4392488" cy="2952328"/>
          </a:xfrm>
          <a:prstGeom prst="horizontalScroll">
            <a:avLst/>
          </a:prstGeom>
          <a:solidFill>
            <a:srgbClr val="00B0F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розробка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веб-сайту,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на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якому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подати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заявку на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прийом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до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лікаря</a:t>
            </a:r>
            <a:endParaRPr kumimoji="0" lang="ru-RU" sz="2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медичний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заклад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та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дослідити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цю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інформаційну</a:t>
            </a:r>
            <a:endParaRPr kumimoji="0" lang="ru-RU" sz="2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систему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приватної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поліклініки</a:t>
            </a:r>
            <a:r>
              <a:rPr kumimoji="0" lang="ru-RU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uk-UA" sz="2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Вертикальный свиток 4"/>
          <p:cNvSpPr/>
          <p:nvPr/>
        </p:nvSpPr>
        <p:spPr bwMode="auto">
          <a:xfrm>
            <a:off x="4499992" y="2708920"/>
            <a:ext cx="4320480" cy="3888432"/>
          </a:xfrm>
          <a:prstGeom prst="verticalScroll">
            <a:avLst/>
          </a:prstGeom>
          <a:solidFill>
            <a:srgbClr val="00B0F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1.коротко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охарактеризувати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інформаційну</a:t>
            </a:r>
            <a:endParaRPr kumimoji="0" lang="ru-RU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систему для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приватної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поліклініки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2.проаналізувати </a:t>
            </a: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предметну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область;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3.розробити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архітектуру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програмної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системи</a:t>
            </a:r>
            <a:endParaRPr kumimoji="0" lang="ru-RU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та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спроектувати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структуру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бази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4.зробити </a:t>
            </a: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вибір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мов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програмування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технологій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програмної</a:t>
            </a:r>
            <a:endParaRPr lang="ru-RU" sz="2000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реалізації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описаного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продукту;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5.розробити веб-сайт «Приватна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поліклініка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запису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на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прийом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медичний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заклад;</a:t>
            </a:r>
            <a:endParaRPr kumimoji="0" lang="uk-UA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4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Предмет та об</a:t>
            </a:r>
            <a:r>
              <a:rPr lang="en-US" sz="3600" dirty="0" smtClean="0"/>
              <a:t>’</a:t>
            </a:r>
            <a:r>
              <a:rPr lang="uk-UA" sz="3600" dirty="0" err="1" smtClean="0"/>
              <a:t>єкт</a:t>
            </a:r>
            <a:r>
              <a:rPr lang="uk-UA" sz="3600" dirty="0" smtClean="0"/>
              <a:t> дослідження</a:t>
            </a:r>
            <a:endParaRPr lang="uk-UA" sz="3600" dirty="0"/>
          </a:p>
        </p:txBody>
      </p:sp>
      <p:sp>
        <p:nvSpPr>
          <p:cNvPr id="4" name="Блок-схема: перфолента 3"/>
          <p:cNvSpPr/>
          <p:nvPr/>
        </p:nvSpPr>
        <p:spPr bwMode="auto">
          <a:xfrm>
            <a:off x="611560" y="3212976"/>
            <a:ext cx="3960440" cy="2808312"/>
          </a:xfrm>
          <a:prstGeom prst="flowChartPunchedTap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Предмет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досліджень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технологій</a:t>
            </a:r>
            <a:endParaRPr kumimoji="0" lang="ru-RU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веб-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орієнтованого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веб-сайту «Приватна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поліклініка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».</a:t>
            </a:r>
            <a:endParaRPr kumimoji="0" lang="uk-UA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перфолента 4"/>
          <p:cNvSpPr/>
          <p:nvPr/>
        </p:nvSpPr>
        <p:spPr bwMode="auto">
          <a:xfrm>
            <a:off x="4572000" y="3177528"/>
            <a:ext cx="3960440" cy="2808312"/>
          </a:xfrm>
          <a:prstGeom prst="flowChartPunchedTap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Об’єкт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особливість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Інформаційної</a:t>
            </a:r>
            <a:r>
              <a:rPr lang="ru-RU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приватної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поліклініки</a:t>
            </a:r>
            <a:endParaRPr kumimoji="0" lang="ru-RU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за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управління</a:t>
            </a:r>
            <a:endParaRPr kumimoji="0" lang="ru-RU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базами </a:t>
            </a:r>
            <a:r>
              <a:rPr kumimoji="0" lang="ru-RU" sz="2000" b="0" i="0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kumimoji="0" lang="ru-RU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MYSQL.</a:t>
            </a:r>
            <a:endParaRPr kumimoji="0" lang="uk-UA" sz="20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0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2420888"/>
            <a:ext cx="7315200" cy="504875"/>
          </a:xfrm>
        </p:spPr>
        <p:txBody>
          <a:bodyPr/>
          <a:lstStyle/>
          <a:p>
            <a:r>
              <a:rPr lang="uk-UA" sz="3600" b="1" dirty="0"/>
              <a:t>РОЗДІЛ 1. АНАЛІЗ ПРЕДМЕТНОЇ ОБЛАСТІ</a:t>
            </a:r>
            <a:r>
              <a:rPr lang="uk-UA" b="1" dirty="0"/>
              <a:t/>
            </a:r>
            <a:br>
              <a:rPr lang="uk-UA" b="1" dirty="0"/>
            </a:b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931292"/>
              </p:ext>
            </p:extLst>
          </p:nvPr>
        </p:nvGraphicFramePr>
        <p:xfrm>
          <a:off x="467544" y="2996952"/>
          <a:ext cx="79632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27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348880"/>
            <a:ext cx="7315200" cy="715963"/>
          </a:xfrm>
        </p:spPr>
        <p:txBody>
          <a:bodyPr/>
          <a:lstStyle/>
          <a:p>
            <a:r>
              <a:rPr lang="uk-UA" sz="3200" b="1" dirty="0"/>
              <a:t>РОЗДІЛ 2. РОЗРОБКА БАЗИ ДАНИХ</a:t>
            </a:r>
            <a:r>
              <a:rPr lang="uk-UA" b="1" dirty="0"/>
              <a:t/>
            </a:r>
            <a:br>
              <a:rPr lang="uk-UA" b="1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розробки архітектури веб-сайту «Приватна поліклініка» була взята клієнт-серверна архітектура додатку. Обрана архітектура найчастіше використовується в роботі з базами даних та мережі і забезпечує обмін даними між вказаними компонентами.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бази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обрана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реляційна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модель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uk-UA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Перелік таблиць бази даних</a:t>
            </a:r>
            <a:endParaRPr lang="uk-UA" sz="3600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32307" t="28829" r="26011" b="36486"/>
          <a:stretch/>
        </p:blipFill>
        <p:spPr bwMode="auto">
          <a:xfrm>
            <a:off x="2123728" y="3501008"/>
            <a:ext cx="4899660" cy="2293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359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420888"/>
            <a:ext cx="7315200" cy="715963"/>
          </a:xfrm>
        </p:spPr>
        <p:txBody>
          <a:bodyPr/>
          <a:lstStyle/>
          <a:p>
            <a:r>
              <a:rPr lang="uk-UA" sz="2800" b="1" dirty="0"/>
              <a:t>РОЗДІЛ 3. ІНСТРУКЦІЯ З ВИКОРИСТАННЯ </a:t>
            </a:r>
            <a:r>
              <a:rPr lang="en-US" sz="2800" b="1" dirty="0"/>
              <a:t>WEB</a:t>
            </a:r>
            <a:r>
              <a:rPr lang="uk-UA" sz="2800" b="1" dirty="0"/>
              <a:t>-САЙТУ</a:t>
            </a:r>
            <a:r>
              <a:rPr lang="uk-UA" b="1" dirty="0"/>
              <a:t/>
            </a:r>
            <a:br>
              <a:rPr lang="uk-UA" b="1" dirty="0"/>
            </a:br>
            <a:endParaRPr lang="uk-UA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35596" y="3188936"/>
            <a:ext cx="7128792" cy="3096344"/>
            <a:chOff x="971600" y="3212976"/>
            <a:chExt cx="7128792" cy="3096344"/>
          </a:xfrm>
        </p:grpSpPr>
        <p:sp>
          <p:nvSpPr>
            <p:cNvPr id="4" name="Овал 3"/>
            <p:cNvSpPr/>
            <p:nvPr/>
          </p:nvSpPr>
          <p:spPr bwMode="auto">
            <a:xfrm>
              <a:off x="5220072" y="3212976"/>
              <a:ext cx="2880320" cy="172819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uk-UA" sz="1200" dirty="0" smtClean="0">
                  <a:solidFill>
                    <a:srgbClr val="000000"/>
                  </a:solidFill>
                </a:rPr>
                <a:t>Для надання розмітці стилів </a:t>
              </a: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використовувалися каскадні </a:t>
              </a: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таблиці стилів </a:t>
              </a:r>
              <a:r>
                <a:rPr lang="en-US" sz="1200" dirty="0" smtClean="0">
                  <a:solidFill>
                    <a:srgbClr val="000000"/>
                  </a:solidFill>
                </a:rPr>
                <a:t>CSS.</a:t>
              </a:r>
              <a:r>
                <a:rPr lang="uk-UA" sz="1200" dirty="0" smtClean="0">
                  <a:solidFill>
                    <a:srgbClr val="000000"/>
                  </a:solidFill>
                </a:rPr>
                <a:t>Було обрано</a:t>
              </a: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варіант блочної верстки з </a:t>
              </a: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використанням </a:t>
              </a:r>
              <a:r>
                <a:rPr lang="uk-UA" sz="1200" dirty="0" err="1" smtClean="0">
                  <a:solidFill>
                    <a:srgbClr val="000000"/>
                  </a:solidFill>
                </a:rPr>
                <a:t>фреймворку</a:t>
              </a:r>
              <a:r>
                <a:rPr lang="uk-UA" sz="1200" dirty="0" smtClean="0">
                  <a:solidFill>
                    <a:srgbClr val="000000"/>
                  </a:solidFill>
                </a:rPr>
                <a:t> 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</a:rPr>
                <a:t>Bootstrap. </a:t>
              </a:r>
            </a:p>
          </p:txBody>
        </p:sp>
        <p:sp>
          <p:nvSpPr>
            <p:cNvPr id="5" name="Овал 4"/>
            <p:cNvSpPr/>
            <p:nvPr/>
          </p:nvSpPr>
          <p:spPr bwMode="auto">
            <a:xfrm>
              <a:off x="971600" y="3640440"/>
              <a:ext cx="2880320" cy="172819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uk-UA" sz="1200" dirty="0">
                  <a:solidFill>
                    <a:srgbClr val="000000"/>
                  </a:solidFill>
                </a:rPr>
                <a:t>В якості середовища для </a:t>
              </a:r>
              <a:endParaRPr lang="uk-UA" sz="1200" dirty="0" smtClean="0">
                <a:solidFill>
                  <a:srgbClr val="000000"/>
                </a:solidFill>
              </a:endParaRP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Написання коду </a:t>
              </a:r>
              <a:r>
                <a:rPr lang="uk-UA" sz="1200" dirty="0">
                  <a:solidFill>
                    <a:srgbClr val="000000"/>
                  </a:solidFill>
                </a:rPr>
                <a:t>було обрано </a:t>
              </a:r>
              <a:endParaRPr lang="uk-UA" sz="1200" dirty="0" smtClean="0">
                <a:solidFill>
                  <a:srgbClr val="000000"/>
                </a:solidFill>
              </a:endParaRP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програмний</a:t>
              </a:r>
              <a:endParaRPr lang="uk-UA" sz="1200" dirty="0">
                <a:solidFill>
                  <a:srgbClr val="000000"/>
                </a:solidFill>
              </a:endParaRPr>
            </a:p>
            <a:p>
              <a:r>
                <a:rPr lang="uk-UA" sz="1200" dirty="0">
                  <a:solidFill>
                    <a:srgbClr val="000000"/>
                  </a:solidFill>
                </a:rPr>
                <a:t>продукт </a:t>
              </a:r>
              <a:r>
                <a:rPr lang="en-US" sz="1200" dirty="0">
                  <a:solidFill>
                    <a:srgbClr val="000000"/>
                  </a:solidFill>
                </a:rPr>
                <a:t>XAMPP</a:t>
              </a:r>
              <a:r>
                <a:rPr lang="uk-UA" sz="1200" dirty="0">
                  <a:solidFill>
                    <a:srgbClr val="000000"/>
                  </a:solidFill>
                </a:rPr>
                <a:t>. </a:t>
              </a:r>
              <a:endParaRPr kumimoji="0" lang="uk-UA" sz="1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Овал 5"/>
            <p:cNvSpPr/>
            <p:nvPr/>
          </p:nvSpPr>
          <p:spPr bwMode="auto">
            <a:xfrm>
              <a:off x="3419872" y="4581128"/>
              <a:ext cx="2880320" cy="172819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uk-UA" sz="1200" dirty="0" smtClean="0">
                  <a:solidFill>
                    <a:srgbClr val="000000"/>
                  </a:solidFill>
                </a:rPr>
                <a:t>Програмна реалізація </a:t>
              </a:r>
            </a:p>
            <a:p>
              <a:r>
                <a:rPr lang="uk-UA" sz="1200" dirty="0" err="1" smtClean="0">
                  <a:solidFill>
                    <a:srgbClr val="000000"/>
                  </a:solidFill>
                </a:rPr>
                <a:t>веб-сервісу</a:t>
              </a:r>
              <a:r>
                <a:rPr lang="uk-UA" sz="1200" dirty="0">
                  <a:solidFill>
                    <a:srgbClr val="000000"/>
                  </a:solidFill>
                </a:rPr>
                <a:t> </a:t>
              </a:r>
              <a:r>
                <a:rPr lang="uk-UA" sz="1200" dirty="0" smtClean="0">
                  <a:solidFill>
                    <a:srgbClr val="000000"/>
                  </a:solidFill>
                </a:rPr>
                <a:t>почалася з верстки</a:t>
              </a:r>
            </a:p>
            <a:p>
              <a:r>
                <a:rPr lang="uk-UA" sz="1200" dirty="0">
                  <a:solidFill>
                    <a:srgbClr val="000000"/>
                  </a:solidFill>
                </a:rPr>
                <a:t>ш</a:t>
              </a:r>
              <a:r>
                <a:rPr lang="uk-UA" sz="1200" dirty="0" smtClean="0">
                  <a:solidFill>
                    <a:srgbClr val="000000"/>
                  </a:solidFill>
                </a:rPr>
                <a:t>аблону сайту. Верстка </a:t>
              </a: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виконувалася мовою розмітки </a:t>
              </a:r>
            </a:p>
            <a:p>
              <a:r>
                <a:rPr lang="uk-UA" sz="1200" dirty="0" err="1" smtClean="0">
                  <a:solidFill>
                    <a:srgbClr val="000000"/>
                  </a:solidFill>
                </a:rPr>
                <a:t>Гіпертексту</a:t>
              </a:r>
              <a:r>
                <a:rPr lang="uk-UA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</a:rPr>
                <a:t>HTML</a:t>
              </a:r>
              <a:r>
                <a:rPr lang="uk-UA" sz="1200" dirty="0" smtClean="0">
                  <a:solidFill>
                    <a:srgbClr val="000000"/>
                  </a:solidFill>
                </a:rPr>
                <a:t>.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r>
                <a:rPr lang="uk-UA" sz="1200" dirty="0" smtClean="0">
                  <a:solidFill>
                    <a:srgbClr val="000000"/>
                  </a:solidFill>
                </a:rPr>
                <a:t> </a:t>
              </a:r>
              <a:endParaRPr kumimoji="0" lang="uk-UA" sz="12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31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420888"/>
            <a:ext cx="7315200" cy="715963"/>
          </a:xfrm>
        </p:spPr>
        <p:txBody>
          <a:bodyPr/>
          <a:lstStyle/>
          <a:p>
            <a:r>
              <a:rPr lang="uk-UA" sz="3200" dirty="0"/>
              <a:t>Клієнтська частина має такі головні сторінки: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000000"/>
                </a:solidFill>
              </a:rPr>
              <a:t>Clinic</a:t>
            </a:r>
            <a:r>
              <a:rPr lang="ru-RU" sz="1800" dirty="0">
                <a:solidFill>
                  <a:srgbClr val="000000"/>
                </a:solidFill>
              </a:rPr>
              <a:t>_</a:t>
            </a:r>
            <a:r>
              <a:rPr lang="en-US" sz="1800" dirty="0">
                <a:solidFill>
                  <a:srgbClr val="000000"/>
                </a:solidFill>
              </a:rPr>
              <a:t>Shell</a:t>
            </a:r>
            <a:r>
              <a:rPr lang="uk-UA" sz="1800" dirty="0">
                <a:solidFill>
                  <a:srgbClr val="000000"/>
                </a:solidFill>
              </a:rPr>
              <a:t> – домашня сторінка, дозволяє повернутись на головну сторінку сайту з будь-якої іншої сторінки;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About us</a:t>
            </a:r>
            <a:r>
              <a:rPr lang="uk-UA" sz="1800" dirty="0">
                <a:solidFill>
                  <a:srgbClr val="000000"/>
                </a:solidFill>
              </a:rPr>
              <a:t> – сторінка, яка містить в собі інформацію про поліклініку;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Contacts</a:t>
            </a:r>
            <a:r>
              <a:rPr lang="ru-RU" sz="1800" dirty="0">
                <a:solidFill>
                  <a:srgbClr val="000000"/>
                </a:solidFill>
              </a:rPr>
              <a:t> – </a:t>
            </a:r>
            <a:r>
              <a:rPr lang="uk-UA" sz="1800" dirty="0">
                <a:solidFill>
                  <a:srgbClr val="000000"/>
                </a:solidFill>
              </a:rPr>
              <a:t>сторінка, яка містить в собі контактну інформацію поліклініки;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Log in </a:t>
            </a:r>
            <a:r>
              <a:rPr lang="uk-UA" sz="1800" dirty="0">
                <a:solidFill>
                  <a:srgbClr val="000000"/>
                </a:solidFill>
              </a:rPr>
              <a:t>– сторінка, яка містить в собі форму авторизації на особистий профіль користувача;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Sign up</a:t>
            </a:r>
            <a:r>
              <a:rPr lang="uk-UA" sz="1800" dirty="0">
                <a:solidFill>
                  <a:srgbClr val="000000"/>
                </a:solidFill>
              </a:rPr>
              <a:t> – сторінка, яка містить форму реєстрації, за допомогою якої користувач може зареєструватись в базу даних поліклініки;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865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nendoskop">
  <a:themeElements>
    <a:clrScheme name="powerpoint-template 4">
      <a:dk1>
        <a:srgbClr val="4D4D4D"/>
      </a:dk1>
      <a:lt1>
        <a:srgbClr val="FFFFFF"/>
      </a:lt1>
      <a:dk2>
        <a:srgbClr val="4D4D4D"/>
      </a:dk2>
      <a:lt2>
        <a:srgbClr val="105A5B"/>
      </a:lt2>
      <a:accent1>
        <a:srgbClr val="167C7E"/>
      </a:accent1>
      <a:accent2>
        <a:srgbClr val="1C9495"/>
      </a:accent2>
      <a:accent3>
        <a:srgbClr val="FFFFFF"/>
      </a:accent3>
      <a:accent4>
        <a:srgbClr val="404040"/>
      </a:accent4>
      <a:accent5>
        <a:srgbClr val="ABBFC0"/>
      </a:accent5>
      <a:accent6>
        <a:srgbClr val="188687"/>
      </a:accent6>
      <a:hlink>
        <a:srgbClr val="28ACB0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3BAE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105A5B"/>
        </a:lt2>
        <a:accent1>
          <a:srgbClr val="167C7E"/>
        </a:accent1>
        <a:accent2>
          <a:srgbClr val="1C9495"/>
        </a:accent2>
        <a:accent3>
          <a:srgbClr val="FFFFFF"/>
        </a:accent3>
        <a:accent4>
          <a:srgbClr val="404040"/>
        </a:accent4>
        <a:accent5>
          <a:srgbClr val="ABBFC0"/>
        </a:accent5>
        <a:accent6>
          <a:srgbClr val="188687"/>
        </a:accent6>
        <a:hlink>
          <a:srgbClr val="28ACB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fonendoskop</Template>
  <TotalTime>74</TotalTime>
  <Words>512</Words>
  <Application>Microsoft Office PowerPoint</Application>
  <PresentationFormat>Экран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fonendoskop</vt:lpstr>
      <vt:lpstr>Інформаційна система приватної поліклініки</vt:lpstr>
      <vt:lpstr>Актуальність теми</vt:lpstr>
      <vt:lpstr>Метою курсової роботи та завдання:</vt:lpstr>
      <vt:lpstr>Предмет та об’єкт дослідження</vt:lpstr>
      <vt:lpstr>РОЗДІЛ 1. АНАЛІЗ ПРЕДМЕТНОЇ ОБЛАСТІ </vt:lpstr>
      <vt:lpstr>РОЗДІЛ 2. РОЗРОБКА БАЗИ ДАНИХ </vt:lpstr>
      <vt:lpstr>Перелік таблиць бази даних</vt:lpstr>
      <vt:lpstr>РОЗДІЛ 3. ІНСТРУКЦІЯ З ВИКОРИСТАННЯ WEB-САЙТУ </vt:lpstr>
      <vt:lpstr>Клієнтська частина має такі головні сторінки: </vt:lpstr>
      <vt:lpstr>Діаграма використання сайту для користувача та адміністратора: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система приватної поліклініки</dc:title>
  <dc:creator>HP</dc:creator>
  <cp:lastModifiedBy>HP</cp:lastModifiedBy>
  <cp:revision>8</cp:revision>
  <dcterms:created xsi:type="dcterms:W3CDTF">2020-05-24T18:32:26Z</dcterms:created>
  <dcterms:modified xsi:type="dcterms:W3CDTF">2020-05-24T19:46:41Z</dcterms:modified>
</cp:coreProperties>
</file>