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847D9A-B653-4FCC-9A7B-5DB4EE8AE997}">
  <a:tblStyle styleId="{44847D9A-B653-4FCC-9A7B-5DB4EE8AE99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835be5fa28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835be5fa2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835be5fa28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835be5fa2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chemeClr val="dk1"/>
              </a:buClr>
              <a:buSzPts val="1100"/>
              <a:buFont typeface="Arial"/>
              <a:buNone/>
            </a:pPr>
            <a:r>
              <a:rPr lang="en"/>
              <a:t>Orders with Free shipping are associated with fewer cancellations. An intuitive explanation could be that customer satisfaction is higher for orders with free shipping due to the higher perceived value of the order.</a:t>
            </a:r>
            <a:endParaRPr/>
          </a:p>
          <a:p>
            <a:pPr marL="0" marR="0" lvl="0" indent="0" algn="just" rtl="0">
              <a:lnSpc>
                <a:spcPct val="115000"/>
              </a:lnSpc>
              <a:spcBef>
                <a:spcPts val="0"/>
              </a:spcBef>
              <a:spcAft>
                <a:spcPts val="0"/>
              </a:spcAft>
              <a:buClr>
                <a:schemeClr val="dk1"/>
              </a:buClr>
              <a:buSzPts val="1100"/>
              <a:buFont typeface="Arial"/>
              <a:buNone/>
            </a:pPr>
            <a:r>
              <a:rPr lang="en"/>
              <a:t> </a:t>
            </a:r>
            <a:endParaRPr/>
          </a:p>
          <a:p>
            <a:pPr marL="0" marR="0" lvl="0" indent="0" algn="just" rtl="0">
              <a:lnSpc>
                <a:spcPct val="115000"/>
              </a:lnSpc>
              <a:spcBef>
                <a:spcPts val="0"/>
              </a:spcBef>
              <a:spcAft>
                <a:spcPts val="0"/>
              </a:spcAft>
              <a:buClr>
                <a:schemeClr val="dk1"/>
              </a:buClr>
              <a:buSzPts val="1100"/>
              <a:buFont typeface="Arial"/>
              <a:buNone/>
            </a:pPr>
            <a:r>
              <a:rPr lang="en"/>
              <a:t>Orders with Free financing are associated with fewer cancellations. A possible explanation could be also tied to customer satisfaction, or maybe free financing has some rules (like, returns are not allowed or the terms are more strict).</a:t>
            </a:r>
            <a:endParaRPr/>
          </a:p>
          <a:p>
            <a:pPr marL="0" marR="0" lvl="0" indent="0" algn="just" rtl="0">
              <a:lnSpc>
                <a:spcPct val="115000"/>
              </a:lnSpc>
              <a:spcBef>
                <a:spcPts val="0"/>
              </a:spcBef>
              <a:spcAft>
                <a:spcPts val="0"/>
              </a:spcAft>
              <a:buClr>
                <a:schemeClr val="dk1"/>
              </a:buClr>
              <a:buSzPts val="1100"/>
              <a:buFont typeface="Arial"/>
              <a:buNone/>
            </a:pPr>
            <a:r>
              <a:rPr lang="en"/>
              <a:t> </a:t>
            </a:r>
            <a:endParaRPr/>
          </a:p>
          <a:p>
            <a:pPr marL="0" marR="0" lvl="0" indent="0" algn="just" rtl="0">
              <a:lnSpc>
                <a:spcPct val="115000"/>
              </a:lnSpc>
              <a:spcBef>
                <a:spcPts val="0"/>
              </a:spcBef>
              <a:spcAft>
                <a:spcPts val="0"/>
              </a:spcAft>
              <a:buClr>
                <a:schemeClr val="dk1"/>
              </a:buClr>
              <a:buSzPts val="1100"/>
              <a:buFont typeface="Arial"/>
              <a:buNone/>
            </a:pPr>
            <a:r>
              <a:rPr lang="en"/>
              <a:t>Orders with no promotion have a higher cancellation rate. As opposed to orders with promotions, orders without promotions may have lower perceived value and result in lower customer satisfaction.</a:t>
            </a:r>
            <a:endParaRPr/>
          </a:p>
          <a:p>
            <a:pPr marL="0" marR="0" lvl="0" indent="0" algn="just" rtl="0">
              <a:lnSpc>
                <a:spcPct val="115000"/>
              </a:lnSpc>
              <a:spcBef>
                <a:spcPts val="0"/>
              </a:spcBef>
              <a:spcAft>
                <a:spcPts val="0"/>
              </a:spcAft>
              <a:buClr>
                <a:schemeClr val="dk1"/>
              </a:buClr>
              <a:buSzPts val="1100"/>
              <a:buFont typeface="Arial"/>
              <a:buNone/>
            </a:pPr>
            <a:r>
              <a:rPr lang="en"/>
              <a:t> </a:t>
            </a:r>
            <a:endParaRPr/>
          </a:p>
          <a:p>
            <a:pPr marL="0" marR="0" lvl="0" indent="0" algn="just" rtl="0">
              <a:lnSpc>
                <a:spcPct val="115000"/>
              </a:lnSpc>
              <a:spcBef>
                <a:spcPts val="0"/>
              </a:spcBef>
              <a:spcAft>
                <a:spcPts val="0"/>
              </a:spcAft>
              <a:buNone/>
            </a:pPr>
            <a:r>
              <a:rPr lang="en"/>
              <a:t>Some SKUs have higher cancellations. This could be due to concerns about the quality of some products (perhaps, the website has some bad reviews which make customers hesitate and cancel their order), or maybe some SKUs are out of stock or the fulfillment process takes more time.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835be5fa28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835be5fa2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just" rtl="0">
              <a:lnSpc>
                <a:spcPct val="115000"/>
              </a:lnSpc>
              <a:spcBef>
                <a:spcPts val="0"/>
              </a:spcBef>
              <a:spcAft>
                <a:spcPts val="0"/>
              </a:spcAft>
              <a:buSzPts val="1000"/>
              <a:buChar char="-"/>
            </a:pPr>
            <a:r>
              <a:rPr lang="en" sz="1000">
                <a:solidFill>
                  <a:srgbClr val="595959"/>
                </a:solidFill>
              </a:rPr>
              <a:t>- fulfillment time (for the orders with the status ‘Shipped’) and the time elapsed between the order placement and cancellation (for orders with the status ‘Canceled’) since long wait times could be one of the reasons for cancellations.</a:t>
            </a:r>
            <a:endParaRPr sz="1000">
              <a:solidFill>
                <a:srgbClr val="595959"/>
              </a:solidFill>
            </a:endParaRPr>
          </a:p>
          <a:p>
            <a:pPr marL="457200" lvl="0" indent="-292100" algn="just" rtl="0">
              <a:lnSpc>
                <a:spcPct val="115000"/>
              </a:lnSpc>
              <a:spcBef>
                <a:spcPts val="0"/>
              </a:spcBef>
              <a:spcAft>
                <a:spcPts val="0"/>
              </a:spcAft>
              <a:buClr>
                <a:srgbClr val="595959"/>
              </a:buClr>
              <a:buSzPts val="1000"/>
              <a:buChar char="-"/>
            </a:pPr>
            <a:r>
              <a:rPr lang="en" sz="1000">
                <a:solidFill>
                  <a:srgbClr val="595959"/>
                </a:solidFill>
              </a:rPr>
              <a:t>since customer characteristics and spontaneity of purchase could also have an impact on the propensity to cancel the order.</a:t>
            </a:r>
            <a:endParaRPr sz="1000">
              <a:solidFill>
                <a:srgbClr val="595959"/>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35be5fa2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35be5fa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835be5fa2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835be5fa2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835be5fa2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835be5fa2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35be5fa2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35be5fa2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835be5fa2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835be5fa2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Maybe one of the reasons why customers cancel is that they are unsure about the size selected?</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835be5fa28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835be5fa2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835be5fa28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835be5fa2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doesn’t appear to be any correlation of cancellation rate with price, but if we overlay this with Promotions variable, we can see that vast majority of orders with promotion (in blue) has a very low cancellation rate.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835be5fa28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835be5fa2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4580"/>
              <a:t>Building a model to predict e-commerce order cancellations</a:t>
            </a:r>
            <a:endParaRPr sz="458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i="1"/>
              <a:t>Natalia Shcheglova,  Aug 27, 2024</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Models Comparison</a:t>
            </a:r>
            <a:endParaRPr/>
          </a:p>
        </p:txBody>
      </p:sp>
      <p:graphicFrame>
        <p:nvGraphicFramePr>
          <p:cNvPr id="172" name="Google Shape;172;p22"/>
          <p:cNvGraphicFramePr/>
          <p:nvPr/>
        </p:nvGraphicFramePr>
        <p:xfrm>
          <a:off x="1040200" y="1714713"/>
          <a:ext cx="3000000" cy="3000000"/>
        </p:xfrm>
        <a:graphic>
          <a:graphicData uri="http://schemas.openxmlformats.org/drawingml/2006/table">
            <a:tbl>
              <a:tblPr>
                <a:noFill/>
                <a:tableStyleId>{44847D9A-B653-4FCC-9A7B-5DB4EE8AE997}</a:tableStyleId>
              </a:tblPr>
              <a:tblGrid>
                <a:gridCol w="2037900">
                  <a:extLst>
                    <a:ext uri="{9D8B030D-6E8A-4147-A177-3AD203B41FA5}">
                      <a16:colId xmlns:a16="http://schemas.microsoft.com/office/drawing/2014/main" val="20000"/>
                    </a:ext>
                  </a:extLst>
                </a:gridCol>
                <a:gridCol w="1284900">
                  <a:extLst>
                    <a:ext uri="{9D8B030D-6E8A-4147-A177-3AD203B41FA5}">
                      <a16:colId xmlns:a16="http://schemas.microsoft.com/office/drawing/2014/main" val="20001"/>
                    </a:ext>
                  </a:extLst>
                </a:gridCol>
                <a:gridCol w="1454000">
                  <a:extLst>
                    <a:ext uri="{9D8B030D-6E8A-4147-A177-3AD203B41FA5}">
                      <a16:colId xmlns:a16="http://schemas.microsoft.com/office/drawing/2014/main" val="20002"/>
                    </a:ext>
                  </a:extLst>
                </a:gridCol>
                <a:gridCol w="1227275">
                  <a:extLst>
                    <a:ext uri="{9D8B030D-6E8A-4147-A177-3AD203B41FA5}">
                      <a16:colId xmlns:a16="http://schemas.microsoft.com/office/drawing/2014/main" val="20003"/>
                    </a:ext>
                  </a:extLst>
                </a:gridCol>
                <a:gridCol w="1272225">
                  <a:extLst>
                    <a:ext uri="{9D8B030D-6E8A-4147-A177-3AD203B41FA5}">
                      <a16:colId xmlns:a16="http://schemas.microsoft.com/office/drawing/2014/main" val="20004"/>
                    </a:ext>
                  </a:extLst>
                </a:gridCol>
              </a:tblGrid>
              <a:tr h="853325">
                <a:tc>
                  <a:txBody>
                    <a:bodyPr/>
                    <a:lstStyle/>
                    <a:p>
                      <a:pPr marL="0" lvl="0" indent="0" algn="ctr" rtl="0">
                        <a:spcBef>
                          <a:spcPts val="0"/>
                        </a:spcBef>
                        <a:spcAft>
                          <a:spcPts val="0"/>
                        </a:spcAft>
                        <a:buNone/>
                      </a:pPr>
                      <a:r>
                        <a:rPr lang="en" sz="1600" b="1"/>
                        <a:t>Model</a:t>
                      </a:r>
                      <a:endParaRPr sz="1600" b="1"/>
                    </a:p>
                  </a:txBody>
                  <a:tcPr marL="9525" marR="9525" marT="95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en" sz="1600" b="1"/>
                        <a:t>accuracy</a:t>
                      </a:r>
                      <a:endParaRPr sz="1600" b="1"/>
                    </a:p>
                  </a:txBody>
                  <a:tcPr marL="9525" marR="9525" marT="95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en" sz="1600" b="1"/>
                        <a:t>precision</a:t>
                      </a:r>
                      <a:endParaRPr sz="1600" b="1"/>
                    </a:p>
                    <a:p>
                      <a:pPr marL="0" lvl="0" indent="0" algn="ctr" rtl="0">
                        <a:spcBef>
                          <a:spcPts val="0"/>
                        </a:spcBef>
                        <a:spcAft>
                          <a:spcPts val="0"/>
                        </a:spcAft>
                        <a:buNone/>
                      </a:pPr>
                      <a:r>
                        <a:rPr lang="en" i="1"/>
                        <a:t>(for label 1)</a:t>
                      </a:r>
                      <a:endParaRPr i="1"/>
                    </a:p>
                  </a:txBody>
                  <a:tcPr marL="9525" marR="9525" marT="95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en" sz="1600" b="1"/>
                        <a:t>recall</a:t>
                      </a:r>
                      <a:endParaRPr sz="1600" b="1"/>
                    </a:p>
                    <a:p>
                      <a:pPr marL="0" lvl="0" indent="0" algn="ctr" rtl="0">
                        <a:spcBef>
                          <a:spcPts val="0"/>
                        </a:spcBef>
                        <a:spcAft>
                          <a:spcPts val="0"/>
                        </a:spcAft>
                        <a:buNone/>
                      </a:pPr>
                      <a:r>
                        <a:rPr lang="en" i="1"/>
                        <a:t>(for label 1)</a:t>
                      </a:r>
                      <a:endParaRPr i="1"/>
                    </a:p>
                  </a:txBody>
                  <a:tcPr marL="9525" marR="9525" marT="95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en" sz="1600" b="1"/>
                        <a:t>f1-score</a:t>
                      </a:r>
                      <a:endParaRPr sz="1600" b="1"/>
                    </a:p>
                    <a:p>
                      <a:pPr marL="0" lvl="0" indent="0" algn="ctr" rtl="0">
                        <a:spcBef>
                          <a:spcPts val="0"/>
                        </a:spcBef>
                        <a:spcAft>
                          <a:spcPts val="0"/>
                        </a:spcAft>
                        <a:buNone/>
                      </a:pPr>
                      <a:r>
                        <a:rPr lang="en" i="1"/>
                        <a:t>(for label 1)</a:t>
                      </a:r>
                      <a:endParaRPr i="1"/>
                    </a:p>
                  </a:txBody>
                  <a:tcPr marL="9525" marR="9525" marT="95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558675">
                <a:tc>
                  <a:txBody>
                    <a:bodyPr/>
                    <a:lstStyle/>
                    <a:p>
                      <a:pPr marL="0" lvl="0" indent="0" algn="l" rtl="0">
                        <a:spcBef>
                          <a:spcPts val="0"/>
                        </a:spcBef>
                        <a:spcAft>
                          <a:spcPts val="0"/>
                        </a:spcAft>
                        <a:buNone/>
                      </a:pPr>
                      <a:r>
                        <a:rPr lang="en" sz="1600"/>
                        <a:t>Logistic regression</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0.81</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0.42</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0.94</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0.58</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81375">
                <a:tc>
                  <a:txBody>
                    <a:bodyPr/>
                    <a:lstStyle/>
                    <a:p>
                      <a:pPr marL="0" lvl="0" indent="0" algn="l" rtl="0">
                        <a:spcBef>
                          <a:spcPts val="0"/>
                        </a:spcBef>
                        <a:spcAft>
                          <a:spcPts val="0"/>
                        </a:spcAft>
                        <a:buNone/>
                      </a:pPr>
                      <a:r>
                        <a:rPr lang="en" sz="1600"/>
                        <a:t>KNN Classifier</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0.8</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0.4</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0.84</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0.55</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81375">
                <a:tc>
                  <a:txBody>
                    <a:bodyPr/>
                    <a:lstStyle/>
                    <a:p>
                      <a:pPr marL="0" lvl="0" indent="0" algn="l" rtl="0">
                        <a:spcBef>
                          <a:spcPts val="0"/>
                        </a:spcBef>
                        <a:spcAft>
                          <a:spcPts val="0"/>
                        </a:spcAft>
                        <a:buNone/>
                      </a:pPr>
                      <a:r>
                        <a:rPr lang="en" sz="1600"/>
                        <a:t>Decision Tree</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600"/>
                        <a:t>0.76</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600"/>
                        <a:t>0.36</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600"/>
                        <a:t>0.98</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 sz="1600"/>
                        <a:t>0.53</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381375">
                <a:tc>
                  <a:txBody>
                    <a:bodyPr/>
                    <a:lstStyle/>
                    <a:p>
                      <a:pPr marL="0" lvl="0" indent="0" algn="l" rtl="0">
                        <a:spcBef>
                          <a:spcPts val="0"/>
                        </a:spcBef>
                        <a:spcAft>
                          <a:spcPts val="0"/>
                        </a:spcAft>
                        <a:buNone/>
                      </a:pPr>
                      <a:r>
                        <a:rPr lang="en" sz="1600"/>
                        <a:t>Random Forest</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0.91</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0.77</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0.55</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t>0.64</a:t>
                      </a:r>
                      <a:endParaRPr sz="1600"/>
                    </a:p>
                  </a:txBody>
                  <a:tcPr marL="9525" marR="9525" marT="9525" marB="91425" anchor="b">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Results</a:t>
            </a:r>
            <a:endParaRPr/>
          </a:p>
        </p:txBody>
      </p:sp>
      <p:pic>
        <p:nvPicPr>
          <p:cNvPr id="178" name="Google Shape;178;p23"/>
          <p:cNvPicPr preferRelativeResize="0"/>
          <p:nvPr/>
        </p:nvPicPr>
        <p:blipFill>
          <a:blip r:embed="rId3">
            <a:alphaModFix/>
          </a:blip>
          <a:stretch>
            <a:fillRect/>
          </a:stretch>
        </p:blipFill>
        <p:spPr>
          <a:xfrm>
            <a:off x="851250" y="1152475"/>
            <a:ext cx="5924583" cy="3991026"/>
          </a:xfrm>
          <a:prstGeom prst="rect">
            <a:avLst/>
          </a:prstGeom>
          <a:noFill/>
          <a:ln>
            <a:noFill/>
          </a:ln>
        </p:spPr>
      </p:pic>
      <p:sp>
        <p:nvSpPr>
          <p:cNvPr id="179" name="Google Shape;179;p23"/>
          <p:cNvSpPr txBox="1"/>
          <p:nvPr/>
        </p:nvSpPr>
        <p:spPr>
          <a:xfrm>
            <a:off x="6976725" y="1383700"/>
            <a:ext cx="1677000" cy="10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2"/>
                </a:solidFill>
              </a:rPr>
              <a:t>Recall:</a:t>
            </a:r>
            <a:r>
              <a:rPr lang="en" sz="1600">
                <a:solidFill>
                  <a:schemeClr val="dk2"/>
                </a:solidFill>
              </a:rPr>
              <a:t> 0.98</a:t>
            </a:r>
            <a:endParaRPr sz="1600">
              <a:solidFill>
                <a:schemeClr val="dk2"/>
              </a:solidFill>
            </a:endParaRPr>
          </a:p>
          <a:p>
            <a:pPr marL="0" lvl="0" indent="0" algn="l" rtl="0">
              <a:spcBef>
                <a:spcPts val="0"/>
              </a:spcBef>
              <a:spcAft>
                <a:spcPts val="0"/>
              </a:spcAft>
              <a:buNone/>
            </a:pPr>
            <a:r>
              <a:rPr lang="en" sz="1600" b="1">
                <a:solidFill>
                  <a:schemeClr val="dk2"/>
                </a:solidFill>
              </a:rPr>
              <a:t>Precision: </a:t>
            </a:r>
            <a:r>
              <a:rPr lang="en" sz="1600">
                <a:solidFill>
                  <a:schemeClr val="dk2"/>
                </a:solidFill>
              </a:rPr>
              <a:t>0.31</a:t>
            </a:r>
            <a:endParaRPr sz="1600">
              <a:solidFill>
                <a:schemeClr val="dk2"/>
              </a:solidFill>
            </a:endParaRPr>
          </a:p>
          <a:p>
            <a:pPr marL="0" lvl="0" indent="0" algn="l" rtl="0">
              <a:spcBef>
                <a:spcPts val="0"/>
              </a:spcBef>
              <a:spcAft>
                <a:spcPts val="0"/>
              </a:spcAft>
              <a:buNone/>
            </a:pPr>
            <a:r>
              <a:rPr lang="en" sz="1600" b="1">
                <a:solidFill>
                  <a:schemeClr val="dk2"/>
                </a:solidFill>
              </a:rPr>
              <a:t>F1 score:</a:t>
            </a:r>
            <a:r>
              <a:rPr lang="en" sz="1600">
                <a:solidFill>
                  <a:schemeClr val="dk2"/>
                </a:solidFill>
              </a:rPr>
              <a:t> 0.47</a:t>
            </a:r>
            <a:endParaRPr sz="16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Ideas To Improve The Model</a:t>
            </a:r>
            <a:endParaRPr/>
          </a:p>
        </p:txBody>
      </p:sp>
      <p:sp>
        <p:nvSpPr>
          <p:cNvPr id="185" name="Google Shape;18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AutoNum type="arabicPeriod"/>
            </a:pPr>
            <a:r>
              <a:rPr lang="en"/>
              <a:t>Incorporate wait time</a:t>
            </a:r>
            <a:endParaRPr/>
          </a:p>
          <a:p>
            <a:pPr marL="0" lvl="0" indent="0" algn="just" rtl="0">
              <a:lnSpc>
                <a:spcPct val="115000"/>
              </a:lnSpc>
              <a:spcBef>
                <a:spcPts val="0"/>
              </a:spcBef>
              <a:spcAft>
                <a:spcPts val="0"/>
              </a:spcAft>
              <a:buNone/>
            </a:pPr>
            <a:r>
              <a:rPr lang="en"/>
              <a:t> </a:t>
            </a:r>
            <a:endParaRPr/>
          </a:p>
          <a:p>
            <a:pPr marL="0" lvl="0" indent="0" algn="just" rtl="0">
              <a:lnSpc>
                <a:spcPct val="115000"/>
              </a:lnSpc>
              <a:spcBef>
                <a:spcPts val="0"/>
              </a:spcBef>
              <a:spcAft>
                <a:spcPts val="0"/>
              </a:spcAft>
              <a:buNone/>
            </a:pPr>
            <a:endParaRPr/>
          </a:p>
          <a:p>
            <a:pPr marL="0" lvl="0" indent="0" algn="just" rtl="0">
              <a:lnSpc>
                <a:spcPct val="115000"/>
              </a:lnSpc>
              <a:spcBef>
                <a:spcPts val="0"/>
              </a:spcBef>
              <a:spcAft>
                <a:spcPts val="0"/>
              </a:spcAft>
              <a:buNone/>
            </a:pPr>
            <a:endParaRPr/>
          </a:p>
          <a:p>
            <a:pPr marL="457200" lvl="0" indent="-342900" algn="just" rtl="0">
              <a:lnSpc>
                <a:spcPct val="115000"/>
              </a:lnSpc>
              <a:spcBef>
                <a:spcPts val="0"/>
              </a:spcBef>
              <a:spcAft>
                <a:spcPts val="0"/>
              </a:spcAft>
              <a:buSzPts val="1800"/>
              <a:buAutoNum type="arabicPeriod"/>
            </a:pPr>
            <a:r>
              <a:rPr lang="en"/>
              <a:t>Include customer characteristics:</a:t>
            </a:r>
            <a:endParaRPr/>
          </a:p>
          <a:p>
            <a:pPr marL="914400" lvl="0" indent="-342900" algn="just" rtl="0">
              <a:lnSpc>
                <a:spcPct val="115000"/>
              </a:lnSpc>
              <a:spcBef>
                <a:spcPts val="0"/>
              </a:spcBef>
              <a:spcAft>
                <a:spcPts val="0"/>
              </a:spcAft>
              <a:buSzPts val="1800"/>
              <a:buChar char="●"/>
            </a:pPr>
            <a:r>
              <a:rPr lang="en"/>
              <a:t>Age</a:t>
            </a:r>
            <a:endParaRPr/>
          </a:p>
          <a:p>
            <a:pPr marL="914400" lvl="0" indent="-342900" algn="just" rtl="0">
              <a:lnSpc>
                <a:spcPct val="115000"/>
              </a:lnSpc>
              <a:spcBef>
                <a:spcPts val="0"/>
              </a:spcBef>
              <a:spcAft>
                <a:spcPts val="0"/>
              </a:spcAft>
              <a:buSzPts val="1800"/>
              <a:buChar char="●"/>
            </a:pPr>
            <a:r>
              <a:rPr lang="en"/>
              <a:t>Gender </a:t>
            </a:r>
            <a:endParaRPr/>
          </a:p>
          <a:p>
            <a:pPr marL="914400" lvl="0" indent="-342900" algn="just" rtl="0">
              <a:lnSpc>
                <a:spcPct val="115000"/>
              </a:lnSpc>
              <a:spcBef>
                <a:spcPts val="0"/>
              </a:spcBef>
              <a:spcAft>
                <a:spcPts val="0"/>
              </a:spcAft>
              <a:buSzPts val="1800"/>
              <a:buChar char="●"/>
            </a:pPr>
            <a:r>
              <a:rPr lang="en"/>
              <a:t>First-time customer vs repeat customer. </a:t>
            </a:r>
            <a:endParaRPr/>
          </a:p>
          <a:p>
            <a:pPr marL="914400" lvl="0" indent="-342900" algn="just" rtl="0">
              <a:lnSpc>
                <a:spcPct val="115000"/>
              </a:lnSpc>
              <a:spcBef>
                <a:spcPts val="0"/>
              </a:spcBef>
              <a:spcAft>
                <a:spcPts val="0"/>
              </a:spcAft>
              <a:buSzPts val="1800"/>
              <a:buChar char="●"/>
            </a:pPr>
            <a:r>
              <a:rPr lang="en"/>
              <a:t>Time spent on the website before placing an order.</a:t>
            </a:r>
            <a:endParaRPr/>
          </a:p>
        </p:txBody>
      </p:sp>
      <p:pic>
        <p:nvPicPr>
          <p:cNvPr id="186" name="Google Shape;186;p24"/>
          <p:cNvPicPr preferRelativeResize="0"/>
          <p:nvPr/>
        </p:nvPicPr>
        <p:blipFill>
          <a:blip r:embed="rId3">
            <a:alphaModFix/>
          </a:blip>
          <a:stretch>
            <a:fillRect/>
          </a:stretch>
        </p:blipFill>
        <p:spPr>
          <a:xfrm>
            <a:off x="3429968" y="1152468"/>
            <a:ext cx="1024325" cy="1024325"/>
          </a:xfrm>
          <a:prstGeom prst="rect">
            <a:avLst/>
          </a:prstGeom>
          <a:noFill/>
          <a:ln>
            <a:noFill/>
          </a:ln>
        </p:spPr>
      </p:pic>
      <p:pic>
        <p:nvPicPr>
          <p:cNvPr id="187" name="Google Shape;187;p24"/>
          <p:cNvPicPr preferRelativeResize="0"/>
          <p:nvPr/>
        </p:nvPicPr>
        <p:blipFill>
          <a:blip r:embed="rId4">
            <a:alphaModFix/>
          </a:blip>
          <a:stretch>
            <a:fillRect/>
          </a:stretch>
        </p:blipFill>
        <p:spPr>
          <a:xfrm>
            <a:off x="5742275" y="2084388"/>
            <a:ext cx="2952750" cy="155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Problem</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Loss of revenue</a:t>
            </a:r>
            <a:endParaRPr/>
          </a:p>
          <a:p>
            <a:pPr marL="457200" lvl="0" indent="-342900" algn="l" rtl="0">
              <a:spcBef>
                <a:spcPts val="0"/>
              </a:spcBef>
              <a:spcAft>
                <a:spcPts val="0"/>
              </a:spcAft>
              <a:buSzPts val="1800"/>
              <a:buChar char="-"/>
            </a:pPr>
            <a:r>
              <a:rPr lang="en"/>
              <a:t>Disruption of fulfillment process</a:t>
            </a:r>
            <a:endParaRPr/>
          </a:p>
          <a:p>
            <a:pPr marL="457200" lvl="0" indent="-342900" algn="l" rtl="0">
              <a:spcBef>
                <a:spcPts val="0"/>
              </a:spcBef>
              <a:spcAft>
                <a:spcPts val="0"/>
              </a:spcAft>
              <a:buSzPts val="1800"/>
              <a:buChar char="-"/>
            </a:pPr>
            <a:r>
              <a:rPr lang="en"/>
              <a:t>Costs associated with processing cancelled orders</a:t>
            </a:r>
            <a:endParaRPr/>
          </a:p>
        </p:txBody>
      </p:sp>
      <p:pic>
        <p:nvPicPr>
          <p:cNvPr id="62" name="Google Shape;62;p14"/>
          <p:cNvPicPr preferRelativeResize="0"/>
          <p:nvPr/>
        </p:nvPicPr>
        <p:blipFill>
          <a:blip r:embed="rId3">
            <a:alphaModFix/>
          </a:blip>
          <a:stretch>
            <a:fillRect/>
          </a:stretch>
        </p:blipFill>
        <p:spPr>
          <a:xfrm>
            <a:off x="4734451" y="2263826"/>
            <a:ext cx="4097848" cy="2305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Would We Want To Predict Cancellations?</a:t>
            </a:r>
            <a:endParaRPr/>
          </a:p>
        </p:txBody>
      </p:sp>
      <p:sp>
        <p:nvSpPr>
          <p:cNvPr id="68" name="Google Shape;68;p15"/>
          <p:cNvSpPr txBox="1">
            <a:spLocks noGrp="1"/>
          </p:cNvSpPr>
          <p:nvPr>
            <p:ph type="body" idx="1"/>
          </p:nvPr>
        </p:nvSpPr>
        <p:spPr>
          <a:xfrm>
            <a:off x="399600" y="1322213"/>
            <a:ext cx="2338800" cy="468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Reduce cost</a:t>
            </a:r>
            <a:endParaRPr b="1"/>
          </a:p>
        </p:txBody>
      </p:sp>
      <p:pic>
        <p:nvPicPr>
          <p:cNvPr id="69" name="Google Shape;69;p15"/>
          <p:cNvPicPr preferRelativeResize="0"/>
          <p:nvPr/>
        </p:nvPicPr>
        <p:blipFill>
          <a:blip r:embed="rId3">
            <a:alphaModFix/>
          </a:blip>
          <a:stretch>
            <a:fillRect/>
          </a:stretch>
        </p:blipFill>
        <p:spPr>
          <a:xfrm>
            <a:off x="159300" y="1644050"/>
            <a:ext cx="2137800" cy="1374300"/>
          </a:xfrm>
          <a:prstGeom prst="rect">
            <a:avLst/>
          </a:prstGeom>
          <a:noFill/>
          <a:ln>
            <a:noFill/>
          </a:ln>
        </p:spPr>
      </p:pic>
      <p:pic>
        <p:nvPicPr>
          <p:cNvPr id="70" name="Google Shape;70;p15"/>
          <p:cNvPicPr preferRelativeResize="0"/>
          <p:nvPr/>
        </p:nvPicPr>
        <p:blipFill>
          <a:blip r:embed="rId4">
            <a:alphaModFix/>
          </a:blip>
          <a:stretch>
            <a:fillRect/>
          </a:stretch>
        </p:blipFill>
        <p:spPr>
          <a:xfrm>
            <a:off x="2216375" y="3305050"/>
            <a:ext cx="2338800" cy="1249397"/>
          </a:xfrm>
          <a:prstGeom prst="rect">
            <a:avLst/>
          </a:prstGeom>
          <a:noFill/>
          <a:ln>
            <a:noFill/>
          </a:ln>
        </p:spPr>
      </p:pic>
      <p:pic>
        <p:nvPicPr>
          <p:cNvPr id="71" name="Google Shape;71;p15"/>
          <p:cNvPicPr preferRelativeResize="0"/>
          <p:nvPr/>
        </p:nvPicPr>
        <p:blipFill>
          <a:blip r:embed="rId5">
            <a:alphaModFix/>
          </a:blip>
          <a:stretch>
            <a:fillRect/>
          </a:stretch>
        </p:blipFill>
        <p:spPr>
          <a:xfrm>
            <a:off x="4794000" y="1707625"/>
            <a:ext cx="2338800" cy="1229749"/>
          </a:xfrm>
          <a:prstGeom prst="rect">
            <a:avLst/>
          </a:prstGeom>
          <a:noFill/>
          <a:ln>
            <a:noFill/>
          </a:ln>
        </p:spPr>
      </p:pic>
      <p:sp>
        <p:nvSpPr>
          <p:cNvPr id="72" name="Google Shape;72;p15"/>
          <p:cNvSpPr txBox="1">
            <a:spLocks noGrp="1"/>
          </p:cNvSpPr>
          <p:nvPr>
            <p:ph type="body" idx="1"/>
          </p:nvPr>
        </p:nvSpPr>
        <p:spPr>
          <a:xfrm>
            <a:off x="2279400" y="2643275"/>
            <a:ext cx="2798100" cy="78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Improve operational efficiency</a:t>
            </a:r>
            <a:endParaRPr b="1"/>
          </a:p>
        </p:txBody>
      </p:sp>
      <p:sp>
        <p:nvSpPr>
          <p:cNvPr id="73" name="Google Shape;73;p15"/>
          <p:cNvSpPr txBox="1">
            <a:spLocks noGrp="1"/>
          </p:cNvSpPr>
          <p:nvPr>
            <p:ph type="body" idx="1"/>
          </p:nvPr>
        </p:nvSpPr>
        <p:spPr>
          <a:xfrm>
            <a:off x="4564350" y="1322225"/>
            <a:ext cx="2798100" cy="468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829" b="1"/>
              <a:t>Understand customers</a:t>
            </a:r>
            <a:endParaRPr sz="1829" b="1"/>
          </a:p>
        </p:txBody>
      </p:sp>
      <p:pic>
        <p:nvPicPr>
          <p:cNvPr id="74" name="Google Shape;74;p15"/>
          <p:cNvPicPr preferRelativeResize="0"/>
          <p:nvPr/>
        </p:nvPicPr>
        <p:blipFill>
          <a:blip r:embed="rId6">
            <a:alphaModFix/>
          </a:blip>
          <a:stretch>
            <a:fillRect/>
          </a:stretch>
        </p:blipFill>
        <p:spPr>
          <a:xfrm>
            <a:off x="6165300" y="3305050"/>
            <a:ext cx="2338800" cy="1503514"/>
          </a:xfrm>
          <a:prstGeom prst="rect">
            <a:avLst/>
          </a:prstGeom>
          <a:noFill/>
          <a:ln>
            <a:noFill/>
          </a:ln>
        </p:spPr>
      </p:pic>
      <p:sp>
        <p:nvSpPr>
          <p:cNvPr id="75" name="Google Shape;75;p15"/>
          <p:cNvSpPr txBox="1">
            <a:spLocks noGrp="1"/>
          </p:cNvSpPr>
          <p:nvPr>
            <p:ph type="body" idx="1"/>
          </p:nvPr>
        </p:nvSpPr>
        <p:spPr>
          <a:xfrm>
            <a:off x="6493500" y="2937375"/>
            <a:ext cx="2338800" cy="468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829" b="1"/>
              <a:t>Win back revenue</a:t>
            </a:r>
            <a:endParaRPr sz="1829"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a:ln>
            <a:noFill/>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Data</a:t>
            </a:r>
            <a:endParaRPr/>
          </a:p>
        </p:txBody>
      </p:sp>
      <p:sp>
        <p:nvSpPr>
          <p:cNvPr id="81" name="Google Shape;81;p16"/>
          <p:cNvSpPr txBox="1">
            <a:spLocks noGrp="1"/>
          </p:cNvSpPr>
          <p:nvPr>
            <p:ph type="body" idx="1"/>
          </p:nvPr>
        </p:nvSpPr>
        <p:spPr>
          <a:xfrm>
            <a:off x="311700" y="1194750"/>
            <a:ext cx="8520600" cy="352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en" b="1">
                <a:solidFill>
                  <a:srgbClr val="1F2328"/>
                </a:solidFill>
                <a:highlight>
                  <a:srgbClr val="FFFFFF"/>
                </a:highlight>
              </a:rPr>
              <a:t>Amazon Sale Report for India market for Q2, 2022</a:t>
            </a:r>
            <a:endParaRPr b="1"/>
          </a:p>
        </p:txBody>
      </p:sp>
      <p:sp>
        <p:nvSpPr>
          <p:cNvPr id="82" name="Google Shape;82;p16"/>
          <p:cNvSpPr txBox="1"/>
          <p:nvPr/>
        </p:nvSpPr>
        <p:spPr>
          <a:xfrm>
            <a:off x="1705550" y="1735200"/>
            <a:ext cx="1380000" cy="6483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rPr>
              <a:t>Product details</a:t>
            </a:r>
            <a:endParaRPr sz="1800" b="1">
              <a:solidFill>
                <a:schemeClr val="lt1"/>
              </a:solidFill>
            </a:endParaRPr>
          </a:p>
        </p:txBody>
      </p:sp>
      <p:sp>
        <p:nvSpPr>
          <p:cNvPr id="83" name="Google Shape;83;p16"/>
          <p:cNvSpPr txBox="1"/>
          <p:nvPr/>
        </p:nvSpPr>
        <p:spPr>
          <a:xfrm>
            <a:off x="244500" y="1735200"/>
            <a:ext cx="1380000" cy="6483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rPr>
              <a:t>Date</a:t>
            </a:r>
            <a:endParaRPr sz="1800" b="1">
              <a:solidFill>
                <a:schemeClr val="lt1"/>
              </a:solidFill>
            </a:endParaRPr>
          </a:p>
        </p:txBody>
      </p:sp>
      <p:sp>
        <p:nvSpPr>
          <p:cNvPr id="84" name="Google Shape;84;p16"/>
          <p:cNvSpPr txBox="1"/>
          <p:nvPr/>
        </p:nvSpPr>
        <p:spPr>
          <a:xfrm>
            <a:off x="4617950" y="1735200"/>
            <a:ext cx="1380000" cy="6483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rPr>
              <a:t>Shipment address</a:t>
            </a:r>
            <a:endParaRPr sz="1800" b="1">
              <a:solidFill>
                <a:schemeClr val="lt1"/>
              </a:solidFill>
            </a:endParaRPr>
          </a:p>
        </p:txBody>
      </p:sp>
      <p:sp>
        <p:nvSpPr>
          <p:cNvPr id="85" name="Google Shape;85;p16"/>
          <p:cNvSpPr txBox="1"/>
          <p:nvPr/>
        </p:nvSpPr>
        <p:spPr>
          <a:xfrm>
            <a:off x="7530350" y="1735200"/>
            <a:ext cx="1380000" cy="6483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rPr>
              <a:t>Promotion</a:t>
            </a:r>
            <a:endParaRPr sz="1800">
              <a:solidFill>
                <a:schemeClr val="lt1"/>
              </a:solidFill>
            </a:endParaRPr>
          </a:p>
        </p:txBody>
      </p:sp>
      <p:sp>
        <p:nvSpPr>
          <p:cNvPr id="86" name="Google Shape;86;p16"/>
          <p:cNvSpPr txBox="1"/>
          <p:nvPr/>
        </p:nvSpPr>
        <p:spPr>
          <a:xfrm>
            <a:off x="6074150" y="1735200"/>
            <a:ext cx="1380000" cy="6483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solidFill>
                  <a:schemeClr val="lt1"/>
                </a:solidFill>
              </a:rPr>
              <a:t>Shipment details </a:t>
            </a:r>
            <a:endParaRPr sz="1800" b="1">
              <a:solidFill>
                <a:schemeClr val="lt1"/>
              </a:solidFill>
            </a:endParaRPr>
          </a:p>
        </p:txBody>
      </p:sp>
      <p:sp>
        <p:nvSpPr>
          <p:cNvPr id="87" name="Google Shape;87;p16"/>
          <p:cNvSpPr txBox="1"/>
          <p:nvPr/>
        </p:nvSpPr>
        <p:spPr>
          <a:xfrm>
            <a:off x="531300" y="2571738"/>
            <a:ext cx="1093200" cy="3522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Month</a:t>
            </a:r>
            <a:endParaRPr>
              <a:solidFill>
                <a:schemeClr val="lt1"/>
              </a:solidFill>
            </a:endParaRPr>
          </a:p>
        </p:txBody>
      </p:sp>
      <p:sp>
        <p:nvSpPr>
          <p:cNvPr id="88" name="Google Shape;88;p16"/>
          <p:cNvSpPr txBox="1"/>
          <p:nvPr/>
        </p:nvSpPr>
        <p:spPr>
          <a:xfrm>
            <a:off x="531300" y="2982225"/>
            <a:ext cx="1093200" cy="3522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Day</a:t>
            </a:r>
            <a:endParaRPr>
              <a:solidFill>
                <a:schemeClr val="lt1"/>
              </a:solidFill>
            </a:endParaRPr>
          </a:p>
        </p:txBody>
      </p:sp>
      <p:sp>
        <p:nvSpPr>
          <p:cNvPr id="89" name="Google Shape;89;p16"/>
          <p:cNvSpPr txBox="1"/>
          <p:nvPr/>
        </p:nvSpPr>
        <p:spPr>
          <a:xfrm>
            <a:off x="531300" y="3392700"/>
            <a:ext cx="1093200" cy="5727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Time of the month</a:t>
            </a:r>
            <a:endParaRPr>
              <a:solidFill>
                <a:schemeClr val="lt1"/>
              </a:solidFill>
            </a:endParaRPr>
          </a:p>
        </p:txBody>
      </p:sp>
      <p:sp>
        <p:nvSpPr>
          <p:cNvPr id="90" name="Google Shape;90;p16"/>
          <p:cNvSpPr txBox="1"/>
          <p:nvPr/>
        </p:nvSpPr>
        <p:spPr>
          <a:xfrm>
            <a:off x="531300" y="4023675"/>
            <a:ext cx="1093200" cy="3522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Weekend</a:t>
            </a:r>
            <a:endParaRPr>
              <a:solidFill>
                <a:schemeClr val="lt1"/>
              </a:solidFill>
            </a:endParaRPr>
          </a:p>
        </p:txBody>
      </p:sp>
      <p:sp>
        <p:nvSpPr>
          <p:cNvPr id="91" name="Google Shape;91;p16"/>
          <p:cNvSpPr txBox="1"/>
          <p:nvPr/>
        </p:nvSpPr>
        <p:spPr>
          <a:xfrm>
            <a:off x="1992350" y="2571750"/>
            <a:ext cx="1093200" cy="3522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Category</a:t>
            </a:r>
            <a:endParaRPr>
              <a:solidFill>
                <a:schemeClr val="lt1"/>
              </a:solidFill>
            </a:endParaRPr>
          </a:p>
        </p:txBody>
      </p:sp>
      <p:sp>
        <p:nvSpPr>
          <p:cNvPr id="92" name="Google Shape;92;p16"/>
          <p:cNvSpPr txBox="1"/>
          <p:nvPr/>
        </p:nvSpPr>
        <p:spPr>
          <a:xfrm>
            <a:off x="1992350" y="2982225"/>
            <a:ext cx="1093200" cy="3522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Style</a:t>
            </a:r>
            <a:endParaRPr>
              <a:solidFill>
                <a:schemeClr val="lt1"/>
              </a:solidFill>
            </a:endParaRPr>
          </a:p>
        </p:txBody>
      </p:sp>
      <p:sp>
        <p:nvSpPr>
          <p:cNvPr id="93" name="Google Shape;93;p16"/>
          <p:cNvSpPr txBox="1"/>
          <p:nvPr/>
        </p:nvSpPr>
        <p:spPr>
          <a:xfrm>
            <a:off x="1992350" y="3392700"/>
            <a:ext cx="1093200" cy="3522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Size</a:t>
            </a:r>
            <a:endParaRPr>
              <a:solidFill>
                <a:schemeClr val="lt1"/>
              </a:solidFill>
            </a:endParaRPr>
          </a:p>
        </p:txBody>
      </p:sp>
      <p:sp>
        <p:nvSpPr>
          <p:cNvPr id="94" name="Google Shape;94;p16"/>
          <p:cNvSpPr txBox="1"/>
          <p:nvPr/>
        </p:nvSpPr>
        <p:spPr>
          <a:xfrm>
            <a:off x="1992350" y="3803175"/>
            <a:ext cx="1093200" cy="3522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SKU</a:t>
            </a:r>
            <a:endParaRPr>
              <a:solidFill>
                <a:schemeClr val="lt1"/>
              </a:solidFill>
            </a:endParaRPr>
          </a:p>
        </p:txBody>
      </p:sp>
      <p:sp>
        <p:nvSpPr>
          <p:cNvPr id="95" name="Google Shape;95;p16"/>
          <p:cNvSpPr txBox="1"/>
          <p:nvPr/>
        </p:nvSpPr>
        <p:spPr>
          <a:xfrm>
            <a:off x="4904750" y="2571750"/>
            <a:ext cx="1093200" cy="3522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State</a:t>
            </a:r>
            <a:endParaRPr>
              <a:solidFill>
                <a:schemeClr val="lt1"/>
              </a:solidFill>
            </a:endParaRPr>
          </a:p>
        </p:txBody>
      </p:sp>
      <p:sp>
        <p:nvSpPr>
          <p:cNvPr id="96" name="Google Shape;96;p16"/>
          <p:cNvSpPr txBox="1"/>
          <p:nvPr/>
        </p:nvSpPr>
        <p:spPr>
          <a:xfrm>
            <a:off x="4904750" y="2982225"/>
            <a:ext cx="1093200" cy="3522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City</a:t>
            </a:r>
            <a:endParaRPr>
              <a:solidFill>
                <a:schemeClr val="lt1"/>
              </a:solidFill>
            </a:endParaRPr>
          </a:p>
        </p:txBody>
      </p:sp>
      <p:sp>
        <p:nvSpPr>
          <p:cNvPr id="97" name="Google Shape;97;p16"/>
          <p:cNvSpPr txBox="1"/>
          <p:nvPr/>
        </p:nvSpPr>
        <p:spPr>
          <a:xfrm>
            <a:off x="4904750" y="3392700"/>
            <a:ext cx="1093200" cy="3522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Zip</a:t>
            </a:r>
            <a:endParaRPr>
              <a:solidFill>
                <a:schemeClr val="lt1"/>
              </a:solidFill>
            </a:endParaRPr>
          </a:p>
        </p:txBody>
      </p:sp>
      <p:sp>
        <p:nvSpPr>
          <p:cNvPr id="98" name="Google Shape;98;p16"/>
          <p:cNvSpPr txBox="1"/>
          <p:nvPr/>
        </p:nvSpPr>
        <p:spPr>
          <a:xfrm>
            <a:off x="6360950" y="2571750"/>
            <a:ext cx="1093200" cy="5727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Shipment type</a:t>
            </a:r>
            <a:endParaRPr>
              <a:solidFill>
                <a:schemeClr val="lt1"/>
              </a:solidFill>
            </a:endParaRPr>
          </a:p>
        </p:txBody>
      </p:sp>
      <p:sp>
        <p:nvSpPr>
          <p:cNvPr id="99" name="Google Shape;99;p16"/>
          <p:cNvSpPr txBox="1"/>
          <p:nvPr/>
        </p:nvSpPr>
        <p:spPr>
          <a:xfrm>
            <a:off x="6360950" y="3213288"/>
            <a:ext cx="1093200" cy="5727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Fulfilment merchant</a:t>
            </a:r>
            <a:endParaRPr>
              <a:solidFill>
                <a:schemeClr val="lt1"/>
              </a:solidFill>
            </a:endParaRPr>
          </a:p>
        </p:txBody>
      </p:sp>
      <p:sp>
        <p:nvSpPr>
          <p:cNvPr id="100" name="Google Shape;100;p16"/>
          <p:cNvSpPr txBox="1"/>
          <p:nvPr/>
        </p:nvSpPr>
        <p:spPr>
          <a:xfrm>
            <a:off x="7817150" y="2571750"/>
            <a:ext cx="1093200" cy="5727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Free shipping</a:t>
            </a:r>
            <a:endParaRPr>
              <a:solidFill>
                <a:schemeClr val="lt1"/>
              </a:solidFill>
            </a:endParaRPr>
          </a:p>
        </p:txBody>
      </p:sp>
      <p:sp>
        <p:nvSpPr>
          <p:cNvPr id="101" name="Google Shape;101;p16"/>
          <p:cNvSpPr txBox="1"/>
          <p:nvPr/>
        </p:nvSpPr>
        <p:spPr>
          <a:xfrm>
            <a:off x="7817150" y="3213300"/>
            <a:ext cx="1093200" cy="5727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Free financing</a:t>
            </a:r>
            <a:endParaRPr>
              <a:solidFill>
                <a:schemeClr val="lt1"/>
              </a:solidFill>
            </a:endParaRPr>
          </a:p>
        </p:txBody>
      </p:sp>
      <p:sp>
        <p:nvSpPr>
          <p:cNvPr id="102" name="Google Shape;102;p16"/>
          <p:cNvSpPr txBox="1"/>
          <p:nvPr/>
        </p:nvSpPr>
        <p:spPr>
          <a:xfrm>
            <a:off x="7817150" y="3854838"/>
            <a:ext cx="1093200" cy="3522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Coupon</a:t>
            </a:r>
            <a:endParaRPr>
              <a:solidFill>
                <a:schemeClr val="lt1"/>
              </a:solidFill>
            </a:endParaRPr>
          </a:p>
        </p:txBody>
      </p:sp>
      <p:sp>
        <p:nvSpPr>
          <p:cNvPr id="103" name="Google Shape;103;p16"/>
          <p:cNvSpPr txBox="1"/>
          <p:nvPr/>
        </p:nvSpPr>
        <p:spPr>
          <a:xfrm>
            <a:off x="7817150" y="4275900"/>
            <a:ext cx="1093200" cy="5727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No promotion</a:t>
            </a:r>
            <a:endParaRPr>
              <a:solidFill>
                <a:schemeClr val="lt1"/>
              </a:solidFill>
            </a:endParaRPr>
          </a:p>
        </p:txBody>
      </p:sp>
      <p:sp>
        <p:nvSpPr>
          <p:cNvPr id="104" name="Google Shape;104;p16"/>
          <p:cNvSpPr txBox="1"/>
          <p:nvPr/>
        </p:nvSpPr>
        <p:spPr>
          <a:xfrm>
            <a:off x="3161750" y="1735200"/>
            <a:ext cx="1380000" cy="648300"/>
          </a:xfrm>
          <a:prstGeom prst="rect">
            <a:avLst/>
          </a:prstGeom>
          <a:solidFill>
            <a:srgbClr val="1C458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rPr>
              <a:t>Price</a:t>
            </a:r>
            <a:endParaRPr sz="1800" b="1">
              <a:solidFill>
                <a:schemeClr val="lt1"/>
              </a:solidFill>
            </a:endParaRPr>
          </a:p>
        </p:txBody>
      </p:sp>
      <p:cxnSp>
        <p:nvCxnSpPr>
          <p:cNvPr id="105" name="Google Shape;105;p16"/>
          <p:cNvCxnSpPr>
            <a:endCxn id="87" idx="1"/>
          </p:cNvCxnSpPr>
          <p:nvPr/>
        </p:nvCxnSpPr>
        <p:spPr>
          <a:xfrm rot="-5400000" flipH="1">
            <a:off x="267750" y="2484288"/>
            <a:ext cx="349500" cy="177600"/>
          </a:xfrm>
          <a:prstGeom prst="bentConnector2">
            <a:avLst/>
          </a:prstGeom>
          <a:noFill/>
          <a:ln w="9525" cap="flat" cmpd="sng">
            <a:solidFill>
              <a:schemeClr val="dk2"/>
            </a:solidFill>
            <a:prstDash val="solid"/>
            <a:round/>
            <a:headEnd type="none" w="med" len="med"/>
            <a:tailEnd type="none" w="med" len="med"/>
          </a:ln>
        </p:spPr>
      </p:cxnSp>
      <p:cxnSp>
        <p:nvCxnSpPr>
          <p:cNvPr id="106" name="Google Shape;106;p16"/>
          <p:cNvCxnSpPr>
            <a:endCxn id="88" idx="1"/>
          </p:cNvCxnSpPr>
          <p:nvPr/>
        </p:nvCxnSpPr>
        <p:spPr>
          <a:xfrm rot="-5400000" flipH="1">
            <a:off x="61800" y="2688825"/>
            <a:ext cx="761400" cy="177600"/>
          </a:xfrm>
          <a:prstGeom prst="bentConnector2">
            <a:avLst/>
          </a:prstGeom>
          <a:noFill/>
          <a:ln w="9525" cap="flat" cmpd="sng">
            <a:solidFill>
              <a:schemeClr val="dk2"/>
            </a:solidFill>
            <a:prstDash val="solid"/>
            <a:round/>
            <a:headEnd type="none" w="med" len="med"/>
            <a:tailEnd type="none" w="med" len="med"/>
          </a:ln>
        </p:spPr>
      </p:cxnSp>
      <p:cxnSp>
        <p:nvCxnSpPr>
          <p:cNvPr id="107" name="Google Shape;107;p16"/>
          <p:cNvCxnSpPr>
            <a:endCxn id="89" idx="1"/>
          </p:cNvCxnSpPr>
          <p:nvPr/>
        </p:nvCxnSpPr>
        <p:spPr>
          <a:xfrm rot="-5400000" flipH="1">
            <a:off x="-198600" y="2949150"/>
            <a:ext cx="1282200" cy="177600"/>
          </a:xfrm>
          <a:prstGeom prst="bentConnector2">
            <a:avLst/>
          </a:prstGeom>
          <a:noFill/>
          <a:ln w="9525" cap="flat" cmpd="sng">
            <a:solidFill>
              <a:schemeClr val="dk2"/>
            </a:solidFill>
            <a:prstDash val="solid"/>
            <a:round/>
            <a:headEnd type="none" w="med" len="med"/>
            <a:tailEnd type="none" w="med" len="med"/>
          </a:ln>
        </p:spPr>
      </p:cxnSp>
      <p:cxnSp>
        <p:nvCxnSpPr>
          <p:cNvPr id="108" name="Google Shape;108;p16"/>
          <p:cNvCxnSpPr>
            <a:endCxn id="90" idx="1"/>
          </p:cNvCxnSpPr>
          <p:nvPr/>
        </p:nvCxnSpPr>
        <p:spPr>
          <a:xfrm rot="-5400000" flipH="1">
            <a:off x="-459000" y="3209475"/>
            <a:ext cx="1803000" cy="177600"/>
          </a:xfrm>
          <a:prstGeom prst="bentConnector2">
            <a:avLst/>
          </a:prstGeom>
          <a:noFill/>
          <a:ln w="9525" cap="flat" cmpd="sng">
            <a:solidFill>
              <a:schemeClr val="dk2"/>
            </a:solidFill>
            <a:prstDash val="solid"/>
            <a:round/>
            <a:headEnd type="none" w="med" len="med"/>
            <a:tailEnd type="none" w="med" len="med"/>
          </a:ln>
        </p:spPr>
      </p:cxnSp>
      <p:cxnSp>
        <p:nvCxnSpPr>
          <p:cNvPr id="109" name="Google Shape;109;p16"/>
          <p:cNvCxnSpPr>
            <a:endCxn id="91" idx="1"/>
          </p:cNvCxnSpPr>
          <p:nvPr/>
        </p:nvCxnSpPr>
        <p:spPr>
          <a:xfrm rot="-5400000" flipH="1">
            <a:off x="1722200" y="2477700"/>
            <a:ext cx="349500" cy="190800"/>
          </a:xfrm>
          <a:prstGeom prst="bentConnector2">
            <a:avLst/>
          </a:prstGeom>
          <a:noFill/>
          <a:ln w="9525" cap="flat" cmpd="sng">
            <a:solidFill>
              <a:schemeClr val="dk2"/>
            </a:solidFill>
            <a:prstDash val="solid"/>
            <a:round/>
            <a:headEnd type="none" w="med" len="med"/>
            <a:tailEnd type="none" w="med" len="med"/>
          </a:ln>
        </p:spPr>
      </p:cxnSp>
      <p:cxnSp>
        <p:nvCxnSpPr>
          <p:cNvPr id="110" name="Google Shape;110;p16"/>
          <p:cNvCxnSpPr>
            <a:endCxn id="92" idx="1"/>
          </p:cNvCxnSpPr>
          <p:nvPr/>
        </p:nvCxnSpPr>
        <p:spPr>
          <a:xfrm rot="-5400000" flipH="1">
            <a:off x="1516250" y="2682225"/>
            <a:ext cx="761400" cy="190800"/>
          </a:xfrm>
          <a:prstGeom prst="bentConnector2">
            <a:avLst/>
          </a:prstGeom>
          <a:noFill/>
          <a:ln w="9525" cap="flat" cmpd="sng">
            <a:solidFill>
              <a:schemeClr val="dk2"/>
            </a:solidFill>
            <a:prstDash val="solid"/>
            <a:round/>
            <a:headEnd type="none" w="med" len="med"/>
            <a:tailEnd type="none" w="med" len="med"/>
          </a:ln>
        </p:spPr>
      </p:cxnSp>
      <p:cxnSp>
        <p:nvCxnSpPr>
          <p:cNvPr id="111" name="Google Shape;111;p16"/>
          <p:cNvCxnSpPr>
            <a:endCxn id="93" idx="1"/>
          </p:cNvCxnSpPr>
          <p:nvPr/>
        </p:nvCxnSpPr>
        <p:spPr>
          <a:xfrm rot="-5400000" flipH="1">
            <a:off x="1310900" y="2887350"/>
            <a:ext cx="1172100" cy="190800"/>
          </a:xfrm>
          <a:prstGeom prst="bentConnector2">
            <a:avLst/>
          </a:prstGeom>
          <a:noFill/>
          <a:ln w="9525" cap="flat" cmpd="sng">
            <a:solidFill>
              <a:schemeClr val="dk2"/>
            </a:solidFill>
            <a:prstDash val="solid"/>
            <a:round/>
            <a:headEnd type="none" w="med" len="med"/>
            <a:tailEnd type="none" w="med" len="med"/>
          </a:ln>
        </p:spPr>
      </p:cxnSp>
      <p:cxnSp>
        <p:nvCxnSpPr>
          <p:cNvPr id="112" name="Google Shape;112;p16"/>
          <p:cNvCxnSpPr>
            <a:endCxn id="94" idx="1"/>
          </p:cNvCxnSpPr>
          <p:nvPr/>
        </p:nvCxnSpPr>
        <p:spPr>
          <a:xfrm rot="-5400000" flipH="1">
            <a:off x="1105700" y="3092625"/>
            <a:ext cx="1582500" cy="190800"/>
          </a:xfrm>
          <a:prstGeom prst="bentConnector2">
            <a:avLst/>
          </a:prstGeom>
          <a:noFill/>
          <a:ln w="9525" cap="flat" cmpd="sng">
            <a:solidFill>
              <a:schemeClr val="dk2"/>
            </a:solidFill>
            <a:prstDash val="solid"/>
            <a:round/>
            <a:headEnd type="none" w="med" len="med"/>
            <a:tailEnd type="none" w="med" len="med"/>
          </a:ln>
        </p:spPr>
      </p:cxnSp>
      <p:cxnSp>
        <p:nvCxnSpPr>
          <p:cNvPr id="113" name="Google Shape;113;p16"/>
          <p:cNvCxnSpPr>
            <a:endCxn id="95" idx="1"/>
          </p:cNvCxnSpPr>
          <p:nvPr/>
        </p:nvCxnSpPr>
        <p:spPr>
          <a:xfrm rot="-5400000" flipH="1">
            <a:off x="4626200" y="2469300"/>
            <a:ext cx="349500" cy="207600"/>
          </a:xfrm>
          <a:prstGeom prst="bentConnector2">
            <a:avLst/>
          </a:prstGeom>
          <a:noFill/>
          <a:ln w="9525" cap="flat" cmpd="sng">
            <a:solidFill>
              <a:schemeClr val="dk2"/>
            </a:solidFill>
            <a:prstDash val="solid"/>
            <a:round/>
            <a:headEnd type="none" w="med" len="med"/>
            <a:tailEnd type="none" w="med" len="med"/>
          </a:ln>
        </p:spPr>
      </p:cxnSp>
      <p:cxnSp>
        <p:nvCxnSpPr>
          <p:cNvPr id="114" name="Google Shape;114;p16"/>
          <p:cNvCxnSpPr>
            <a:endCxn id="96" idx="1"/>
          </p:cNvCxnSpPr>
          <p:nvPr/>
        </p:nvCxnSpPr>
        <p:spPr>
          <a:xfrm rot="-5400000" flipH="1">
            <a:off x="4420250" y="2673825"/>
            <a:ext cx="761400" cy="207600"/>
          </a:xfrm>
          <a:prstGeom prst="bentConnector2">
            <a:avLst/>
          </a:prstGeom>
          <a:noFill/>
          <a:ln w="9525" cap="flat" cmpd="sng">
            <a:solidFill>
              <a:schemeClr val="dk2"/>
            </a:solidFill>
            <a:prstDash val="solid"/>
            <a:round/>
            <a:headEnd type="none" w="med" len="med"/>
            <a:tailEnd type="none" w="med" len="med"/>
          </a:ln>
        </p:spPr>
      </p:cxnSp>
      <p:cxnSp>
        <p:nvCxnSpPr>
          <p:cNvPr id="115" name="Google Shape;115;p16"/>
          <p:cNvCxnSpPr>
            <a:endCxn id="97" idx="1"/>
          </p:cNvCxnSpPr>
          <p:nvPr/>
        </p:nvCxnSpPr>
        <p:spPr>
          <a:xfrm rot="-5400000" flipH="1">
            <a:off x="4214900" y="2878950"/>
            <a:ext cx="1172100" cy="207600"/>
          </a:xfrm>
          <a:prstGeom prst="bentConnector2">
            <a:avLst/>
          </a:prstGeom>
          <a:noFill/>
          <a:ln w="9525" cap="flat" cmpd="sng">
            <a:solidFill>
              <a:schemeClr val="dk2"/>
            </a:solidFill>
            <a:prstDash val="solid"/>
            <a:round/>
            <a:headEnd type="none" w="med" len="med"/>
            <a:tailEnd type="none" w="med" len="med"/>
          </a:ln>
        </p:spPr>
      </p:cxnSp>
      <p:cxnSp>
        <p:nvCxnSpPr>
          <p:cNvPr id="116" name="Google Shape;116;p16"/>
          <p:cNvCxnSpPr>
            <a:endCxn id="98" idx="1"/>
          </p:cNvCxnSpPr>
          <p:nvPr/>
        </p:nvCxnSpPr>
        <p:spPr>
          <a:xfrm rot="-5400000" flipH="1">
            <a:off x="6042200" y="2539350"/>
            <a:ext cx="459900" cy="177600"/>
          </a:xfrm>
          <a:prstGeom prst="bentConnector2">
            <a:avLst/>
          </a:prstGeom>
          <a:noFill/>
          <a:ln w="9525" cap="flat" cmpd="sng">
            <a:solidFill>
              <a:schemeClr val="dk2"/>
            </a:solidFill>
            <a:prstDash val="solid"/>
            <a:round/>
            <a:headEnd type="none" w="med" len="med"/>
            <a:tailEnd type="none" w="med" len="med"/>
          </a:ln>
        </p:spPr>
      </p:cxnSp>
      <p:cxnSp>
        <p:nvCxnSpPr>
          <p:cNvPr id="117" name="Google Shape;117;p16"/>
          <p:cNvCxnSpPr>
            <a:endCxn id="99" idx="1"/>
          </p:cNvCxnSpPr>
          <p:nvPr/>
        </p:nvCxnSpPr>
        <p:spPr>
          <a:xfrm rot="-5400000" flipH="1">
            <a:off x="5720750" y="2859438"/>
            <a:ext cx="1102800" cy="177600"/>
          </a:xfrm>
          <a:prstGeom prst="bentConnector2">
            <a:avLst/>
          </a:prstGeom>
          <a:noFill/>
          <a:ln w="9525" cap="flat" cmpd="sng">
            <a:solidFill>
              <a:schemeClr val="dk2"/>
            </a:solidFill>
            <a:prstDash val="solid"/>
            <a:round/>
            <a:headEnd type="none" w="med" len="med"/>
            <a:tailEnd type="none" w="med" len="med"/>
          </a:ln>
        </p:spPr>
      </p:cxnSp>
      <p:cxnSp>
        <p:nvCxnSpPr>
          <p:cNvPr id="118" name="Google Shape;118;p16"/>
          <p:cNvCxnSpPr>
            <a:endCxn id="100" idx="1"/>
          </p:cNvCxnSpPr>
          <p:nvPr/>
        </p:nvCxnSpPr>
        <p:spPr>
          <a:xfrm rot="-5400000" flipH="1">
            <a:off x="7498400" y="2539350"/>
            <a:ext cx="459900" cy="177600"/>
          </a:xfrm>
          <a:prstGeom prst="bentConnector2">
            <a:avLst/>
          </a:prstGeom>
          <a:noFill/>
          <a:ln w="9525" cap="flat" cmpd="sng">
            <a:solidFill>
              <a:schemeClr val="dk2"/>
            </a:solidFill>
            <a:prstDash val="solid"/>
            <a:round/>
            <a:headEnd type="none" w="med" len="med"/>
            <a:tailEnd type="none" w="med" len="med"/>
          </a:ln>
        </p:spPr>
      </p:cxnSp>
      <p:cxnSp>
        <p:nvCxnSpPr>
          <p:cNvPr id="119" name="Google Shape;119;p16"/>
          <p:cNvCxnSpPr>
            <a:endCxn id="101" idx="1"/>
          </p:cNvCxnSpPr>
          <p:nvPr/>
        </p:nvCxnSpPr>
        <p:spPr>
          <a:xfrm rot="-5400000" flipH="1">
            <a:off x="7176950" y="2859450"/>
            <a:ext cx="1102800" cy="177600"/>
          </a:xfrm>
          <a:prstGeom prst="bentConnector2">
            <a:avLst/>
          </a:prstGeom>
          <a:noFill/>
          <a:ln w="9525" cap="flat" cmpd="sng">
            <a:solidFill>
              <a:schemeClr val="dk2"/>
            </a:solidFill>
            <a:prstDash val="solid"/>
            <a:round/>
            <a:headEnd type="none" w="med" len="med"/>
            <a:tailEnd type="none" w="med" len="med"/>
          </a:ln>
        </p:spPr>
      </p:cxnSp>
      <p:cxnSp>
        <p:nvCxnSpPr>
          <p:cNvPr id="120" name="Google Shape;120;p16"/>
          <p:cNvCxnSpPr>
            <a:endCxn id="102" idx="1"/>
          </p:cNvCxnSpPr>
          <p:nvPr/>
        </p:nvCxnSpPr>
        <p:spPr>
          <a:xfrm rot="-5400000" flipH="1">
            <a:off x="6911300" y="3125088"/>
            <a:ext cx="1634100" cy="177600"/>
          </a:xfrm>
          <a:prstGeom prst="bentConnector2">
            <a:avLst/>
          </a:prstGeom>
          <a:noFill/>
          <a:ln w="9525" cap="flat" cmpd="sng">
            <a:solidFill>
              <a:schemeClr val="dk2"/>
            </a:solidFill>
            <a:prstDash val="solid"/>
            <a:round/>
            <a:headEnd type="none" w="med" len="med"/>
            <a:tailEnd type="none" w="med" len="med"/>
          </a:ln>
        </p:spPr>
      </p:cxnSp>
      <p:cxnSp>
        <p:nvCxnSpPr>
          <p:cNvPr id="121" name="Google Shape;121;p16"/>
          <p:cNvCxnSpPr>
            <a:endCxn id="103" idx="1"/>
          </p:cNvCxnSpPr>
          <p:nvPr/>
        </p:nvCxnSpPr>
        <p:spPr>
          <a:xfrm rot="-5400000" flipH="1">
            <a:off x="6645650" y="3390750"/>
            <a:ext cx="2165400" cy="177600"/>
          </a:xfrm>
          <a:prstGeom prst="bent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Exploration</a:t>
            </a:r>
            <a:endParaRPr/>
          </a:p>
        </p:txBody>
      </p:sp>
      <p:sp>
        <p:nvSpPr>
          <p:cNvPr id="127" name="Google Shape;127;p17"/>
          <p:cNvSpPr txBox="1">
            <a:spLocks noGrp="1"/>
          </p:cNvSpPr>
          <p:nvPr>
            <p:ph type="body" idx="1"/>
          </p:nvPr>
        </p:nvSpPr>
        <p:spPr>
          <a:xfrm>
            <a:off x="2010325" y="1411875"/>
            <a:ext cx="2127600" cy="51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Cancellation rate =</a:t>
            </a:r>
            <a:endParaRPr/>
          </a:p>
        </p:txBody>
      </p:sp>
      <p:sp>
        <p:nvSpPr>
          <p:cNvPr id="128" name="Google Shape;128;p17"/>
          <p:cNvSpPr txBox="1">
            <a:spLocks noGrp="1"/>
          </p:cNvSpPr>
          <p:nvPr>
            <p:ph type="body" idx="1"/>
          </p:nvPr>
        </p:nvSpPr>
        <p:spPr>
          <a:xfrm>
            <a:off x="4200275" y="1181300"/>
            <a:ext cx="2933400" cy="51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Number of cancellations</a:t>
            </a:r>
            <a:endParaRPr/>
          </a:p>
        </p:txBody>
      </p:sp>
      <p:sp>
        <p:nvSpPr>
          <p:cNvPr id="129" name="Google Shape;129;p17"/>
          <p:cNvSpPr txBox="1">
            <a:spLocks noGrp="1"/>
          </p:cNvSpPr>
          <p:nvPr>
            <p:ph type="body" idx="1"/>
          </p:nvPr>
        </p:nvSpPr>
        <p:spPr>
          <a:xfrm>
            <a:off x="4276475" y="1667625"/>
            <a:ext cx="2567100" cy="511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Total orders</a:t>
            </a:r>
            <a:endParaRPr/>
          </a:p>
        </p:txBody>
      </p:sp>
      <p:cxnSp>
        <p:nvCxnSpPr>
          <p:cNvPr id="130" name="Google Shape;130;p17"/>
          <p:cNvCxnSpPr/>
          <p:nvPr/>
        </p:nvCxnSpPr>
        <p:spPr>
          <a:xfrm>
            <a:off x="4276475" y="1667775"/>
            <a:ext cx="2567100" cy="0"/>
          </a:xfrm>
          <a:prstGeom prst="straightConnector1">
            <a:avLst/>
          </a:prstGeom>
          <a:noFill/>
          <a:ln w="9525" cap="flat" cmpd="sng">
            <a:solidFill>
              <a:schemeClr val="dk2"/>
            </a:solidFill>
            <a:prstDash val="solid"/>
            <a:round/>
            <a:headEnd type="none" w="med" len="med"/>
            <a:tailEnd type="none" w="med" len="med"/>
          </a:ln>
        </p:spPr>
      </p:cxnSp>
      <p:pic>
        <p:nvPicPr>
          <p:cNvPr id="131" name="Google Shape;131;p17"/>
          <p:cNvPicPr preferRelativeResize="0"/>
          <p:nvPr/>
        </p:nvPicPr>
        <p:blipFill>
          <a:blip r:embed="rId3">
            <a:alphaModFix/>
          </a:blip>
          <a:stretch>
            <a:fillRect/>
          </a:stretch>
        </p:blipFill>
        <p:spPr>
          <a:xfrm>
            <a:off x="2081825" y="2179425"/>
            <a:ext cx="4486838" cy="282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Cancellation Rate Per Product Category And Size</a:t>
            </a:r>
            <a:endParaRPr/>
          </a:p>
        </p:txBody>
      </p:sp>
      <p:pic>
        <p:nvPicPr>
          <p:cNvPr id="137" name="Google Shape;137;p18"/>
          <p:cNvPicPr preferRelativeResize="0"/>
          <p:nvPr/>
        </p:nvPicPr>
        <p:blipFill>
          <a:blip r:embed="rId3">
            <a:alphaModFix/>
          </a:blip>
          <a:stretch>
            <a:fillRect/>
          </a:stretch>
        </p:blipFill>
        <p:spPr>
          <a:xfrm>
            <a:off x="1000940" y="1096100"/>
            <a:ext cx="5197475" cy="3761324"/>
          </a:xfrm>
          <a:prstGeom prst="rect">
            <a:avLst/>
          </a:prstGeom>
          <a:noFill/>
          <a:ln>
            <a:noFill/>
          </a:ln>
        </p:spPr>
      </p:pic>
      <p:sp>
        <p:nvSpPr>
          <p:cNvPr id="138" name="Google Shape;138;p18"/>
          <p:cNvSpPr/>
          <p:nvPr/>
        </p:nvSpPr>
        <p:spPr>
          <a:xfrm>
            <a:off x="1199100" y="2525150"/>
            <a:ext cx="4269900" cy="408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 name="Google Shape;139;p18"/>
          <p:cNvSpPr/>
          <p:nvPr/>
        </p:nvSpPr>
        <p:spPr>
          <a:xfrm rot="5400000">
            <a:off x="3000275" y="2835200"/>
            <a:ext cx="3649800" cy="408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 name="Google Shape;140;p18"/>
          <p:cNvSpPr txBox="1"/>
          <p:nvPr/>
        </p:nvSpPr>
        <p:spPr>
          <a:xfrm>
            <a:off x="6843426" y="1890950"/>
            <a:ext cx="1338600" cy="8253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FF0000"/>
                </a:solidFill>
              </a:rPr>
              <a:t>Does size matter?</a:t>
            </a:r>
            <a:endParaRPr sz="1800"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With Promotions</a:t>
            </a:r>
            <a:endParaRPr/>
          </a:p>
        </p:txBody>
      </p:sp>
      <p:pic>
        <p:nvPicPr>
          <p:cNvPr id="146" name="Google Shape;146;p19"/>
          <p:cNvPicPr preferRelativeResize="0"/>
          <p:nvPr/>
        </p:nvPicPr>
        <p:blipFill>
          <a:blip r:embed="rId3">
            <a:alphaModFix/>
          </a:blip>
          <a:stretch>
            <a:fillRect/>
          </a:stretch>
        </p:blipFill>
        <p:spPr>
          <a:xfrm>
            <a:off x="2204461" y="1017725"/>
            <a:ext cx="4735073" cy="4064626"/>
          </a:xfrm>
          <a:prstGeom prst="rect">
            <a:avLst/>
          </a:prstGeom>
          <a:noFill/>
          <a:ln>
            <a:noFill/>
          </a:ln>
        </p:spPr>
      </p:pic>
      <p:sp>
        <p:nvSpPr>
          <p:cNvPr id="147" name="Google Shape;147;p19"/>
          <p:cNvSpPr/>
          <p:nvPr/>
        </p:nvSpPr>
        <p:spPr>
          <a:xfrm>
            <a:off x="5919850" y="1200500"/>
            <a:ext cx="324000" cy="37908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 name="Google Shape;148;p19"/>
          <p:cNvSpPr/>
          <p:nvPr/>
        </p:nvSpPr>
        <p:spPr>
          <a:xfrm rot="-5400000">
            <a:off x="3952600" y="473450"/>
            <a:ext cx="791700" cy="37908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 name="Google Shape;149;p19"/>
          <p:cNvSpPr/>
          <p:nvPr/>
        </p:nvSpPr>
        <p:spPr>
          <a:xfrm rot="-5400000">
            <a:off x="4211950" y="1423300"/>
            <a:ext cx="273000" cy="37908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Cancellation Rate And Price</a:t>
            </a:r>
            <a:endParaRPr/>
          </a:p>
        </p:txBody>
      </p:sp>
      <p:pic>
        <p:nvPicPr>
          <p:cNvPr id="155" name="Google Shape;155;p20"/>
          <p:cNvPicPr preferRelativeResize="0"/>
          <p:nvPr/>
        </p:nvPicPr>
        <p:blipFill>
          <a:blip r:embed="rId3">
            <a:alphaModFix/>
          </a:blip>
          <a:stretch>
            <a:fillRect/>
          </a:stretch>
        </p:blipFill>
        <p:spPr>
          <a:xfrm>
            <a:off x="2073625" y="1152475"/>
            <a:ext cx="4677649" cy="387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Modelling</a:t>
            </a:r>
            <a:endParaRPr/>
          </a:p>
        </p:txBody>
      </p:sp>
      <p:sp>
        <p:nvSpPr>
          <p:cNvPr id="161" name="Google Shape;161;p21"/>
          <p:cNvSpPr txBox="1">
            <a:spLocks noGrp="1"/>
          </p:cNvSpPr>
          <p:nvPr>
            <p:ph type="body" idx="1"/>
          </p:nvPr>
        </p:nvSpPr>
        <p:spPr>
          <a:xfrm>
            <a:off x="311700" y="1152475"/>
            <a:ext cx="5058600" cy="865500"/>
          </a:xfrm>
          <a:prstGeom prst="rect">
            <a:avLst/>
          </a:prstGeom>
        </p:spPr>
        <p:txBody>
          <a:bodyPr spcFirstLastPara="1" wrap="square" lIns="91425" tIns="91425" rIns="91425" bIns="91425" anchor="t" anchorCtr="0">
            <a:normAutofit fontScale="92500"/>
          </a:bodyPr>
          <a:lstStyle/>
          <a:p>
            <a:pPr marL="0" lvl="0" indent="0" algn="l" rtl="0">
              <a:lnSpc>
                <a:spcPct val="100000"/>
              </a:lnSpc>
              <a:spcBef>
                <a:spcPts val="0"/>
              </a:spcBef>
              <a:spcAft>
                <a:spcPts val="0"/>
              </a:spcAft>
              <a:buNone/>
            </a:pPr>
            <a:r>
              <a:rPr lang="en" sz="1500" b="1"/>
              <a:t>Binary classification:</a:t>
            </a:r>
            <a:r>
              <a:rPr lang="en" sz="1500"/>
              <a:t> 1 for cancelled order, 0 for shipped.</a:t>
            </a:r>
            <a:endParaRPr sz="1500"/>
          </a:p>
          <a:p>
            <a:pPr marL="0" lvl="0" indent="0" algn="l" rtl="0">
              <a:lnSpc>
                <a:spcPct val="100000"/>
              </a:lnSpc>
              <a:spcBef>
                <a:spcPts val="0"/>
              </a:spcBef>
              <a:spcAft>
                <a:spcPts val="0"/>
              </a:spcAft>
              <a:buNone/>
            </a:pPr>
            <a:r>
              <a:rPr lang="en" sz="1500" b="1"/>
              <a:t>Imbalanced data:</a:t>
            </a:r>
            <a:r>
              <a:rPr lang="en" sz="1500"/>
              <a:t>14% of orders are tagged as Cancelled. </a:t>
            </a:r>
            <a:endParaRPr sz="1500"/>
          </a:p>
          <a:p>
            <a:pPr marL="0" lvl="0" indent="0" algn="l" rtl="0">
              <a:lnSpc>
                <a:spcPct val="100000"/>
              </a:lnSpc>
              <a:spcBef>
                <a:spcPts val="0"/>
              </a:spcBef>
              <a:spcAft>
                <a:spcPts val="0"/>
              </a:spcAft>
              <a:buNone/>
            </a:pPr>
            <a:r>
              <a:rPr lang="en" sz="1500" b="1"/>
              <a:t>Recall </a:t>
            </a:r>
            <a:r>
              <a:rPr lang="en" sz="1500"/>
              <a:t>as a main metric for performance assessment.</a:t>
            </a:r>
            <a:endParaRPr sz="1500"/>
          </a:p>
        </p:txBody>
      </p:sp>
      <p:sp>
        <p:nvSpPr>
          <p:cNvPr id="162" name="Google Shape;162;p21"/>
          <p:cNvSpPr txBox="1"/>
          <p:nvPr/>
        </p:nvSpPr>
        <p:spPr>
          <a:xfrm>
            <a:off x="410350" y="2152725"/>
            <a:ext cx="2789700" cy="2564700"/>
          </a:xfrm>
          <a:prstGeom prst="rect">
            <a:avLst/>
          </a:prstGeom>
          <a:solidFill>
            <a:srgbClr val="CFE2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Pre-processing:</a:t>
            </a:r>
            <a:endParaRPr sz="1800" b="1">
              <a:solidFill>
                <a:schemeClr val="dk2"/>
              </a:solidFill>
            </a:endParaRPr>
          </a:p>
          <a:p>
            <a:pPr marL="0" lvl="0" indent="0" algn="l" rtl="0">
              <a:spcBef>
                <a:spcPts val="0"/>
              </a:spcBef>
              <a:spcAft>
                <a:spcPts val="0"/>
              </a:spcAft>
              <a:buNone/>
            </a:pPr>
            <a:endParaRPr sz="1800" b="1">
              <a:solidFill>
                <a:schemeClr val="dk2"/>
              </a:solidFill>
            </a:endParaRPr>
          </a:p>
          <a:p>
            <a:pPr marL="0" lvl="0" indent="0" algn="l" rtl="0">
              <a:spcBef>
                <a:spcPts val="0"/>
              </a:spcBef>
              <a:spcAft>
                <a:spcPts val="0"/>
              </a:spcAft>
              <a:buNone/>
            </a:pPr>
            <a:r>
              <a:rPr lang="en">
                <a:solidFill>
                  <a:schemeClr val="dk2"/>
                </a:solidFill>
              </a:rPr>
              <a:t>1. Label encoding.</a:t>
            </a:r>
            <a:endParaRPr>
              <a:solidFill>
                <a:schemeClr val="dk2"/>
              </a:solidFill>
            </a:endParaRPr>
          </a:p>
          <a:p>
            <a:pPr marL="0" lvl="0" indent="0" algn="l" rtl="0">
              <a:spcBef>
                <a:spcPts val="0"/>
              </a:spcBef>
              <a:spcAft>
                <a:spcPts val="0"/>
              </a:spcAft>
              <a:buNone/>
            </a:pPr>
            <a:r>
              <a:rPr lang="en">
                <a:solidFill>
                  <a:schemeClr val="dk2"/>
                </a:solidFill>
              </a:rPr>
              <a:t>2. Target-encoding for SKU.</a:t>
            </a:r>
            <a:endParaRPr>
              <a:solidFill>
                <a:schemeClr val="dk2"/>
              </a:solidFill>
            </a:endParaRPr>
          </a:p>
          <a:p>
            <a:pPr marL="0" lvl="0" indent="0" algn="l" rtl="0">
              <a:spcBef>
                <a:spcPts val="0"/>
              </a:spcBef>
              <a:spcAft>
                <a:spcPts val="0"/>
              </a:spcAft>
              <a:buNone/>
            </a:pPr>
            <a:r>
              <a:rPr lang="en">
                <a:solidFill>
                  <a:schemeClr val="dk2"/>
                </a:solidFill>
              </a:rPr>
              <a:t>3. One-hot encoding for other categorical features.</a:t>
            </a:r>
            <a:endParaRPr>
              <a:solidFill>
                <a:schemeClr val="dk2"/>
              </a:solidFill>
            </a:endParaRPr>
          </a:p>
          <a:p>
            <a:pPr marL="0" lvl="0" indent="0" algn="l" rtl="0">
              <a:spcBef>
                <a:spcPts val="0"/>
              </a:spcBef>
              <a:spcAft>
                <a:spcPts val="0"/>
              </a:spcAft>
              <a:buNone/>
            </a:pPr>
            <a:r>
              <a:rPr lang="en">
                <a:solidFill>
                  <a:schemeClr val="dk2"/>
                </a:solidFill>
              </a:rPr>
              <a:t>4. Scaling with RobustScaler.</a:t>
            </a:r>
            <a:endParaRPr>
              <a:solidFill>
                <a:schemeClr val="dk2"/>
              </a:solidFill>
            </a:endParaRPr>
          </a:p>
          <a:p>
            <a:pPr marL="0" lvl="0" indent="0" algn="l" rtl="0">
              <a:spcBef>
                <a:spcPts val="0"/>
              </a:spcBef>
              <a:spcAft>
                <a:spcPts val="0"/>
              </a:spcAft>
              <a:buNone/>
            </a:pPr>
            <a:r>
              <a:rPr lang="en">
                <a:solidFill>
                  <a:schemeClr val="dk2"/>
                </a:solidFill>
              </a:rPr>
              <a:t>5. Splitting into train (70%) and test(30%) data.</a:t>
            </a:r>
            <a:endParaRPr>
              <a:solidFill>
                <a:schemeClr val="dk2"/>
              </a:solidFill>
            </a:endParaRPr>
          </a:p>
          <a:p>
            <a:pPr marL="0" lvl="0" indent="0" algn="l" rtl="0">
              <a:spcBef>
                <a:spcPts val="0"/>
              </a:spcBef>
              <a:spcAft>
                <a:spcPts val="0"/>
              </a:spcAft>
              <a:buNone/>
            </a:pPr>
            <a:r>
              <a:rPr lang="en">
                <a:solidFill>
                  <a:schemeClr val="dk2"/>
                </a:solidFill>
              </a:rPr>
              <a:t>6. Resampling.</a:t>
            </a:r>
            <a:endParaRPr>
              <a:solidFill>
                <a:schemeClr val="dk2"/>
              </a:solidFill>
            </a:endParaRPr>
          </a:p>
        </p:txBody>
      </p:sp>
      <p:sp>
        <p:nvSpPr>
          <p:cNvPr id="163" name="Google Shape;163;p21"/>
          <p:cNvSpPr txBox="1"/>
          <p:nvPr/>
        </p:nvSpPr>
        <p:spPr>
          <a:xfrm>
            <a:off x="3585275" y="2152725"/>
            <a:ext cx="2240700" cy="2564700"/>
          </a:xfrm>
          <a:prstGeom prst="rect">
            <a:avLst/>
          </a:prstGeom>
          <a:solidFill>
            <a:srgbClr val="CFE2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Selecting a model:</a:t>
            </a:r>
            <a:endParaRPr sz="1800" b="1">
              <a:solidFill>
                <a:schemeClr val="dk2"/>
              </a:solidFill>
            </a:endParaRPr>
          </a:p>
          <a:p>
            <a:pPr marL="0" lvl="0" indent="0" algn="l" rtl="0">
              <a:spcBef>
                <a:spcPts val="0"/>
              </a:spcBef>
              <a:spcAft>
                <a:spcPts val="0"/>
              </a:spcAft>
              <a:buNone/>
            </a:pPr>
            <a:endParaRPr sz="1800" b="1">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Logistic regression</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KNN Classifier</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Random Forest</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Decision Tree</a:t>
            </a:r>
            <a:endParaRPr>
              <a:solidFill>
                <a:schemeClr val="dk2"/>
              </a:solidFill>
            </a:endParaRPr>
          </a:p>
        </p:txBody>
      </p:sp>
      <p:sp>
        <p:nvSpPr>
          <p:cNvPr id="164" name="Google Shape;164;p21"/>
          <p:cNvSpPr txBox="1"/>
          <p:nvPr/>
        </p:nvSpPr>
        <p:spPr>
          <a:xfrm>
            <a:off x="6211200" y="2152725"/>
            <a:ext cx="2621100" cy="2564700"/>
          </a:xfrm>
          <a:prstGeom prst="rect">
            <a:avLst/>
          </a:prstGeom>
          <a:solidFill>
            <a:srgbClr val="CFE2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Hyperparameter tuning: </a:t>
            </a:r>
            <a:endParaRPr sz="1800" b="1">
              <a:solidFill>
                <a:schemeClr val="dk2"/>
              </a:solidFill>
            </a:endParaRPr>
          </a:p>
          <a:p>
            <a:pPr marL="0" lvl="0" indent="0" algn="l" rtl="0">
              <a:spcBef>
                <a:spcPts val="0"/>
              </a:spcBef>
              <a:spcAft>
                <a:spcPts val="0"/>
              </a:spcAft>
              <a:buNone/>
            </a:pPr>
            <a:endParaRPr sz="1800" b="1">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Bayesian optimization.</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Using StratifiedKFold for cross validation (5 folds).</a:t>
            </a:r>
            <a:endParaRPr>
              <a:solidFill>
                <a:schemeClr val="dk2"/>
              </a:solidFill>
            </a:endParaRPr>
          </a:p>
          <a:p>
            <a:pPr marL="0" lvl="0" indent="0" algn="l" rtl="0">
              <a:spcBef>
                <a:spcPts val="0"/>
              </a:spcBef>
              <a:spcAft>
                <a:spcPts val="0"/>
              </a:spcAft>
              <a:buNone/>
            </a:pPr>
            <a:endParaRPr>
              <a:solidFill>
                <a:schemeClr val="dk2"/>
              </a:solidFill>
            </a:endParaRPr>
          </a:p>
        </p:txBody>
      </p:sp>
      <p:cxnSp>
        <p:nvCxnSpPr>
          <p:cNvPr id="165" name="Google Shape;165;p21"/>
          <p:cNvCxnSpPr>
            <a:stCxn id="162" idx="3"/>
            <a:endCxn id="163" idx="1"/>
          </p:cNvCxnSpPr>
          <p:nvPr/>
        </p:nvCxnSpPr>
        <p:spPr>
          <a:xfrm>
            <a:off x="3200050" y="3435075"/>
            <a:ext cx="385200" cy="0"/>
          </a:xfrm>
          <a:prstGeom prst="straightConnector1">
            <a:avLst/>
          </a:prstGeom>
          <a:noFill/>
          <a:ln w="9525" cap="flat" cmpd="sng">
            <a:solidFill>
              <a:schemeClr val="dk2"/>
            </a:solidFill>
            <a:prstDash val="solid"/>
            <a:round/>
            <a:headEnd type="none" w="med" len="med"/>
            <a:tailEnd type="triangle" w="med" len="med"/>
          </a:ln>
        </p:spPr>
      </p:cxnSp>
      <p:cxnSp>
        <p:nvCxnSpPr>
          <p:cNvPr id="166" name="Google Shape;166;p21"/>
          <p:cNvCxnSpPr>
            <a:stCxn id="163" idx="3"/>
            <a:endCxn id="164" idx="1"/>
          </p:cNvCxnSpPr>
          <p:nvPr/>
        </p:nvCxnSpPr>
        <p:spPr>
          <a:xfrm>
            <a:off x="5825975" y="3435075"/>
            <a:ext cx="385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609</Words>
  <Application>Microsoft Macintosh PowerPoint</Application>
  <PresentationFormat>On-screen Show (16:9)</PresentationFormat>
  <Paragraphs>121</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Building a model to predict e-commerce order cancellations</vt:lpstr>
      <vt:lpstr>The Problem</vt:lpstr>
      <vt:lpstr>Why Would We Want To Predict Cancellations?</vt:lpstr>
      <vt:lpstr>The Data</vt:lpstr>
      <vt:lpstr>Data Exploration</vt:lpstr>
      <vt:lpstr>Cancellation Rate Per Product Category And Size</vt:lpstr>
      <vt:lpstr>Correlation With Promotions</vt:lpstr>
      <vt:lpstr>Cancellation Rate And Price</vt:lpstr>
      <vt:lpstr>Modelling</vt:lpstr>
      <vt:lpstr>Models Comparison</vt:lpstr>
      <vt:lpstr>Final Results</vt:lpstr>
      <vt:lpstr>Ideas To Improve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Natalia Shcheglova</cp:lastModifiedBy>
  <cp:revision>1</cp:revision>
  <dcterms:modified xsi:type="dcterms:W3CDTF">2024-08-28T02:47:40Z</dcterms:modified>
</cp:coreProperties>
</file>