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1" r:id="rId5"/>
    <p:sldId id="263" r:id="rId6"/>
    <p:sldId id="257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DB60F-CD98-B54F-B916-267D127A0456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A2BEA-E7DD-4A4A-A737-781855AC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makes sense, since level and education, experience and expertise keeps increasing with age, and after 50 ppl start retiring or working 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A2BEA-E7DD-4A4A-A737-781855AC65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A2BEA-E7DD-4A4A-A737-781855AC6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8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confounding factors that may explain the gap in income between men and women.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A2BEA-E7DD-4A4A-A737-781855AC65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could be an intuitive explanation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A2BEA-E7DD-4A4A-A737-781855AC6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a statistical model – only 4 features are important in explaining high income: age, marital status, number of hours worked, and level of education.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A2BEA-E7DD-4A4A-A737-781855AC65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9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6184-78EB-3A5B-1BDA-7CBEC1C54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F4682-5391-92EC-3118-35F813E80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1738F-1D5B-3199-716A-39834253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B297-DBBF-694B-94D9-0BB8E1160861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59682-D8C4-C668-76A4-2928A102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69C7-A332-5B42-8DAC-966F9321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01E4-B2D8-704E-BABE-1DEF2977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5D31-EC31-90FB-01ED-4DB99C3F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707C3-D3EE-DC71-D222-E1250A605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45C6-B812-B1DF-F957-FC2DDBC1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B297-DBBF-694B-94D9-0BB8E1160861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B493-C3C1-4C96-CB45-EC824091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D094-91BB-D201-D0DC-7C85AFC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01E4-B2D8-704E-BABE-1DEF2977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16FC6-A841-AF9A-DD50-CAC060727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169A9-F963-FF2E-EACB-375C47F7E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DAB32-9FFF-672D-58BB-4D22EBFC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B297-DBBF-694B-94D9-0BB8E1160861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0C3CB-961F-BD41-2E37-E72D921C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3978-793C-5E62-8BE8-4A8FC59A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01E4-B2D8-704E-BABE-1DEF2977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5876-3A0B-F236-DAC8-4B991E57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F325-25AE-C05B-A560-19548AC2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FD9D-47A8-8721-64F3-59B0BBE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B297-DBBF-694B-94D9-0BB8E1160861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0A79-339B-FF57-D940-354FBA0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C6DA0-2915-3EB5-2F90-54B83625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01E4-B2D8-704E-BABE-1DEF2977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A722-1170-A70E-0C17-5A43B0D0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4A0A0-83C1-3A21-6699-53CAA92F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2262B-46B6-424D-5E37-27F110E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B297-DBBF-694B-94D9-0BB8E1160861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36856-1DE0-D2DD-9E27-5825D72C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9E9AE-8D7E-B2EF-F1E1-7D95A926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01E4-B2D8-704E-BABE-1DEF2977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E2E-C842-0E45-F703-2C5BDAFD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6F39-3D3D-62E9-6437-5F933659F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1B09-9B3C-A15A-46FD-3F271521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90514-87FB-64B9-2195-291FE2A5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B297-DBBF-694B-94D9-0BB8E1160861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A6C42-1F9D-A92E-67BD-F09C5AF2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728A4-B455-2A0B-5A6E-95FECA84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01E4-B2D8-704E-BABE-1DEF2977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7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3177-8FA0-BE11-7E80-B1C4BD0E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BC508-3D69-C4D2-F212-560DC2E3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B71BB-3D50-4720-5D6D-FC9EE88A7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E237C-35D0-63CC-8A51-6F8991F3F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E9F6C-F3E3-A8EF-BFB8-077761296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FA10B-45F9-C8F7-C25E-260D99EF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B297-DBBF-694B-94D9-0BB8E1160861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B50B3-2A6B-2AA7-DF9C-E10E9D29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0BE99-E4CA-87BF-FF5C-00C566EB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01E4-B2D8-704E-BABE-1DEF2977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065B-421A-3B22-0519-C142BD06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CF48A-01A7-F998-F115-56CC4C17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B297-DBBF-694B-94D9-0BB8E1160861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C8BC5-8655-4B39-9204-C9F8EF40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E7CB-2D53-0DA6-C4B6-275C022E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01E4-B2D8-704E-BABE-1DEF2977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1C5C7-144F-A93B-2AE7-C97DF5B9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B297-DBBF-694B-94D9-0BB8E1160861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0E973-BBFD-D870-40B2-B01A6DD4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6FC4D-F2D7-9977-8BB3-9F2E81AF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01E4-B2D8-704E-BABE-1DEF2977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6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41EE-3406-7BA4-D3B9-DEB2E5D9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DCB7-182B-DEBA-196F-F6A78161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1BA72-AB53-2475-CF8E-C95E8DD26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F9F7C-4971-4D26-C52C-3E818C23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B297-DBBF-694B-94D9-0BB8E1160861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7EBC8-26B7-FBA0-3D95-71C477AB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E8055-B377-DEEF-915C-413444FD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01E4-B2D8-704E-BABE-1DEF2977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6086-1148-6CF0-4DFE-0B96719A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39AD7-E8BF-2850-FFDA-E315D6715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7FB56-6081-41B6-D031-A75676C1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58B4-B41F-0DFD-874A-034D0B36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B297-DBBF-694B-94D9-0BB8E1160861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6BAB5-BBB8-DB1F-315B-6C41CEFF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7A272-2B99-DE52-BBE7-62854B5A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01E4-B2D8-704E-BABE-1DEF2977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7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29B29-892E-2BA9-93F2-C2BEF155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4175F-E712-8549-E62C-AAAEA5430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16E3-22DC-5E8F-3415-DF75FEE68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0B297-DBBF-694B-94D9-0BB8E1160861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DE4C-1067-9FB4-565A-15D8C0B0D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B11A-D9F5-98F1-7CAE-B4DEC2893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F01E4-B2D8-704E-BABE-1DEF2977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liaShchegl0va/data-science/blob/main/Adults%20income%20visualisation.ipynb" TargetMode="External"/><Relationship Id="rId2" Type="http://schemas.openxmlformats.org/officeDocument/2006/relationships/hyperlink" Target="https://www.kaggle.com/code/codealiahmad/adult-income-set-data-cleaning-eda-ali-ahme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F946-E210-DEF9-DC71-54107051A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Adult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F7305-113C-4CB3-E43C-C0315C304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| Aug 17,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92FC8-992C-38F5-B30E-E4E1382AA8C9}"/>
              </a:ext>
            </a:extLst>
          </p:cNvPr>
          <p:cNvSpPr txBox="1"/>
          <p:nvPr/>
        </p:nvSpPr>
        <p:spPr>
          <a:xfrm>
            <a:off x="548284" y="5937662"/>
            <a:ext cx="3772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set: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 with analysis: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4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08E8-A6BA-123C-BE09-8B032C9B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Pre-analysis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0BA3B-F026-F636-D9DE-1A07D34B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increases with age.</a:t>
            </a:r>
          </a:p>
          <a:p>
            <a:r>
              <a:rPr lang="en-US" dirty="0"/>
              <a:t>Income increases with higher education.</a:t>
            </a:r>
          </a:p>
          <a:p>
            <a:r>
              <a:rPr lang="en-US" dirty="0"/>
              <a:t>Income increases with number of hours worked per week.</a:t>
            </a:r>
          </a:p>
        </p:txBody>
      </p:sp>
    </p:spTree>
    <p:extLst>
      <p:ext uri="{BB962C8B-B14F-4D97-AF65-F5344CB8AC3E}">
        <p14:creationId xmlns:p14="http://schemas.microsoft.com/office/powerpoint/2010/main" val="42915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AD15-3896-B325-4364-77BC135E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income increase with 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22C4-5870-EF85-F3A2-CCFC432C6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12" y="1825625"/>
            <a:ext cx="5081587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Income keeps increasing until the age of 50, and then starts to decrease.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BA33-B7B0-BAC6-5F3A-D2BB465A76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38" t="33824" r="38910" b="10588"/>
          <a:stretch/>
        </p:blipFill>
        <p:spPr>
          <a:xfrm>
            <a:off x="728663" y="1825625"/>
            <a:ext cx="5543550" cy="42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79FE-1362-752C-A366-674F47CA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income increase with higher education?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70A4B-6CF4-4BA0-08BA-C198649CA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98" y="1747840"/>
            <a:ext cx="4332196" cy="3467098"/>
          </a:xfrm>
        </p:spPr>
      </p:pic>
      <p:pic>
        <p:nvPicPr>
          <p:cNvPr id="6" name="Content Placeholder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278B51E2-7E40-68BF-E51E-835593CCA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502" y="1747841"/>
            <a:ext cx="4482363" cy="34670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FCDD9A-82E1-C42D-B757-E3F99753812A}"/>
              </a:ext>
            </a:extLst>
          </p:cNvPr>
          <p:cNvCxnSpPr/>
          <p:nvPr/>
        </p:nvCxnSpPr>
        <p:spPr>
          <a:xfrm>
            <a:off x="8615363" y="2007393"/>
            <a:ext cx="0" cy="28432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6A892F-EA55-8E36-384C-A3750571D0D7}"/>
              </a:ext>
            </a:extLst>
          </p:cNvPr>
          <p:cNvSpPr txBox="1"/>
          <p:nvPr/>
        </p:nvSpPr>
        <p:spPr>
          <a:xfrm>
            <a:off x="8585927" y="2125504"/>
            <a:ext cx="13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Higher 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63ED92-66C6-E977-E1EB-21B007323752}"/>
              </a:ext>
            </a:extLst>
          </p:cNvPr>
          <p:cNvSpPr txBox="1"/>
          <p:nvPr/>
        </p:nvSpPr>
        <p:spPr>
          <a:xfrm>
            <a:off x="979698" y="5443715"/>
            <a:ext cx="433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higher share of ppl with higher education has high income.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CD9CC-BD27-B7B1-4C91-50632161B409}"/>
              </a:ext>
            </a:extLst>
          </p:cNvPr>
          <p:cNvSpPr txBox="1"/>
          <p:nvPr/>
        </p:nvSpPr>
        <p:spPr>
          <a:xfrm>
            <a:off x="5889501" y="5443715"/>
            <a:ext cx="4482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Income keeps increasing as the level of education increases. </a:t>
            </a:r>
          </a:p>
        </p:txBody>
      </p:sp>
    </p:spTree>
    <p:extLst>
      <p:ext uri="{BB962C8B-B14F-4D97-AF65-F5344CB8AC3E}">
        <p14:creationId xmlns:p14="http://schemas.microsoft.com/office/powerpoint/2010/main" val="355752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B172-3A7A-FD5D-4D8C-0EEADFC0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income increase with number of hours?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D616AF67-B420-6F55-0A28-F466DF6EF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4182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42420-47C7-1C29-BD88-A25F8693CE37}"/>
              </a:ext>
            </a:extLst>
          </p:cNvPr>
          <p:cNvSpPr txBox="1"/>
          <p:nvPr/>
        </p:nvSpPr>
        <p:spPr>
          <a:xfrm>
            <a:off x="6360988" y="1814690"/>
            <a:ext cx="44823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Income keeps increasing until roughly 60 hours per week and then becomes erratic. </a:t>
            </a:r>
          </a:p>
        </p:txBody>
      </p:sp>
    </p:spTree>
    <p:extLst>
      <p:ext uri="{BB962C8B-B14F-4D97-AF65-F5344CB8AC3E}">
        <p14:creationId xmlns:p14="http://schemas.microsoft.com/office/powerpoint/2010/main" val="122691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F7BB-DDB6-C17B-603B-5A3EB538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income depend on gender?</a:t>
            </a:r>
          </a:p>
        </p:txBody>
      </p:sp>
      <p:pic>
        <p:nvPicPr>
          <p:cNvPr id="11" name="Content Placeholder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BE12972-0050-289F-543A-FC4FB2CB9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4178" y="1694932"/>
            <a:ext cx="6947017" cy="3598825"/>
          </a:xfrm>
        </p:spPr>
      </p:pic>
      <p:pic>
        <p:nvPicPr>
          <p:cNvPr id="15" name="Picture 14" descr="A graph with blue squares&#10;&#10;Description automatically generated">
            <a:extLst>
              <a:ext uri="{FF2B5EF4-FFF2-40B4-BE49-F238E27FC236}">
                <a16:creationId xmlns:a16="http://schemas.microsoft.com/office/drawing/2014/main" id="{448251A3-60DF-61F0-CF24-E3023DA1E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66" y="1690688"/>
            <a:ext cx="4329112" cy="36030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4AF7F5-5A5B-9DB1-27D3-E5576FB5DC5C}"/>
              </a:ext>
            </a:extLst>
          </p:cNvPr>
          <p:cNvSpPr txBox="1"/>
          <p:nvPr/>
        </p:nvSpPr>
        <p:spPr>
          <a:xfrm>
            <a:off x="595066" y="5455591"/>
            <a:ext cx="433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first glance, there’s a gap in income between men and women.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C2AA9-3AB6-AA2C-D796-7F58CA0420BD}"/>
              </a:ext>
            </a:extLst>
          </p:cNvPr>
          <p:cNvSpPr txBox="1"/>
          <p:nvPr/>
        </p:nvSpPr>
        <p:spPr>
          <a:xfrm>
            <a:off x="4924179" y="5455591"/>
            <a:ext cx="6947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as we overlay more dimensions – specifically age and marital status – the difference becomes less clear-cut.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A2DC62-857F-F4D1-C32C-7F7DE3277043}"/>
              </a:ext>
            </a:extLst>
          </p:cNvPr>
          <p:cNvSpPr/>
          <p:nvPr/>
        </p:nvSpPr>
        <p:spPr>
          <a:xfrm>
            <a:off x="7612083" y="2861953"/>
            <a:ext cx="692729" cy="171004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C69147-B289-D7F0-E8C6-3579ABB5EC1E}"/>
              </a:ext>
            </a:extLst>
          </p:cNvPr>
          <p:cNvSpPr/>
          <p:nvPr/>
        </p:nvSpPr>
        <p:spPr>
          <a:xfrm>
            <a:off x="5403272" y="4227616"/>
            <a:ext cx="692728" cy="34438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33FB74-7C50-5D6E-0D64-4023E71CDB1D}"/>
              </a:ext>
            </a:extLst>
          </p:cNvPr>
          <p:cNvSpPr/>
          <p:nvPr/>
        </p:nvSpPr>
        <p:spPr>
          <a:xfrm>
            <a:off x="8344398" y="3705101"/>
            <a:ext cx="1476497" cy="86689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8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9925-0891-656C-3606-BF2A89FA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observation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28FC43-5215-D7BE-71E2-D4C29DA3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438" y="1825625"/>
            <a:ext cx="3281362" cy="3827425"/>
          </a:xfrm>
        </p:spPr>
        <p:txBody>
          <a:bodyPr>
            <a:normAutofit/>
          </a:bodyPr>
          <a:lstStyle/>
          <a:p>
            <a:r>
              <a:rPr lang="en-US" sz="1600" dirty="0"/>
              <a:t>Having a spouse is associated with higher income.</a:t>
            </a:r>
          </a:p>
        </p:txBody>
      </p:sp>
      <p:pic>
        <p:nvPicPr>
          <p:cNvPr id="8" name="Content Placeholder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0DF69AA-C70E-FE44-F153-B2812552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4225"/>
            <a:ext cx="6947017" cy="3598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2F208D-B9AE-97E1-7DDD-5F54E2CA8C3C}"/>
              </a:ext>
            </a:extLst>
          </p:cNvPr>
          <p:cNvSpPr/>
          <p:nvPr/>
        </p:nvSpPr>
        <p:spPr>
          <a:xfrm>
            <a:off x="4239490" y="4025735"/>
            <a:ext cx="1531917" cy="9144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B56F2-EF42-3931-9889-6E5AF6FB16D2}"/>
              </a:ext>
            </a:extLst>
          </p:cNvPr>
          <p:cNvSpPr/>
          <p:nvPr/>
        </p:nvSpPr>
        <p:spPr>
          <a:xfrm>
            <a:off x="1316182" y="4025735"/>
            <a:ext cx="702624" cy="9144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7139-143C-6B45-E197-5232EED3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important features</a:t>
            </a:r>
          </a:p>
        </p:txBody>
      </p:sp>
      <p:pic>
        <p:nvPicPr>
          <p:cNvPr id="6" name="Content Placeholder 5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F8F5A3E7-F76D-80AF-4318-FF7560A21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7365" y="1723345"/>
            <a:ext cx="6597269" cy="491578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10DE7C-D983-47EB-43EC-52CB2F6C92E9}"/>
              </a:ext>
            </a:extLst>
          </p:cNvPr>
          <p:cNvSpPr/>
          <p:nvPr/>
        </p:nvSpPr>
        <p:spPr>
          <a:xfrm>
            <a:off x="3313216" y="2006930"/>
            <a:ext cx="748145" cy="2980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8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258</Words>
  <Application>Microsoft Macintosh PowerPoint</Application>
  <PresentationFormat>Widescreen</PresentationFormat>
  <Paragraphs>31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Adult Income</vt:lpstr>
      <vt:lpstr>Pre-analysis Assumptions</vt:lpstr>
      <vt:lpstr>Does income increase with age?</vt:lpstr>
      <vt:lpstr>Does income increase with higher education?</vt:lpstr>
      <vt:lpstr>Does income increase with number of hours?</vt:lpstr>
      <vt:lpstr>Does income depend on gender?</vt:lpstr>
      <vt:lpstr>Interesting observation</vt:lpstr>
      <vt:lpstr>Summary of important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Nataliia Shcheglova</dc:creator>
  <cp:lastModifiedBy>Nataliia Shcheglova</cp:lastModifiedBy>
  <cp:revision>2</cp:revision>
  <dcterms:created xsi:type="dcterms:W3CDTF">2024-08-17T23:37:32Z</dcterms:created>
  <dcterms:modified xsi:type="dcterms:W3CDTF">2024-08-18T05:08:23Z</dcterms:modified>
</cp:coreProperties>
</file>