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4545"/>
    <a:srgbClr val="FFFF21"/>
    <a:srgbClr val="9900CC"/>
    <a:srgbClr val="FF9900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1502815"/>
            <a:ext cx="671902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A9454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2877160"/>
            <a:ext cx="671902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4062724"/>
            <a:ext cx="1200836" cy="43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79" y="128470"/>
            <a:ext cx="7787955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A94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94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281175"/>
            <a:ext cx="778795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A94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 to travel 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 dirty="0"/>
              <a:t>Natalia Sudarchikova</a:t>
            </a:r>
            <a:endParaRPr lang="en-US" dirty="0"/>
          </a:p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388DC4-2487-48AB-8286-67779D4F94A3}"/>
              </a:ext>
            </a:extLst>
          </p:cNvPr>
          <p:cNvSpPr/>
          <p:nvPr/>
        </p:nvSpPr>
        <p:spPr>
          <a:xfrm>
            <a:off x="4123035" y="42159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WBS coding school</a:t>
            </a:r>
            <a:endParaRPr lang="en-US" dirty="0"/>
          </a:p>
          <a:p>
            <a:pPr algn="r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Berlin, 9 March 2023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Tim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150" dirty="0"/>
              <a:t>    </a:t>
            </a:r>
            <a:r>
              <a:rPr lang="en-GB" u="sng" dirty="0"/>
              <a:t>D</a:t>
            </a:r>
            <a:r>
              <a:rPr lang="en-150" u="sng" dirty="0"/>
              <a:t>a</a:t>
            </a:r>
            <a:r>
              <a:rPr lang="en-GB" u="sng" dirty="0"/>
              <a:t>t</a:t>
            </a:r>
            <a:r>
              <a:rPr lang="en-150" u="sng" dirty="0"/>
              <a:t>a</a:t>
            </a:r>
            <a:r>
              <a:rPr lang="en-GB" u="sng" dirty="0"/>
              <a:t>s</a:t>
            </a:r>
            <a:r>
              <a:rPr lang="en-150" u="sng" dirty="0"/>
              <a:t>e</a:t>
            </a:r>
            <a:r>
              <a:rPr lang="en-GB" u="sng" dirty="0"/>
              <a:t>t</a:t>
            </a:r>
            <a:r>
              <a:rPr lang="en-150" u="sng" dirty="0"/>
              <a:t>s from Kaggle.com:</a:t>
            </a:r>
            <a:endParaRPr lang="en-US" u="sng" dirty="0"/>
          </a:p>
          <a:p>
            <a:r>
              <a:rPr lang="en-150" dirty="0"/>
              <a:t>Tourism Demographics</a:t>
            </a:r>
            <a:endParaRPr lang="en-US" dirty="0"/>
          </a:p>
          <a:p>
            <a:r>
              <a:rPr lang="en-150" dirty="0"/>
              <a:t>World Bank Indicators</a:t>
            </a:r>
            <a:endParaRPr lang="en-US" dirty="0"/>
          </a:p>
          <a:p>
            <a:r>
              <a:rPr lang="en-150" dirty="0"/>
              <a:t>Happiness index data</a:t>
            </a:r>
          </a:p>
          <a:p>
            <a:pPr marL="0" indent="0">
              <a:buNone/>
            </a:pPr>
            <a:r>
              <a:rPr lang="en-150" dirty="0"/>
              <a:t>    </a:t>
            </a:r>
            <a:r>
              <a:rPr lang="en-150" u="sng" dirty="0"/>
              <a:t>Data analysis with:</a:t>
            </a:r>
          </a:p>
          <a:p>
            <a:r>
              <a:rPr lang="en-GB" dirty="0"/>
              <a:t>P</a:t>
            </a:r>
            <a:r>
              <a:rPr lang="en-150" dirty="0" err="1"/>
              <a:t>ython</a:t>
            </a:r>
            <a:r>
              <a:rPr lang="en-150" dirty="0"/>
              <a:t> pandas, matplotlib, </a:t>
            </a:r>
            <a:r>
              <a:rPr lang="en-150" dirty="0" err="1"/>
              <a:t>saeborn</a:t>
            </a:r>
            <a:endParaRPr lang="en-15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B2F5E04-1ED0-4324-B387-EA67C2862927}"/>
              </a:ext>
            </a:extLst>
          </p:cNvPr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15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0" y="-24235"/>
            <a:ext cx="7787955" cy="763525"/>
          </a:xfrm>
        </p:spPr>
        <p:txBody>
          <a:bodyPr/>
          <a:lstStyle/>
          <a:p>
            <a:r>
              <a:rPr lang="en-150" dirty="0"/>
              <a:t>Travel arrivals and departures</a:t>
            </a:r>
            <a:endParaRPr lang="en-US" dirty="0"/>
          </a:p>
        </p:txBody>
      </p:sp>
      <p:pic>
        <p:nvPicPr>
          <p:cNvPr id="1026" name="Picture 2" descr="https://lh6.googleusercontent.com/lj4y89Nr1V9uzGAFzQxVNi8lP-H_kqfXSMedapewXF3CKoLp0INLUSEcQ5TRe5QTGs1t6Wq2_mVks1oxd_H5d-io2Paxwse5qGdPAI45Cix3s_hoNnRaUlnCtmHkPQU1Hy2uAmzbPTIeLn7lcjXy5UVJVg=s2048">
            <a:extLst>
              <a:ext uri="{FF2B5EF4-FFF2-40B4-BE49-F238E27FC236}">
                <a16:creationId xmlns:a16="http://schemas.microsoft.com/office/drawing/2014/main" id="{1E763E05-6860-4D59-96F9-914D5AB4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16" y="632883"/>
            <a:ext cx="5612169" cy="23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mOMLaVR07eh7NwZ_dQI4p_TrH_7FRs48bKQ2QJzZ_osraedeUbrLm-GntLOI-n_vXZMYEJteYSqLzBmEiTwe7-xylRG_0Ax73r7om6sxzZgE2f-dPa80-KaPdC7pjA4aHXkCAObeMVi-2uSkg7JQkFwLVQ=s2048">
            <a:extLst>
              <a:ext uri="{FF2B5EF4-FFF2-40B4-BE49-F238E27FC236}">
                <a16:creationId xmlns:a16="http://schemas.microsoft.com/office/drawing/2014/main" id="{13E8C974-8C0C-4706-9EFE-4B7A7C54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2814592"/>
            <a:ext cx="5854319" cy="23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E09D7DF-0024-4FA8-8BD0-2D0DA76BBC06}"/>
              </a:ext>
            </a:extLst>
          </p:cNvPr>
          <p:cNvSpPr/>
          <p:nvPr/>
        </p:nvSpPr>
        <p:spPr>
          <a:xfrm>
            <a:off x="1823310" y="739290"/>
            <a:ext cx="884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1F497D"/>
                </a:solidFill>
                <a:latin typeface="Calibri" panose="020F0502020204030204" pitchFamily="34" charset="0"/>
              </a:rPr>
              <a:t>arrivals</a:t>
            </a:r>
            <a:endParaRPr lang="en-GB" dirty="0">
              <a:effectLst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69AFD9D-ADEF-4194-9335-ADE4CFD03BA1}"/>
              </a:ext>
            </a:extLst>
          </p:cNvPr>
          <p:cNvSpPr/>
          <p:nvPr/>
        </p:nvSpPr>
        <p:spPr>
          <a:xfrm>
            <a:off x="1891811" y="2961791"/>
            <a:ext cx="123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1F497D"/>
                </a:solidFill>
                <a:latin typeface="Calibri" panose="020F0502020204030204" pitchFamily="34" charset="0"/>
              </a:rPr>
              <a:t>departures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280A2-1BF5-4760-8380-C961D6EF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5" y="82862"/>
            <a:ext cx="7787955" cy="763525"/>
          </a:xfrm>
        </p:spPr>
        <p:txBody>
          <a:bodyPr/>
          <a:lstStyle/>
          <a:p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 err="1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: </a:t>
            </a:r>
            <a:r>
              <a:rPr lang="en-GB" dirty="0"/>
              <a:t>h</a:t>
            </a:r>
            <a:r>
              <a:rPr lang="en-150" dirty="0" err="1"/>
              <a:t>i</a:t>
            </a:r>
            <a:r>
              <a:rPr lang="en-GB" dirty="0"/>
              <a:t>g</a:t>
            </a:r>
            <a:r>
              <a:rPr lang="en-150" dirty="0"/>
              <a:t>h correlation</a:t>
            </a:r>
          </a:p>
        </p:txBody>
      </p:sp>
      <p:pic>
        <p:nvPicPr>
          <p:cNvPr id="2050" name="Picture 2" descr="https://lh4.googleusercontent.com/XzJwELmio76LwxQWtiv6v-wJDYwVIxgFckuANosQmSS0KDIIMJqaiPDA3bn-Wxsrws2sqA5Z0BmX7_tkL-VR1KrMa72JeO2XPdenxcIW3009UBSwvn3g2b5gDaxiyZ-dDPtCWcYFYhfVZlZdXLxqgPTCHw=s2048">
            <a:extLst>
              <a:ext uri="{FF2B5EF4-FFF2-40B4-BE49-F238E27FC236}">
                <a16:creationId xmlns:a16="http://schemas.microsoft.com/office/drawing/2014/main" id="{43452B0C-C81D-47B7-B185-686266C4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39290"/>
            <a:ext cx="5039265" cy="248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HzOl56L9M0bn9wbWc_G2FGr0lJ0G-yIBIKEUAO750gsbdFaV8uOb5To87gTFm5oUxxehRE_sKg4RcZBTCDRwUag0CGolKLJujihVqCwy4mnceHtai90ZOORU62nQmyc5JXlDszpt0i2OzM1hpJK-4nRUYw=s2048">
            <a:extLst>
              <a:ext uri="{FF2B5EF4-FFF2-40B4-BE49-F238E27FC236}">
                <a16:creationId xmlns:a16="http://schemas.microsoft.com/office/drawing/2014/main" id="{DD902AA9-DDFA-4BF7-9D7B-D3D15619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5" y="3171028"/>
            <a:ext cx="3856183" cy="199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vArY2Z6C1uqM8u6mTnpsUyzIXcFXNPfwkkMBTeiMvNQJ6wUBWua4d7iZKR0tkiZNQwABbq1GvyDAzr4SJpNCm7B6xnZr_Gto_AJnX8TrHRvoj-JNDxMk99JHlVleoZTJXzyU4vvqF0BJ9_FXAwXZczWhEw=s2048">
            <a:extLst>
              <a:ext uri="{FF2B5EF4-FFF2-40B4-BE49-F238E27FC236}">
                <a16:creationId xmlns:a16="http://schemas.microsoft.com/office/drawing/2014/main" id="{282268D4-565E-45DA-8160-CD0208A1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03" y="1028729"/>
            <a:ext cx="3892242" cy="20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EF9E472-BBD6-4812-B473-7237E1B8A568}"/>
              </a:ext>
            </a:extLst>
          </p:cNvPr>
          <p:cNvSpPr/>
          <p:nvPr/>
        </p:nvSpPr>
        <p:spPr>
          <a:xfrm>
            <a:off x="5488230" y="2969958"/>
            <a:ext cx="27486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As well as:</a:t>
            </a:r>
            <a:endParaRPr lang="en-GB" sz="1600" dirty="0"/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Service imports</a:t>
            </a:r>
            <a:endParaRPr lang="en-GB" sz="1600" dirty="0"/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School enrolment</a:t>
            </a:r>
            <a:endParaRPr lang="en-GB" sz="1600" dirty="0"/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Tax revenue</a:t>
            </a:r>
            <a:endParaRPr lang="en-GB" sz="1600" dirty="0"/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Container port traffic</a:t>
            </a:r>
            <a:endParaRPr lang="en-GB" sz="1600" dirty="0"/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Patent application </a:t>
            </a:r>
            <a:endParaRPr lang="en-GB" sz="1600" dirty="0"/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etc.</a:t>
            </a:r>
            <a:endParaRPr lang="en-GB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459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l-7Mdin6JfFvcEuAL8tdz9Y7vHTwiMDf3OYbdb5JUiK_V9bsyL5dGXPr7FYHH0KMWWOLHdn0JVXV9PIIOnViY18_XE7YM-znZK5yyCY8lZEXvyNvH3CSUPnQ-Cyseh414_m46dV54erE14FrsiG0sl7UXA=s2048">
            <a:extLst>
              <a:ext uri="{FF2B5EF4-FFF2-40B4-BE49-F238E27FC236}">
                <a16:creationId xmlns:a16="http://schemas.microsoft.com/office/drawing/2014/main" id="{887023D4-F3BB-49AE-BDF1-BBB6EA71B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68830"/>
            <a:ext cx="4886974" cy="241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mI9CjM7nAhUY3taD7WQOJ0VVmQLYtR-aVrHF4aWWz1V_wGORlZHHCeQKE_gPpKrdsvH-VW07lFBKnJ8MlgUZYBR9ArYhJnWun_oxcqeebTVX_sWebOl5bZt0oYjS_EobAdEMD21TideJo1__qIL3Yee4JQ=s2048">
            <a:extLst>
              <a:ext uri="{FF2B5EF4-FFF2-40B4-BE49-F238E27FC236}">
                <a16:creationId xmlns:a16="http://schemas.microsoft.com/office/drawing/2014/main" id="{F33453F9-8812-4978-A73A-FA5F63F4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9" y="3187333"/>
            <a:ext cx="3826422" cy="195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hKl6JJGOiaXldh1pe_7W81-ZnJc0Z7_HhFdShMXCZ-2HBI11bYMS5aQL7yqiHrsFOdW1BjOwhsF1gSkbYcjFM-iW6GXvd7yxyS9OrgCAvdqkcvlXW99mp1yYkjsd86IdiGlrtOQquEl3SsmUUZlgEvLFrQ=s2048">
            <a:extLst>
              <a:ext uri="{FF2B5EF4-FFF2-40B4-BE49-F238E27FC236}">
                <a16:creationId xmlns:a16="http://schemas.microsoft.com/office/drawing/2014/main" id="{AA79402D-E75C-47E2-B3A5-B7D989B9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421" y="981235"/>
            <a:ext cx="4175950" cy="214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5E92A94-07DB-46C2-BDFC-B7D0AF53C350}"/>
              </a:ext>
            </a:extLst>
          </p:cNvPr>
          <p:cNvSpPr/>
          <p:nvPr/>
        </p:nvSpPr>
        <p:spPr>
          <a:xfrm>
            <a:off x="5251901" y="32216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As well as: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energy use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Population in the largest city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Taxes on export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Part time employment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etc.</a:t>
            </a:r>
            <a:endParaRPr lang="en-US" sz="1600" dirty="0">
              <a:effectLst/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6526C5C-CD86-4EB0-ABC5-801E452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5" y="82862"/>
            <a:ext cx="7787955" cy="763525"/>
          </a:xfrm>
        </p:spPr>
        <p:txBody>
          <a:bodyPr/>
          <a:lstStyle/>
          <a:p>
            <a:r>
              <a:rPr lang="en-150" dirty="0"/>
              <a:t>Russia: </a:t>
            </a:r>
            <a:r>
              <a:rPr lang="en-GB" dirty="0"/>
              <a:t>h</a:t>
            </a:r>
            <a:r>
              <a:rPr lang="en-150" dirty="0" err="1"/>
              <a:t>i</a:t>
            </a:r>
            <a:r>
              <a:rPr lang="en-GB" dirty="0"/>
              <a:t>g</a:t>
            </a:r>
            <a:r>
              <a:rPr lang="en-150" dirty="0"/>
              <a:t>h correlation</a:t>
            </a:r>
          </a:p>
        </p:txBody>
      </p:sp>
    </p:spTree>
    <p:extLst>
      <p:ext uri="{BB962C8B-B14F-4D97-AF65-F5344CB8AC3E}">
        <p14:creationId xmlns:p14="http://schemas.microsoft.com/office/powerpoint/2010/main" val="193789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5699D-57CF-4F85-A88C-20272EE1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80" y="281175"/>
            <a:ext cx="7787955" cy="763525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l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p</a:t>
            </a:r>
            <a:r>
              <a:rPr lang="en-150" dirty="0"/>
              <a:t>p</a:t>
            </a:r>
            <a:r>
              <a:rPr lang="en-GB" dirty="0" err="1"/>
              <a:t>i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 err="1"/>
              <a:t>i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x</a:t>
            </a:r>
            <a:endParaRPr lang="en-150" dirty="0"/>
          </a:p>
        </p:txBody>
      </p:sp>
      <p:pic>
        <p:nvPicPr>
          <p:cNvPr id="4098" name="Picture 2" descr="https://lh5.googleusercontent.com/SS4srFb1EGn7zXCO8C4AYjAph1EwURPQwe_pd5K0AD_azjoA9g0THIoLak6LoIM8za9FRJCiUxcBCYOEwKCcJMER8wsvHb5Iu7LVT22Aw7TeYU5oDrrr8HPoGngwo7M--thw7CO40A6tIjze0U5-jtpN4A=s2048">
            <a:extLst>
              <a:ext uri="{FF2B5EF4-FFF2-40B4-BE49-F238E27FC236}">
                <a16:creationId xmlns:a16="http://schemas.microsoft.com/office/drawing/2014/main" id="{F165742C-3226-4E39-BB07-5F9EC513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502815"/>
            <a:ext cx="4260515" cy="2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ZuLHTdOgaq1tJa_xlp7I-02Li0hoW_7cZ2-dsLl1MWvhEOq03FTo2ZF-xS8vKpGQABGW_vKjWhqjXc61kdheYC2xTM1XybmbIypI_wzRpto-0PMdW_Q_S6CyfV42DhQ3RTTrE_hwqvVGprmMYuHz9cj9Jw=s2048">
            <a:extLst>
              <a:ext uri="{FF2B5EF4-FFF2-40B4-BE49-F238E27FC236}">
                <a16:creationId xmlns:a16="http://schemas.microsoft.com/office/drawing/2014/main" id="{7DF53034-5AFB-43B9-ABD9-3F1EA817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066" y="1721152"/>
            <a:ext cx="1950099" cy="19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6.googleusercontent.com/JCP5xiHUp0WBnu4t7vYbh1f8uz9hzR-j-3GV2NMeE1BNZACXedJHNtNEYGM-Y3VwlUWvg406XrdLQgjXn-9FYP-acPP0bx1iLoVsiWx_FHGHgQATZ_oZM3Hw8U-fb1kzNi9qH3LG4lGFfvXcI5Gyggf0hQ=s2048">
            <a:extLst>
              <a:ext uri="{FF2B5EF4-FFF2-40B4-BE49-F238E27FC236}">
                <a16:creationId xmlns:a16="http://schemas.microsoft.com/office/drawing/2014/main" id="{4C155CD4-D7CB-4D94-8995-8AB15E6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61" y="1689559"/>
            <a:ext cx="1988861" cy="19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CB230D6-4318-4B76-A58D-FD6FA11A1C64}"/>
              </a:ext>
            </a:extLst>
          </p:cNvPr>
          <p:cNvSpPr/>
          <p:nvPr/>
        </p:nvSpPr>
        <p:spPr>
          <a:xfrm>
            <a:off x="5220478" y="136978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1F497D"/>
                </a:solidFill>
                <a:latin typeface="Calibri" panose="020F0502020204030204" pitchFamily="34" charset="0"/>
              </a:rPr>
              <a:t>China</a:t>
            </a:r>
            <a:endParaRPr lang="en-GB" dirty="0">
              <a:effectLst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7ABCE6-DAE7-4668-8D44-1E1293CD246C}"/>
              </a:ext>
            </a:extLst>
          </p:cNvPr>
          <p:cNvSpPr/>
          <p:nvPr/>
        </p:nvSpPr>
        <p:spPr>
          <a:xfrm>
            <a:off x="7373573" y="1411388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1F497D"/>
                </a:solidFill>
                <a:latin typeface="Calibri" panose="020F0502020204030204" pitchFamily="34" charset="0"/>
              </a:rPr>
              <a:t>Russia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368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D547925-9786-4BA2-AD3F-00F0F7908317}"/>
              </a:ext>
            </a:extLst>
          </p:cNvPr>
          <p:cNvSpPr txBox="1">
            <a:spLocks/>
          </p:cNvSpPr>
          <p:nvPr/>
        </p:nvSpPr>
        <p:spPr>
          <a:xfrm>
            <a:off x="601670" y="2113635"/>
            <a:ext cx="7787955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r>
              <a:rPr lang="en-15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150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150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15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150" dirty="0">
                <a:solidFill>
                  <a:schemeClr val="accent6">
                    <a:lumMod val="50000"/>
                  </a:schemeClr>
                </a:solidFill>
              </a:rPr>
              <a:t>ul People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633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Bildschirmpräsentation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Time to travel  </vt:lpstr>
      <vt:lpstr>Time to travel</vt:lpstr>
      <vt:lpstr>Travel arrivals and departures</vt:lpstr>
      <vt:lpstr>China: high correlation</vt:lpstr>
      <vt:lpstr>Russia: high correlation</vt:lpstr>
      <vt:lpstr>Travels and happiness index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Natalia Sudarchikova</cp:lastModifiedBy>
  <cp:revision>151</cp:revision>
  <dcterms:created xsi:type="dcterms:W3CDTF">2013-08-21T19:17:07Z</dcterms:created>
  <dcterms:modified xsi:type="dcterms:W3CDTF">2023-03-08T10:26:23Z</dcterms:modified>
</cp:coreProperties>
</file>