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B8E46-0DB7-4E05-8A20-90607636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702668-9C7B-406D-B13C-24E23861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15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5FE50-86FB-47E9-8594-95FE89A9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5E465-D547-442A-8B6D-3C7EBF53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74121E-C72C-48F1-9AF5-5BA550F2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885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D8664-7CF8-4245-A230-391696A0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B827C9-271C-4060-B453-808EB0A3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0EA8D8-5E2B-4CDA-AC40-5EF5DFED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980E6-C0D9-4C6B-A687-623E88E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2D9544-341E-46FB-A435-2E0007B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4515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324DCF-D316-412E-8651-2693FA91D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05AB-9A00-4C87-AD34-5AFEA0EE4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032FC8-86E8-4670-898D-CCC1C62E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D7619F-B9AA-4879-A3E9-31C8FB78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FA320B-C769-4AFF-B99D-9E5DBFD0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3936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09ADF-EB05-4108-8B56-7264A38B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644A7-63ED-4EF1-826C-918CA124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D04A5F-AF95-465E-9325-1A3670F4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425E3-8C81-4068-B3DD-333B3F05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9DCAF-6022-415D-82A2-C6C0E5E3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60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2466D-F726-49D4-A353-48001A98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8CD680-9140-4AC2-BA00-03CD9AE2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769DB-E847-42DC-9B32-FCEA386F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8C5F30-01A4-4142-9C56-B9CAC973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54A58-9DD7-40F6-8054-0B1AC0AF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6127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CF3CA-D405-4A80-B3FA-77D6E920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9CD1A-3CDB-4061-82E7-5411BC6BA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4CF3A1-DCE9-44E4-8436-1CF025224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9580A4-7FDF-411A-A535-7F43C3D9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28011-29BA-4C2C-9EB2-18B2D263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81E7B9-14F8-47EB-8CC3-1955FAD3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1547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65B6A-7B96-41E9-91D3-4ED9DB1D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B0D20D-DA5F-4CB7-9BF2-52C784243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D74FDE-EF18-4D91-88DA-6741BE7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82128E-CC0C-4E34-991F-9F7237380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8E1C4D-BFD1-4D88-AFE0-910D46EEF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078BF4-68F8-4A94-9E7A-97E294EB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73F6E5-7ED5-40CE-B44F-1A5CCD37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AFF744-5C88-4DC0-9BCB-A58BD87A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2461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32B3C-ABEF-4A25-AB49-0FE98C72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F532DD-B230-41FD-AD3A-5AE470CA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6CA61-84B4-4655-9041-45E8A076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40B71B-2644-47A7-BD4E-C92FF735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1966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936A4D-C704-47A0-A5D8-CBB4AA28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6DC896-C7A5-4CF0-B9BC-911CE1C6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5ED201-F490-4B64-A2A5-C4409785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788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0E598-88A8-425C-B2B8-CBA7B715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9942A-CC00-459E-AE46-C3291FD1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FC2248-29E1-4EAF-BD1E-2CA3AA51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BC86A-AD35-4245-A9CD-E8AF232D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DDAEE6-5E1C-485A-AFC4-D76BFB25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E3742C-37C6-4532-8047-3D211715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620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29919-2EC3-43DB-A86C-1775BC68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87E961-5524-46E4-81C8-38788DB68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FD1887-5393-4F54-8650-22B8EF36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B7F201-0AFB-4241-B769-FC9941E1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74A0BE-6640-4E9D-818F-5C95909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34B65-8C07-4C2C-B176-3A45D433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288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C00411-9378-40B1-803F-1C03BFE6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EAE70-21BA-4185-8938-42F82C009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78DB1-7862-4F8E-8288-11E267731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4E33-1326-42C5-A30F-E3FB74CBFB43}" type="datetimeFigureOut">
              <a:rPr lang="en-150" smtClean="0"/>
              <a:t>28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DA4B83-9AE2-45AB-9F43-5A60296BF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7A780-7D79-4998-92C7-AF59E46E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7F56-E05D-46A5-A251-EBA4C8D1F47C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1642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AD00374-2523-43D7-BC01-EA9F0883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4998"/>
            <a:ext cx="9144000" cy="5572442"/>
          </a:xfrm>
        </p:spPr>
        <p:txBody>
          <a:bodyPr/>
          <a:lstStyle/>
          <a:p>
            <a:pPr algn="just"/>
            <a:r>
              <a:rPr lang="en-US" dirty="0"/>
              <a:t>The company has high hopes put into the possibilities that come with Data Analysis, and they are especially hopeful that your work can finally settle an ongoing debate: </a:t>
            </a:r>
            <a:r>
              <a:rPr lang="en-US" b="1" dirty="0"/>
              <a:t>whether or not it’s beneficial to discount products</a:t>
            </a:r>
            <a:r>
              <a:rPr lang="en-US" dirty="0"/>
              <a:t>.</a:t>
            </a:r>
          </a:p>
          <a:p>
            <a:pPr algn="just"/>
            <a:r>
              <a:rPr lang="en-150" dirty="0"/>
              <a:t>- </a:t>
            </a:r>
            <a:r>
              <a:rPr lang="en-US" dirty="0"/>
              <a:t>The Marketing Team Lead is convinced that offering discounts is beneficial in the long run. She believes discounts improve customer acquisition, satisfaction and retention, and allow the company to grow.</a:t>
            </a:r>
          </a:p>
          <a:p>
            <a:pPr algn="just"/>
            <a:r>
              <a:rPr lang="en-150" dirty="0"/>
              <a:t>- </a:t>
            </a:r>
            <a:r>
              <a:rPr lang="en-US" dirty="0"/>
              <a:t>The main investors in the Board are worried about offering aggressive discounts. They have pointed out how the company’s recent quarterly results showed an increase in orders placed, but a decrease in the total revenue. They prefer that the company positions itself in the quality segment, rather than competing to offer the lowest prices in the market.</a:t>
            </a:r>
          </a:p>
          <a:p>
            <a:pPr algn="just"/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4836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EDBEB-228C-4FF5-B408-7D5E8390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Your analytical and business skills are needed to provide clarity in the following aspects</a:t>
            </a:r>
            <a:r>
              <a:rPr lang="en-US" dirty="0"/>
              <a:t>:</a:t>
            </a:r>
          </a:p>
          <a:p>
            <a:r>
              <a:rPr lang="en-US" dirty="0"/>
              <a:t>How products should be classified into different categories to simplify reports and analysis.</a:t>
            </a:r>
          </a:p>
          <a:p>
            <a:r>
              <a:rPr lang="en-US" dirty="0"/>
              <a:t>What is the distribution of product prices across different categories.</a:t>
            </a:r>
          </a:p>
          <a:p>
            <a:r>
              <a:rPr lang="en-US" dirty="0"/>
              <a:t>How many products are being discounted.</a:t>
            </a:r>
          </a:p>
          <a:p>
            <a:r>
              <a:rPr lang="en-US" dirty="0"/>
              <a:t>How big are the offered discounts as a percentage of the product prices.</a:t>
            </a:r>
          </a:p>
          <a:p>
            <a:r>
              <a:rPr lang="en-US" dirty="0"/>
              <a:t>How seasonality and special dates (Christmas, Black Friday) affect sales.</a:t>
            </a:r>
          </a:p>
          <a:p>
            <a:r>
              <a:rPr lang="en-US" dirty="0"/>
              <a:t>How could data collection be improved.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57267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A67CC9-7EF8-4E88-B00A-E485C652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7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that you’ve learned a bit more about using pandas, look at the data and ask yourself: “what do I need to know about it?”. Some questions should start to pop up to your head, along the lines of:</a:t>
            </a:r>
          </a:p>
          <a:p>
            <a:r>
              <a:rPr lang="en-US" dirty="0"/>
              <a:t>How many orders are there?</a:t>
            </a:r>
          </a:p>
          <a:p>
            <a:r>
              <a:rPr lang="en-US" dirty="0"/>
              <a:t>How many products are there?</a:t>
            </a:r>
          </a:p>
          <a:p>
            <a:r>
              <a:rPr lang="en-US" dirty="0"/>
              <a:t>What period of time do these orders comprise?</a:t>
            </a:r>
          </a:p>
          <a:p>
            <a:r>
              <a:rPr lang="en-US" dirty="0"/>
              <a:t>How many orders are Completed?</a:t>
            </a:r>
          </a:p>
          <a:p>
            <a:r>
              <a:rPr lang="en-US" dirty="0"/>
              <a:t>How should revenue be computed?</a:t>
            </a:r>
          </a:p>
          <a:p>
            <a:r>
              <a:rPr lang="en-US" dirty="0"/>
              <a:t>…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19524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B6E829B-6116-4E7D-9A38-5473F3167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630" y="380787"/>
            <a:ext cx="124604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150" altLang="en-150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orders.csv</a:t>
            </a:r>
            <a:r>
              <a:rPr kumimoji="0" lang="en-150" altLang="en-150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Every row in this file represents an order. </a:t>
            </a:r>
            <a:endParaRPr kumimoji="0" lang="en-150" altLang="en-150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order_id</a:t>
            </a: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a unique identifier for each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created_date</a:t>
            </a: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a timestamp for when the order was created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total_paid</a:t>
            </a: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the total amount paid by the customer for this order, in euros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 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“Shopping basket” – products have been placed in the shopping basket, but the order has not been processed yet.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“Pending” – the shopping basket has been processed, but payment confirmation is pending.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“Completed” – the order has been placed and paid, and the transaction is completed.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“Cancelled” – the order has been cancelled and the payment returned to the customer.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150" altLang="en-150" sz="18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6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3916AF6-1EF7-450B-A5EC-AFF9E46B9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568" y="339286"/>
            <a:ext cx="96648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150" altLang="en-150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orderlines.csv</a:t>
            </a:r>
            <a:r>
              <a:rPr kumimoji="0" lang="en-150" altLang="en-150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Every row represents each one of the different products involved in an order. </a:t>
            </a:r>
            <a:endParaRPr kumimoji="0" lang="en-150" altLang="en-150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 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a unique identifier for each row in this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id_order</a:t>
            </a: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corresponds to </a:t>
            </a:r>
            <a:r>
              <a:rPr kumimoji="0" lang="en-150" altLang="en-150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orders.order_id</a:t>
            </a:r>
            <a:r>
              <a:rPr kumimoji="0" lang="en-150" altLang="en-150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product_id</a:t>
            </a: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an old identifier for each product, nowadays not in use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product_quantity</a:t>
            </a: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how many units of that product were purchased on that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sku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stock keeping unit: a unique identifier for each product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unit_price</a:t>
            </a: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the unitary price (in euros) of each product at the moment of placing that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 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timestamp for the processing of that product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6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6C99A8-D881-4CEC-AF65-8DFF6EF95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brands.csv</a:t>
            </a:r>
            <a:r>
              <a:rPr kumimoji="0" lang="en-150" altLang="en-150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150" altLang="en-150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 </a:t>
            </a:r>
            <a:r>
              <a:rPr kumimoji="0" lang="en-150" altLang="en-150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the 3-character code by which the brand can be identified in the first 3 characters of </a:t>
            </a:r>
            <a:r>
              <a:rPr kumimoji="0" lang="en-150" altLang="en-150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products.sku</a:t>
            </a:r>
            <a:r>
              <a:rPr kumimoji="0" lang="en-150" altLang="en-150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150" altLang="en-150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 </a:t>
            </a:r>
            <a:r>
              <a:rPr kumimoji="0" lang="en-150" altLang="en-150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brand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150" altLang="en-150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9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9F2CA2B-99D0-4DE8-9C02-2B9535D191FA}"/>
              </a:ext>
            </a:extLst>
          </p:cNvPr>
          <p:cNvSpPr/>
          <p:nvPr/>
        </p:nvSpPr>
        <p:spPr>
          <a:xfrm>
            <a:off x="1249680" y="724376"/>
            <a:ext cx="10546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What is the time period that the dataset covers?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What is the overall revenue for that time?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Are there seasonal patterns in the evolution of sales?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What are the most sold products?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What are the products that generate the most revenue?</a:t>
            </a:r>
          </a:p>
        </p:txBody>
      </p:sp>
    </p:spTree>
    <p:extLst>
      <p:ext uri="{BB962C8B-B14F-4D97-AF65-F5344CB8AC3E}">
        <p14:creationId xmlns:p14="http://schemas.microsoft.com/office/powerpoint/2010/main" val="328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Natalia Sudarchikova</dc:creator>
  <cp:lastModifiedBy>Natalia Sudarchikova</cp:lastModifiedBy>
  <cp:revision>7</cp:revision>
  <dcterms:created xsi:type="dcterms:W3CDTF">2022-11-28T08:47:14Z</dcterms:created>
  <dcterms:modified xsi:type="dcterms:W3CDTF">2022-12-05T16:42:29Z</dcterms:modified>
</cp:coreProperties>
</file>