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6D92D5-A252-428A-A026-9C5CDBEC7598}">
  <a:tblStyle styleId="{C06D92D5-A252-428A-A026-9C5CDBEC75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a1c7c2a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a1c7c2a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my analysis, findings and recommendations on how the marketing team can improve the customer experience and reduce cost  with machine learning when executing phone marketing campaigns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1c7c2a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1c7c2a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X-axis: two possible predictions</a:t>
            </a:r>
            <a:endParaRPr/>
          </a:p>
          <a:p>
            <a:pPr indent="0" lvl="0" marL="0" rtl="0" algn="l">
              <a:spcBef>
                <a:spcPts val="0"/>
              </a:spcBef>
              <a:spcAft>
                <a:spcPts val="0"/>
              </a:spcAft>
              <a:buNone/>
            </a:pPr>
            <a:r>
              <a:rPr lang="en"/>
              <a:t>Y-axis: number of clients 41,188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 doesn’t leave customers out and achieves the greatest client conversions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Disadvantages: it is not segmenting our customers and it is taking a one fits all approach.  This is not ideal for two reasons: 1. It might deteriorate the experience of our customers with our brand.  If at every time we execute a marketing campaign we are calling the vast majority of our clients, they might develop a negative association with our brand because some of them might not even want to be contacted.</a:t>
            </a:r>
            <a:endParaRPr/>
          </a:p>
          <a:p>
            <a:pPr indent="0" lvl="0" marL="0" rtl="0" algn="l">
              <a:spcBef>
                <a:spcPts val="0"/>
              </a:spcBef>
              <a:spcAft>
                <a:spcPts val="0"/>
              </a:spcAft>
              <a:buNone/>
            </a:pPr>
            <a:r>
              <a:rPr lang="en"/>
              <a:t>2. It is not  efficient at utilizing our contact center resources and there is an opportunity cost to use those resources in other campaigns for other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next slide I am going to show you what were the results of these efforts.  When our team actually executed the campaign.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a1c7c2a9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a1c7c2a9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Might impact the customer experience</a:t>
            </a:r>
            <a:endParaRPr/>
          </a:p>
          <a:p>
            <a:pPr indent="0" lvl="0" marL="0" rtl="0" algn="l">
              <a:spcBef>
                <a:spcPts val="0"/>
              </a:spcBef>
              <a:spcAft>
                <a:spcPts val="0"/>
              </a:spcAft>
              <a:buNone/>
            </a:pPr>
            <a:r>
              <a:rPr lang="en"/>
              <a:t>Can bring extra cost for the company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a1c7c2a9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a1c7c2a9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1c7c2a9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1c7c2a9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X-axis</a:t>
            </a:r>
            <a:endParaRPr/>
          </a:p>
          <a:p>
            <a:pPr indent="0" lvl="0" marL="0" rtl="0" algn="l">
              <a:spcBef>
                <a:spcPts val="0"/>
              </a:spcBef>
              <a:spcAft>
                <a:spcPts val="0"/>
              </a:spcAft>
              <a:buNone/>
            </a:pPr>
            <a:r>
              <a:rPr lang="en"/>
              <a:t>Y-axis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model is proposing a more segmented approach when </a:t>
            </a:r>
            <a:r>
              <a:rPr lang="en"/>
              <a:t>executing</a:t>
            </a:r>
            <a:r>
              <a:rPr lang="en"/>
              <a:t> a marketing campaign.  It  is only suggesting us to reach out to 30% of customers in this dataset compared to 98% in the current model.</a:t>
            </a:r>
            <a:endParaRPr/>
          </a:p>
          <a:p>
            <a:pPr indent="0" lvl="0" marL="0" rtl="0" algn="l">
              <a:spcBef>
                <a:spcPts val="0"/>
              </a:spcBef>
              <a:spcAft>
                <a:spcPts val="0"/>
              </a:spcAft>
              <a:buNone/>
            </a:pPr>
            <a:r>
              <a:rPr lang="en"/>
              <a:t>This model can help us reduce our efforts by 68% and this will directly reduce cost in our call center or it </a:t>
            </a:r>
            <a:r>
              <a:rPr lang="en"/>
              <a:t>will</a:t>
            </a:r>
            <a:r>
              <a:rPr lang="en"/>
              <a:t> liberate </a:t>
            </a:r>
            <a:r>
              <a:rPr lang="en"/>
              <a:t>resources of our team </a:t>
            </a:r>
            <a:r>
              <a:rPr lang="en"/>
              <a:t> to work on other campaigns.</a:t>
            </a:r>
            <a:endParaRPr/>
          </a:p>
          <a:p>
            <a:pPr indent="0" lvl="0" marL="0" rtl="0" algn="l">
              <a:spcBef>
                <a:spcPts val="0"/>
              </a:spcBef>
              <a:spcAft>
                <a:spcPts val="0"/>
              </a:spcAft>
              <a:buNone/>
            </a:pPr>
            <a:r>
              <a:rPr lang="en"/>
              <a:t>At the end of the day an increase in efficiency will represent increase in </a:t>
            </a:r>
            <a:r>
              <a:rPr lang="en"/>
              <a:t>revenue</a:t>
            </a:r>
            <a:r>
              <a:rPr lang="en"/>
              <a:t> and cost reduction.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a1c7c2a9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a1c7c2a9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can see our two models comparison and how the 41,188 customers that were in our dataset were split among the two categories for each one of the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hand side we have the current model and on the right side the new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to </a:t>
            </a:r>
            <a:r>
              <a:rPr lang="en"/>
              <a:t>highlight</a:t>
            </a:r>
            <a:r>
              <a:rPr lang="en"/>
              <a:t> that </a:t>
            </a:r>
            <a:r>
              <a:rPr lang="en"/>
              <a:t>The new model does a better job in predicting clients who wil not convert and therefore the new model helps us to prioritize the customer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will evaluate the accuracy of both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a1c7c2a9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a1c7c2a9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conclude from this slide that the new model is more efficient, more accurate when predicting that a client will subscribe.  That can significantly save resources to the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new model has a downsize.  It is achieving 719 less conversions.  So, the company needs to evaluate the priorities and determine how much this 719 customers represent in revenue and compare it with the cost savings.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b14ff57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b14ff57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a1c7c2a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a1c7c2a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a1c7c2a9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a1c7c2a9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a1c7c2a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a1c7c2a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1c7c2a9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1c7c2a9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b14ff57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b14ff57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14ff57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b14ff57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b14ff57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b14ff57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a1c7c2a9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a1c7c2a9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1c7c2a9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a1c7c2a9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a1c7c2a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a1c7c2a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1c7c2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1c7c2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a1c7c2a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a1c7c2a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a1c7c2a9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a1c7c2a9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1c7c2a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1c7c2a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 score</a:t>
            </a:r>
            <a:endParaRPr/>
          </a:p>
          <a:p>
            <a:pPr indent="0" lvl="0" marL="0" rtl="0" algn="l">
              <a:spcBef>
                <a:spcPts val="0"/>
              </a:spcBef>
              <a:spcAft>
                <a:spcPts val="0"/>
              </a:spcAft>
              <a:buNone/>
            </a:pPr>
            <a:r>
              <a:rPr lang="en"/>
              <a:t>Accuracy score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a1c7c2a9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a1c7c2a9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Previous marketing campaigns of the bank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a1c7c2a9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a1c7c2a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a1c7c2a9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a1c7c2a9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NataliaVelasquez18/telemarketing-mo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381250" y="2878050"/>
            <a:ext cx="6521100" cy="17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66">
                <a:solidFill>
                  <a:srgbClr val="666666"/>
                </a:solidFill>
                <a:latin typeface="Calibri"/>
                <a:ea typeface="Calibri"/>
                <a:cs typeface="Calibri"/>
                <a:sym typeface="Calibri"/>
              </a:rPr>
              <a:t>Marketing Improves  the Customer Experience and Reduces Cost with Machine Learning</a:t>
            </a:r>
            <a:endParaRPr sz="2466">
              <a:solidFill>
                <a:srgbClr val="666666"/>
              </a:solidFill>
              <a:latin typeface="Calibri"/>
              <a:ea typeface="Calibri"/>
              <a:cs typeface="Calibri"/>
              <a:sym typeface="Calibri"/>
            </a:endParaRPr>
          </a:p>
          <a:p>
            <a:pPr indent="0" lvl="0" marL="0" rtl="0" algn="l">
              <a:spcBef>
                <a:spcPts val="0"/>
              </a:spcBef>
              <a:spcAft>
                <a:spcPts val="0"/>
              </a:spcAft>
              <a:buNone/>
            </a:pPr>
            <a:r>
              <a:t/>
            </a:r>
            <a:endParaRPr sz="2466">
              <a:solidFill>
                <a:srgbClr val="666666"/>
              </a:solidFill>
              <a:latin typeface="Calibri"/>
              <a:ea typeface="Calibri"/>
              <a:cs typeface="Calibri"/>
              <a:sym typeface="Calibri"/>
            </a:endParaRPr>
          </a:p>
          <a:p>
            <a:pPr indent="0" lvl="0" marL="0" rtl="0" algn="l">
              <a:spcBef>
                <a:spcPts val="0"/>
              </a:spcBef>
              <a:spcAft>
                <a:spcPts val="0"/>
              </a:spcAft>
              <a:buNone/>
            </a:pPr>
            <a:r>
              <a:rPr b="1" i="1" lang="en" sz="2400">
                <a:solidFill>
                  <a:srgbClr val="666666"/>
                </a:solidFill>
                <a:latin typeface="Calibri"/>
                <a:ea typeface="Calibri"/>
                <a:cs typeface="Calibri"/>
                <a:sym typeface="Calibri"/>
              </a:rPr>
              <a:t>The European bank</a:t>
            </a:r>
            <a:endParaRPr b="1" i="1" sz="2400">
              <a:solidFill>
                <a:srgbClr val="666666"/>
              </a:solidFill>
              <a:latin typeface="Calibri"/>
              <a:ea typeface="Calibri"/>
              <a:cs typeface="Calibri"/>
              <a:sym typeface="Calibri"/>
            </a:endParaRPr>
          </a:p>
        </p:txBody>
      </p:sp>
      <p:sp>
        <p:nvSpPr>
          <p:cNvPr id="55" name="Google Shape;55;p13"/>
          <p:cNvSpPr txBox="1"/>
          <p:nvPr>
            <p:ph idx="1" type="body"/>
          </p:nvPr>
        </p:nvSpPr>
        <p:spPr>
          <a:xfrm>
            <a:off x="1013525" y="1112375"/>
            <a:ext cx="5716800" cy="115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800">
                <a:solidFill>
                  <a:srgbClr val="666666"/>
                </a:solidFill>
                <a:latin typeface="Calibri"/>
                <a:ea typeface="Calibri"/>
                <a:cs typeface="Calibri"/>
                <a:sym typeface="Calibri"/>
              </a:rPr>
              <a:t>Natalia Velásquez</a:t>
            </a:r>
            <a:endParaRPr sz="3800">
              <a:solidFill>
                <a:srgbClr val="666666"/>
              </a:solidFill>
              <a:latin typeface="Calibri"/>
              <a:ea typeface="Calibri"/>
              <a:cs typeface="Calibri"/>
              <a:sym typeface="Calibri"/>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2149028" y="491075"/>
            <a:ext cx="5420500" cy="3930825"/>
          </a:xfrm>
          <a:prstGeom prst="rect">
            <a:avLst/>
          </a:prstGeom>
          <a:noFill/>
          <a:ln>
            <a:noFill/>
          </a:ln>
        </p:spPr>
      </p:pic>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1510100" y="416402"/>
            <a:ext cx="5674974" cy="4115374"/>
          </a:xfrm>
          <a:prstGeom prst="rect">
            <a:avLst/>
          </a:prstGeom>
          <a:noFill/>
          <a:ln>
            <a:noFill/>
          </a:ln>
        </p:spPr>
      </p:pic>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New Model</a:t>
            </a:r>
            <a:endParaRPr>
              <a:solidFill>
                <a:srgbClr val="666666"/>
              </a:solidFill>
              <a:latin typeface="Calibri"/>
              <a:ea typeface="Calibri"/>
              <a:cs typeface="Calibri"/>
              <a:sym typeface="Calibri"/>
            </a:endParaRPr>
          </a:p>
        </p:txBody>
      </p:sp>
      <p:sp>
        <p:nvSpPr>
          <p:cNvPr id="131" name="Google Shape;131;p24"/>
          <p:cNvSpPr txBox="1"/>
          <p:nvPr>
            <p:ph idx="1" type="body"/>
          </p:nvPr>
        </p:nvSpPr>
        <p:spPr>
          <a:xfrm>
            <a:off x="311700" y="1727175"/>
            <a:ext cx="8520600" cy="28416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666666"/>
              </a:buClr>
              <a:buSzPts val="1000"/>
              <a:buFont typeface="Calibri"/>
              <a:buChar char="●"/>
            </a:pPr>
            <a:r>
              <a:rPr lang="en">
                <a:solidFill>
                  <a:srgbClr val="666666"/>
                </a:solidFill>
                <a:latin typeface="Calibri"/>
                <a:ea typeface="Calibri"/>
                <a:cs typeface="Calibri"/>
                <a:sym typeface="Calibri"/>
              </a:rPr>
              <a:t>Addresses</a:t>
            </a:r>
            <a:r>
              <a:rPr lang="en">
                <a:solidFill>
                  <a:srgbClr val="666666"/>
                </a:solidFill>
                <a:latin typeface="Calibri"/>
                <a:ea typeface="Calibri"/>
                <a:cs typeface="Calibri"/>
                <a:sym typeface="Calibri"/>
              </a:rPr>
              <a:t> the customer experience</a:t>
            </a:r>
            <a:endParaRPr>
              <a:solidFill>
                <a:srgbClr val="666666"/>
              </a:solidFill>
              <a:latin typeface="Calibri"/>
              <a:ea typeface="Calibri"/>
              <a:cs typeface="Calibri"/>
              <a:sym typeface="Calibri"/>
            </a:endParaRPr>
          </a:p>
          <a:p>
            <a:pPr indent="-292100" lvl="0" marL="457200" rtl="0" algn="l">
              <a:spcBef>
                <a:spcPts val="0"/>
              </a:spcBef>
              <a:spcAft>
                <a:spcPts val="0"/>
              </a:spcAft>
              <a:buClr>
                <a:srgbClr val="666666"/>
              </a:buClr>
              <a:buSzPts val="1000"/>
              <a:buFont typeface="Calibri"/>
              <a:buChar char="●"/>
            </a:pPr>
            <a:r>
              <a:rPr lang="en">
                <a:solidFill>
                  <a:srgbClr val="666666"/>
                </a:solidFill>
                <a:latin typeface="Calibri"/>
                <a:ea typeface="Calibri"/>
                <a:cs typeface="Calibri"/>
                <a:sym typeface="Calibri"/>
              </a:rPr>
              <a:t>Reduces the bank’s efforts invested in marketing campaigns </a:t>
            </a:r>
            <a:endParaRPr>
              <a:solidFill>
                <a:srgbClr val="666666"/>
              </a:solidFill>
              <a:latin typeface="Calibri"/>
              <a:ea typeface="Calibri"/>
              <a:cs typeface="Calibri"/>
              <a:sym typeface="Calibri"/>
            </a:endParaRPr>
          </a:p>
          <a:p>
            <a:pPr indent="-292100" lvl="0" marL="457200" rtl="0" algn="l">
              <a:spcBef>
                <a:spcPts val="0"/>
              </a:spcBef>
              <a:spcAft>
                <a:spcPts val="0"/>
              </a:spcAft>
              <a:buClr>
                <a:srgbClr val="666666"/>
              </a:buClr>
              <a:buSzPts val="1000"/>
              <a:buFont typeface="Calibri"/>
              <a:buChar char="●"/>
            </a:pPr>
            <a:r>
              <a:rPr lang="en">
                <a:solidFill>
                  <a:srgbClr val="666666"/>
                </a:solidFill>
                <a:latin typeface="Calibri"/>
                <a:ea typeface="Calibri"/>
                <a:cs typeface="Calibri"/>
                <a:sym typeface="Calibri"/>
              </a:rPr>
              <a:t>Reduces the opportunity cost of investing too many resources in a given campaign</a:t>
            </a:r>
            <a:endParaRPr>
              <a:solidFill>
                <a:srgbClr val="666666"/>
              </a:solidFill>
              <a:latin typeface="Calibri"/>
              <a:ea typeface="Calibri"/>
              <a:cs typeface="Calibri"/>
              <a:sym typeface="Calibri"/>
            </a:endParaRPr>
          </a:p>
        </p:txBody>
      </p:sp>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853475" y="494348"/>
            <a:ext cx="5615176" cy="4023524"/>
          </a:xfrm>
          <a:prstGeom prst="rect">
            <a:avLst/>
          </a:prstGeom>
          <a:noFill/>
          <a:ln>
            <a:noFill/>
          </a:ln>
        </p:spPr>
      </p:pic>
      <p:sp>
        <p:nvSpPr>
          <p:cNvPr id="138" name="Google Shape;13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Current Model vs New Model</a:t>
            </a:r>
            <a:endParaRPr>
              <a:solidFill>
                <a:srgbClr val="666666"/>
              </a:solidFill>
              <a:latin typeface="Calibri"/>
              <a:ea typeface="Calibri"/>
              <a:cs typeface="Calibri"/>
              <a:sym typeface="Calibri"/>
            </a:endParaRPr>
          </a:p>
        </p:txBody>
      </p:sp>
      <p:pic>
        <p:nvPicPr>
          <p:cNvPr id="144" name="Google Shape;144;p26"/>
          <p:cNvPicPr preferRelativeResize="0"/>
          <p:nvPr/>
        </p:nvPicPr>
        <p:blipFill>
          <a:blip r:embed="rId3">
            <a:alphaModFix/>
          </a:blip>
          <a:stretch>
            <a:fillRect/>
          </a:stretch>
        </p:blipFill>
        <p:spPr>
          <a:xfrm>
            <a:off x="304800" y="1474925"/>
            <a:ext cx="4189199" cy="3037913"/>
          </a:xfrm>
          <a:prstGeom prst="rect">
            <a:avLst/>
          </a:prstGeom>
          <a:noFill/>
          <a:ln>
            <a:noFill/>
          </a:ln>
        </p:spPr>
      </p:pic>
      <p:pic>
        <p:nvPicPr>
          <p:cNvPr id="145" name="Google Shape;145;p26"/>
          <p:cNvPicPr preferRelativeResize="0"/>
          <p:nvPr/>
        </p:nvPicPr>
        <p:blipFill>
          <a:blip r:embed="rId4">
            <a:alphaModFix/>
          </a:blip>
          <a:stretch>
            <a:fillRect/>
          </a:stretch>
        </p:blipFill>
        <p:spPr>
          <a:xfrm>
            <a:off x="4687200" y="1474925"/>
            <a:ext cx="4189199" cy="3001755"/>
          </a:xfrm>
          <a:prstGeom prst="rect">
            <a:avLst/>
          </a:prstGeom>
          <a:noFill/>
          <a:ln>
            <a:noFill/>
          </a:ln>
        </p:spPr>
      </p:pic>
      <p:sp>
        <p:nvSpPr>
          <p:cNvPr id="146" name="Google Shape;14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82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666666"/>
                </a:solidFill>
                <a:latin typeface="Calibri"/>
                <a:ea typeface="Calibri"/>
                <a:cs typeface="Calibri"/>
                <a:sym typeface="Calibri"/>
              </a:rPr>
              <a:t>Current Model vs New Model Accuracy = YES</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52" name="Google Shape;152;p27"/>
          <p:cNvGraphicFramePr/>
          <p:nvPr/>
        </p:nvGraphicFramePr>
        <p:xfrm>
          <a:off x="420450" y="1695450"/>
          <a:ext cx="3000000" cy="3000000"/>
        </p:xfrm>
        <a:graphic>
          <a:graphicData uri="http://schemas.openxmlformats.org/drawingml/2006/table">
            <a:tbl>
              <a:tblPr>
                <a:noFill/>
                <a:tableStyleId>{C06D92D5-A252-428A-A026-9C5CDBEC7598}</a:tableStyleId>
              </a:tblPr>
              <a:tblGrid>
                <a:gridCol w="3184875"/>
                <a:gridCol w="1453150"/>
                <a:gridCol w="1653425"/>
              </a:tblGrid>
              <a:tr h="44725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Current Model</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New Model</a:t>
                      </a:r>
                      <a:endParaRPr b="1">
                        <a:latin typeface="Calibri"/>
                        <a:ea typeface="Calibri"/>
                        <a:cs typeface="Calibri"/>
                        <a:sym typeface="Calibri"/>
                      </a:endParaRPr>
                    </a:p>
                  </a:txBody>
                  <a:tcPr marT="91425" marB="91425" marR="91425" marL="91425"/>
                </a:tc>
              </a:tr>
              <a:tr h="609575">
                <a:tc>
                  <a:txBody>
                    <a:bodyPr/>
                    <a:lstStyle/>
                    <a:p>
                      <a:pPr indent="0" lvl="0" marL="0" rtl="0" algn="l">
                        <a:spcBef>
                          <a:spcPts val="0"/>
                        </a:spcBef>
                        <a:spcAft>
                          <a:spcPts val="0"/>
                        </a:spcAft>
                        <a:buNone/>
                      </a:pPr>
                      <a:r>
                        <a:rPr lang="en">
                          <a:latin typeface="Calibri"/>
                          <a:ea typeface="Calibri"/>
                          <a:cs typeface="Calibri"/>
                          <a:sym typeface="Calibri"/>
                        </a:rPr>
                        <a:t>Predicted </a:t>
                      </a:r>
                      <a:r>
                        <a:rPr b="1" lang="en">
                          <a:latin typeface="Calibri"/>
                          <a:ea typeface="Calibri"/>
                          <a:cs typeface="Calibri"/>
                          <a:sym typeface="Calibri"/>
                        </a:rPr>
                        <a:t>YES</a:t>
                      </a:r>
                      <a:r>
                        <a:rPr lang="en">
                          <a:latin typeface="Calibri"/>
                          <a:ea typeface="Calibri"/>
                          <a:cs typeface="Calibri"/>
                          <a:sym typeface="Calibri"/>
                        </a:rPr>
                        <a:t> and actually said </a:t>
                      </a:r>
                      <a:r>
                        <a:rPr b="1" lang="en">
                          <a:latin typeface="Calibri"/>
                          <a:ea typeface="Calibri"/>
                          <a:cs typeface="Calibri"/>
                          <a:sym typeface="Calibri"/>
                        </a:rPr>
                        <a:t>YES</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3,960</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3,241</a:t>
                      </a:r>
                      <a:endParaRPr>
                        <a:latin typeface="Calibri"/>
                        <a:ea typeface="Calibri"/>
                        <a:cs typeface="Calibri"/>
                        <a:sym typeface="Calibri"/>
                      </a:endParaRPr>
                    </a:p>
                  </a:txBody>
                  <a:tcPr marT="91425" marB="91425" marR="91425" marL="91425"/>
                </a:tc>
              </a:tr>
              <a:tr h="44725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of Clients Contacted</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40,451</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12,288</a:t>
                      </a:r>
                      <a:endParaRPr>
                        <a:latin typeface="Calibri"/>
                        <a:ea typeface="Calibri"/>
                        <a:cs typeface="Calibri"/>
                        <a:sym typeface="Calibri"/>
                      </a:endParaRPr>
                    </a:p>
                  </a:txBody>
                  <a:tcPr marT="91425" marB="91425" marR="91425" marL="91425"/>
                </a:tc>
              </a:tr>
              <a:tr h="447250">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How accurate was the model at predicting </a:t>
                      </a:r>
                      <a:r>
                        <a:rPr b="1" lang="en">
                          <a:solidFill>
                            <a:schemeClr val="dk1"/>
                          </a:solidFill>
                          <a:latin typeface="Calibri"/>
                          <a:ea typeface="Calibri"/>
                          <a:cs typeface="Calibri"/>
                          <a:sym typeface="Calibri"/>
                        </a:rPr>
                        <a:t>YES</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10%</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26%</a:t>
                      </a:r>
                      <a:endParaRPr>
                        <a:latin typeface="Calibri"/>
                        <a:ea typeface="Calibri"/>
                        <a:cs typeface="Calibri"/>
                        <a:sym typeface="Calibri"/>
                      </a:endParaRPr>
                    </a:p>
                  </a:txBody>
                  <a:tcPr marT="91425" marB="91425" marR="91425" marL="91425"/>
                </a:tc>
              </a:tr>
            </a:tbl>
          </a:graphicData>
        </a:graphic>
      </p:graphicFrame>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7"/>
          <p:cNvSpPr txBox="1"/>
          <p:nvPr/>
        </p:nvSpPr>
        <p:spPr>
          <a:xfrm>
            <a:off x="506775" y="3986500"/>
            <a:ext cx="796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*New</a:t>
            </a:r>
            <a:r>
              <a:rPr lang="en" sz="1200">
                <a:latin typeface="Calibri"/>
                <a:ea typeface="Calibri"/>
                <a:cs typeface="Calibri"/>
                <a:sym typeface="Calibri"/>
              </a:rPr>
              <a:t> model advantage: It is more efficient and more accurate at predicting a conversion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*New</a:t>
            </a:r>
            <a:r>
              <a:rPr lang="en" sz="1200">
                <a:latin typeface="Calibri"/>
                <a:ea typeface="Calibri"/>
                <a:cs typeface="Calibri"/>
                <a:sym typeface="Calibri"/>
              </a:rPr>
              <a:t> model disadvantage: It achieves 719 less client conversions</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82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666666"/>
                </a:solidFill>
                <a:latin typeface="Calibri"/>
                <a:ea typeface="Calibri"/>
                <a:cs typeface="Calibri"/>
                <a:sym typeface="Calibri"/>
              </a:rPr>
              <a:t>Current Model vs New Model </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60" name="Google Shape;160;p28"/>
          <p:cNvGraphicFramePr/>
          <p:nvPr/>
        </p:nvGraphicFramePr>
        <p:xfrm>
          <a:off x="420450" y="1695450"/>
          <a:ext cx="3000000" cy="3000000"/>
        </p:xfrm>
        <a:graphic>
          <a:graphicData uri="http://schemas.openxmlformats.org/drawingml/2006/table">
            <a:tbl>
              <a:tblPr>
                <a:noFill/>
                <a:tableStyleId>{C06D92D5-A252-428A-A026-9C5CDBEC7598}</a:tableStyleId>
              </a:tblPr>
              <a:tblGrid>
                <a:gridCol w="3184875"/>
                <a:gridCol w="1453150"/>
                <a:gridCol w="1653425"/>
              </a:tblGrid>
              <a:tr h="44725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Current Model</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New Model</a:t>
                      </a:r>
                      <a:endParaRPr b="1">
                        <a:latin typeface="Calibri"/>
                        <a:ea typeface="Calibri"/>
                        <a:cs typeface="Calibri"/>
                        <a:sym typeface="Calibri"/>
                      </a:endParaRPr>
                    </a:p>
                  </a:txBody>
                  <a:tcPr marT="91425" marB="91425" marR="91425" marL="91425"/>
                </a:tc>
              </a:tr>
              <a:tr h="609575">
                <a:tc>
                  <a:txBody>
                    <a:bodyPr/>
                    <a:lstStyle/>
                    <a:p>
                      <a:pPr indent="0" lvl="0" marL="0" rtl="0" algn="l">
                        <a:spcBef>
                          <a:spcPts val="0"/>
                        </a:spcBef>
                        <a:spcAft>
                          <a:spcPts val="0"/>
                        </a:spcAft>
                        <a:buNone/>
                      </a:pPr>
                      <a:r>
                        <a:rPr lang="en">
                          <a:latin typeface="Calibri"/>
                          <a:ea typeface="Calibri"/>
                          <a:cs typeface="Calibri"/>
                          <a:sym typeface="Calibri"/>
                        </a:rPr>
                        <a:t>Predicted </a:t>
                      </a:r>
                      <a:r>
                        <a:rPr b="1" lang="en">
                          <a:latin typeface="Calibri"/>
                          <a:ea typeface="Calibri"/>
                          <a:cs typeface="Calibri"/>
                          <a:sym typeface="Calibri"/>
                        </a:rPr>
                        <a:t>YES</a:t>
                      </a:r>
                      <a:r>
                        <a:rPr lang="en">
                          <a:latin typeface="Calibri"/>
                          <a:ea typeface="Calibri"/>
                          <a:cs typeface="Calibri"/>
                          <a:sym typeface="Calibri"/>
                        </a:rPr>
                        <a:t> and actually said </a:t>
                      </a:r>
                      <a:r>
                        <a:rPr b="1" lang="en">
                          <a:latin typeface="Calibri"/>
                          <a:ea typeface="Calibri"/>
                          <a:cs typeface="Calibri"/>
                          <a:sym typeface="Calibri"/>
                        </a:rPr>
                        <a:t>NO</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36,291</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9,041</a:t>
                      </a:r>
                      <a:endParaRPr>
                        <a:latin typeface="Calibri"/>
                        <a:ea typeface="Calibri"/>
                        <a:cs typeface="Calibri"/>
                        <a:sym typeface="Calibri"/>
                      </a:endParaRPr>
                    </a:p>
                  </a:txBody>
                  <a:tcPr marT="91425" marB="91425" marR="91425" marL="91425"/>
                </a:tc>
              </a:tr>
              <a:tr h="44725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Clients Saved from an Unwanted Call</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27,250</a:t>
                      </a:r>
                      <a:endParaRPr>
                        <a:latin typeface="Calibri"/>
                        <a:ea typeface="Calibri"/>
                        <a:cs typeface="Calibri"/>
                        <a:sym typeface="Calibri"/>
                      </a:endParaRPr>
                    </a:p>
                  </a:txBody>
                  <a:tcPr marT="91425" marB="91425" marR="91425" marL="91425"/>
                </a:tc>
              </a:tr>
            </a:tbl>
          </a:graphicData>
        </a:graphic>
      </p:graphicFrame>
      <p:sp>
        <p:nvSpPr>
          <p:cNvPr id="161" name="Google Shape;16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8"/>
          <p:cNvSpPr txBox="1"/>
          <p:nvPr/>
        </p:nvSpPr>
        <p:spPr>
          <a:xfrm>
            <a:off x="506775" y="3986500"/>
            <a:ext cx="796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*New model advantage: Balances in between achieving results and preserving the customer experience</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Conclusions </a:t>
            </a:r>
            <a:endParaRPr>
              <a:solidFill>
                <a:srgbClr val="666666"/>
              </a:solidFill>
              <a:latin typeface="Calibri"/>
              <a:ea typeface="Calibri"/>
              <a:cs typeface="Calibri"/>
              <a:sym typeface="Calibri"/>
            </a:endParaRPr>
          </a:p>
        </p:txBody>
      </p:sp>
      <p:sp>
        <p:nvSpPr>
          <p:cNvPr id="168" name="Google Shape;168;p29"/>
          <p:cNvSpPr txBox="1"/>
          <p:nvPr>
            <p:ph idx="1" type="body"/>
          </p:nvPr>
        </p:nvSpPr>
        <p:spPr>
          <a:xfrm>
            <a:off x="311700" y="139282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666666"/>
              </a:buClr>
              <a:buSzPts val="1200"/>
              <a:buFont typeface="Calibri"/>
              <a:buChar char="●"/>
            </a:pPr>
            <a:r>
              <a:rPr lang="en" sz="1700">
                <a:solidFill>
                  <a:srgbClr val="666666"/>
                </a:solidFill>
                <a:latin typeface="Calibri"/>
                <a:ea typeface="Calibri"/>
                <a:cs typeface="Calibri"/>
                <a:sym typeface="Calibri"/>
              </a:rPr>
              <a:t>There is a trade-off between customer conversions, the customer experience, and cost savings </a:t>
            </a:r>
            <a:endParaRPr sz="1700">
              <a:solidFill>
                <a:srgbClr val="666666"/>
              </a:solidFill>
              <a:latin typeface="Calibri"/>
              <a:ea typeface="Calibri"/>
              <a:cs typeface="Calibri"/>
              <a:sym typeface="Calibri"/>
            </a:endParaRPr>
          </a:p>
          <a:p>
            <a:pPr indent="0" lvl="0" marL="0" rtl="0" algn="l">
              <a:spcBef>
                <a:spcPts val="1200"/>
              </a:spcBef>
              <a:spcAft>
                <a:spcPts val="0"/>
              </a:spcAft>
              <a:buNone/>
            </a:pPr>
            <a:r>
              <a:t/>
            </a:r>
            <a:endParaRPr sz="600">
              <a:solidFill>
                <a:srgbClr val="666666"/>
              </a:solidFill>
              <a:latin typeface="Calibri"/>
              <a:ea typeface="Calibri"/>
              <a:cs typeface="Calibri"/>
              <a:sym typeface="Calibri"/>
            </a:endParaRPr>
          </a:p>
          <a:p>
            <a:pPr indent="-304800" lvl="0" marL="457200" rtl="0" algn="l">
              <a:spcBef>
                <a:spcPts val="1200"/>
              </a:spcBef>
              <a:spcAft>
                <a:spcPts val="0"/>
              </a:spcAft>
              <a:buClr>
                <a:srgbClr val="666666"/>
              </a:buClr>
              <a:buSzPts val="1200"/>
              <a:buChar char="●"/>
            </a:pPr>
            <a:r>
              <a:rPr lang="en" sz="1700">
                <a:solidFill>
                  <a:srgbClr val="666666"/>
                </a:solidFill>
                <a:latin typeface="Calibri"/>
                <a:ea typeface="Calibri"/>
                <a:cs typeface="Calibri"/>
                <a:sym typeface="Calibri"/>
              </a:rPr>
              <a:t>The current model generates  719 </a:t>
            </a:r>
            <a:r>
              <a:rPr b="1" lang="en" sz="1700">
                <a:solidFill>
                  <a:srgbClr val="666666"/>
                </a:solidFill>
                <a:latin typeface="Calibri"/>
                <a:ea typeface="Calibri"/>
                <a:cs typeface="Calibri"/>
                <a:sym typeface="Calibri"/>
              </a:rPr>
              <a:t>more conversions</a:t>
            </a:r>
            <a:r>
              <a:rPr lang="en" sz="1700">
                <a:solidFill>
                  <a:srgbClr val="666666"/>
                </a:solidFill>
                <a:latin typeface="Calibri"/>
                <a:ea typeface="Calibri"/>
                <a:cs typeface="Calibri"/>
                <a:sym typeface="Calibri"/>
              </a:rPr>
              <a:t> but it also generates 27,250 of our clients unnecessarily contacted </a:t>
            </a:r>
            <a:r>
              <a:rPr b="1" lang="en" sz="1700">
                <a:solidFill>
                  <a:srgbClr val="666666"/>
                </a:solidFill>
                <a:latin typeface="Calibri"/>
                <a:ea typeface="Calibri"/>
                <a:cs typeface="Calibri"/>
                <a:sym typeface="Calibri"/>
              </a:rPr>
              <a:t>affecting the customer experience and increasing cost</a:t>
            </a:r>
            <a:endParaRPr b="1" sz="1700">
              <a:solidFill>
                <a:srgbClr val="666666"/>
              </a:solidFill>
              <a:latin typeface="Calibri"/>
              <a:ea typeface="Calibri"/>
              <a:cs typeface="Calibri"/>
              <a:sym typeface="Calibri"/>
            </a:endParaRPr>
          </a:p>
          <a:p>
            <a:pPr indent="0" lvl="0" marL="0" rtl="0" algn="l">
              <a:spcBef>
                <a:spcPts val="1200"/>
              </a:spcBef>
              <a:spcAft>
                <a:spcPts val="0"/>
              </a:spcAft>
              <a:buNone/>
            </a:pPr>
            <a:r>
              <a:t/>
            </a:r>
            <a:endParaRPr sz="500">
              <a:solidFill>
                <a:srgbClr val="666666"/>
              </a:solidFill>
              <a:latin typeface="Calibri"/>
              <a:ea typeface="Calibri"/>
              <a:cs typeface="Calibri"/>
              <a:sym typeface="Calibri"/>
            </a:endParaRPr>
          </a:p>
          <a:p>
            <a:pPr indent="-304800" lvl="0" marL="457200" rtl="0" algn="l">
              <a:spcBef>
                <a:spcPts val="1200"/>
              </a:spcBef>
              <a:spcAft>
                <a:spcPts val="0"/>
              </a:spcAft>
              <a:buClr>
                <a:srgbClr val="666666"/>
              </a:buClr>
              <a:buSzPts val="1200"/>
              <a:buChar char="●"/>
            </a:pPr>
            <a:r>
              <a:rPr lang="en" sz="1700">
                <a:solidFill>
                  <a:srgbClr val="666666"/>
                </a:solidFill>
                <a:latin typeface="Calibri"/>
                <a:ea typeface="Calibri"/>
                <a:cs typeface="Calibri"/>
                <a:sym typeface="Calibri"/>
              </a:rPr>
              <a:t>The new model proposes a more segmented and efficient approach for our marketing campaigns. We can </a:t>
            </a:r>
            <a:r>
              <a:rPr b="1" lang="en" sz="1700">
                <a:solidFill>
                  <a:srgbClr val="666666"/>
                </a:solidFill>
                <a:latin typeface="Calibri"/>
                <a:ea typeface="Calibri"/>
                <a:cs typeface="Calibri"/>
                <a:sym typeface="Calibri"/>
              </a:rPr>
              <a:t>reduce by 68% our efforts</a:t>
            </a:r>
            <a:r>
              <a:rPr lang="en" sz="1700">
                <a:solidFill>
                  <a:srgbClr val="666666"/>
                </a:solidFill>
                <a:latin typeface="Calibri"/>
                <a:ea typeface="Calibri"/>
                <a:cs typeface="Calibri"/>
                <a:sym typeface="Calibri"/>
              </a:rPr>
              <a:t> </a:t>
            </a:r>
            <a:r>
              <a:rPr b="1" lang="en" sz="1700">
                <a:solidFill>
                  <a:srgbClr val="666666"/>
                </a:solidFill>
                <a:latin typeface="Calibri"/>
                <a:ea typeface="Calibri"/>
                <a:cs typeface="Calibri"/>
                <a:sym typeface="Calibri"/>
              </a:rPr>
              <a:t>and reduce cost, increase our customer experience, and reduce opportunity costs.</a:t>
            </a:r>
            <a:endParaRPr b="1" sz="1700">
              <a:solidFill>
                <a:srgbClr val="666666"/>
              </a:solidFill>
              <a:latin typeface="Calibri"/>
              <a:ea typeface="Calibri"/>
              <a:cs typeface="Calibri"/>
              <a:sym typeface="Calibri"/>
            </a:endParaRPr>
          </a:p>
        </p:txBody>
      </p:sp>
      <p:sp>
        <p:nvSpPr>
          <p:cNvPr id="169" name="Google Shape;16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77300"/>
            <a:ext cx="8520600" cy="35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lang="en" sz="2320">
                <a:solidFill>
                  <a:srgbClr val="666666"/>
                </a:solidFill>
                <a:latin typeface="Calibri"/>
                <a:ea typeface="Calibri"/>
                <a:cs typeface="Calibri"/>
                <a:sym typeface="Calibri"/>
              </a:rPr>
              <a:t>Recommendations</a:t>
            </a:r>
            <a:endParaRPr sz="2320">
              <a:solidFill>
                <a:srgbClr val="666666"/>
              </a:solidFill>
              <a:latin typeface="Calibri"/>
              <a:ea typeface="Calibri"/>
              <a:cs typeface="Calibri"/>
              <a:sym typeface="Calibri"/>
            </a:endParaRPr>
          </a:p>
        </p:txBody>
      </p:sp>
      <p:sp>
        <p:nvSpPr>
          <p:cNvPr id="175" name="Google Shape;175;p30"/>
          <p:cNvSpPr txBox="1"/>
          <p:nvPr>
            <p:ph idx="1" type="body"/>
          </p:nvPr>
        </p:nvSpPr>
        <p:spPr>
          <a:xfrm>
            <a:off x="311700" y="588275"/>
            <a:ext cx="8709300" cy="4344000"/>
          </a:xfrm>
          <a:prstGeom prst="rect">
            <a:avLst/>
          </a:prstGeom>
        </p:spPr>
        <p:txBody>
          <a:bodyPr anchorCtr="0" anchor="t" bIns="91425" lIns="91425" spcFirstLastPara="1" rIns="91425" wrap="square" tIns="91425">
            <a:noAutofit/>
          </a:bodyPr>
          <a:lstStyle/>
          <a:p>
            <a:pPr indent="-254000" lvl="0" marL="457200" rtl="0" algn="l">
              <a:spcBef>
                <a:spcPts val="0"/>
              </a:spcBef>
              <a:spcAft>
                <a:spcPts val="0"/>
              </a:spcAft>
              <a:buClr>
                <a:srgbClr val="666666"/>
              </a:buClr>
              <a:buSzPts val="400"/>
              <a:buChar char="●"/>
            </a:pPr>
            <a:r>
              <a:rPr b="1" lang="en" sz="1100">
                <a:solidFill>
                  <a:srgbClr val="666666"/>
                </a:solidFill>
                <a:latin typeface="Calibri"/>
                <a:ea typeface="Calibri"/>
                <a:cs typeface="Calibri"/>
                <a:sym typeface="Calibri"/>
              </a:rPr>
              <a:t>Prioritize the customer experience</a:t>
            </a:r>
            <a:r>
              <a:rPr lang="en" sz="1100">
                <a:solidFill>
                  <a:srgbClr val="666666"/>
                </a:solidFill>
                <a:latin typeface="Calibri"/>
                <a:ea typeface="Calibri"/>
                <a:cs typeface="Calibri"/>
                <a:sym typeface="Calibri"/>
              </a:rPr>
              <a:t> and either enhance the current model or replace it by our model that does a better job in predicting clients who will not convert</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54000" lvl="0" marL="457200" rtl="0" algn="l">
              <a:spcBef>
                <a:spcPts val="1200"/>
              </a:spcBef>
              <a:spcAft>
                <a:spcPts val="0"/>
              </a:spcAft>
              <a:buClr>
                <a:srgbClr val="666666"/>
              </a:buClr>
              <a:buSzPts val="400"/>
              <a:buChar char="●"/>
            </a:pPr>
            <a:r>
              <a:rPr b="1" lang="en" sz="1100">
                <a:solidFill>
                  <a:srgbClr val="666666"/>
                </a:solidFill>
                <a:latin typeface="Calibri"/>
                <a:ea typeface="Calibri"/>
                <a:cs typeface="Calibri"/>
                <a:sym typeface="Calibri"/>
              </a:rPr>
              <a:t>Analyze contact center costs </a:t>
            </a:r>
            <a:r>
              <a:rPr lang="en" sz="1100">
                <a:solidFill>
                  <a:srgbClr val="666666"/>
                </a:solidFill>
                <a:latin typeface="Calibri"/>
                <a:ea typeface="Calibri"/>
                <a:cs typeface="Calibri"/>
                <a:sym typeface="Calibri"/>
              </a:rPr>
              <a:t>and determine the cost savings by having 68% less effort invested from our team in similar marketing campaigns that target  similar </a:t>
            </a:r>
            <a:r>
              <a:rPr lang="en" sz="1100">
                <a:solidFill>
                  <a:srgbClr val="666666"/>
                </a:solidFill>
                <a:latin typeface="Calibri"/>
                <a:ea typeface="Calibri"/>
                <a:cs typeface="Calibri"/>
                <a:sym typeface="Calibri"/>
              </a:rPr>
              <a:t>number</a:t>
            </a:r>
            <a:r>
              <a:rPr lang="en" sz="1100">
                <a:solidFill>
                  <a:srgbClr val="666666"/>
                </a:solidFill>
                <a:latin typeface="Calibri"/>
                <a:ea typeface="Calibri"/>
                <a:cs typeface="Calibri"/>
                <a:sym typeface="Calibri"/>
              </a:rPr>
              <a:t> of customers</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54000" lvl="0" marL="457200" rtl="0" algn="l">
              <a:spcBef>
                <a:spcPts val="1200"/>
              </a:spcBef>
              <a:spcAft>
                <a:spcPts val="0"/>
              </a:spcAft>
              <a:buClr>
                <a:srgbClr val="666666"/>
              </a:buClr>
              <a:buSzPts val="400"/>
              <a:buFont typeface="Calibri"/>
              <a:buChar char="●"/>
            </a:pPr>
            <a:r>
              <a:rPr b="1" lang="en" sz="1100">
                <a:solidFill>
                  <a:srgbClr val="666666"/>
                </a:solidFill>
                <a:latin typeface="Calibri"/>
                <a:ea typeface="Calibri"/>
                <a:cs typeface="Calibri"/>
                <a:sym typeface="Calibri"/>
              </a:rPr>
              <a:t>Compare the cost reduction</a:t>
            </a:r>
            <a:r>
              <a:rPr lang="en" sz="1100">
                <a:solidFill>
                  <a:srgbClr val="666666"/>
                </a:solidFill>
                <a:latin typeface="Calibri"/>
                <a:ea typeface="Calibri"/>
                <a:cs typeface="Calibri"/>
                <a:sym typeface="Calibri"/>
              </a:rPr>
              <a:t> generated by less effort </a:t>
            </a:r>
            <a:r>
              <a:rPr b="1" lang="en" sz="1100">
                <a:solidFill>
                  <a:srgbClr val="666666"/>
                </a:solidFill>
                <a:latin typeface="Calibri"/>
                <a:ea typeface="Calibri"/>
                <a:cs typeface="Calibri"/>
                <a:sym typeface="Calibri"/>
              </a:rPr>
              <a:t>against the extra revenue generated</a:t>
            </a:r>
            <a:r>
              <a:rPr lang="en" sz="1100">
                <a:solidFill>
                  <a:srgbClr val="666666"/>
                </a:solidFill>
                <a:latin typeface="Calibri"/>
                <a:ea typeface="Calibri"/>
                <a:cs typeface="Calibri"/>
                <a:sym typeface="Calibri"/>
              </a:rPr>
              <a:t> by the 719 extra </a:t>
            </a:r>
            <a:r>
              <a:rPr lang="en" sz="1100">
                <a:solidFill>
                  <a:srgbClr val="666666"/>
                </a:solidFill>
                <a:latin typeface="Calibri"/>
                <a:ea typeface="Calibri"/>
                <a:cs typeface="Calibri"/>
                <a:sym typeface="Calibri"/>
              </a:rPr>
              <a:t>conversions</a:t>
            </a:r>
            <a:r>
              <a:rPr lang="en" sz="1100">
                <a:solidFill>
                  <a:srgbClr val="666666"/>
                </a:solidFill>
                <a:latin typeface="Calibri"/>
                <a:ea typeface="Calibri"/>
                <a:cs typeface="Calibri"/>
                <a:sym typeface="Calibri"/>
              </a:rPr>
              <a:t> that generates the current model</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60350" lvl="0" marL="457200" rtl="0" algn="l">
              <a:spcBef>
                <a:spcPts val="1200"/>
              </a:spcBef>
              <a:spcAft>
                <a:spcPts val="0"/>
              </a:spcAft>
              <a:buClr>
                <a:srgbClr val="666666"/>
              </a:buClr>
              <a:buSzPts val="500"/>
              <a:buFont typeface="Calibri"/>
              <a:buChar char="●"/>
            </a:pPr>
            <a:r>
              <a:rPr lang="en" sz="1100">
                <a:solidFill>
                  <a:srgbClr val="666666"/>
                </a:solidFill>
                <a:latin typeface="Calibri"/>
                <a:ea typeface="Calibri"/>
                <a:cs typeface="Calibri"/>
                <a:sym typeface="Calibri"/>
              </a:rPr>
              <a:t>Perform a customer survey to measure the perception of the banks’s brand and the customer’s experience when contacted for marketing purposes</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54000" lvl="0" marL="457200" rtl="0" algn="l">
              <a:spcBef>
                <a:spcPts val="1200"/>
              </a:spcBef>
              <a:spcAft>
                <a:spcPts val="0"/>
              </a:spcAft>
              <a:buClr>
                <a:srgbClr val="666666"/>
              </a:buClr>
              <a:buSzPts val="400"/>
              <a:buChar char="●"/>
            </a:pPr>
            <a:r>
              <a:rPr lang="en" sz="1100">
                <a:solidFill>
                  <a:srgbClr val="666666"/>
                </a:solidFill>
                <a:latin typeface="Calibri"/>
                <a:ea typeface="Calibri"/>
                <a:cs typeface="Calibri"/>
                <a:sym typeface="Calibri"/>
              </a:rPr>
              <a:t>Performing the majority of client calls during Tuesdays, Wednesdays, and Thursdays respectively. </a:t>
            </a:r>
            <a:r>
              <a:rPr b="1" lang="en" sz="1100">
                <a:solidFill>
                  <a:srgbClr val="666666"/>
                </a:solidFill>
                <a:latin typeface="Calibri"/>
                <a:ea typeface="Calibri"/>
                <a:cs typeface="Calibri"/>
                <a:sym typeface="Calibri"/>
              </a:rPr>
              <a:t>Avoid Mondays and Fridays</a:t>
            </a:r>
            <a:r>
              <a:rPr lang="en" sz="1100">
                <a:solidFill>
                  <a:srgbClr val="666666"/>
                </a:solidFill>
                <a:latin typeface="Calibri"/>
                <a:ea typeface="Calibri"/>
                <a:cs typeface="Calibri"/>
                <a:sym typeface="Calibri"/>
              </a:rPr>
              <a:t>.</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54000" lvl="0" marL="457200" rtl="0" algn="l">
              <a:spcBef>
                <a:spcPts val="1200"/>
              </a:spcBef>
              <a:spcAft>
                <a:spcPts val="0"/>
              </a:spcAft>
              <a:buClr>
                <a:srgbClr val="666666"/>
              </a:buClr>
              <a:buSzPts val="400"/>
              <a:buChar char="●"/>
            </a:pPr>
            <a:r>
              <a:rPr lang="en" sz="1100">
                <a:solidFill>
                  <a:srgbClr val="666666"/>
                </a:solidFill>
                <a:latin typeface="Calibri"/>
                <a:ea typeface="Calibri"/>
                <a:cs typeface="Calibri"/>
                <a:sym typeface="Calibri"/>
              </a:rPr>
              <a:t>Prioritize calling clients who subscribed </a:t>
            </a:r>
            <a:r>
              <a:rPr b="1" lang="en" sz="1100">
                <a:solidFill>
                  <a:srgbClr val="666666"/>
                </a:solidFill>
                <a:latin typeface="Calibri"/>
                <a:ea typeface="Calibri"/>
                <a:cs typeface="Calibri"/>
                <a:sym typeface="Calibri"/>
              </a:rPr>
              <a:t>past marketing campaigns</a:t>
            </a:r>
            <a:r>
              <a:rPr lang="en" sz="1100">
                <a:solidFill>
                  <a:srgbClr val="666666"/>
                </a:solidFill>
                <a:latin typeface="Calibri"/>
                <a:ea typeface="Calibri"/>
                <a:cs typeface="Calibri"/>
                <a:sym typeface="Calibri"/>
              </a:rPr>
              <a:t> in order to increase conversions</a:t>
            </a:r>
            <a:endParaRPr sz="1100">
              <a:solidFill>
                <a:srgbClr val="666666"/>
              </a:solidFill>
              <a:latin typeface="Calibri"/>
              <a:ea typeface="Calibri"/>
              <a:cs typeface="Calibri"/>
              <a:sym typeface="Calibri"/>
            </a:endParaRPr>
          </a:p>
          <a:p>
            <a:pPr indent="0" lvl="0" marL="0" rtl="0" algn="l">
              <a:spcBef>
                <a:spcPts val="1200"/>
              </a:spcBef>
              <a:spcAft>
                <a:spcPts val="0"/>
              </a:spcAft>
              <a:buNone/>
            </a:pPr>
            <a:r>
              <a:t/>
            </a:r>
            <a:endParaRPr sz="100">
              <a:solidFill>
                <a:srgbClr val="666666"/>
              </a:solidFill>
              <a:latin typeface="Calibri"/>
              <a:ea typeface="Calibri"/>
              <a:cs typeface="Calibri"/>
              <a:sym typeface="Calibri"/>
            </a:endParaRPr>
          </a:p>
          <a:p>
            <a:pPr indent="-254000" lvl="0" marL="457200" rtl="0" algn="l">
              <a:spcBef>
                <a:spcPts val="1200"/>
              </a:spcBef>
              <a:spcAft>
                <a:spcPts val="0"/>
              </a:spcAft>
              <a:buClr>
                <a:srgbClr val="666666"/>
              </a:buClr>
              <a:buSzPts val="400"/>
              <a:buChar char="●"/>
            </a:pPr>
            <a:r>
              <a:rPr b="1" lang="en" sz="1100">
                <a:solidFill>
                  <a:srgbClr val="666666"/>
                </a:solidFill>
                <a:latin typeface="Calibri"/>
                <a:ea typeface="Calibri"/>
                <a:cs typeface="Calibri"/>
                <a:sym typeface="Calibri"/>
              </a:rPr>
              <a:t>Investigate outliers and unknown data</a:t>
            </a:r>
            <a:r>
              <a:rPr lang="en" sz="1100">
                <a:solidFill>
                  <a:srgbClr val="666666"/>
                </a:solidFill>
                <a:latin typeface="Calibri"/>
                <a:ea typeface="Calibri"/>
                <a:cs typeface="Calibri"/>
                <a:sym typeface="Calibri"/>
              </a:rPr>
              <a:t> and its causes and explore the possibility of replacing them</a:t>
            </a:r>
            <a:endParaRPr sz="1100">
              <a:solidFill>
                <a:srgbClr val="666666"/>
              </a:solidFill>
              <a:latin typeface="Calibri"/>
              <a:ea typeface="Calibri"/>
              <a:cs typeface="Calibri"/>
              <a:sym typeface="Calibri"/>
            </a:endParaRPr>
          </a:p>
          <a:p>
            <a:pPr indent="0" lvl="0" marL="0" rtl="0" algn="l">
              <a:spcBef>
                <a:spcPts val="1200"/>
              </a:spcBef>
              <a:spcAft>
                <a:spcPts val="1200"/>
              </a:spcAft>
              <a:buNone/>
            </a:pPr>
            <a:r>
              <a:t/>
            </a:r>
            <a:endParaRPr sz="1100">
              <a:solidFill>
                <a:srgbClr val="666666"/>
              </a:solidFill>
              <a:latin typeface="Calibri"/>
              <a:ea typeface="Calibri"/>
              <a:cs typeface="Calibri"/>
              <a:sym typeface="Calibri"/>
            </a:endParaRPr>
          </a:p>
        </p:txBody>
      </p:sp>
      <p:sp>
        <p:nvSpPr>
          <p:cNvPr id="176" name="Google Shape;17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923850" y="1811575"/>
            <a:ext cx="3203700" cy="16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20">
                <a:solidFill>
                  <a:srgbClr val="666666"/>
                </a:solidFill>
                <a:latin typeface="Calibri"/>
                <a:ea typeface="Calibri"/>
                <a:cs typeface="Calibri"/>
                <a:sym typeface="Calibri"/>
              </a:rPr>
              <a:t>Q&amp;A</a:t>
            </a:r>
            <a:endParaRPr sz="5720">
              <a:solidFill>
                <a:srgbClr val="666666"/>
              </a:solidFill>
              <a:latin typeface="Calibri"/>
              <a:ea typeface="Calibri"/>
              <a:cs typeface="Calibri"/>
              <a:sym typeface="Calibri"/>
            </a:endParaRPr>
          </a:p>
        </p:txBody>
      </p:sp>
      <p:sp>
        <p:nvSpPr>
          <p:cNvPr id="182" name="Google Shape;18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71500"/>
            <a:ext cx="8520600" cy="123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666666"/>
                </a:solidFill>
                <a:latin typeface="Calibri"/>
                <a:ea typeface="Calibri"/>
                <a:cs typeface="Calibri"/>
                <a:sym typeface="Calibri"/>
              </a:rPr>
              <a:t>AGENDA</a:t>
            </a:r>
            <a:endParaRPr>
              <a:solidFill>
                <a:srgbClr val="666666"/>
              </a:solidFill>
              <a:latin typeface="Calibri"/>
              <a:ea typeface="Calibri"/>
              <a:cs typeface="Calibri"/>
              <a:sym typeface="Calibri"/>
            </a:endParaRPr>
          </a:p>
        </p:txBody>
      </p:sp>
      <p:sp>
        <p:nvSpPr>
          <p:cNvPr id="62" name="Google Shape;62;p14"/>
          <p:cNvSpPr txBox="1"/>
          <p:nvPr>
            <p:ph idx="1" type="subTitle"/>
          </p:nvPr>
        </p:nvSpPr>
        <p:spPr>
          <a:xfrm>
            <a:off x="1035425" y="1438775"/>
            <a:ext cx="5268000" cy="3213900"/>
          </a:xfrm>
          <a:prstGeom prst="rect">
            <a:avLst/>
          </a:prstGeom>
        </p:spPr>
        <p:txBody>
          <a:bodyPr anchorCtr="0" anchor="t" bIns="91425" lIns="91425" spcFirstLastPara="1" rIns="91425" wrap="square" tIns="91425">
            <a:noAutofit/>
          </a:bodyPr>
          <a:lstStyle/>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Executive summary</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Background</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Overview of Approach</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Analysis</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Conclusions</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Recommendations</a:t>
            </a:r>
            <a:endParaRPr sz="1530">
              <a:solidFill>
                <a:srgbClr val="666666"/>
              </a:solidFill>
              <a:latin typeface="Calibri"/>
              <a:ea typeface="Calibri"/>
              <a:cs typeface="Calibri"/>
              <a:sym typeface="Calibri"/>
            </a:endParaRPr>
          </a:p>
          <a:p>
            <a:pPr indent="-325755" lvl="0" marL="457200" rtl="0" algn="l">
              <a:lnSpc>
                <a:spcPct val="190000"/>
              </a:lnSpc>
              <a:spcBef>
                <a:spcPts val="0"/>
              </a:spcBef>
              <a:spcAft>
                <a:spcPts val="0"/>
              </a:spcAft>
              <a:buClr>
                <a:srgbClr val="666666"/>
              </a:buClr>
              <a:buSzPts val="1530"/>
              <a:buFont typeface="Calibri"/>
              <a:buChar char="●"/>
            </a:pPr>
            <a:r>
              <a:rPr lang="en" sz="1530">
                <a:solidFill>
                  <a:srgbClr val="666666"/>
                </a:solidFill>
                <a:latin typeface="Calibri"/>
                <a:ea typeface="Calibri"/>
                <a:cs typeface="Calibri"/>
                <a:sym typeface="Calibri"/>
              </a:rPr>
              <a:t>Q &amp; A session</a:t>
            </a:r>
            <a:endParaRPr sz="1530">
              <a:solidFill>
                <a:srgbClr val="666666"/>
              </a:solidFill>
              <a:latin typeface="Calibri"/>
              <a:ea typeface="Calibri"/>
              <a:cs typeface="Calibri"/>
              <a:sym typeface="Calibri"/>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677525" y="2273825"/>
            <a:ext cx="615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20">
                <a:solidFill>
                  <a:srgbClr val="666666"/>
                </a:solidFill>
                <a:latin typeface="Calibri"/>
                <a:ea typeface="Calibri"/>
                <a:cs typeface="Calibri"/>
                <a:sym typeface="Calibri"/>
              </a:rPr>
              <a:t>Annexed</a:t>
            </a:r>
            <a:endParaRPr sz="3820">
              <a:solidFill>
                <a:srgbClr val="666666"/>
              </a:solidFill>
              <a:latin typeface="Calibri"/>
              <a:ea typeface="Calibri"/>
              <a:cs typeface="Calibri"/>
              <a:sym typeface="Calibri"/>
            </a:endParaRPr>
          </a:p>
        </p:txBody>
      </p:sp>
      <p:sp>
        <p:nvSpPr>
          <p:cNvPr id="188" name="Google Shape;18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82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666666"/>
                </a:solidFill>
                <a:latin typeface="Calibri"/>
                <a:ea typeface="Calibri"/>
                <a:cs typeface="Calibri"/>
                <a:sym typeface="Calibri"/>
              </a:rPr>
              <a:t>Model Metrics Comparison</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4" name="Google Shape;19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3"/>
          <p:cNvPicPr preferRelativeResize="0"/>
          <p:nvPr/>
        </p:nvPicPr>
        <p:blipFill>
          <a:blip r:embed="rId3">
            <a:alphaModFix/>
          </a:blip>
          <a:stretch>
            <a:fillRect/>
          </a:stretch>
        </p:blipFill>
        <p:spPr>
          <a:xfrm>
            <a:off x="152400" y="1551125"/>
            <a:ext cx="8207841" cy="2282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rPr>
              <a:t>Current Model Metrics</a:t>
            </a:r>
            <a:endParaRPr>
              <a:solidFill>
                <a:srgbClr val="666666"/>
              </a:solidFill>
            </a:endParaRPr>
          </a:p>
        </p:txBody>
      </p:sp>
      <p:sp>
        <p:nvSpPr>
          <p:cNvPr id="201" name="Google Shape;20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34"/>
          <p:cNvPicPr preferRelativeResize="0"/>
          <p:nvPr/>
        </p:nvPicPr>
        <p:blipFill>
          <a:blip r:embed="rId3">
            <a:alphaModFix/>
          </a:blip>
          <a:stretch>
            <a:fillRect/>
          </a:stretch>
        </p:blipFill>
        <p:spPr>
          <a:xfrm>
            <a:off x="152400" y="1170125"/>
            <a:ext cx="7314672"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167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rPr>
              <a:t>New </a:t>
            </a:r>
            <a:r>
              <a:rPr lang="en">
                <a:solidFill>
                  <a:srgbClr val="666666"/>
                </a:solidFill>
              </a:rPr>
              <a:t>Model</a:t>
            </a:r>
            <a:r>
              <a:rPr lang="en">
                <a:solidFill>
                  <a:srgbClr val="666666"/>
                </a:solidFill>
              </a:rPr>
              <a:t> Metrics</a:t>
            </a:r>
            <a:endParaRPr>
              <a:solidFill>
                <a:srgbClr val="666666"/>
              </a:solidFill>
            </a:endParaRPr>
          </a:p>
        </p:txBody>
      </p:sp>
      <p:sp>
        <p:nvSpPr>
          <p:cNvPr id="208" name="Google Shape;20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5"/>
          <p:cNvPicPr preferRelativeResize="0"/>
          <p:nvPr/>
        </p:nvPicPr>
        <p:blipFill>
          <a:blip r:embed="rId3">
            <a:alphaModFix/>
          </a:blip>
          <a:stretch>
            <a:fillRect/>
          </a:stretch>
        </p:blipFill>
        <p:spPr>
          <a:xfrm>
            <a:off x="2439775" y="501225"/>
            <a:ext cx="496281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rPr>
              <a:t>Outcome of Previous Marketing Campaign</a:t>
            </a:r>
            <a:endParaRPr>
              <a:solidFill>
                <a:srgbClr val="666666"/>
              </a:solidFill>
            </a:endParaRPr>
          </a:p>
        </p:txBody>
      </p:sp>
      <p:pic>
        <p:nvPicPr>
          <p:cNvPr id="215" name="Google Shape;215;p36"/>
          <p:cNvPicPr preferRelativeResize="0"/>
          <p:nvPr/>
        </p:nvPicPr>
        <p:blipFill>
          <a:blip r:embed="rId3">
            <a:alphaModFix/>
          </a:blip>
          <a:stretch>
            <a:fillRect/>
          </a:stretch>
        </p:blipFill>
        <p:spPr>
          <a:xfrm>
            <a:off x="1005325" y="1216925"/>
            <a:ext cx="3048700" cy="3487724"/>
          </a:xfrm>
          <a:prstGeom prst="rect">
            <a:avLst/>
          </a:prstGeom>
          <a:noFill/>
          <a:ln>
            <a:noFill/>
          </a:ln>
        </p:spPr>
      </p:pic>
      <p:pic>
        <p:nvPicPr>
          <p:cNvPr id="216" name="Google Shape;216;p36"/>
          <p:cNvPicPr preferRelativeResize="0"/>
          <p:nvPr/>
        </p:nvPicPr>
        <p:blipFill>
          <a:blip r:embed="rId4">
            <a:alphaModFix/>
          </a:blip>
          <a:stretch>
            <a:fillRect/>
          </a:stretch>
        </p:blipFill>
        <p:spPr>
          <a:xfrm>
            <a:off x="4428324" y="1170125"/>
            <a:ext cx="3118125" cy="3567126"/>
          </a:xfrm>
          <a:prstGeom prst="rect">
            <a:avLst/>
          </a:prstGeom>
          <a:noFill/>
          <a:ln>
            <a:noFill/>
          </a:ln>
        </p:spPr>
      </p:pic>
      <p:sp>
        <p:nvSpPr>
          <p:cNvPr id="217" name="Google Shape;21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Last Client Contact by Day of Week</a:t>
            </a:r>
            <a:endParaRPr>
              <a:solidFill>
                <a:srgbClr val="666666"/>
              </a:solidFill>
              <a:latin typeface="Calibri"/>
              <a:ea typeface="Calibri"/>
              <a:cs typeface="Calibri"/>
              <a:sym typeface="Calibri"/>
            </a:endParaRPr>
          </a:p>
        </p:txBody>
      </p:sp>
      <p:pic>
        <p:nvPicPr>
          <p:cNvPr id="223" name="Google Shape;223;p37"/>
          <p:cNvPicPr preferRelativeResize="0"/>
          <p:nvPr/>
        </p:nvPicPr>
        <p:blipFill>
          <a:blip r:embed="rId3">
            <a:alphaModFix/>
          </a:blip>
          <a:stretch>
            <a:fillRect/>
          </a:stretch>
        </p:blipFill>
        <p:spPr>
          <a:xfrm>
            <a:off x="560150" y="1255925"/>
            <a:ext cx="3677026" cy="3634925"/>
          </a:xfrm>
          <a:prstGeom prst="rect">
            <a:avLst/>
          </a:prstGeom>
          <a:noFill/>
          <a:ln>
            <a:noFill/>
          </a:ln>
        </p:spPr>
      </p:pic>
      <p:pic>
        <p:nvPicPr>
          <p:cNvPr id="224" name="Google Shape;224;p37"/>
          <p:cNvPicPr preferRelativeResize="0"/>
          <p:nvPr/>
        </p:nvPicPr>
        <p:blipFill>
          <a:blip r:embed="rId4">
            <a:alphaModFix/>
          </a:blip>
          <a:stretch>
            <a:fillRect/>
          </a:stretch>
        </p:blipFill>
        <p:spPr>
          <a:xfrm>
            <a:off x="4572000" y="1255944"/>
            <a:ext cx="3677026" cy="3634907"/>
          </a:xfrm>
          <a:prstGeom prst="rect">
            <a:avLst/>
          </a:prstGeom>
          <a:noFill/>
          <a:ln>
            <a:noFill/>
          </a:ln>
        </p:spPr>
      </p:pic>
      <p:sp>
        <p:nvSpPr>
          <p:cNvPr id="225" name="Google Shape;22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Python</a:t>
            </a:r>
            <a:endParaRPr>
              <a:solidFill>
                <a:srgbClr val="666666"/>
              </a:solidFill>
              <a:latin typeface="Calibri"/>
              <a:ea typeface="Calibri"/>
              <a:cs typeface="Calibri"/>
              <a:sym typeface="Calibri"/>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GitHub Repository:</a:t>
            </a:r>
            <a:endParaRPr>
              <a:latin typeface="Calibri"/>
              <a:ea typeface="Calibri"/>
              <a:cs typeface="Calibri"/>
              <a:sym typeface="Calibri"/>
            </a:endParaRPr>
          </a:p>
          <a:p>
            <a:pPr indent="0" lvl="0" marL="0" rtl="0" algn="l">
              <a:spcBef>
                <a:spcPts val="1200"/>
              </a:spcBef>
              <a:spcAft>
                <a:spcPts val="1200"/>
              </a:spcAft>
              <a:buNone/>
            </a:pPr>
            <a:r>
              <a:rPr lang="en" u="sng">
                <a:solidFill>
                  <a:schemeClr val="hlink"/>
                </a:solidFill>
                <a:latin typeface="Calibri"/>
                <a:ea typeface="Calibri"/>
                <a:cs typeface="Calibri"/>
                <a:sym typeface="Calibri"/>
                <a:hlinkClick r:id="rId3"/>
              </a:rPr>
              <a:t>https://github.com/NataliaVelasquez18/telemarketing-model</a:t>
            </a:r>
            <a:endParaRPr>
              <a:latin typeface="Calibri"/>
              <a:ea typeface="Calibri"/>
              <a:cs typeface="Calibri"/>
              <a:sym typeface="Calibri"/>
            </a:endParaRPr>
          </a:p>
        </p:txBody>
      </p:sp>
      <p:sp>
        <p:nvSpPr>
          <p:cNvPr id="232" name="Google Shape;23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Executive Summary</a:t>
            </a:r>
            <a:endParaRPr>
              <a:solidFill>
                <a:srgbClr val="666666"/>
              </a:solidFill>
              <a:latin typeface="Calibri"/>
              <a:ea typeface="Calibri"/>
              <a:cs typeface="Calibri"/>
              <a:sym typeface="Calibri"/>
            </a:endParaRPr>
          </a:p>
        </p:txBody>
      </p:sp>
      <p:sp>
        <p:nvSpPr>
          <p:cNvPr id="69" name="Google Shape;69;p15"/>
          <p:cNvSpPr txBox="1"/>
          <p:nvPr>
            <p:ph idx="1" type="body"/>
          </p:nvPr>
        </p:nvSpPr>
        <p:spPr>
          <a:xfrm>
            <a:off x="623390" y="789137"/>
            <a:ext cx="8520600" cy="390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370">
              <a:solidFill>
                <a:srgbClr val="666666"/>
              </a:solidFill>
              <a:latin typeface="Calibri"/>
              <a:ea typeface="Calibri"/>
              <a:cs typeface="Calibri"/>
              <a:sym typeface="Calibri"/>
            </a:endParaRPr>
          </a:p>
          <a:p>
            <a:pPr indent="-284480" lvl="0" marL="457200" rtl="0" algn="l">
              <a:lnSpc>
                <a:spcPct val="95000"/>
              </a:lnSpc>
              <a:spcBef>
                <a:spcPts val="1200"/>
              </a:spcBef>
              <a:spcAft>
                <a:spcPts val="0"/>
              </a:spcAft>
              <a:buClr>
                <a:srgbClr val="666666"/>
              </a:buClr>
              <a:buSzPts val="880"/>
              <a:buChar char="●"/>
            </a:pPr>
            <a:r>
              <a:rPr lang="en" sz="1305">
                <a:solidFill>
                  <a:srgbClr val="666666"/>
                </a:solidFill>
                <a:latin typeface="Calibri"/>
                <a:ea typeface="Calibri"/>
                <a:cs typeface="Calibri"/>
                <a:sym typeface="Calibri"/>
              </a:rPr>
              <a:t>By replacing the current model the bank will </a:t>
            </a:r>
            <a:r>
              <a:rPr b="1" lang="en" sz="1305">
                <a:solidFill>
                  <a:srgbClr val="666666"/>
                </a:solidFill>
                <a:latin typeface="Calibri"/>
                <a:ea typeface="Calibri"/>
                <a:cs typeface="Calibri"/>
                <a:sym typeface="Calibri"/>
              </a:rPr>
              <a:t>reduce by 68% of the current marketing efforts invested in phone </a:t>
            </a:r>
            <a:r>
              <a:rPr b="1" lang="en" sz="1305">
                <a:solidFill>
                  <a:srgbClr val="666666"/>
                </a:solidFill>
                <a:latin typeface="Calibri"/>
                <a:ea typeface="Calibri"/>
                <a:cs typeface="Calibri"/>
                <a:sym typeface="Calibri"/>
              </a:rPr>
              <a:t>marketing</a:t>
            </a:r>
            <a:r>
              <a:rPr b="1" lang="en" sz="1305">
                <a:solidFill>
                  <a:srgbClr val="666666"/>
                </a:solidFill>
                <a:latin typeface="Calibri"/>
                <a:ea typeface="Calibri"/>
                <a:cs typeface="Calibri"/>
                <a:sym typeface="Calibri"/>
              </a:rPr>
              <a:t> campaigns</a:t>
            </a:r>
            <a:endParaRPr b="1" sz="1305">
              <a:solidFill>
                <a:srgbClr val="666666"/>
              </a:solidFill>
              <a:latin typeface="Calibri"/>
              <a:ea typeface="Calibri"/>
              <a:cs typeface="Calibri"/>
              <a:sym typeface="Calibri"/>
            </a:endParaRPr>
          </a:p>
          <a:p>
            <a:pPr indent="0" lvl="0" marL="0" rtl="0" algn="l">
              <a:lnSpc>
                <a:spcPct val="95000"/>
              </a:lnSpc>
              <a:spcBef>
                <a:spcPts val="1200"/>
              </a:spcBef>
              <a:spcAft>
                <a:spcPts val="0"/>
              </a:spcAft>
              <a:buSzPts val="935"/>
              <a:buNone/>
            </a:pPr>
            <a:r>
              <a:t/>
            </a:r>
            <a:endParaRPr sz="285">
              <a:solidFill>
                <a:srgbClr val="666666"/>
              </a:solidFill>
              <a:latin typeface="Calibri"/>
              <a:ea typeface="Calibri"/>
              <a:cs typeface="Calibri"/>
              <a:sym typeface="Calibri"/>
            </a:endParaRPr>
          </a:p>
          <a:p>
            <a:pPr indent="-284480" lvl="0" marL="457200" rtl="0" algn="l">
              <a:lnSpc>
                <a:spcPct val="95000"/>
              </a:lnSpc>
              <a:spcBef>
                <a:spcPts val="1200"/>
              </a:spcBef>
              <a:spcAft>
                <a:spcPts val="0"/>
              </a:spcAft>
              <a:buClr>
                <a:srgbClr val="666666"/>
              </a:buClr>
              <a:buSzPts val="880"/>
              <a:buChar char="●"/>
            </a:pPr>
            <a:r>
              <a:rPr lang="en" sz="1305">
                <a:solidFill>
                  <a:srgbClr val="666666"/>
                </a:solidFill>
                <a:latin typeface="Calibri"/>
                <a:ea typeface="Calibri"/>
                <a:cs typeface="Calibri"/>
                <a:sym typeface="Calibri"/>
              </a:rPr>
              <a:t>The new predictive model can help the bank to enhance the customer experience by </a:t>
            </a:r>
            <a:r>
              <a:rPr b="1" lang="en" sz="1305">
                <a:solidFill>
                  <a:srgbClr val="666666"/>
                </a:solidFill>
                <a:latin typeface="Calibri"/>
                <a:ea typeface="Calibri"/>
                <a:cs typeface="Calibri"/>
                <a:sym typeface="Calibri"/>
              </a:rPr>
              <a:t>saving</a:t>
            </a:r>
            <a:r>
              <a:rPr b="1" lang="en" sz="1305">
                <a:solidFill>
                  <a:srgbClr val="666666"/>
                </a:solidFill>
                <a:latin typeface="Calibri"/>
                <a:ea typeface="Calibri"/>
                <a:cs typeface="Calibri"/>
                <a:sym typeface="Calibri"/>
              </a:rPr>
              <a:t>  27,250 of the current clients receiving unwanted calls compared to the current model</a:t>
            </a:r>
            <a:endParaRPr b="1" sz="1305">
              <a:solidFill>
                <a:srgbClr val="666666"/>
              </a:solidFill>
              <a:latin typeface="Calibri"/>
              <a:ea typeface="Calibri"/>
              <a:cs typeface="Calibri"/>
              <a:sym typeface="Calibri"/>
            </a:endParaRPr>
          </a:p>
          <a:p>
            <a:pPr indent="0" lvl="0" marL="0" rtl="0" algn="l">
              <a:lnSpc>
                <a:spcPct val="95000"/>
              </a:lnSpc>
              <a:spcBef>
                <a:spcPts val="1200"/>
              </a:spcBef>
              <a:spcAft>
                <a:spcPts val="0"/>
              </a:spcAft>
              <a:buSzPts val="935"/>
              <a:buNone/>
            </a:pPr>
            <a:r>
              <a:t/>
            </a:r>
            <a:endParaRPr sz="285">
              <a:solidFill>
                <a:srgbClr val="666666"/>
              </a:solidFill>
              <a:latin typeface="Calibri"/>
              <a:ea typeface="Calibri"/>
              <a:cs typeface="Calibri"/>
              <a:sym typeface="Calibri"/>
            </a:endParaRPr>
          </a:p>
          <a:p>
            <a:pPr indent="-284480" lvl="0" marL="457200" rtl="0" algn="l">
              <a:lnSpc>
                <a:spcPct val="95000"/>
              </a:lnSpc>
              <a:spcBef>
                <a:spcPts val="1200"/>
              </a:spcBef>
              <a:spcAft>
                <a:spcPts val="0"/>
              </a:spcAft>
              <a:buClr>
                <a:srgbClr val="666666"/>
              </a:buClr>
              <a:buSzPts val="880"/>
              <a:buChar char="●"/>
            </a:pPr>
            <a:r>
              <a:rPr b="1" lang="en" sz="1305">
                <a:solidFill>
                  <a:srgbClr val="666666"/>
                </a:solidFill>
                <a:latin typeface="Calibri"/>
                <a:ea typeface="Calibri"/>
                <a:cs typeface="Calibri"/>
                <a:sym typeface="Calibri"/>
              </a:rPr>
              <a:t>Monday and Friday are the least ideal days of the week to generate client conversions </a:t>
            </a:r>
            <a:r>
              <a:rPr lang="en" sz="1305">
                <a:solidFill>
                  <a:srgbClr val="666666"/>
                </a:solidFill>
                <a:latin typeface="Calibri"/>
                <a:ea typeface="Calibri"/>
                <a:cs typeface="Calibri"/>
                <a:sym typeface="Calibri"/>
              </a:rPr>
              <a:t>compared to the rest of the weekdays.  The best days for contacting clients were Thursday, Tuesday, and Wednesday respectively</a:t>
            </a:r>
            <a:endParaRPr sz="1305">
              <a:solidFill>
                <a:srgbClr val="666666"/>
              </a:solidFill>
              <a:latin typeface="Calibri"/>
              <a:ea typeface="Calibri"/>
              <a:cs typeface="Calibri"/>
              <a:sym typeface="Calibri"/>
            </a:endParaRPr>
          </a:p>
          <a:p>
            <a:pPr indent="0" lvl="0" marL="0" rtl="0" algn="l">
              <a:lnSpc>
                <a:spcPct val="95000"/>
              </a:lnSpc>
              <a:spcBef>
                <a:spcPts val="1200"/>
              </a:spcBef>
              <a:spcAft>
                <a:spcPts val="0"/>
              </a:spcAft>
              <a:buSzPts val="935"/>
              <a:buNone/>
            </a:pPr>
            <a:r>
              <a:t/>
            </a:r>
            <a:endParaRPr sz="285">
              <a:solidFill>
                <a:srgbClr val="666666"/>
              </a:solidFill>
              <a:latin typeface="Calibri"/>
              <a:ea typeface="Calibri"/>
              <a:cs typeface="Calibri"/>
              <a:sym typeface="Calibri"/>
            </a:endParaRPr>
          </a:p>
          <a:p>
            <a:pPr indent="-279082" lvl="0" marL="457200" rtl="0" algn="l">
              <a:lnSpc>
                <a:spcPct val="95000"/>
              </a:lnSpc>
              <a:spcBef>
                <a:spcPts val="1200"/>
              </a:spcBef>
              <a:spcAft>
                <a:spcPts val="0"/>
              </a:spcAft>
              <a:buClr>
                <a:srgbClr val="666666"/>
              </a:buClr>
              <a:buSzPts val="795"/>
              <a:buChar char="●"/>
            </a:pPr>
            <a:r>
              <a:rPr lang="en" sz="1305">
                <a:solidFill>
                  <a:srgbClr val="666666"/>
                </a:solidFill>
                <a:latin typeface="Calibri"/>
                <a:ea typeface="Calibri"/>
                <a:cs typeface="Calibri"/>
                <a:sym typeface="Calibri"/>
              </a:rPr>
              <a:t>Clients who have </a:t>
            </a:r>
            <a:r>
              <a:rPr b="1" lang="en" sz="1305">
                <a:solidFill>
                  <a:srgbClr val="666666"/>
                </a:solidFill>
                <a:latin typeface="Calibri"/>
                <a:ea typeface="Calibri"/>
                <a:cs typeface="Calibri"/>
                <a:sym typeface="Calibri"/>
              </a:rPr>
              <a:t>converted in previous marketing campaigns</a:t>
            </a:r>
            <a:r>
              <a:rPr lang="en" sz="1305">
                <a:solidFill>
                  <a:srgbClr val="666666"/>
                </a:solidFill>
                <a:latin typeface="Calibri"/>
                <a:ea typeface="Calibri"/>
                <a:cs typeface="Calibri"/>
                <a:sym typeface="Calibri"/>
              </a:rPr>
              <a:t> might be significantly more receptive to a new marketing campaign </a:t>
            </a:r>
            <a:endParaRPr sz="1305">
              <a:solidFill>
                <a:srgbClr val="666666"/>
              </a:solidFill>
              <a:latin typeface="Calibri"/>
              <a:ea typeface="Calibri"/>
              <a:cs typeface="Calibri"/>
              <a:sym typeface="Calibri"/>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93750" y="326075"/>
            <a:ext cx="214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Background</a:t>
            </a:r>
            <a:endParaRPr sz="2577">
              <a:solidFill>
                <a:srgbClr val="666666"/>
              </a:solidFill>
              <a:latin typeface="Calibri"/>
              <a:ea typeface="Calibri"/>
              <a:cs typeface="Calibri"/>
              <a:sym typeface="Calibri"/>
            </a:endParaRPr>
          </a:p>
        </p:txBody>
      </p:sp>
      <p:pic>
        <p:nvPicPr>
          <p:cNvPr id="76" name="Google Shape;76;p16"/>
          <p:cNvPicPr preferRelativeResize="0"/>
          <p:nvPr/>
        </p:nvPicPr>
        <p:blipFill>
          <a:blip r:embed="rId3">
            <a:alphaModFix/>
          </a:blip>
          <a:stretch>
            <a:fillRect/>
          </a:stretch>
        </p:blipFill>
        <p:spPr>
          <a:xfrm>
            <a:off x="2972500" y="139025"/>
            <a:ext cx="4346100" cy="4595875"/>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393750" y="326075"/>
            <a:ext cx="214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Background</a:t>
            </a:r>
            <a:endParaRPr sz="2577">
              <a:solidFill>
                <a:srgbClr val="666666"/>
              </a:solidFill>
              <a:latin typeface="Calibri"/>
              <a:ea typeface="Calibri"/>
              <a:cs typeface="Calibri"/>
              <a:sym typeface="Calibri"/>
            </a:endParaRPr>
          </a:p>
        </p:txBody>
      </p:sp>
      <p:pic>
        <p:nvPicPr>
          <p:cNvPr id="84" name="Google Shape;84;p17"/>
          <p:cNvPicPr preferRelativeResize="0"/>
          <p:nvPr/>
        </p:nvPicPr>
        <p:blipFill>
          <a:blip r:embed="rId3">
            <a:alphaModFix/>
          </a:blip>
          <a:stretch>
            <a:fillRect/>
          </a:stretch>
        </p:blipFill>
        <p:spPr>
          <a:xfrm>
            <a:off x="2691750" y="152400"/>
            <a:ext cx="2517698"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Overview of </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Approach</a:t>
            </a:r>
            <a:endParaRPr>
              <a:solidFill>
                <a:srgbClr val="666666"/>
              </a:solidFill>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2224500" y="284150"/>
            <a:ext cx="5721750" cy="4580724"/>
          </a:xfrm>
          <a:prstGeom prst="rect">
            <a:avLst/>
          </a:prstGeom>
          <a:noFill/>
          <a:ln>
            <a:noFill/>
          </a:ln>
        </p:spPr>
      </p:pic>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latin typeface="Calibri"/>
                <a:ea typeface="Calibri"/>
                <a:cs typeface="Calibri"/>
                <a:sym typeface="Calibri"/>
              </a:rPr>
              <a:t>Data</a:t>
            </a:r>
            <a:endParaRPr>
              <a:solidFill>
                <a:srgbClr val="666666"/>
              </a:solidFill>
              <a:latin typeface="Calibri"/>
              <a:ea typeface="Calibri"/>
              <a:cs typeface="Calibri"/>
              <a:sym typeface="Calibri"/>
            </a:endParaRPr>
          </a:p>
        </p:txBody>
      </p:sp>
      <p:pic>
        <p:nvPicPr>
          <p:cNvPr id="97" name="Google Shape;97;p19"/>
          <p:cNvPicPr preferRelativeResize="0"/>
          <p:nvPr/>
        </p:nvPicPr>
        <p:blipFill>
          <a:blip r:embed="rId3">
            <a:alphaModFix/>
          </a:blip>
          <a:stretch>
            <a:fillRect/>
          </a:stretch>
        </p:blipFill>
        <p:spPr>
          <a:xfrm>
            <a:off x="2592850" y="1228525"/>
            <a:ext cx="5899974" cy="1500475"/>
          </a:xfrm>
          <a:prstGeom prst="rect">
            <a:avLst/>
          </a:prstGeom>
          <a:noFill/>
          <a:ln>
            <a:noFill/>
          </a:ln>
        </p:spPr>
      </p:pic>
      <p:sp>
        <p:nvSpPr>
          <p:cNvPr id="98" name="Google Shape;98;p19"/>
          <p:cNvSpPr txBox="1"/>
          <p:nvPr/>
        </p:nvSpPr>
        <p:spPr>
          <a:xfrm rot="783">
            <a:off x="1342899" y="1955146"/>
            <a:ext cx="13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Rows 41,188</a:t>
            </a:r>
            <a:endParaRPr>
              <a:latin typeface="Calibri"/>
              <a:ea typeface="Calibri"/>
              <a:cs typeface="Calibri"/>
              <a:sym typeface="Calibri"/>
            </a:endParaRPr>
          </a:p>
        </p:txBody>
      </p:sp>
      <p:sp>
        <p:nvSpPr>
          <p:cNvPr id="99" name="Google Shape;99;p19"/>
          <p:cNvSpPr txBox="1"/>
          <p:nvPr/>
        </p:nvSpPr>
        <p:spPr>
          <a:xfrm>
            <a:off x="4469775" y="828325"/>
            <a:ext cx="13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Columns 22</a:t>
            </a:r>
            <a:endParaRPr>
              <a:latin typeface="Calibri"/>
              <a:ea typeface="Calibri"/>
              <a:cs typeface="Calibri"/>
              <a:sym typeface="Calibri"/>
            </a:endParaRPr>
          </a:p>
        </p:txBody>
      </p:sp>
      <p:sp>
        <p:nvSpPr>
          <p:cNvPr id="100" name="Google Shape;100;p19"/>
          <p:cNvSpPr txBox="1"/>
          <p:nvPr/>
        </p:nvSpPr>
        <p:spPr>
          <a:xfrm>
            <a:off x="1028750" y="3218525"/>
            <a:ext cx="734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Missing Values: 0</a:t>
            </a:r>
            <a:endParaRPr>
              <a:solidFill>
                <a:srgbClr val="666666"/>
              </a:solidFill>
            </a:endParaRPr>
          </a:p>
          <a:p>
            <a:pPr indent="0" lvl="0" marL="0" rtl="0" algn="l">
              <a:spcBef>
                <a:spcPts val="0"/>
              </a:spcBef>
              <a:spcAft>
                <a:spcPts val="0"/>
              </a:spcAft>
              <a:buNone/>
            </a:pPr>
            <a:r>
              <a:rPr lang="en">
                <a:solidFill>
                  <a:srgbClr val="666666"/>
                </a:solidFill>
              </a:rPr>
              <a:t>Unknown Values: Not the majority</a:t>
            </a:r>
            <a:endParaRPr>
              <a:solidFill>
                <a:srgbClr val="666666"/>
              </a:solidFill>
            </a:endParaRPr>
          </a:p>
          <a:p>
            <a:pPr indent="0" lvl="0" marL="0" rtl="0" algn="l">
              <a:spcBef>
                <a:spcPts val="0"/>
              </a:spcBef>
              <a:spcAft>
                <a:spcPts val="0"/>
              </a:spcAft>
              <a:buNone/>
            </a:pPr>
            <a:r>
              <a:rPr lang="en">
                <a:solidFill>
                  <a:srgbClr val="666666"/>
                </a:solidFill>
              </a:rPr>
              <a:t>Columns Not Used: Current model prediction, call duration</a:t>
            </a:r>
            <a:endParaRPr>
              <a:solidFill>
                <a:srgbClr val="666666"/>
              </a:solidFill>
            </a:endParaRPr>
          </a:p>
          <a:p>
            <a:pPr indent="0" lvl="0" marL="0" rtl="0" algn="l">
              <a:spcBef>
                <a:spcPts val="0"/>
              </a:spcBef>
              <a:spcAft>
                <a:spcPts val="0"/>
              </a:spcAft>
              <a:buNone/>
            </a:pPr>
            <a:r>
              <a:rPr lang="en">
                <a:solidFill>
                  <a:srgbClr val="666666"/>
                </a:solidFill>
              </a:rPr>
              <a:t>Outliers: +8K</a:t>
            </a:r>
            <a:endParaRPr>
              <a:solidFill>
                <a:srgbClr val="666666"/>
              </a:solidFill>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348150" y="1716350"/>
            <a:ext cx="3629400" cy="24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rgbClr val="666666"/>
                </a:solidFill>
                <a:latin typeface="Calibri"/>
                <a:ea typeface="Calibri"/>
                <a:cs typeface="Calibri"/>
                <a:sym typeface="Calibri"/>
              </a:rPr>
              <a:t>Analysis</a:t>
            </a:r>
            <a:endParaRPr sz="4000">
              <a:solidFill>
                <a:srgbClr val="666666"/>
              </a:solidFill>
              <a:latin typeface="Calibri"/>
              <a:ea typeface="Calibri"/>
              <a:cs typeface="Calibri"/>
              <a:sym typeface="Calibri"/>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935975" y="2070600"/>
            <a:ext cx="5215500" cy="10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rgbClr val="666666"/>
                </a:solidFill>
                <a:latin typeface="Calibri"/>
                <a:ea typeface="Calibri"/>
                <a:cs typeface="Calibri"/>
                <a:sym typeface="Calibri"/>
              </a:rPr>
              <a:t>Model Evaluation</a:t>
            </a:r>
            <a:endParaRPr sz="3220">
              <a:solidFill>
                <a:srgbClr val="666666"/>
              </a:solidFill>
              <a:latin typeface="Calibri"/>
              <a:ea typeface="Calibri"/>
              <a:cs typeface="Calibri"/>
              <a:sym typeface="Calibri"/>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