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41" r:id="rId3"/>
    <p:sldId id="443" r:id="rId4"/>
    <p:sldId id="256" r:id="rId5"/>
    <p:sldId id="264" r:id="rId6"/>
    <p:sldId id="333" r:id="rId7"/>
    <p:sldId id="334" r:id="rId8"/>
    <p:sldId id="328" r:id="rId9"/>
    <p:sldId id="327" r:id="rId10"/>
    <p:sldId id="329" r:id="rId11"/>
    <p:sldId id="330" r:id="rId12"/>
    <p:sldId id="332" r:id="rId13"/>
    <p:sldId id="331" r:id="rId14"/>
    <p:sldId id="316" r:id="rId15"/>
    <p:sldId id="318" r:id="rId16"/>
    <p:sldId id="317" r:id="rId17"/>
    <p:sldId id="320" r:id="rId18"/>
    <p:sldId id="319" r:id="rId19"/>
    <p:sldId id="326" r:id="rId20"/>
    <p:sldId id="321" r:id="rId21"/>
    <p:sldId id="323" r:id="rId22"/>
    <p:sldId id="324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36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46BB9-902A-40B3-8FA4-CCBB01C97AA6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3B8AE-BA06-40C7-B9E5-4472D5CE79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21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4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23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5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5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7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9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6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44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9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3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0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0218-E457-47C3-8AF8-55E51A75ED44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6323-A402-443C-990C-CC780D5C8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mauricio.antelis@tec.m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F07E-7F40-4B72-85A0-3B52F984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ML/DL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8D150-3A2A-4C1C-9B6C-F33C48BA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ECF4-17BA-418E-BCA9-308E29250940}" type="slidenum">
              <a:rPr lang="en-US" smtClean="0"/>
              <a:t>1</a:t>
            </a:fld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B44A0AC8-45AC-4D64-A0A0-D3E487B7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" y="2585634"/>
            <a:ext cx="7498667" cy="3489946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C01060F-9266-4D1D-9910-DA2C59A0C634}"/>
              </a:ext>
            </a:extLst>
          </p:cNvPr>
          <p:cNvSpPr/>
          <p:nvPr/>
        </p:nvSpPr>
        <p:spPr>
          <a:xfrm>
            <a:off x="9781304" y="610897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00984BA-50F6-4486-9D66-0E182A8AF32E}"/>
              </a:ext>
            </a:extLst>
          </p:cNvPr>
          <p:cNvSpPr/>
          <p:nvPr/>
        </p:nvSpPr>
        <p:spPr>
          <a:xfrm>
            <a:off x="9781304" y="1940456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39D399-EEEC-43FE-8ECE-80BFDCA4F2EF}"/>
              </a:ext>
            </a:extLst>
          </p:cNvPr>
          <p:cNvSpPr/>
          <p:nvPr/>
        </p:nvSpPr>
        <p:spPr>
          <a:xfrm>
            <a:off x="9781304" y="3270015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Semi supervised Learning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B5C6A22-EB8C-4E93-A984-E807FCB805F6}"/>
              </a:ext>
            </a:extLst>
          </p:cNvPr>
          <p:cNvSpPr/>
          <p:nvPr/>
        </p:nvSpPr>
        <p:spPr>
          <a:xfrm>
            <a:off x="9781304" y="4597086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E71EEA-7384-42E0-8F51-6AA526BFC526}"/>
              </a:ext>
            </a:extLst>
          </p:cNvPr>
          <p:cNvSpPr txBox="1"/>
          <p:nvPr/>
        </p:nvSpPr>
        <p:spPr>
          <a:xfrm rot="16200000">
            <a:off x="7850275" y="2951845"/>
            <a:ext cx="229265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Machine Learning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26D6EFEB-DB6D-4FD9-9AFF-F1A30E100794}"/>
              </a:ext>
            </a:extLst>
          </p:cNvPr>
          <p:cNvSpPr/>
          <p:nvPr/>
        </p:nvSpPr>
        <p:spPr>
          <a:xfrm>
            <a:off x="9302292" y="206158"/>
            <a:ext cx="332503" cy="5956246"/>
          </a:xfrm>
          <a:prstGeom prst="leftBrace">
            <a:avLst>
              <a:gd name="adj1" fmla="val 3994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9EDB1AF8-06DA-4DA7-BCB6-C2B4600E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ML and DL?</a:t>
            </a:r>
          </a:p>
        </p:txBody>
      </p:sp>
    </p:spTree>
    <p:extLst>
      <p:ext uri="{BB962C8B-B14F-4D97-AF65-F5344CB8AC3E}">
        <p14:creationId xmlns:p14="http://schemas.microsoft.com/office/powerpoint/2010/main" val="297706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method is an unsupervised machine learning technique used to identify clusters in data.</a:t>
            </a:r>
          </a:p>
          <a:p>
            <a:endParaRPr lang="en-US" dirty="0"/>
          </a:p>
          <a:p>
            <a:r>
              <a:rPr lang="en-US" dirty="0"/>
              <a:t>K-means is an iterative algorithm that divides a group of data points into K subgroups/clusters based on the similarity and their mean distance from the centroid of that particular subgroup/formed.</a:t>
            </a:r>
          </a:p>
          <a:p>
            <a:endParaRPr lang="en-US" dirty="0"/>
          </a:p>
          <a:p>
            <a:r>
              <a:rPr lang="en-US" dirty="0"/>
              <a:t>K is the pre-defined number of clusters to be formed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03684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K-means?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DE9C490-F2B9-45D9-9C82-54AD4EBA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465"/>
            <a:ext cx="10515600" cy="2943658"/>
          </a:xfrm>
        </p:spPr>
      </p:pic>
    </p:spTree>
    <p:extLst>
      <p:ext uri="{BB962C8B-B14F-4D97-AF65-F5344CB8AC3E}">
        <p14:creationId xmlns:p14="http://schemas.microsoft.com/office/powerpoint/2010/main" val="141301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clusters 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Elbow method gives us an idea on what a good k number of clusters would be based on the sum of squared distance (SSE) between data points and their assigned clusters’ centroids.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k-means clustering with example">
            <a:extLst>
              <a:ext uri="{FF2B5EF4-FFF2-40B4-BE49-F238E27FC236}">
                <a16:creationId xmlns:a16="http://schemas.microsoft.com/office/drawing/2014/main" id="{FDCDAACD-731B-4C05-A070-1DCBD79B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58" y="3100388"/>
            <a:ext cx="6080201" cy="37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8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explanation on K-means clustering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C0772-C42A-41A2-9F7E-D1B68373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set of data points that we want to cluster</a:t>
            </a:r>
          </a:p>
          <a:p>
            <a:r>
              <a:rPr lang="en-US" dirty="0"/>
              <a:t>We do not know the number of clusters in advance, that is, the data is not labelled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F89378-7133-4967-9A7F-B7888A7F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5" t="45156" r="75192" b="14666"/>
          <a:stretch/>
        </p:blipFill>
        <p:spPr>
          <a:xfrm>
            <a:off x="2916303" y="3525203"/>
            <a:ext cx="1313848" cy="2651760"/>
          </a:xfrm>
          <a:prstGeom prst="rect">
            <a:avLst/>
          </a:prstGeom>
          <a:effec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6F741DB-E260-41E5-ACD4-7DAAB555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500" y="3285170"/>
            <a:ext cx="4280628" cy="32077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1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FEEC60-45A8-4C21-A7E0-78D288DB1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5" t="45156" r="75192" b="14666"/>
          <a:stretch/>
        </p:blipFill>
        <p:spPr>
          <a:xfrm>
            <a:off x="7117522" y="807593"/>
            <a:ext cx="259601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55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1: Specify the number of clusters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12514-EA43-4F6D-810C-C7B58E23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2: Initialize the centroids of the clusters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3119A45-3816-4801-8532-1FE617F1B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Graphical illustration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3:  Repeat the following (with the current centroids)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4968B05-AC04-40CB-8291-5256C33E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4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4: Assign each point  to its closest centroid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5C109D11-18EB-447F-BF2B-F8E4B3FA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4: Assign each point  to its closest centroid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4D8820C-D042-42B5-BD34-B0EFCADB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3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ML/DL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704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Supervised Learning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Technique to achieve AI through algorithm trained with data 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Function that maps and input to an output based on a series of examples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Examples: input-output pairs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B65C47-1E13-4405-B654-6A1980F556F0}"/>
              </a:ext>
            </a:extLst>
          </p:cNvPr>
          <p:cNvSpPr/>
          <p:nvPr/>
        </p:nvSpPr>
        <p:spPr>
          <a:xfrm>
            <a:off x="603793" y="3217607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7FE7F9-247A-4F38-9829-DB39F5675D01}"/>
              </a:ext>
            </a:extLst>
          </p:cNvPr>
          <p:cNvSpPr/>
          <p:nvPr/>
        </p:nvSpPr>
        <p:spPr>
          <a:xfrm>
            <a:off x="603793" y="5034563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1FBE728-B533-4904-A6E1-6F84557A0D80}"/>
              </a:ext>
            </a:extLst>
          </p:cNvPr>
          <p:cNvSpPr txBox="1">
            <a:spLocks/>
          </p:cNvSpPr>
          <p:nvPr/>
        </p:nvSpPr>
        <p:spPr>
          <a:xfrm>
            <a:off x="3539174" y="3164356"/>
            <a:ext cx="8652825" cy="369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 find/predict an output based on independent predictors</a:t>
            </a:r>
          </a:p>
          <a:p>
            <a:r>
              <a:rPr lang="en-US" sz="1800" dirty="0"/>
              <a:t>The output is continuous</a:t>
            </a:r>
          </a:p>
          <a:p>
            <a:r>
              <a:rPr lang="en-US" sz="1800" dirty="0"/>
              <a:t>Methods: </a:t>
            </a:r>
          </a:p>
          <a:p>
            <a:pPr lvl="1"/>
            <a:r>
              <a:rPr lang="en-US" sz="1400" dirty="0"/>
              <a:t>Linear regression; Decision tree; Random forest; NNETs; …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To assign a class to an output (discriminate, separate)</a:t>
            </a:r>
          </a:p>
          <a:p>
            <a:r>
              <a:rPr lang="en-US" sz="1800" dirty="0"/>
              <a:t>The output is discrete</a:t>
            </a:r>
          </a:p>
          <a:p>
            <a:r>
              <a:rPr lang="en-US" sz="1800" dirty="0"/>
              <a:t>Methods: </a:t>
            </a:r>
          </a:p>
          <a:p>
            <a:pPr lvl="1"/>
            <a:r>
              <a:rPr lang="en-US" sz="1400" dirty="0"/>
              <a:t>Logistic regression; Linear discriminant; Support Vector Machines; Naïve Bayes; NNETs; DL based models; …</a:t>
            </a:r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92F9CEAD-7F34-4A83-A97C-27059211D7E9}"/>
              </a:ext>
            </a:extLst>
          </p:cNvPr>
          <p:cNvSpPr/>
          <p:nvPr/>
        </p:nvSpPr>
        <p:spPr>
          <a:xfrm>
            <a:off x="2761093" y="3619575"/>
            <a:ext cx="459162" cy="3573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E416219A-2F61-403D-BC44-835F3A0D2F91}"/>
              </a:ext>
            </a:extLst>
          </p:cNvPr>
          <p:cNvSpPr/>
          <p:nvPr/>
        </p:nvSpPr>
        <p:spPr>
          <a:xfrm>
            <a:off x="2761093" y="5436531"/>
            <a:ext cx="459162" cy="3573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B8F9B7-5158-4223-9C80-5F2B0915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ECF4-17BA-418E-BCA9-308E292509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Graphical illustration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5: Compute the new centroid (mean) of each cluster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41E9837-7B0C-4C9D-97C1-9849E10A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r>
              <a:rPr lang="en-US" sz="1900"/>
              <a:t>6: Until the centroids do not change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619D2BA-3195-4A38-BC9C-257CF048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Graphical illustration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Final solution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BAD201-C951-4F5C-A0C9-6A480F0A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2072"/>
            <a:ext cx="6019331" cy="45106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ML/DL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7045"/>
          </a:xfrm>
        </p:spPr>
        <p:txBody>
          <a:bodyPr>
            <a:normAutofit/>
          </a:bodyPr>
          <a:lstStyle/>
          <a:p>
            <a:r>
              <a:rPr lang="en-US" sz="2000" dirty="0"/>
              <a:t>Unsupervised Learning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Find patterns from input data without references to the outcomes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8B65C47-1E13-4405-B654-6A1980F556F0}"/>
              </a:ext>
            </a:extLst>
          </p:cNvPr>
          <p:cNvSpPr/>
          <p:nvPr/>
        </p:nvSpPr>
        <p:spPr>
          <a:xfrm>
            <a:off x="603793" y="3217607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7FE7F9-247A-4F38-9829-DB39F5675D01}"/>
              </a:ext>
            </a:extLst>
          </p:cNvPr>
          <p:cNvSpPr/>
          <p:nvPr/>
        </p:nvSpPr>
        <p:spPr>
          <a:xfrm>
            <a:off x="603793" y="5034563"/>
            <a:ext cx="1993392" cy="1161288"/>
          </a:xfrm>
          <a:prstGeom prst="roundRect">
            <a:avLst>
              <a:gd name="adj" fmla="val 9862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1FBE728-B533-4904-A6E1-6F84557A0D80}"/>
              </a:ext>
            </a:extLst>
          </p:cNvPr>
          <p:cNvSpPr txBox="1">
            <a:spLocks/>
          </p:cNvSpPr>
          <p:nvPr/>
        </p:nvSpPr>
        <p:spPr>
          <a:xfrm>
            <a:off x="3539174" y="3164356"/>
            <a:ext cx="8652825" cy="369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Methods: </a:t>
            </a:r>
          </a:p>
          <a:p>
            <a:pPr lvl="1"/>
            <a:r>
              <a:rPr lang="en-US" sz="1400" dirty="0"/>
              <a:t>K-means; Hierarchical; Mean-shift; Density-based …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Elimination or extraction of variables</a:t>
            </a:r>
          </a:p>
          <a:p>
            <a:r>
              <a:rPr lang="en-US" sz="1800" dirty="0"/>
              <a:t>Methods: </a:t>
            </a:r>
          </a:p>
          <a:p>
            <a:pPr lvl="1"/>
            <a:r>
              <a:rPr lang="en-US" sz="1400" dirty="0"/>
              <a:t>PCA; …</a:t>
            </a:r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92F9CEAD-7F34-4A83-A97C-27059211D7E9}"/>
              </a:ext>
            </a:extLst>
          </p:cNvPr>
          <p:cNvSpPr/>
          <p:nvPr/>
        </p:nvSpPr>
        <p:spPr>
          <a:xfrm>
            <a:off x="2761093" y="3619575"/>
            <a:ext cx="459162" cy="3573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E416219A-2F61-403D-BC44-835F3A0D2F91}"/>
              </a:ext>
            </a:extLst>
          </p:cNvPr>
          <p:cNvSpPr/>
          <p:nvPr/>
        </p:nvSpPr>
        <p:spPr>
          <a:xfrm>
            <a:off x="2761093" y="5436531"/>
            <a:ext cx="459162" cy="3573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275DB7-EEF8-4D5D-B4A0-2325602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ECF4-17BA-418E-BCA9-308E292509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6202"/>
          </a:xfrm>
        </p:spPr>
        <p:txBody>
          <a:bodyPr>
            <a:normAutofit fontScale="92500" lnSpcReduction="20000"/>
          </a:bodyPr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Javier M. Antelis</a:t>
            </a:r>
          </a:p>
          <a:p>
            <a:r>
              <a:rPr lang="es-MX" dirty="0">
                <a:hlinkClick r:id="rId2"/>
              </a:rPr>
              <a:t>mauricio.antelis@tec.com</a:t>
            </a:r>
            <a:r>
              <a:rPr lang="es-MX" dirty="0"/>
              <a:t> </a:t>
            </a:r>
          </a:p>
          <a:p>
            <a:r>
              <a:rPr lang="es-MX" dirty="0"/>
              <a:t>Escuela de Ingeniería y Ciencias</a:t>
            </a:r>
          </a:p>
          <a:p>
            <a:r>
              <a:rPr lang="es-MX" dirty="0"/>
              <a:t>Tecnológico de Monterrey</a:t>
            </a:r>
          </a:p>
          <a:p>
            <a:r>
              <a:rPr lang="es-MX" dirty="0"/>
              <a:t>Guadalajara, México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1"/>
            <a:ext cx="3601758" cy="11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 is a set of </a:t>
            </a:r>
            <a:r>
              <a:rPr lang="en-US" dirty="0">
                <a:solidFill>
                  <a:schemeClr val="accent6"/>
                </a:solidFill>
              </a:rPr>
              <a:t>“computational” techniques used to partition data objects into groups</a:t>
            </a:r>
            <a:r>
              <a:rPr lang="en-US" dirty="0"/>
              <a:t> (or clusters)</a:t>
            </a:r>
          </a:p>
        </p:txBody>
      </p:sp>
      <p:pic>
        <p:nvPicPr>
          <p:cNvPr id="1030" name="Picture 6" descr="what is clustering ">
            <a:extLst>
              <a:ext uri="{FF2B5EF4-FFF2-40B4-BE49-F238E27FC236}">
                <a16:creationId xmlns:a16="http://schemas.microsoft.com/office/drawing/2014/main" id="{2275C8B0-4F30-4E3E-A8B2-384056448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2"/>
          <a:stretch/>
        </p:blipFill>
        <p:spPr bwMode="auto">
          <a:xfrm>
            <a:off x="2262187" y="1597151"/>
            <a:ext cx="766762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9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Clusters are defined as </a:t>
            </a:r>
            <a:r>
              <a:rPr lang="en-US" dirty="0">
                <a:solidFill>
                  <a:schemeClr val="accent6"/>
                </a:solidFill>
              </a:rPr>
              <a:t>groups of data objects that are more similar to other objects in their cluster than they are to data objects in other clusters</a:t>
            </a:r>
            <a:endParaRPr lang="en-US" dirty="0"/>
          </a:p>
        </p:txBody>
      </p:sp>
      <p:pic>
        <p:nvPicPr>
          <p:cNvPr id="4" name="Picture 6" descr="what is clustering ">
            <a:extLst>
              <a:ext uri="{FF2B5EF4-FFF2-40B4-BE49-F238E27FC236}">
                <a16:creationId xmlns:a16="http://schemas.microsoft.com/office/drawing/2014/main" id="{6B2B9C18-D52B-44E0-8D9C-283EC7E3D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2"/>
          <a:stretch/>
        </p:blipFill>
        <p:spPr bwMode="auto">
          <a:xfrm>
            <a:off x="2262187" y="1597151"/>
            <a:ext cx="766762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7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pic>
        <p:nvPicPr>
          <p:cNvPr id="3074" name="Picture 2" descr="No hay ninguna descripción de la foto disponible.">
            <a:extLst>
              <a:ext uri="{FF2B5EF4-FFF2-40B4-BE49-F238E27FC236}">
                <a16:creationId xmlns:a16="http://schemas.microsoft.com/office/drawing/2014/main" id="{010CD87E-CE5C-4174-8B79-84259993C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1"/>
          <a:stretch/>
        </p:blipFill>
        <p:spPr bwMode="auto">
          <a:xfrm>
            <a:off x="1356360" y="1542020"/>
            <a:ext cx="9479280" cy="53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</a:t>
            </a:r>
            <a:r>
              <a:rPr lang="en-US" dirty="0"/>
              <a:t>algorithms</a:t>
            </a:r>
          </a:p>
        </p:txBody>
      </p:sp>
      <p:pic>
        <p:nvPicPr>
          <p:cNvPr id="1026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0224F627-E079-409E-8B62-42C68ED8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95500"/>
            <a:ext cx="1143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5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clustering algorithms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K-means Clustering: </a:t>
            </a:r>
            <a:r>
              <a:rPr lang="en-US" dirty="0"/>
              <a:t>Using this algorithm, we classify a given data set through a certain number of predetermined clusters or “k” clusters.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Hierarchical Clustering: </a:t>
            </a:r>
            <a:r>
              <a:rPr lang="en-US" dirty="0"/>
              <a:t>follows two approaches Divisive and Agglomerative.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Fuzzy C means Clustering: </a:t>
            </a:r>
            <a:r>
              <a:rPr lang="en-US" dirty="0"/>
              <a:t>The working of the FCM Algorithm is almost similar to the k-means clustering algorithm, the major difference is that in FCM a data point can be put into more than one cluster.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Density-Based Spatial Clustering:</a:t>
            </a:r>
            <a:r>
              <a:rPr lang="en-US" dirty="0"/>
              <a:t> Useful in the application areas where we require non-linear cluster structures, purely based on density</a:t>
            </a:r>
          </a:p>
        </p:txBody>
      </p:sp>
    </p:spTree>
    <p:extLst>
      <p:ext uri="{BB962C8B-B14F-4D97-AF65-F5344CB8AC3E}">
        <p14:creationId xmlns:p14="http://schemas.microsoft.com/office/powerpoint/2010/main" val="1176644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580</Words>
  <Application>Microsoft Office PowerPoint</Application>
  <PresentationFormat>Panorámica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ML/DL</vt:lpstr>
      <vt:lpstr>ML/DL</vt:lpstr>
      <vt:lpstr>ML/DL</vt:lpstr>
      <vt:lpstr>K-means clustering</vt:lpstr>
      <vt:lpstr>What is Clustering?</vt:lpstr>
      <vt:lpstr>What is Clustering?</vt:lpstr>
      <vt:lpstr>Some applications</vt:lpstr>
      <vt:lpstr>Clustering algorithms</vt:lpstr>
      <vt:lpstr>Types of clustering algorithms</vt:lpstr>
      <vt:lpstr>What is K-means?</vt:lpstr>
      <vt:lpstr>What is K-means?</vt:lpstr>
      <vt:lpstr>How to choose the number of clusters K</vt:lpstr>
      <vt:lpstr>Intuitive explanation on K-means clustering</vt:lpstr>
      <vt:lpstr>Graphical illustration</vt:lpstr>
      <vt:lpstr>Graphical illustration</vt:lpstr>
      <vt:lpstr>Graphical illustration</vt:lpstr>
      <vt:lpstr>Graphical illustration</vt:lpstr>
      <vt:lpstr>Graphical illustration</vt:lpstr>
      <vt:lpstr>Graphical illustration</vt:lpstr>
      <vt:lpstr>Graphical illustration</vt:lpstr>
      <vt:lpstr>Graphical illustration</vt:lpstr>
      <vt:lpstr>Graphical illustration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Classifiers  </dc:title>
  <dc:creator>Javier Mauricio Antelis Ortíz</dc:creator>
  <cp:lastModifiedBy>Javier Mauricio Antelis Ortíz</cp:lastModifiedBy>
  <cp:revision>92</cp:revision>
  <dcterms:created xsi:type="dcterms:W3CDTF">2019-09-30T13:49:03Z</dcterms:created>
  <dcterms:modified xsi:type="dcterms:W3CDTF">2021-09-15T13:33:25Z</dcterms:modified>
</cp:coreProperties>
</file>