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4" autoAdjust="0"/>
    <p:restoredTop sz="89239" autoAdjust="0"/>
  </p:normalViewPr>
  <p:slideViewPr>
    <p:cSldViewPr snapToGrid="0">
      <p:cViewPr varScale="1">
        <p:scale>
          <a:sx n="64" d="100"/>
          <a:sy n="64"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EF1DE5-CFA2-428E-8A19-D37ED0499040}" type="datetimeFigureOut">
              <a:rPr lang="en-US" smtClean="0"/>
              <a:t>2/1/2021</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EFEBF2-32F3-4A7C-A175-44B09F594C01}" type="slidenum">
              <a:rPr lang="en-US" smtClean="0"/>
              <a:t>‹Nº›</a:t>
            </a:fld>
            <a:endParaRPr lang="en-US"/>
          </a:p>
        </p:txBody>
      </p:sp>
    </p:spTree>
    <p:extLst>
      <p:ext uri="{BB962C8B-B14F-4D97-AF65-F5344CB8AC3E}">
        <p14:creationId xmlns:p14="http://schemas.microsoft.com/office/powerpoint/2010/main" val="1284767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B7EFEBF2-32F3-4A7C-A175-44B09F594C01}" type="slidenum">
              <a:rPr lang="en-US" smtClean="0"/>
              <a:t>2</a:t>
            </a:fld>
            <a:endParaRPr lang="en-US"/>
          </a:p>
        </p:txBody>
      </p:sp>
    </p:spTree>
    <p:extLst>
      <p:ext uri="{BB962C8B-B14F-4D97-AF65-F5344CB8AC3E}">
        <p14:creationId xmlns:p14="http://schemas.microsoft.com/office/powerpoint/2010/main" val="1109138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2/1/2021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12C4EE-34ED-4968-AA72-4CA9EAA83376}"/>
              </a:ext>
            </a:extLst>
          </p:cNvPr>
          <p:cNvSpPr>
            <a:spLocks noGrp="1"/>
          </p:cNvSpPr>
          <p:nvPr>
            <p:ph type="ctrTitle"/>
          </p:nvPr>
        </p:nvSpPr>
        <p:spPr>
          <a:xfrm>
            <a:off x="4449960" y="1507414"/>
            <a:ext cx="7295507" cy="3703320"/>
          </a:xfrm>
        </p:spPr>
        <p:txBody>
          <a:bodyPr anchor="ctr">
            <a:normAutofit/>
          </a:bodyPr>
          <a:lstStyle/>
          <a:p>
            <a:pPr>
              <a:lnSpc>
                <a:spcPct val="90000"/>
              </a:lnSpc>
            </a:pPr>
            <a:r>
              <a:rPr lang="en-US" sz="4800"/>
              <a:t>Incidence of family factors on the dropout rate in school education in colombia</a:t>
            </a:r>
          </a:p>
        </p:txBody>
      </p:sp>
      <p:sp>
        <p:nvSpPr>
          <p:cNvPr id="3" name="Subtítulo 2">
            <a:extLst>
              <a:ext uri="{FF2B5EF4-FFF2-40B4-BE49-F238E27FC236}">
                <a16:creationId xmlns:a16="http://schemas.microsoft.com/office/drawing/2014/main" id="{561BC857-81B6-47AF-9CE1-C43B41B0F019}"/>
              </a:ext>
            </a:extLst>
          </p:cNvPr>
          <p:cNvSpPr>
            <a:spLocks noGrp="1"/>
          </p:cNvSpPr>
          <p:nvPr>
            <p:ph type="subTitle" idx="1"/>
          </p:nvPr>
        </p:nvSpPr>
        <p:spPr>
          <a:xfrm>
            <a:off x="444342" y="1507414"/>
            <a:ext cx="3330781" cy="3703320"/>
          </a:xfrm>
          <a:ln w="57150">
            <a:noFill/>
          </a:ln>
        </p:spPr>
        <p:txBody>
          <a:bodyPr anchor="ctr">
            <a:normAutofit/>
          </a:bodyPr>
          <a:lstStyle/>
          <a:p>
            <a:pPr algn="r"/>
            <a:r>
              <a:rPr lang="en-US" sz="2000"/>
              <a:t>Natalia mejia pardo</a:t>
            </a:r>
          </a:p>
        </p:txBody>
      </p:sp>
      <p:sp>
        <p:nvSpPr>
          <p:cNvPr id="10" name="Rectangle 9">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423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BA8CCA-9DF3-40C6-82F3-D4675B308819}"/>
              </a:ext>
            </a:extLst>
          </p:cNvPr>
          <p:cNvSpPr>
            <a:spLocks noGrp="1"/>
          </p:cNvSpPr>
          <p:nvPr>
            <p:ph type="title"/>
          </p:nvPr>
        </p:nvSpPr>
        <p:spPr/>
        <p:txBody>
          <a:bodyPr/>
          <a:lstStyle/>
          <a:p>
            <a:r>
              <a:rPr lang="en-US" dirty="0"/>
              <a:t>Theoretical considerations</a:t>
            </a:r>
            <a:br>
              <a:rPr lang="en-US" dirty="0"/>
            </a:br>
            <a:r>
              <a:rPr lang="en-US" dirty="0"/>
              <a:t>cultural reproduction theory</a:t>
            </a:r>
          </a:p>
        </p:txBody>
      </p:sp>
      <p:sp>
        <p:nvSpPr>
          <p:cNvPr id="3" name="Marcador de contenido 2">
            <a:extLst>
              <a:ext uri="{FF2B5EF4-FFF2-40B4-BE49-F238E27FC236}">
                <a16:creationId xmlns:a16="http://schemas.microsoft.com/office/drawing/2014/main" id="{45D132CC-F4F3-4DC1-8405-1E3B20419DF8}"/>
              </a:ext>
            </a:extLst>
          </p:cNvPr>
          <p:cNvSpPr>
            <a:spLocks noGrp="1"/>
          </p:cNvSpPr>
          <p:nvPr>
            <p:ph idx="1"/>
          </p:nvPr>
        </p:nvSpPr>
        <p:spPr>
          <a:xfrm>
            <a:off x="581193" y="2180496"/>
            <a:ext cx="11029615" cy="3678303"/>
          </a:xfrm>
        </p:spPr>
        <p:txBody>
          <a:bodyPr/>
          <a:lstStyle/>
          <a:p>
            <a:r>
              <a:rPr lang="en-US" dirty="0">
                <a:latin typeface="Calibri" panose="020F0502020204030204" pitchFamily="34" charset="0"/>
                <a:cs typeface="Times New Roman" panose="02020603050405020304" pitchFamily="18" charset="0"/>
              </a:rPr>
              <a:t>Pierre Bourdieu, in the chapter “The forms of capital” of the Handbook of Theory and Research for the Sociology of Education in 1986, identifies different types of capital besides the economic capital, which are social capital and cultural capital.</a:t>
            </a:r>
          </a:p>
          <a:p>
            <a:r>
              <a:rPr lang="en-US" b="1" dirty="0">
                <a:latin typeface="Calibri" panose="020F0502020204030204" pitchFamily="34" charset="0"/>
                <a:cs typeface="Times New Roman" panose="02020603050405020304" pitchFamily="18" charset="0"/>
              </a:rPr>
              <a:t>Social capital </a:t>
            </a:r>
            <a:r>
              <a:rPr lang="en-US" dirty="0">
                <a:latin typeface="Calibri" panose="020F0502020204030204" pitchFamily="34" charset="0"/>
                <a:cs typeface="Times New Roman" panose="02020603050405020304" pitchFamily="18" charset="0"/>
              </a:rPr>
              <a:t>is defined as the aggregate of the resources given by the possession of a network of relationships that provides recognition and collectively owned capital</a:t>
            </a:r>
          </a:p>
          <a:p>
            <a:r>
              <a:rPr lang="en-US" b="1" dirty="0">
                <a:latin typeface="Calibri" panose="020F0502020204030204" pitchFamily="34" charset="0"/>
                <a:cs typeface="Times New Roman" panose="02020603050405020304" pitchFamily="18" charset="0"/>
              </a:rPr>
              <a:t>Cultural capital </a:t>
            </a:r>
            <a:r>
              <a:rPr lang="en-US" dirty="0">
                <a:latin typeface="Calibri" panose="020F0502020204030204" pitchFamily="34" charset="0"/>
                <a:cs typeface="Times New Roman" panose="02020603050405020304" pitchFamily="18" charset="0"/>
              </a:rPr>
              <a:t>is represented in three forms: in the form of long-lasting dispositions of the mind and body, in the form of cultural goods (books, pictures, instruments), and in the institutionalized form of </a:t>
            </a:r>
            <a:r>
              <a:rPr lang="en-US" u="sng" dirty="0">
                <a:latin typeface="Calibri" panose="020F0502020204030204" pitchFamily="34" charset="0"/>
                <a:cs typeface="Times New Roman" panose="02020603050405020304" pitchFamily="18" charset="0"/>
              </a:rPr>
              <a:t>educational qualifications</a:t>
            </a:r>
          </a:p>
          <a:p>
            <a:r>
              <a:rPr lang="en-US" b="1" dirty="0">
                <a:latin typeface="Calibri" panose="020F0502020204030204" pitchFamily="34" charset="0"/>
                <a:cs typeface="Times New Roman" panose="02020603050405020304" pitchFamily="18" charset="0"/>
              </a:rPr>
              <a:t>Cultural and social reproduction theory </a:t>
            </a:r>
            <a:r>
              <a:rPr lang="en-US" dirty="0">
                <a:latin typeface="Calibri" panose="020F0502020204030204" pitchFamily="34" charset="0"/>
                <a:cs typeface="Times New Roman" panose="02020603050405020304" pitchFamily="18" charset="0"/>
              </a:rPr>
              <a:t>establishes that these forms of capital are transmitted within the family, through socialized habits, codes, values, attitudes that ultimately reproduce social structures. </a:t>
            </a:r>
          </a:p>
        </p:txBody>
      </p:sp>
    </p:spTree>
    <p:extLst>
      <p:ext uri="{BB962C8B-B14F-4D97-AF65-F5344CB8AC3E}">
        <p14:creationId xmlns:p14="http://schemas.microsoft.com/office/powerpoint/2010/main" val="17361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39A8F3-AA87-419F-81E2-C311B1AC5EFD}"/>
              </a:ext>
            </a:extLst>
          </p:cNvPr>
          <p:cNvSpPr>
            <a:spLocks noGrp="1"/>
          </p:cNvSpPr>
          <p:nvPr>
            <p:ph type="title"/>
          </p:nvPr>
        </p:nvSpPr>
        <p:spPr/>
        <p:txBody>
          <a:bodyPr/>
          <a:lstStyle/>
          <a:p>
            <a:r>
              <a:rPr lang="en-US" dirty="0"/>
              <a:t>Theoretical considerations</a:t>
            </a:r>
            <a:br>
              <a:rPr lang="en-US" dirty="0"/>
            </a:br>
            <a:r>
              <a:rPr lang="en-US" dirty="0"/>
              <a:t>inequality in education opportunity theory</a:t>
            </a:r>
          </a:p>
        </p:txBody>
      </p:sp>
      <p:sp>
        <p:nvSpPr>
          <p:cNvPr id="3" name="Marcador de contenido 2">
            <a:extLst>
              <a:ext uri="{FF2B5EF4-FFF2-40B4-BE49-F238E27FC236}">
                <a16:creationId xmlns:a16="http://schemas.microsoft.com/office/drawing/2014/main" id="{C9D2DD3B-6C59-4322-81BF-6A9CCE7974C5}"/>
              </a:ext>
            </a:extLst>
          </p:cNvPr>
          <p:cNvSpPr>
            <a:spLocks noGrp="1"/>
          </p:cNvSpPr>
          <p:nvPr>
            <p:ph idx="1"/>
          </p:nvPr>
        </p:nvSpPr>
        <p:spPr>
          <a:xfrm>
            <a:off x="581191" y="1830609"/>
            <a:ext cx="11029615" cy="4325235"/>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Raymond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Boudon</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his book “Education, opportunity, and social inequality” in 1974, evaluates the basic mechanisms that generate inequality in educational opportunity.</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He establishes that a stratified system creates differences in cultural opportunities, and these cultural opportunities are afforded by families depending on their social background. </a:t>
            </a:r>
            <a:r>
              <a:rPr lang="en-US" dirty="0">
                <a:latin typeface="Calibri" panose="020F0502020204030204" pitchFamily="34" charset="0"/>
                <a:cs typeface="Times New Roman" panose="02020603050405020304" pitchFamily="18" charset="0"/>
              </a:rPr>
              <a:t>So, the inequalities in education opportunities are generated by this stratified system.</a:t>
            </a:r>
          </a:p>
          <a:p>
            <a:r>
              <a:rPr lang="en-US" dirty="0">
                <a:latin typeface="Calibri" panose="020F0502020204030204" pitchFamily="34" charset="0"/>
                <a:cs typeface="Times New Roman" panose="02020603050405020304" pitchFamily="18" charset="0"/>
              </a:rPr>
              <a:t>There is a negative relationship between social background and education opportunities. People from lower social status have poorer cultural background, therefore, lower school achievement.</a:t>
            </a:r>
            <a:endParaRPr lang="en-US" dirty="0"/>
          </a:p>
        </p:txBody>
      </p:sp>
    </p:spTree>
    <p:extLst>
      <p:ext uri="{BB962C8B-B14F-4D97-AF65-F5344CB8AC3E}">
        <p14:creationId xmlns:p14="http://schemas.microsoft.com/office/powerpoint/2010/main" val="2364211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1B415-BC74-4EDF-8696-7814CD20B68B}"/>
              </a:ext>
            </a:extLst>
          </p:cNvPr>
          <p:cNvSpPr>
            <a:spLocks noGrp="1"/>
          </p:cNvSpPr>
          <p:nvPr>
            <p:ph type="title"/>
          </p:nvPr>
        </p:nvSpPr>
        <p:spPr>
          <a:xfrm>
            <a:off x="581192" y="999201"/>
            <a:ext cx="11029616" cy="1013800"/>
          </a:xfrm>
        </p:spPr>
        <p:txBody>
          <a:bodyPr>
            <a:normAutofit fontScale="90000"/>
          </a:bodyPr>
          <a:lstStyle/>
          <a:p>
            <a:r>
              <a:rPr lang="en-US" sz="3100" dirty="0"/>
              <a:t>Prior empirical review</a:t>
            </a:r>
            <a:br>
              <a:rPr lang="en-US" sz="3100" dirty="0"/>
            </a:br>
            <a:r>
              <a:rPr lang="en-US" sz="3100" dirty="0"/>
              <a:t>Intergenerational transmission of education</a:t>
            </a:r>
            <a:br>
              <a:rPr lang="en-US" dirty="0"/>
            </a:br>
            <a:endParaRPr lang="en-US" dirty="0"/>
          </a:p>
        </p:txBody>
      </p:sp>
      <p:sp>
        <p:nvSpPr>
          <p:cNvPr id="3" name="Marcador de contenido 2">
            <a:extLst>
              <a:ext uri="{FF2B5EF4-FFF2-40B4-BE49-F238E27FC236}">
                <a16:creationId xmlns:a16="http://schemas.microsoft.com/office/drawing/2014/main" id="{E438B365-64E7-4055-8952-8B41D7122AE1}"/>
              </a:ext>
            </a:extLst>
          </p:cNvPr>
          <p:cNvSpPr>
            <a:spLocks noGrp="1"/>
          </p:cNvSpPr>
          <p:nvPr>
            <p:ph idx="1"/>
          </p:nvPr>
        </p:nvSpPr>
        <p:spPr>
          <a:xfrm>
            <a:off x="581192" y="2570241"/>
            <a:ext cx="11029615" cy="4115372"/>
          </a:xfrm>
        </p:spPr>
        <p:txBody>
          <a:bodyPr>
            <a:normAutofit/>
          </a:bodyPr>
          <a:lstStyle/>
          <a:p>
            <a:r>
              <a:rPr lang="en-US" dirty="0">
                <a:latin typeface="Calibri" panose="020F0502020204030204" pitchFamily="34" charset="0"/>
                <a:cs typeface="Times New Roman" panose="02020603050405020304" pitchFamily="18" charset="0"/>
              </a:rPr>
              <a:t>Different methodologies have been proposed to empirically investigate the intergenerational transmission of advantages or disadvantages mentioned by Bourdieu and </a:t>
            </a:r>
            <a:r>
              <a:rPr lang="en-US" dirty="0" err="1">
                <a:latin typeface="Calibri" panose="020F0502020204030204" pitchFamily="34" charset="0"/>
                <a:cs typeface="Times New Roman" panose="02020603050405020304" pitchFamily="18" charset="0"/>
              </a:rPr>
              <a:t>Boudon</a:t>
            </a:r>
            <a:r>
              <a:rPr lang="es-MX" dirty="0">
                <a:latin typeface="Calibri" panose="020F0502020204030204" pitchFamily="34" charset="0"/>
                <a:cs typeface="Times New Roman" panose="02020603050405020304" pitchFamily="18" charset="0"/>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most common approach in the literature to measure intergenerational transmission is the evaluation of the effect of parental education on the education of their children</a:t>
            </a:r>
            <a:endParaRPr lang="es-MX" dirty="0">
              <a:latin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 the paper </a:t>
            </a:r>
            <a:r>
              <a:rPr lang="es-MX"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intergenerational transmission of education. </a:t>
            </a:r>
            <a:r>
              <a:rPr lang="en-US" dirty="0">
                <a:latin typeface="Calibri" panose="020F0502020204030204" pitchFamily="34" charset="0"/>
                <a:cs typeface="Times New Roman" panose="02020603050405020304" pitchFamily="18" charset="0"/>
              </a:rPr>
              <a:t>A meta-regression analysis” Nicolas Fleury and Fabrice Gilles performed a causal effect analysis using a dataset containing 23 articles published in the period 2001-2012 and established that transmission of education from parents to their children has a direct effect of 0.15.</a:t>
            </a:r>
          </a:p>
          <a:p>
            <a:r>
              <a:rPr lang="en-US" dirty="0">
                <a:latin typeface="Calibri" panose="020F0502020204030204" pitchFamily="34" charset="0"/>
                <a:cs typeface="Times New Roman" panose="02020603050405020304" pitchFamily="18" charset="0"/>
              </a:rPr>
              <a:t>In another study Mark </a:t>
            </a:r>
            <a:r>
              <a:rPr lang="en-US" dirty="0" err="1">
                <a:latin typeface="Calibri" panose="020F0502020204030204" pitchFamily="34" charset="0"/>
                <a:cs typeface="Times New Roman" panose="02020603050405020304" pitchFamily="18" charset="0"/>
              </a:rPr>
              <a:t>Piopiunik</a:t>
            </a:r>
            <a:r>
              <a:rPr lang="en-US" dirty="0">
                <a:latin typeface="Calibri" panose="020F0502020204030204" pitchFamily="34" charset="0"/>
                <a:cs typeface="Times New Roman" panose="02020603050405020304" pitchFamily="18" charset="0"/>
              </a:rPr>
              <a:t> exploits changes in compulsory schoolings laws in West Germany to estimate the causal effect of the education of parents on their children´s education. He found that education of the mothers has a strong positive effect on the education of their sons, but no effect on the education of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their daughters, and father´s education has no effect on the education of the children. </a:t>
            </a:r>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83542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BEA154-F7E7-44C0-A30A-0BF24117F71F}"/>
              </a:ext>
            </a:extLst>
          </p:cNvPr>
          <p:cNvSpPr>
            <a:spLocks noGrp="1"/>
          </p:cNvSpPr>
          <p:nvPr>
            <p:ph type="title"/>
          </p:nvPr>
        </p:nvSpPr>
        <p:spPr/>
        <p:txBody>
          <a:bodyPr/>
          <a:lstStyle/>
          <a:p>
            <a:r>
              <a:rPr lang="en-US" dirty="0"/>
              <a:t>PRIOR EMPIRICAL REVIEW</a:t>
            </a:r>
            <a:br>
              <a:rPr lang="en-US" dirty="0"/>
            </a:br>
            <a:r>
              <a:rPr lang="en-US" dirty="0"/>
              <a:t>EDUCATIONAL INEQUALITY IN COLOMBIA</a:t>
            </a:r>
          </a:p>
        </p:txBody>
      </p:sp>
      <p:sp>
        <p:nvSpPr>
          <p:cNvPr id="3" name="Marcador de contenido 2">
            <a:extLst>
              <a:ext uri="{FF2B5EF4-FFF2-40B4-BE49-F238E27FC236}">
                <a16:creationId xmlns:a16="http://schemas.microsoft.com/office/drawing/2014/main" id="{E5ADBD30-28F5-4604-B923-3F1F5628E7E7}"/>
              </a:ext>
            </a:extLst>
          </p:cNvPr>
          <p:cNvSpPr>
            <a:spLocks noGrp="1"/>
          </p:cNvSpPr>
          <p:nvPr>
            <p:ph idx="1"/>
          </p:nvPr>
        </p:nvSpPr>
        <p:spPr>
          <a:xfrm>
            <a:off x="581192" y="2000614"/>
            <a:ext cx="11029615" cy="4355215"/>
          </a:xfrm>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S</a:t>
            </a:r>
            <a:r>
              <a:rPr lang="en-US" sz="1800" dirty="0">
                <a:effectLst/>
                <a:latin typeface="Calibri" panose="020F0502020204030204" pitchFamily="34" charset="0"/>
                <a:ea typeface="Calibri" panose="020F0502020204030204" pitchFamily="34" charset="0"/>
                <a:cs typeface="Times New Roman" panose="02020603050405020304" pitchFamily="18" charset="0"/>
              </a:rPr>
              <a:t>everal authors drawing from the intergenerational transmission of education theory, have tried to understand the educational inequalities in Colombia.</a:t>
            </a:r>
          </a:p>
          <a:p>
            <a:r>
              <a:rPr lang="en-US" dirty="0">
                <a:latin typeface="Calibri" panose="020F0502020204030204" pitchFamily="34" charset="0"/>
                <a:cs typeface="Times New Roman" panose="02020603050405020304" pitchFamily="18" charset="0"/>
              </a:rPr>
              <a:t>In the paper “Educational inequality in Colombia: family background, school quality and student achievement in Cartagena” Claudia Rangel and Christy </a:t>
            </a:r>
            <a:r>
              <a:rPr lang="en-US" dirty="0" err="1">
                <a:latin typeface="Calibri" panose="020F0502020204030204" pitchFamily="34" charset="0"/>
                <a:cs typeface="Times New Roman" panose="02020603050405020304" pitchFamily="18" charset="0"/>
              </a:rPr>
              <a:t>Lleras</a:t>
            </a:r>
            <a:r>
              <a:rPr lang="en-US" dirty="0">
                <a:latin typeface="Calibri" panose="020F0502020204030204" pitchFamily="34" charset="0"/>
                <a:cs typeface="Times New Roman" panose="02020603050405020304" pitchFamily="18" charset="0"/>
              </a:rPr>
              <a:t> examine the effects of family socio-economic disadvantage and differences in school resources on student achievement (student achievement was measured using the results of the national academic test). They found that socio-economic background significantly affects student achievement.</a:t>
            </a:r>
          </a:p>
          <a:p>
            <a:r>
              <a:rPr lang="en-US" dirty="0">
                <a:latin typeface="Calibri" panose="020F0502020204030204" pitchFamily="34" charset="0"/>
                <a:cs typeface="Times New Roman" panose="02020603050405020304" pitchFamily="18" charset="0"/>
              </a:rPr>
              <a:t>Luis </a:t>
            </a:r>
            <a:r>
              <a:rPr lang="en-US" dirty="0" err="1">
                <a:latin typeface="Calibri" panose="020F0502020204030204" pitchFamily="34" charset="0"/>
                <a:cs typeface="Times New Roman" panose="02020603050405020304" pitchFamily="18" charset="0"/>
              </a:rPr>
              <a:t>Gamboa</a:t>
            </a:r>
            <a:r>
              <a:rPr lang="en-US" dirty="0">
                <a:latin typeface="Calibri" panose="020F0502020204030204" pitchFamily="34" charset="0"/>
                <a:cs typeface="Times New Roman" panose="02020603050405020304" pitchFamily="18" charset="0"/>
              </a:rPr>
              <a:t> and Erika </a:t>
            </a:r>
            <a:r>
              <a:rPr lang="en-US" dirty="0" err="1">
                <a:latin typeface="Calibri" panose="020F0502020204030204" pitchFamily="34" charset="0"/>
                <a:cs typeface="Times New Roman" panose="02020603050405020304" pitchFamily="18" charset="0"/>
              </a:rPr>
              <a:t>Londoño</a:t>
            </a:r>
            <a:r>
              <a:rPr lang="en-US" dirty="0">
                <a:latin typeface="Calibri" panose="020F0502020204030204" pitchFamily="34" charset="0"/>
                <a:cs typeface="Times New Roman" panose="02020603050405020304" pitchFamily="18" charset="0"/>
              </a:rPr>
              <a:t> in their paper “</a:t>
            </a:r>
            <a:r>
              <a:rPr lang="en-US" dirty="0" err="1">
                <a:latin typeface="Calibri" panose="020F0502020204030204" pitchFamily="34" charset="0"/>
                <a:cs typeface="Times New Roman" panose="02020603050405020304" pitchFamily="18" charset="0"/>
              </a:rPr>
              <a:t>Asessing</a:t>
            </a:r>
            <a:r>
              <a:rPr lang="en-US" dirty="0">
                <a:latin typeface="Calibri" panose="020F0502020204030204" pitchFamily="34" charset="0"/>
                <a:cs typeface="Times New Roman" panose="02020603050405020304" pitchFamily="18" charset="0"/>
              </a:rPr>
              <a:t> Educational Unfair Inequalities at a Regional Level in Colombia” found a correlation between father´s and mother´s level of schooling and student achievement and argue that income inequality has encouraged the segmentation of educational markets (public schools for poorer background, private schools for the elite)</a:t>
            </a:r>
          </a:p>
        </p:txBody>
      </p:sp>
    </p:spTree>
    <p:extLst>
      <p:ext uri="{BB962C8B-B14F-4D97-AF65-F5344CB8AC3E}">
        <p14:creationId xmlns:p14="http://schemas.microsoft.com/office/powerpoint/2010/main" val="4225505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309A9-1897-422A-B219-53EF54A4ACD5}"/>
              </a:ext>
            </a:extLst>
          </p:cNvPr>
          <p:cNvSpPr>
            <a:spLocks noGrp="1"/>
          </p:cNvSpPr>
          <p:nvPr>
            <p:ph type="title"/>
          </p:nvPr>
        </p:nvSpPr>
        <p:spPr>
          <a:xfrm>
            <a:off x="581191" y="492301"/>
            <a:ext cx="11029616" cy="1013800"/>
          </a:xfrm>
        </p:spPr>
        <p:txBody>
          <a:bodyPr/>
          <a:lstStyle/>
          <a:p>
            <a:r>
              <a:rPr lang="en-US" dirty="0"/>
              <a:t>EMPIRICAL REVIEW ON DROPOUTS</a:t>
            </a:r>
          </a:p>
        </p:txBody>
      </p:sp>
      <p:sp>
        <p:nvSpPr>
          <p:cNvPr id="3" name="Marcador de contenido 2">
            <a:extLst>
              <a:ext uri="{FF2B5EF4-FFF2-40B4-BE49-F238E27FC236}">
                <a16:creationId xmlns:a16="http://schemas.microsoft.com/office/drawing/2014/main" id="{BAD12BAC-1F76-40BF-8288-8C04A7FF7671}"/>
              </a:ext>
            </a:extLst>
          </p:cNvPr>
          <p:cNvSpPr>
            <a:spLocks noGrp="1"/>
          </p:cNvSpPr>
          <p:nvPr>
            <p:ph idx="1"/>
          </p:nvPr>
        </p:nvSpPr>
        <p:spPr>
          <a:xfrm>
            <a:off x="581191" y="2055454"/>
            <a:ext cx="11029615" cy="4310245"/>
          </a:xfrm>
        </p:spPr>
        <p:txBody>
          <a:bodyPr/>
          <a:lstStyle/>
          <a:p>
            <a:r>
              <a:rPr lang="en-US" dirty="0">
                <a:latin typeface="Calibri" panose="020F0502020204030204" pitchFamily="34" charset="0"/>
                <a:cs typeface="Calibri" panose="020F0502020204030204" pitchFamily="34" charset="0"/>
              </a:rPr>
              <a:t>According to </a:t>
            </a:r>
            <a:r>
              <a:rPr lang="en-US" dirty="0" err="1">
                <a:latin typeface="Calibri" panose="020F0502020204030204" pitchFamily="34" charset="0"/>
                <a:cs typeface="Calibri" panose="020F0502020204030204" pitchFamily="34" charset="0"/>
              </a:rPr>
              <a:t>Rusell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Rumberger</a:t>
            </a:r>
            <a:r>
              <a:rPr lang="en-US" dirty="0">
                <a:latin typeface="Calibri" panose="020F0502020204030204" pitchFamily="34" charset="0"/>
                <a:cs typeface="Calibri" panose="020F0502020204030204" pitchFamily="34" charset="0"/>
              </a:rPr>
              <a:t> in his paper “Why students dropout of school: a review of 25 years of research”, the empirical research on dropouts is generally divided into two perspectives: individual and institutional.</a:t>
            </a:r>
          </a:p>
          <a:p>
            <a:r>
              <a:rPr lang="en-US" dirty="0">
                <a:latin typeface="Calibri" panose="020F0502020204030204" pitchFamily="34" charset="0"/>
                <a:cs typeface="Calibri" panose="020F0502020204030204" pitchFamily="34" charset="0"/>
              </a:rPr>
              <a:t>I will focus on an institutional perspective, more precisely in the student´s family</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a:latin typeface="Calibri" panose="020F0502020204030204" pitchFamily="34" charset="0"/>
                <a:cs typeface="Calibri" panose="020F0502020204030204" pitchFamily="34" charset="0"/>
              </a:rPr>
              <a:t>the literature has studied the family factor along three lines: family structure, family resources and family practices</a:t>
            </a:r>
          </a:p>
          <a:p>
            <a:r>
              <a:rPr lang="en-US" b="1" dirty="0">
                <a:latin typeface="Calibri" panose="020F0502020204030204" pitchFamily="34" charset="0"/>
                <a:cs typeface="Calibri" panose="020F0502020204030204" pitchFamily="34" charset="0"/>
              </a:rPr>
              <a:t>Family structure</a:t>
            </a:r>
            <a:r>
              <a:rPr lang="en-US" dirty="0">
                <a:latin typeface="Calibri" panose="020F0502020204030204" pitchFamily="34" charset="0"/>
                <a:cs typeface="Calibri" panose="020F0502020204030204" pitchFamily="34" charset="0"/>
              </a:rPr>
              <a:t>: the number and type of individuals in a child´s household. Students living with both parents tend to dropout less from school (</a:t>
            </a:r>
            <a:r>
              <a:rPr lang="en-US" dirty="0" err="1">
                <a:latin typeface="Calibri" panose="020F0502020204030204" pitchFamily="34" charset="0"/>
                <a:cs typeface="Calibri" panose="020F0502020204030204" pitchFamily="34" charset="0"/>
              </a:rPr>
              <a:t>Rumberger</a:t>
            </a:r>
            <a:r>
              <a:rPr lang="en-US" dirty="0">
                <a:latin typeface="Calibri" panose="020F0502020204030204" pitchFamily="34" charset="0"/>
                <a:cs typeface="Calibri" panose="020F0502020204030204" pitchFamily="34" charset="0"/>
              </a:rPr>
              <a:t>)</a:t>
            </a:r>
          </a:p>
          <a:p>
            <a:r>
              <a:rPr lang="en-US" b="1" dirty="0">
                <a:latin typeface="Calibri" panose="020F0502020204030204" pitchFamily="34" charset="0"/>
                <a:cs typeface="Calibri" panose="020F0502020204030204" pitchFamily="34" charset="0"/>
              </a:rPr>
              <a:t>Family resource</a:t>
            </a:r>
            <a:r>
              <a:rPr lang="en-US" dirty="0">
                <a:latin typeface="Calibri" panose="020F0502020204030204" pitchFamily="34" charset="0"/>
                <a:cs typeface="Calibri" panose="020F0502020204030204" pitchFamily="34" charset="0"/>
              </a:rPr>
              <a:t>s: family resources ensure the promotion of emotional, cognitive, and social development of the children. Most common indicator</a:t>
            </a:r>
            <a:r>
              <a:rPr lang="en-US" dirty="0">
                <a:latin typeface="Calibri" panose="020F0502020204030204" pitchFamily="34" charset="0"/>
                <a:cs typeface="Calibri" panose="020F0502020204030204" pitchFamily="34" charset="0"/>
                <a:sym typeface="Wingdings" panose="05000000000000000000" pitchFamily="2" charset="2"/>
              </a:rPr>
              <a:t> Socioeconomic status- SES  parents´ years of education, household income, occupation.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27 studies concluded that students from higher SES families are less likely to dropout. 67 studies found that higher levels of parental education are associated with lower dropout rate</a:t>
            </a:r>
          </a:p>
        </p:txBody>
      </p:sp>
    </p:spTree>
    <p:extLst>
      <p:ext uri="{BB962C8B-B14F-4D97-AF65-F5344CB8AC3E}">
        <p14:creationId xmlns:p14="http://schemas.microsoft.com/office/powerpoint/2010/main" val="3587839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4FE792C-A5BD-4EA4-87F0-F21A9253EE59}"/>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Jean Frank argues that the variables that </a:t>
            </a:r>
            <a:r>
              <a:rPr lang="en-US" dirty="0">
                <a:latin typeface="Calibri" panose="020F0502020204030204" pitchFamily="34" charset="0"/>
                <a:ea typeface="Calibri" panose="020F0502020204030204" pitchFamily="34" charset="0"/>
                <a:cs typeface="Times New Roman" panose="02020603050405020304" pitchFamily="18" charset="0"/>
              </a:rPr>
              <a:t>make up the </a:t>
            </a:r>
            <a:r>
              <a:rPr lang="en-US" sz="1800" dirty="0">
                <a:effectLst/>
                <a:latin typeface="Calibri" panose="020F0502020204030204" pitchFamily="34" charset="0"/>
                <a:ea typeface="Calibri" panose="020F0502020204030204" pitchFamily="34" charset="0"/>
                <a:cs typeface="Times New Roman" panose="02020603050405020304" pitchFamily="18" charset="0"/>
              </a:rPr>
              <a:t>SES indicator must be analyzed independently to assess correctly the relationship of each variable with dropouts.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 the paper “High school dropout: A new look at family variables” Frank investigates the independent relationships between family income and dropout, parent education and dropout, and family stressors and dropout. He concludes that parent education is the most powerful predictor of dropout and </a:t>
            </a:r>
            <a:r>
              <a:rPr lang="en-US" dirty="0">
                <a:latin typeface="Calibri" panose="020F0502020204030204" pitchFamily="34" charset="0"/>
                <a:ea typeface="Calibri" panose="020F0502020204030204" pitchFamily="34" charset="0"/>
                <a:cs typeface="Times New Roman" panose="02020603050405020304" pitchFamily="18" charset="0"/>
              </a:rPr>
              <a:t>that income is a predictor of dropout due to its correlation with parent´s education and household stressors.</a:t>
            </a:r>
          </a:p>
          <a:p>
            <a:r>
              <a:rPr lang="en-US" b="1" dirty="0">
                <a:latin typeface="Calibri" panose="020F0502020204030204" pitchFamily="34" charset="0"/>
                <a:ea typeface="Calibri" panose="020F0502020204030204" pitchFamily="34" charset="0"/>
                <a:cs typeface="Times New Roman" panose="02020603050405020304" pitchFamily="18" charset="0"/>
              </a:rPr>
              <a:t>Family practices: </a:t>
            </a:r>
            <a:r>
              <a:rPr lang="en-US" dirty="0">
                <a:latin typeface="Calibri" panose="020F0502020204030204" pitchFamily="34" charset="0"/>
                <a:ea typeface="Calibri" panose="020F0502020204030204" pitchFamily="34" charset="0"/>
                <a:cs typeface="Times New Roman" panose="02020603050405020304" pitchFamily="18" charset="0"/>
              </a:rPr>
              <a:t>account for parental expectations and home practices. According to 35 studies , positive parenting decreases the risk of dropout (</a:t>
            </a:r>
            <a:r>
              <a:rPr lang="en-US" dirty="0" err="1">
                <a:latin typeface="Calibri" panose="020F0502020204030204" pitchFamily="34" charset="0"/>
                <a:ea typeface="Calibri" panose="020F0502020204030204" pitchFamily="34" charset="0"/>
                <a:cs typeface="Times New Roman" panose="02020603050405020304" pitchFamily="18" charset="0"/>
              </a:rPr>
              <a:t>Rumberger</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ítulo 1">
            <a:extLst>
              <a:ext uri="{FF2B5EF4-FFF2-40B4-BE49-F238E27FC236}">
                <a16:creationId xmlns:a16="http://schemas.microsoft.com/office/drawing/2014/main" id="{73254D36-EB00-4464-95CA-0DB257422765}"/>
              </a:ext>
            </a:extLst>
          </p:cNvPr>
          <p:cNvSpPr txBox="1">
            <a:spLocks/>
          </p:cNvSpPr>
          <p:nvPr/>
        </p:nvSpPr>
        <p:spPr>
          <a:xfrm>
            <a:off x="581191" y="492301"/>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EMPIRICAL REVIEW ON DROPOUTS</a:t>
            </a:r>
            <a:endParaRPr lang="en-US" dirty="0"/>
          </a:p>
        </p:txBody>
      </p:sp>
    </p:spTree>
    <p:extLst>
      <p:ext uri="{BB962C8B-B14F-4D97-AF65-F5344CB8AC3E}">
        <p14:creationId xmlns:p14="http://schemas.microsoft.com/office/powerpoint/2010/main" val="732890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6BC918-0660-4144-B2CC-69A1361E70E8}"/>
              </a:ext>
            </a:extLst>
          </p:cNvPr>
          <p:cNvSpPr>
            <a:spLocks noGrp="1"/>
          </p:cNvSpPr>
          <p:nvPr>
            <p:ph type="title"/>
          </p:nvPr>
        </p:nvSpPr>
        <p:spPr>
          <a:xfrm>
            <a:off x="581191" y="492301"/>
            <a:ext cx="11029616" cy="1013800"/>
          </a:xfrm>
        </p:spPr>
        <p:txBody>
          <a:bodyPr/>
          <a:lstStyle/>
          <a:p>
            <a:r>
              <a:rPr lang="en-US" dirty="0"/>
              <a:t>Hypotheses</a:t>
            </a:r>
          </a:p>
        </p:txBody>
      </p:sp>
      <p:sp>
        <p:nvSpPr>
          <p:cNvPr id="3" name="Marcador de contenido 2">
            <a:extLst>
              <a:ext uri="{FF2B5EF4-FFF2-40B4-BE49-F238E27FC236}">
                <a16:creationId xmlns:a16="http://schemas.microsoft.com/office/drawing/2014/main" id="{03513019-4A22-4C1E-BF28-C5112FC44541}"/>
              </a:ext>
            </a:extLst>
          </p:cNvPr>
          <p:cNvSpPr>
            <a:spLocks noGrp="1"/>
          </p:cNvSpPr>
          <p:nvPr>
            <p:ph idx="1"/>
          </p:nvPr>
        </p:nvSpPr>
        <p:spPr>
          <a:xfrm>
            <a:off x="581191" y="1985624"/>
            <a:ext cx="11029615" cy="4677504"/>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 </a:t>
            </a:r>
            <a:r>
              <a:rPr lang="en-US" dirty="0">
                <a:latin typeface="Calibri" panose="020F0502020204030204" pitchFamily="34" charset="0"/>
                <a:ea typeface="Calibri" panose="020F0502020204030204" pitchFamily="34" charset="0"/>
                <a:cs typeface="Times New Roman" panose="02020603050405020304" pitchFamily="18" charset="0"/>
              </a:rPr>
              <a:t>want </a:t>
            </a:r>
            <a:r>
              <a:rPr lang="en-US" sz="1800" dirty="0">
                <a:effectLst/>
                <a:latin typeface="Calibri" panose="020F0502020204030204" pitchFamily="34" charset="0"/>
                <a:ea typeface="Calibri" panose="020F0502020204030204" pitchFamily="34" charset="0"/>
                <a:cs typeface="Times New Roman" panose="02020603050405020304" pitchFamily="18" charset="0"/>
              </a:rPr>
              <a:t>to analyze the relationship between the intergenerational transmission of education theory and the dropout phenomenon in schools in Colombia.</a:t>
            </a:r>
          </a:p>
          <a:p>
            <a:r>
              <a:rPr lang="en-US" dirty="0">
                <a:latin typeface="Calibri" panose="020F0502020204030204" pitchFamily="34" charset="0"/>
                <a:cs typeface="Times New Roman" panose="02020603050405020304" pitchFamily="18" charset="0"/>
              </a:rPr>
              <a:t>Based on the theoretical considerations and the empirical review on dropouts these are the preliminary hypotheses:</a:t>
            </a:r>
          </a:p>
          <a:p>
            <a:pPr marL="0" indent="0" algn="just">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Hypothesis 1: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Parent education level is inversely related to school dropouts. </a:t>
            </a:r>
          </a:p>
          <a:p>
            <a:pPr marL="0" indent="0" algn="just">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Hypothesis 2: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Household income is inversely related to school dropouts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gn="just">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Hypothesis 3: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Family structure is inversely related to school dropouts.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43592694"/>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11418</TotalTime>
  <Words>992</Words>
  <Application>Microsoft Office PowerPoint</Application>
  <PresentationFormat>Panorámica</PresentationFormat>
  <Paragraphs>37</Paragraphs>
  <Slides>8</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Calibri</vt:lpstr>
      <vt:lpstr>Gill Sans MT</vt:lpstr>
      <vt:lpstr>Wingdings 2</vt:lpstr>
      <vt:lpstr>Dividendo</vt:lpstr>
      <vt:lpstr>Incidence of family factors on the dropout rate in school education in colombia</vt:lpstr>
      <vt:lpstr>Theoretical considerations cultural reproduction theory</vt:lpstr>
      <vt:lpstr>Theoretical considerations inequality in education opportunity theory</vt:lpstr>
      <vt:lpstr>Prior empirical review Intergenerational transmission of education </vt:lpstr>
      <vt:lpstr>PRIOR EMPIRICAL REVIEW EDUCATIONAL INEQUALITY IN COLOMBIA</vt:lpstr>
      <vt:lpstr>EMPIRICAL REVIEW ON DROPOUTS</vt:lpstr>
      <vt:lpstr>Presentación de PowerPoint</vt:lpstr>
      <vt:lpstr>Hypotheses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Incidence of family factors on the dropout rate in school education in colombia</dc:title>
  <dc:creator>natalia mejia pardo</dc:creator>
  <cp:lastModifiedBy>natalia mejia pardo</cp:lastModifiedBy>
  <cp:revision>30</cp:revision>
  <dcterms:created xsi:type="dcterms:W3CDTF">2021-02-01T20:16:56Z</dcterms:created>
  <dcterms:modified xsi:type="dcterms:W3CDTF">2021-02-09T18:37:46Z</dcterms:modified>
</cp:coreProperties>
</file>