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73" r:id="rId2"/>
    <p:sldId id="374" r:id="rId3"/>
    <p:sldId id="257" r:id="rId4"/>
    <p:sldId id="375" r:id="rId5"/>
    <p:sldId id="259" r:id="rId6"/>
    <p:sldId id="262" r:id="rId7"/>
    <p:sldId id="264" r:id="rId8"/>
    <p:sldId id="267" r:id="rId9"/>
    <p:sldId id="268" r:id="rId10"/>
    <p:sldId id="270" r:id="rId11"/>
    <p:sldId id="376"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D1633-27B7-4D84-9985-FAA372C3BC14}" type="datetimeFigureOut">
              <a:rPr lang="es-CO" smtClean="0"/>
              <a:t>26/04/2020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4D2F1-B18F-4F4A-96F1-4C765C1BDF06}" type="slidenum">
              <a:rPr lang="es-CO" smtClean="0"/>
              <a:t>‹Nº›</a:t>
            </a:fld>
            <a:endParaRPr lang="es-CO"/>
          </a:p>
        </p:txBody>
      </p:sp>
    </p:spTree>
    <p:extLst>
      <p:ext uri="{BB962C8B-B14F-4D97-AF65-F5344CB8AC3E}">
        <p14:creationId xmlns:p14="http://schemas.microsoft.com/office/powerpoint/2010/main" val="148622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Definir que es</a:t>
            </a:r>
            <a:r>
              <a:rPr lang="es-CO" baseline="0" dirty="0"/>
              <a:t> un título y que es un título valor.</a:t>
            </a:r>
            <a:endParaRPr lang="es-CO" dirty="0"/>
          </a:p>
        </p:txBody>
      </p:sp>
      <p:sp>
        <p:nvSpPr>
          <p:cNvPr id="4" name="Marcador de número de diapositiva 3"/>
          <p:cNvSpPr>
            <a:spLocks noGrp="1"/>
          </p:cNvSpPr>
          <p:nvPr>
            <p:ph type="sldNum" sz="quarter" idx="10"/>
          </p:nvPr>
        </p:nvSpPr>
        <p:spPr/>
        <p:txBody>
          <a:bodyPr/>
          <a:lstStyle/>
          <a:p>
            <a:fld id="{06AE8095-ED02-4871-99CE-C44433FCEE5E}" type="slidenum">
              <a:rPr lang="es-CO" smtClean="0"/>
              <a:t>2</a:t>
            </a:fld>
            <a:endParaRPr lang="es-CO"/>
          </a:p>
        </p:txBody>
      </p:sp>
    </p:spTree>
    <p:extLst>
      <p:ext uri="{BB962C8B-B14F-4D97-AF65-F5344CB8AC3E}">
        <p14:creationId xmlns:p14="http://schemas.microsoft.com/office/powerpoint/2010/main" val="3792871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AE8095-ED02-4871-99CE-C44433FCEE5E}" type="slidenum">
              <a:rPr lang="es-CO" smtClean="0"/>
              <a:t>3</a:t>
            </a:fld>
            <a:endParaRPr lang="es-CO"/>
          </a:p>
        </p:txBody>
      </p:sp>
    </p:spTree>
    <p:extLst>
      <p:ext uri="{BB962C8B-B14F-4D97-AF65-F5344CB8AC3E}">
        <p14:creationId xmlns:p14="http://schemas.microsoft.com/office/powerpoint/2010/main" val="5707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AE8095-ED02-4871-99CE-C44433FCEE5E}" type="slidenum">
              <a:rPr lang="es-CO" smtClean="0"/>
              <a:t>8</a:t>
            </a:fld>
            <a:endParaRPr lang="es-CO"/>
          </a:p>
        </p:txBody>
      </p:sp>
    </p:spTree>
    <p:extLst>
      <p:ext uri="{BB962C8B-B14F-4D97-AF65-F5344CB8AC3E}">
        <p14:creationId xmlns:p14="http://schemas.microsoft.com/office/powerpoint/2010/main" val="300910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Gracias, te invito a que veas el  video de comportamiento de los precios de los bonos y luego un video práctico en Excel para determinar precio y rendimientos</a:t>
            </a:r>
          </a:p>
        </p:txBody>
      </p:sp>
      <p:sp>
        <p:nvSpPr>
          <p:cNvPr id="4" name="Marcador de número de diapositiva 3"/>
          <p:cNvSpPr>
            <a:spLocks noGrp="1"/>
          </p:cNvSpPr>
          <p:nvPr>
            <p:ph type="sldNum" sz="quarter" idx="5"/>
          </p:nvPr>
        </p:nvSpPr>
        <p:spPr/>
        <p:txBody>
          <a:bodyPr/>
          <a:lstStyle/>
          <a:p>
            <a:fld id="{7704D2F1-B18F-4F4A-96F1-4C765C1BDF06}" type="slidenum">
              <a:rPr lang="es-CO" smtClean="0"/>
              <a:t>11</a:t>
            </a:fld>
            <a:endParaRPr lang="es-CO"/>
          </a:p>
        </p:txBody>
      </p:sp>
    </p:spTree>
    <p:extLst>
      <p:ext uri="{BB962C8B-B14F-4D97-AF65-F5344CB8AC3E}">
        <p14:creationId xmlns:p14="http://schemas.microsoft.com/office/powerpoint/2010/main" val="1906289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FA0B5-3491-4CB7-8405-591008F0679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1BC4C332-FF28-4A2D-B8DC-C6A49EA81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A6F7A8C-1E74-4887-A1A3-4425BED9EA1D}"/>
              </a:ext>
            </a:extLst>
          </p:cNvPr>
          <p:cNvSpPr>
            <a:spLocks noGrp="1"/>
          </p:cNvSpPr>
          <p:nvPr>
            <p:ph type="dt" sz="half" idx="10"/>
          </p:nvPr>
        </p:nvSpPr>
        <p:spPr/>
        <p:txBody>
          <a:bodyPr/>
          <a:lstStyle/>
          <a:p>
            <a:fld id="{114C3B97-DBD8-487C-8CCC-66471B12169D}" type="datetimeFigureOut">
              <a:rPr lang="es-CO" smtClean="0"/>
              <a:t>26/04/2020</a:t>
            </a:fld>
            <a:endParaRPr lang="es-CO"/>
          </a:p>
        </p:txBody>
      </p:sp>
      <p:sp>
        <p:nvSpPr>
          <p:cNvPr id="5" name="Marcador de pie de página 4">
            <a:extLst>
              <a:ext uri="{FF2B5EF4-FFF2-40B4-BE49-F238E27FC236}">
                <a16:creationId xmlns:a16="http://schemas.microsoft.com/office/drawing/2014/main" id="{9A6ABF4D-835B-4DCF-A397-1A3DA4B8377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17C773D-FEB9-4D48-8838-60B791FDBD3E}"/>
              </a:ext>
            </a:extLst>
          </p:cNvPr>
          <p:cNvSpPr>
            <a:spLocks noGrp="1"/>
          </p:cNvSpPr>
          <p:nvPr>
            <p:ph type="sldNum" sz="quarter" idx="12"/>
          </p:nvPr>
        </p:nvSpPr>
        <p:spPr/>
        <p:txBody>
          <a:bodyPr/>
          <a:lstStyle/>
          <a:p>
            <a:fld id="{2D5FA2D5-5485-4703-87CB-834DBA172BC2}" type="slidenum">
              <a:rPr lang="es-CO" smtClean="0"/>
              <a:t>‹Nº›</a:t>
            </a:fld>
            <a:endParaRPr lang="es-CO"/>
          </a:p>
        </p:txBody>
      </p:sp>
    </p:spTree>
    <p:extLst>
      <p:ext uri="{BB962C8B-B14F-4D97-AF65-F5344CB8AC3E}">
        <p14:creationId xmlns:p14="http://schemas.microsoft.com/office/powerpoint/2010/main" val="371090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AF460-5400-42D1-9774-485EE307D8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D29C0EC-1247-45D3-8185-8E350B1095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604385E-C13E-4716-AB17-D314DAA4108A}"/>
              </a:ext>
            </a:extLst>
          </p:cNvPr>
          <p:cNvSpPr>
            <a:spLocks noGrp="1"/>
          </p:cNvSpPr>
          <p:nvPr>
            <p:ph type="dt" sz="half" idx="10"/>
          </p:nvPr>
        </p:nvSpPr>
        <p:spPr/>
        <p:txBody>
          <a:bodyPr/>
          <a:lstStyle/>
          <a:p>
            <a:fld id="{114C3B97-DBD8-487C-8CCC-66471B12169D}" type="datetimeFigureOut">
              <a:rPr lang="es-CO" smtClean="0"/>
              <a:t>26/04/2020</a:t>
            </a:fld>
            <a:endParaRPr lang="es-CO"/>
          </a:p>
        </p:txBody>
      </p:sp>
      <p:sp>
        <p:nvSpPr>
          <p:cNvPr id="5" name="Marcador de pie de página 4">
            <a:extLst>
              <a:ext uri="{FF2B5EF4-FFF2-40B4-BE49-F238E27FC236}">
                <a16:creationId xmlns:a16="http://schemas.microsoft.com/office/drawing/2014/main" id="{9B689903-3B41-4CBF-BCAD-B77FDCB88F1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781FB95-9AF0-4F82-A7B1-2220982E9521}"/>
              </a:ext>
            </a:extLst>
          </p:cNvPr>
          <p:cNvSpPr>
            <a:spLocks noGrp="1"/>
          </p:cNvSpPr>
          <p:nvPr>
            <p:ph type="sldNum" sz="quarter" idx="12"/>
          </p:nvPr>
        </p:nvSpPr>
        <p:spPr/>
        <p:txBody>
          <a:bodyPr/>
          <a:lstStyle/>
          <a:p>
            <a:fld id="{2D5FA2D5-5485-4703-87CB-834DBA172BC2}" type="slidenum">
              <a:rPr lang="es-CO" smtClean="0"/>
              <a:t>‹Nº›</a:t>
            </a:fld>
            <a:endParaRPr lang="es-CO"/>
          </a:p>
        </p:txBody>
      </p:sp>
    </p:spTree>
    <p:extLst>
      <p:ext uri="{BB962C8B-B14F-4D97-AF65-F5344CB8AC3E}">
        <p14:creationId xmlns:p14="http://schemas.microsoft.com/office/powerpoint/2010/main" val="224456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6D7AEA5-3173-48B3-B530-AD90892CD2D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50FF1B5-6EAD-4F83-8749-AF9065AF7C0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89BB380-1802-4D0F-8CD3-A79A4890442B}"/>
              </a:ext>
            </a:extLst>
          </p:cNvPr>
          <p:cNvSpPr>
            <a:spLocks noGrp="1"/>
          </p:cNvSpPr>
          <p:nvPr>
            <p:ph type="dt" sz="half" idx="10"/>
          </p:nvPr>
        </p:nvSpPr>
        <p:spPr/>
        <p:txBody>
          <a:bodyPr/>
          <a:lstStyle/>
          <a:p>
            <a:fld id="{114C3B97-DBD8-487C-8CCC-66471B12169D}" type="datetimeFigureOut">
              <a:rPr lang="es-CO" smtClean="0"/>
              <a:t>26/04/2020</a:t>
            </a:fld>
            <a:endParaRPr lang="es-CO"/>
          </a:p>
        </p:txBody>
      </p:sp>
      <p:sp>
        <p:nvSpPr>
          <p:cNvPr id="5" name="Marcador de pie de página 4">
            <a:extLst>
              <a:ext uri="{FF2B5EF4-FFF2-40B4-BE49-F238E27FC236}">
                <a16:creationId xmlns:a16="http://schemas.microsoft.com/office/drawing/2014/main" id="{9A5A8297-EF99-4059-A4E7-9AA8148D710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B6BC27E-D646-464A-8E45-05D6CA9EBC89}"/>
              </a:ext>
            </a:extLst>
          </p:cNvPr>
          <p:cNvSpPr>
            <a:spLocks noGrp="1"/>
          </p:cNvSpPr>
          <p:nvPr>
            <p:ph type="sldNum" sz="quarter" idx="12"/>
          </p:nvPr>
        </p:nvSpPr>
        <p:spPr/>
        <p:txBody>
          <a:bodyPr/>
          <a:lstStyle/>
          <a:p>
            <a:fld id="{2D5FA2D5-5485-4703-87CB-834DBA172BC2}" type="slidenum">
              <a:rPr lang="es-CO" smtClean="0"/>
              <a:t>‹Nº›</a:t>
            </a:fld>
            <a:endParaRPr lang="es-CO"/>
          </a:p>
        </p:txBody>
      </p:sp>
    </p:spTree>
    <p:extLst>
      <p:ext uri="{BB962C8B-B14F-4D97-AF65-F5344CB8AC3E}">
        <p14:creationId xmlns:p14="http://schemas.microsoft.com/office/powerpoint/2010/main" val="221292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3FF77-B8D3-45A6-8451-B9D866B3B37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55356B8-3A74-4FFD-9092-AC14A726BDF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EFD2DEC-1C8C-43DF-A08B-C530EF399C01}"/>
              </a:ext>
            </a:extLst>
          </p:cNvPr>
          <p:cNvSpPr>
            <a:spLocks noGrp="1"/>
          </p:cNvSpPr>
          <p:nvPr>
            <p:ph type="dt" sz="half" idx="10"/>
          </p:nvPr>
        </p:nvSpPr>
        <p:spPr/>
        <p:txBody>
          <a:bodyPr/>
          <a:lstStyle/>
          <a:p>
            <a:fld id="{114C3B97-DBD8-487C-8CCC-66471B12169D}" type="datetimeFigureOut">
              <a:rPr lang="es-CO" smtClean="0"/>
              <a:t>26/04/2020</a:t>
            </a:fld>
            <a:endParaRPr lang="es-CO"/>
          </a:p>
        </p:txBody>
      </p:sp>
      <p:sp>
        <p:nvSpPr>
          <p:cNvPr id="5" name="Marcador de pie de página 4">
            <a:extLst>
              <a:ext uri="{FF2B5EF4-FFF2-40B4-BE49-F238E27FC236}">
                <a16:creationId xmlns:a16="http://schemas.microsoft.com/office/drawing/2014/main" id="{C0552943-9BC3-4BB7-99FD-3DB785819E3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100CEE3-E57C-4697-82C3-555425D20051}"/>
              </a:ext>
            </a:extLst>
          </p:cNvPr>
          <p:cNvSpPr>
            <a:spLocks noGrp="1"/>
          </p:cNvSpPr>
          <p:nvPr>
            <p:ph type="sldNum" sz="quarter" idx="12"/>
          </p:nvPr>
        </p:nvSpPr>
        <p:spPr/>
        <p:txBody>
          <a:bodyPr/>
          <a:lstStyle/>
          <a:p>
            <a:fld id="{2D5FA2D5-5485-4703-87CB-834DBA172BC2}" type="slidenum">
              <a:rPr lang="es-CO" smtClean="0"/>
              <a:t>‹Nº›</a:t>
            </a:fld>
            <a:endParaRPr lang="es-CO"/>
          </a:p>
        </p:txBody>
      </p:sp>
    </p:spTree>
    <p:extLst>
      <p:ext uri="{BB962C8B-B14F-4D97-AF65-F5344CB8AC3E}">
        <p14:creationId xmlns:p14="http://schemas.microsoft.com/office/powerpoint/2010/main" val="2570821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5DF9D7-F023-45BA-AE57-668043472C1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95EE037-D7AF-4D43-9CB3-6E2CDD0209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1EEC9A1-AD23-451A-A947-8B1BFE85DA1F}"/>
              </a:ext>
            </a:extLst>
          </p:cNvPr>
          <p:cNvSpPr>
            <a:spLocks noGrp="1"/>
          </p:cNvSpPr>
          <p:nvPr>
            <p:ph type="dt" sz="half" idx="10"/>
          </p:nvPr>
        </p:nvSpPr>
        <p:spPr/>
        <p:txBody>
          <a:bodyPr/>
          <a:lstStyle/>
          <a:p>
            <a:fld id="{114C3B97-DBD8-487C-8CCC-66471B12169D}" type="datetimeFigureOut">
              <a:rPr lang="es-CO" smtClean="0"/>
              <a:t>26/04/2020</a:t>
            </a:fld>
            <a:endParaRPr lang="es-CO"/>
          </a:p>
        </p:txBody>
      </p:sp>
      <p:sp>
        <p:nvSpPr>
          <p:cNvPr id="5" name="Marcador de pie de página 4">
            <a:extLst>
              <a:ext uri="{FF2B5EF4-FFF2-40B4-BE49-F238E27FC236}">
                <a16:creationId xmlns:a16="http://schemas.microsoft.com/office/drawing/2014/main" id="{1A9B1FF1-5A7C-413D-9066-9113CFF93BE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103248A-D9CB-4183-B672-811B9BB1D05B}"/>
              </a:ext>
            </a:extLst>
          </p:cNvPr>
          <p:cNvSpPr>
            <a:spLocks noGrp="1"/>
          </p:cNvSpPr>
          <p:nvPr>
            <p:ph type="sldNum" sz="quarter" idx="12"/>
          </p:nvPr>
        </p:nvSpPr>
        <p:spPr/>
        <p:txBody>
          <a:bodyPr/>
          <a:lstStyle/>
          <a:p>
            <a:fld id="{2D5FA2D5-5485-4703-87CB-834DBA172BC2}" type="slidenum">
              <a:rPr lang="es-CO" smtClean="0"/>
              <a:t>‹Nº›</a:t>
            </a:fld>
            <a:endParaRPr lang="es-CO"/>
          </a:p>
        </p:txBody>
      </p:sp>
    </p:spTree>
    <p:extLst>
      <p:ext uri="{BB962C8B-B14F-4D97-AF65-F5344CB8AC3E}">
        <p14:creationId xmlns:p14="http://schemas.microsoft.com/office/powerpoint/2010/main" val="84048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E285A9-84FF-41C5-867D-682AD1805B9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FF9FAC-3185-4D5E-8497-4165745F687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19DFED2-F502-4084-85DB-147E1753C7F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4993B7A-39EB-42D8-913B-8F443FA2A5D3}"/>
              </a:ext>
            </a:extLst>
          </p:cNvPr>
          <p:cNvSpPr>
            <a:spLocks noGrp="1"/>
          </p:cNvSpPr>
          <p:nvPr>
            <p:ph type="dt" sz="half" idx="10"/>
          </p:nvPr>
        </p:nvSpPr>
        <p:spPr/>
        <p:txBody>
          <a:bodyPr/>
          <a:lstStyle/>
          <a:p>
            <a:fld id="{114C3B97-DBD8-487C-8CCC-66471B12169D}" type="datetimeFigureOut">
              <a:rPr lang="es-CO" smtClean="0"/>
              <a:t>26/04/2020</a:t>
            </a:fld>
            <a:endParaRPr lang="es-CO"/>
          </a:p>
        </p:txBody>
      </p:sp>
      <p:sp>
        <p:nvSpPr>
          <p:cNvPr id="6" name="Marcador de pie de página 5">
            <a:extLst>
              <a:ext uri="{FF2B5EF4-FFF2-40B4-BE49-F238E27FC236}">
                <a16:creationId xmlns:a16="http://schemas.microsoft.com/office/drawing/2014/main" id="{85B89569-FF8C-4213-A394-385FABE92D7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08ED661-9144-4271-A651-0BC1E0BA6CC3}"/>
              </a:ext>
            </a:extLst>
          </p:cNvPr>
          <p:cNvSpPr>
            <a:spLocks noGrp="1"/>
          </p:cNvSpPr>
          <p:nvPr>
            <p:ph type="sldNum" sz="quarter" idx="12"/>
          </p:nvPr>
        </p:nvSpPr>
        <p:spPr/>
        <p:txBody>
          <a:bodyPr/>
          <a:lstStyle/>
          <a:p>
            <a:fld id="{2D5FA2D5-5485-4703-87CB-834DBA172BC2}" type="slidenum">
              <a:rPr lang="es-CO" smtClean="0"/>
              <a:t>‹Nº›</a:t>
            </a:fld>
            <a:endParaRPr lang="es-CO"/>
          </a:p>
        </p:txBody>
      </p:sp>
    </p:spTree>
    <p:extLst>
      <p:ext uri="{BB962C8B-B14F-4D97-AF65-F5344CB8AC3E}">
        <p14:creationId xmlns:p14="http://schemas.microsoft.com/office/powerpoint/2010/main" val="347065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664A3-C5A2-48A9-BF8F-10735B08A27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2ED7A0-869D-40DC-A9A5-FC22B85A5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2029625-7BD0-412C-A956-F8A5C5968EE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F6648BC1-5373-42ED-890F-A2711D8CE3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08E0C50-5638-420A-86A4-B27C60E81E2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81467A1-51F2-4106-B321-C1F2C2F150E1}"/>
              </a:ext>
            </a:extLst>
          </p:cNvPr>
          <p:cNvSpPr>
            <a:spLocks noGrp="1"/>
          </p:cNvSpPr>
          <p:nvPr>
            <p:ph type="dt" sz="half" idx="10"/>
          </p:nvPr>
        </p:nvSpPr>
        <p:spPr/>
        <p:txBody>
          <a:bodyPr/>
          <a:lstStyle/>
          <a:p>
            <a:fld id="{114C3B97-DBD8-487C-8CCC-66471B12169D}" type="datetimeFigureOut">
              <a:rPr lang="es-CO" smtClean="0"/>
              <a:t>26/04/2020</a:t>
            </a:fld>
            <a:endParaRPr lang="es-CO"/>
          </a:p>
        </p:txBody>
      </p:sp>
      <p:sp>
        <p:nvSpPr>
          <p:cNvPr id="8" name="Marcador de pie de página 7">
            <a:extLst>
              <a:ext uri="{FF2B5EF4-FFF2-40B4-BE49-F238E27FC236}">
                <a16:creationId xmlns:a16="http://schemas.microsoft.com/office/drawing/2014/main" id="{B345D1A4-F890-42E5-B45B-90FF281FBEC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E3572C5-8B18-4B69-A319-DD35B49BC7AA}"/>
              </a:ext>
            </a:extLst>
          </p:cNvPr>
          <p:cNvSpPr>
            <a:spLocks noGrp="1"/>
          </p:cNvSpPr>
          <p:nvPr>
            <p:ph type="sldNum" sz="quarter" idx="12"/>
          </p:nvPr>
        </p:nvSpPr>
        <p:spPr/>
        <p:txBody>
          <a:bodyPr/>
          <a:lstStyle/>
          <a:p>
            <a:fld id="{2D5FA2D5-5485-4703-87CB-834DBA172BC2}" type="slidenum">
              <a:rPr lang="es-CO" smtClean="0"/>
              <a:t>‹Nº›</a:t>
            </a:fld>
            <a:endParaRPr lang="es-CO"/>
          </a:p>
        </p:txBody>
      </p:sp>
    </p:spTree>
    <p:extLst>
      <p:ext uri="{BB962C8B-B14F-4D97-AF65-F5344CB8AC3E}">
        <p14:creationId xmlns:p14="http://schemas.microsoft.com/office/powerpoint/2010/main" val="102531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3249C-E1A6-4EFD-892C-38A50A8C051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2622F7F-0656-4CDE-B1BC-B1A5131994D6}"/>
              </a:ext>
            </a:extLst>
          </p:cNvPr>
          <p:cNvSpPr>
            <a:spLocks noGrp="1"/>
          </p:cNvSpPr>
          <p:nvPr>
            <p:ph type="dt" sz="half" idx="10"/>
          </p:nvPr>
        </p:nvSpPr>
        <p:spPr/>
        <p:txBody>
          <a:bodyPr/>
          <a:lstStyle/>
          <a:p>
            <a:fld id="{114C3B97-DBD8-487C-8CCC-66471B12169D}" type="datetimeFigureOut">
              <a:rPr lang="es-CO" smtClean="0"/>
              <a:t>26/04/2020</a:t>
            </a:fld>
            <a:endParaRPr lang="es-CO"/>
          </a:p>
        </p:txBody>
      </p:sp>
      <p:sp>
        <p:nvSpPr>
          <p:cNvPr id="4" name="Marcador de pie de página 3">
            <a:extLst>
              <a:ext uri="{FF2B5EF4-FFF2-40B4-BE49-F238E27FC236}">
                <a16:creationId xmlns:a16="http://schemas.microsoft.com/office/drawing/2014/main" id="{BB5054AE-40D8-43B0-8038-79E495890EE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116B23D-F0EF-4E78-8691-76621EF56F32}"/>
              </a:ext>
            </a:extLst>
          </p:cNvPr>
          <p:cNvSpPr>
            <a:spLocks noGrp="1"/>
          </p:cNvSpPr>
          <p:nvPr>
            <p:ph type="sldNum" sz="quarter" idx="12"/>
          </p:nvPr>
        </p:nvSpPr>
        <p:spPr/>
        <p:txBody>
          <a:bodyPr/>
          <a:lstStyle/>
          <a:p>
            <a:fld id="{2D5FA2D5-5485-4703-87CB-834DBA172BC2}" type="slidenum">
              <a:rPr lang="es-CO" smtClean="0"/>
              <a:t>‹Nº›</a:t>
            </a:fld>
            <a:endParaRPr lang="es-CO"/>
          </a:p>
        </p:txBody>
      </p:sp>
    </p:spTree>
    <p:extLst>
      <p:ext uri="{BB962C8B-B14F-4D97-AF65-F5344CB8AC3E}">
        <p14:creationId xmlns:p14="http://schemas.microsoft.com/office/powerpoint/2010/main" val="28358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0878E26-D71A-46E6-88BC-FFFCB22EC566}"/>
              </a:ext>
            </a:extLst>
          </p:cNvPr>
          <p:cNvSpPr>
            <a:spLocks noGrp="1"/>
          </p:cNvSpPr>
          <p:nvPr>
            <p:ph type="dt" sz="half" idx="10"/>
          </p:nvPr>
        </p:nvSpPr>
        <p:spPr/>
        <p:txBody>
          <a:bodyPr/>
          <a:lstStyle/>
          <a:p>
            <a:fld id="{114C3B97-DBD8-487C-8CCC-66471B12169D}" type="datetimeFigureOut">
              <a:rPr lang="es-CO" smtClean="0"/>
              <a:t>26/04/2020</a:t>
            </a:fld>
            <a:endParaRPr lang="es-CO"/>
          </a:p>
        </p:txBody>
      </p:sp>
      <p:sp>
        <p:nvSpPr>
          <p:cNvPr id="3" name="Marcador de pie de página 2">
            <a:extLst>
              <a:ext uri="{FF2B5EF4-FFF2-40B4-BE49-F238E27FC236}">
                <a16:creationId xmlns:a16="http://schemas.microsoft.com/office/drawing/2014/main" id="{98B69022-7AD0-49EF-AB39-C27059CD13E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8873899-67F3-45B6-91A7-8799805BA865}"/>
              </a:ext>
            </a:extLst>
          </p:cNvPr>
          <p:cNvSpPr>
            <a:spLocks noGrp="1"/>
          </p:cNvSpPr>
          <p:nvPr>
            <p:ph type="sldNum" sz="quarter" idx="12"/>
          </p:nvPr>
        </p:nvSpPr>
        <p:spPr/>
        <p:txBody>
          <a:bodyPr/>
          <a:lstStyle/>
          <a:p>
            <a:fld id="{2D5FA2D5-5485-4703-87CB-834DBA172BC2}" type="slidenum">
              <a:rPr lang="es-CO" smtClean="0"/>
              <a:t>‹Nº›</a:t>
            </a:fld>
            <a:endParaRPr lang="es-CO"/>
          </a:p>
        </p:txBody>
      </p:sp>
    </p:spTree>
    <p:extLst>
      <p:ext uri="{BB962C8B-B14F-4D97-AF65-F5344CB8AC3E}">
        <p14:creationId xmlns:p14="http://schemas.microsoft.com/office/powerpoint/2010/main" val="264506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72C9A-8B3D-4655-824B-7BEB95836D1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533621F-A217-465A-B86B-119F01AB7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B9B6AE3-7904-4C04-AE4D-339FC990E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AA260A6-FAC3-4976-8223-AC69A82A6470}"/>
              </a:ext>
            </a:extLst>
          </p:cNvPr>
          <p:cNvSpPr>
            <a:spLocks noGrp="1"/>
          </p:cNvSpPr>
          <p:nvPr>
            <p:ph type="dt" sz="half" idx="10"/>
          </p:nvPr>
        </p:nvSpPr>
        <p:spPr/>
        <p:txBody>
          <a:bodyPr/>
          <a:lstStyle/>
          <a:p>
            <a:fld id="{114C3B97-DBD8-487C-8CCC-66471B12169D}" type="datetimeFigureOut">
              <a:rPr lang="es-CO" smtClean="0"/>
              <a:t>26/04/2020</a:t>
            </a:fld>
            <a:endParaRPr lang="es-CO"/>
          </a:p>
        </p:txBody>
      </p:sp>
      <p:sp>
        <p:nvSpPr>
          <p:cNvPr id="6" name="Marcador de pie de página 5">
            <a:extLst>
              <a:ext uri="{FF2B5EF4-FFF2-40B4-BE49-F238E27FC236}">
                <a16:creationId xmlns:a16="http://schemas.microsoft.com/office/drawing/2014/main" id="{206D90E4-FB38-4631-9B16-24E22A27042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E8F40C2-D892-491B-89BF-603A8A675021}"/>
              </a:ext>
            </a:extLst>
          </p:cNvPr>
          <p:cNvSpPr>
            <a:spLocks noGrp="1"/>
          </p:cNvSpPr>
          <p:nvPr>
            <p:ph type="sldNum" sz="quarter" idx="12"/>
          </p:nvPr>
        </p:nvSpPr>
        <p:spPr/>
        <p:txBody>
          <a:bodyPr/>
          <a:lstStyle/>
          <a:p>
            <a:fld id="{2D5FA2D5-5485-4703-87CB-834DBA172BC2}" type="slidenum">
              <a:rPr lang="es-CO" smtClean="0"/>
              <a:t>‹Nº›</a:t>
            </a:fld>
            <a:endParaRPr lang="es-CO"/>
          </a:p>
        </p:txBody>
      </p:sp>
    </p:spTree>
    <p:extLst>
      <p:ext uri="{BB962C8B-B14F-4D97-AF65-F5344CB8AC3E}">
        <p14:creationId xmlns:p14="http://schemas.microsoft.com/office/powerpoint/2010/main" val="266412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926D9C-D2BD-4197-B969-74A0090B75E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36179F0-CE26-43A4-BD08-2538CA68D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48CD4E2-7F99-460A-A33D-2B4A6AD31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CE0376-AD6F-4D6D-9BF3-6F0B6863C75B}"/>
              </a:ext>
            </a:extLst>
          </p:cNvPr>
          <p:cNvSpPr>
            <a:spLocks noGrp="1"/>
          </p:cNvSpPr>
          <p:nvPr>
            <p:ph type="dt" sz="half" idx="10"/>
          </p:nvPr>
        </p:nvSpPr>
        <p:spPr/>
        <p:txBody>
          <a:bodyPr/>
          <a:lstStyle/>
          <a:p>
            <a:fld id="{114C3B97-DBD8-487C-8CCC-66471B12169D}" type="datetimeFigureOut">
              <a:rPr lang="es-CO" smtClean="0"/>
              <a:t>26/04/2020</a:t>
            </a:fld>
            <a:endParaRPr lang="es-CO"/>
          </a:p>
        </p:txBody>
      </p:sp>
      <p:sp>
        <p:nvSpPr>
          <p:cNvPr id="6" name="Marcador de pie de página 5">
            <a:extLst>
              <a:ext uri="{FF2B5EF4-FFF2-40B4-BE49-F238E27FC236}">
                <a16:creationId xmlns:a16="http://schemas.microsoft.com/office/drawing/2014/main" id="{82C07E68-24E6-4E2D-9B5D-2889B706A43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50120FB-6C57-4B36-936B-B47545150AC9}"/>
              </a:ext>
            </a:extLst>
          </p:cNvPr>
          <p:cNvSpPr>
            <a:spLocks noGrp="1"/>
          </p:cNvSpPr>
          <p:nvPr>
            <p:ph type="sldNum" sz="quarter" idx="12"/>
          </p:nvPr>
        </p:nvSpPr>
        <p:spPr/>
        <p:txBody>
          <a:bodyPr/>
          <a:lstStyle/>
          <a:p>
            <a:fld id="{2D5FA2D5-5485-4703-87CB-834DBA172BC2}" type="slidenum">
              <a:rPr lang="es-CO" smtClean="0"/>
              <a:t>‹Nº›</a:t>
            </a:fld>
            <a:endParaRPr lang="es-CO"/>
          </a:p>
        </p:txBody>
      </p:sp>
    </p:spTree>
    <p:extLst>
      <p:ext uri="{BB962C8B-B14F-4D97-AF65-F5344CB8AC3E}">
        <p14:creationId xmlns:p14="http://schemas.microsoft.com/office/powerpoint/2010/main" val="3815330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313793-0D10-42E8-B92E-C09F13A01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76935B7-7A57-4788-850B-A88A5DAD7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8B77B89-CFCD-4AB4-A6DE-28F71FFEF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C3B97-DBD8-487C-8CCC-66471B12169D}" type="datetimeFigureOut">
              <a:rPr lang="es-CO" smtClean="0"/>
              <a:t>26/04/2020</a:t>
            </a:fld>
            <a:endParaRPr lang="es-CO"/>
          </a:p>
        </p:txBody>
      </p:sp>
      <p:sp>
        <p:nvSpPr>
          <p:cNvPr id="5" name="Marcador de pie de página 4">
            <a:extLst>
              <a:ext uri="{FF2B5EF4-FFF2-40B4-BE49-F238E27FC236}">
                <a16:creationId xmlns:a16="http://schemas.microsoft.com/office/drawing/2014/main" id="{E790E574-227D-419D-B283-886DA5AC3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12BAE8C-52E5-4BDB-BE37-6B6C17A5C0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FA2D5-5485-4703-87CB-834DBA172BC2}" type="slidenum">
              <a:rPr lang="es-CO" smtClean="0"/>
              <a:t>‹Nº›</a:t>
            </a:fld>
            <a:endParaRPr lang="es-CO"/>
          </a:p>
        </p:txBody>
      </p:sp>
    </p:spTree>
    <p:extLst>
      <p:ext uri="{BB962C8B-B14F-4D97-AF65-F5344CB8AC3E}">
        <p14:creationId xmlns:p14="http://schemas.microsoft.com/office/powerpoint/2010/main" val="355762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477385"/>
            <a:ext cx="9144000" cy="1032577"/>
          </a:xfrm>
          <a:ln w="28575"/>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r>
              <a:rPr lang="es-CO" b="1" dirty="0">
                <a:ln w="0"/>
                <a:solidFill>
                  <a:schemeClr val="tx1"/>
                </a:solidFill>
                <a:effectLst>
                  <a:outerShdw blurRad="38100" dist="19050" dir="2700000" algn="tl" rotWithShape="0">
                    <a:schemeClr val="dk1">
                      <a:alpha val="40000"/>
                    </a:schemeClr>
                  </a:outerShdw>
                </a:effectLst>
              </a:rPr>
              <a:t>Bonos</a:t>
            </a:r>
          </a:p>
        </p:txBody>
      </p:sp>
      <p:sp>
        <p:nvSpPr>
          <p:cNvPr id="3" name="Subtítulo 2"/>
          <p:cNvSpPr>
            <a:spLocks noGrp="1"/>
          </p:cNvSpPr>
          <p:nvPr>
            <p:ph type="subTitle" idx="1"/>
          </p:nvPr>
        </p:nvSpPr>
        <p:spPr>
          <a:xfrm>
            <a:off x="2667000" y="4077073"/>
            <a:ext cx="6858000" cy="803271"/>
          </a:xfrm>
        </p:spPr>
        <p:txBody>
          <a:bodyPr>
            <a:normAutofit/>
          </a:bodyPr>
          <a:lstStyle/>
          <a:p>
            <a:pPr>
              <a:lnSpc>
                <a:spcPct val="170000"/>
              </a:lnSpc>
            </a:pPr>
            <a:r>
              <a:rPr lang="es-ES" dirty="0">
                <a:solidFill>
                  <a:schemeClr val="tx1"/>
                </a:solidFill>
                <a:latin typeface="Arial" pitchFamily="34" charset="0"/>
                <a:cs typeface="Arial" pitchFamily="34" charset="0"/>
              </a:rPr>
              <a:t>Portafolios de Inversión</a:t>
            </a:r>
          </a:p>
          <a:p>
            <a:pPr>
              <a:lnSpc>
                <a:spcPct val="170000"/>
              </a:lnSpc>
            </a:pPr>
            <a:endParaRPr lang="es-CO" dirty="0"/>
          </a:p>
        </p:txBody>
      </p:sp>
      <p:sp>
        <p:nvSpPr>
          <p:cNvPr id="4" name="Rectángulo 3">
            <a:extLst>
              <a:ext uri="{FF2B5EF4-FFF2-40B4-BE49-F238E27FC236}">
                <a16:creationId xmlns:a16="http://schemas.microsoft.com/office/drawing/2014/main" id="{7FF4B394-DEAD-45A0-A16F-408459848642}"/>
              </a:ext>
            </a:extLst>
          </p:cNvPr>
          <p:cNvSpPr/>
          <p:nvPr/>
        </p:nvSpPr>
        <p:spPr>
          <a:xfrm>
            <a:off x="3967148" y="5560942"/>
            <a:ext cx="4257704" cy="461665"/>
          </a:xfrm>
          <a:prstGeom prst="rect">
            <a:avLst/>
          </a:prstGeom>
        </p:spPr>
        <p:txBody>
          <a:bodyPr wrap="none">
            <a:spAutoFit/>
          </a:bodyPr>
          <a:lstStyle/>
          <a:p>
            <a:r>
              <a:rPr lang="es-CO" sz="2400" b="1" dirty="0"/>
              <a:t>Docente: </a:t>
            </a:r>
            <a:r>
              <a:rPr lang="es-CO" sz="2400" dirty="0"/>
              <a:t>Natalia Acevedo Prins. </a:t>
            </a:r>
          </a:p>
        </p:txBody>
      </p:sp>
    </p:spTree>
    <p:extLst>
      <p:ext uri="{BB962C8B-B14F-4D97-AF65-F5344CB8AC3E}">
        <p14:creationId xmlns:p14="http://schemas.microsoft.com/office/powerpoint/2010/main" val="898663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84791" y="1713938"/>
            <a:ext cx="4944139" cy="1108720"/>
          </a:xfr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20000"/>
          </a:bodyPr>
          <a:lstStyle/>
          <a:p>
            <a:pPr marL="0" algn="just">
              <a:lnSpc>
                <a:spcPct val="150000"/>
              </a:lnSpc>
              <a:buNone/>
            </a:pPr>
            <a:r>
              <a:rPr lang="es-CO" sz="1800" dirty="0">
                <a:latin typeface="Arial" panose="020B0604020202020204" pitchFamily="34" charset="0"/>
                <a:cs typeface="Arial" panose="020B0604020202020204" pitchFamily="34" charset="0"/>
              </a:rPr>
              <a:t>Debido a que el bono tiene diez pagos de cupones restantes, la TIR se calcula con la siguiente ecuación:</a:t>
            </a:r>
          </a:p>
        </p:txBody>
      </p:sp>
      <p:sp>
        <p:nvSpPr>
          <p:cNvPr id="9" name="3 Título"/>
          <p:cNvSpPr txBox="1">
            <a:spLocks/>
          </p:cNvSpPr>
          <p:nvPr/>
        </p:nvSpPr>
        <p:spPr>
          <a:xfrm>
            <a:off x="584790" y="499730"/>
            <a:ext cx="11313043" cy="64327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Ejemplo TIR bonos con cupón</a:t>
            </a:r>
          </a:p>
        </p:txBody>
      </p:sp>
      <mc:AlternateContent xmlns:mc="http://schemas.openxmlformats.org/markup-compatibility/2006" xmlns:a14="http://schemas.microsoft.com/office/drawing/2010/main">
        <mc:Choice Requires="a14">
          <p:sp>
            <p:nvSpPr>
              <p:cNvPr id="8" name="CuadroTexto 7"/>
              <p:cNvSpPr txBox="1"/>
              <p:nvPr/>
            </p:nvSpPr>
            <p:spPr>
              <a:xfrm>
                <a:off x="579474" y="3486457"/>
                <a:ext cx="5282856"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rPr>
                        <m:t>957,35=25</m:t>
                      </m:r>
                      <m:r>
                        <a:rPr lang="es-CO" i="1">
                          <a:latin typeface="Cambria Math" panose="02040503050406030204" pitchFamily="18" charset="0"/>
                          <a:ea typeface="Cambria Math" panose="02040503050406030204" pitchFamily="18" charset="0"/>
                        </a:rPr>
                        <m:t>×</m:t>
                      </m:r>
                      <m:f>
                        <m:fPr>
                          <m:ctrlPr>
                            <a:rPr lang="es-CO" i="1">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1</m:t>
                          </m:r>
                        </m:num>
                        <m:den>
                          <m:r>
                            <a:rPr lang="es-CO" i="1">
                              <a:latin typeface="Cambria Math" panose="02040503050406030204" pitchFamily="18" charset="0"/>
                              <a:ea typeface="Cambria Math" panose="02040503050406030204" pitchFamily="18" charset="0"/>
                            </a:rPr>
                            <m:t>𝑇𝐼𝑅</m:t>
                          </m:r>
                        </m:den>
                      </m:f>
                      <m:d>
                        <m:dPr>
                          <m:ctrlPr>
                            <a:rPr lang="es-CO" i="1">
                              <a:latin typeface="Cambria Math" panose="02040503050406030204" pitchFamily="18" charset="0"/>
                              <a:ea typeface="Cambria Math" panose="02040503050406030204" pitchFamily="18" charset="0"/>
                            </a:rPr>
                          </m:ctrlPr>
                        </m:dPr>
                        <m:e>
                          <m:r>
                            <a:rPr lang="es-CO" i="1">
                              <a:latin typeface="Cambria Math" panose="02040503050406030204" pitchFamily="18" charset="0"/>
                              <a:ea typeface="Cambria Math" panose="02040503050406030204" pitchFamily="18" charset="0"/>
                            </a:rPr>
                            <m:t>1−</m:t>
                          </m:r>
                          <m:f>
                            <m:fPr>
                              <m:ctrlPr>
                                <a:rPr lang="es-CO" i="1">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1</m:t>
                              </m:r>
                            </m:num>
                            <m:den>
                              <m:sSup>
                                <m:sSupPr>
                                  <m:ctrlPr>
                                    <a:rPr lang="es-CO" i="1">
                                      <a:latin typeface="Cambria Math" panose="02040503050406030204" pitchFamily="18" charset="0"/>
                                      <a:ea typeface="Cambria Math" panose="02040503050406030204" pitchFamily="18" charset="0"/>
                                    </a:rPr>
                                  </m:ctrlPr>
                                </m:sSupPr>
                                <m:e>
                                  <m:d>
                                    <m:dPr>
                                      <m:ctrlPr>
                                        <a:rPr lang="es-CO" i="1">
                                          <a:latin typeface="Cambria Math" panose="02040503050406030204" pitchFamily="18" charset="0"/>
                                          <a:ea typeface="Cambria Math" panose="02040503050406030204" pitchFamily="18" charset="0"/>
                                        </a:rPr>
                                      </m:ctrlPr>
                                    </m:dPr>
                                    <m:e>
                                      <m:r>
                                        <a:rPr lang="es-CO" i="1">
                                          <a:latin typeface="Cambria Math" panose="02040503050406030204" pitchFamily="18" charset="0"/>
                                          <a:ea typeface="Cambria Math" panose="02040503050406030204" pitchFamily="18" charset="0"/>
                                        </a:rPr>
                                        <m:t>1+</m:t>
                                      </m:r>
                                      <m:r>
                                        <a:rPr lang="es-CO" i="1">
                                          <a:latin typeface="Cambria Math" panose="02040503050406030204" pitchFamily="18" charset="0"/>
                                          <a:ea typeface="Cambria Math" panose="02040503050406030204" pitchFamily="18" charset="0"/>
                                        </a:rPr>
                                        <m:t>𝑇𝐼𝑅</m:t>
                                      </m:r>
                                    </m:e>
                                  </m:d>
                                </m:e>
                                <m:sup>
                                  <m:r>
                                    <a:rPr lang="es-CO" i="1">
                                      <a:latin typeface="Cambria Math" panose="02040503050406030204" pitchFamily="18" charset="0"/>
                                      <a:ea typeface="Cambria Math" panose="02040503050406030204" pitchFamily="18" charset="0"/>
                                    </a:rPr>
                                    <m:t>10</m:t>
                                  </m:r>
                                </m:sup>
                              </m:sSup>
                            </m:den>
                          </m:f>
                        </m:e>
                      </m:d>
                      <m:r>
                        <a:rPr lang="es-CO" i="1">
                          <a:latin typeface="Cambria Math" panose="02040503050406030204" pitchFamily="18" charset="0"/>
                          <a:ea typeface="Cambria Math" panose="02040503050406030204" pitchFamily="18" charset="0"/>
                        </a:rPr>
                        <m:t>+</m:t>
                      </m:r>
                      <m:f>
                        <m:fPr>
                          <m:ctrlPr>
                            <a:rPr lang="es-CO" i="1">
                              <a:latin typeface="Cambria Math" panose="02040503050406030204" pitchFamily="18" charset="0"/>
                              <a:ea typeface="Cambria Math" panose="02040503050406030204" pitchFamily="18" charset="0"/>
                            </a:rPr>
                          </m:ctrlPr>
                        </m:fPr>
                        <m:num>
                          <m:r>
                            <a:rPr lang="es-CO" i="1">
                              <a:latin typeface="Cambria Math" panose="02040503050406030204" pitchFamily="18" charset="0"/>
                              <a:ea typeface="Cambria Math" panose="02040503050406030204" pitchFamily="18" charset="0"/>
                            </a:rPr>
                            <m:t>100</m:t>
                          </m:r>
                        </m:num>
                        <m:den>
                          <m:sSup>
                            <m:sSupPr>
                              <m:ctrlPr>
                                <a:rPr lang="es-CO" i="1">
                                  <a:latin typeface="Cambria Math" panose="02040503050406030204" pitchFamily="18" charset="0"/>
                                  <a:ea typeface="Cambria Math" panose="02040503050406030204" pitchFamily="18" charset="0"/>
                                </a:rPr>
                              </m:ctrlPr>
                            </m:sSupPr>
                            <m:e>
                              <m:d>
                                <m:dPr>
                                  <m:ctrlPr>
                                    <a:rPr lang="es-CO" i="1">
                                      <a:latin typeface="Cambria Math" panose="02040503050406030204" pitchFamily="18" charset="0"/>
                                      <a:ea typeface="Cambria Math" panose="02040503050406030204" pitchFamily="18" charset="0"/>
                                    </a:rPr>
                                  </m:ctrlPr>
                                </m:dPr>
                                <m:e>
                                  <m:r>
                                    <a:rPr lang="es-CO" i="1">
                                      <a:latin typeface="Cambria Math" panose="02040503050406030204" pitchFamily="18" charset="0"/>
                                      <a:ea typeface="Cambria Math" panose="02040503050406030204" pitchFamily="18" charset="0"/>
                                    </a:rPr>
                                    <m:t>1+</m:t>
                                  </m:r>
                                  <m:r>
                                    <a:rPr lang="es-CO" i="1">
                                      <a:latin typeface="Cambria Math" panose="02040503050406030204" pitchFamily="18" charset="0"/>
                                      <a:ea typeface="Cambria Math" panose="02040503050406030204" pitchFamily="18" charset="0"/>
                                    </a:rPr>
                                    <m:t>𝑇𝐼𝑅</m:t>
                                  </m:r>
                                </m:e>
                              </m:d>
                            </m:e>
                            <m:sup>
                              <m:r>
                                <a:rPr lang="es-CO" i="1">
                                  <a:latin typeface="Cambria Math" panose="02040503050406030204" pitchFamily="18" charset="0"/>
                                  <a:ea typeface="Cambria Math" panose="02040503050406030204" pitchFamily="18" charset="0"/>
                                </a:rPr>
                                <m:t>10</m:t>
                              </m:r>
                            </m:sup>
                          </m:sSup>
                        </m:den>
                      </m:f>
                    </m:oMath>
                  </m:oMathPara>
                </a14:m>
                <a:endParaRPr lang="es-CO" dirty="0"/>
              </a:p>
            </p:txBody>
          </p:sp>
        </mc:Choice>
        <mc:Fallback xmlns="">
          <p:sp>
            <p:nvSpPr>
              <p:cNvPr id="8" name="CuadroTexto 7"/>
              <p:cNvSpPr txBox="1">
                <a:spLocks noRot="1" noChangeAspect="1" noMove="1" noResize="1" noEditPoints="1" noAdjustHandles="1" noChangeArrowheads="1" noChangeShapeType="1" noTextEdit="1"/>
              </p:cNvSpPr>
              <p:nvPr/>
            </p:nvSpPr>
            <p:spPr>
              <a:xfrm>
                <a:off x="579474" y="3486457"/>
                <a:ext cx="5282856" cy="622350"/>
              </a:xfrm>
              <a:prstGeom prst="rect">
                <a:avLst/>
              </a:prstGeom>
              <a:blipFill>
                <a:blip r:embed="rId2"/>
                <a:stretch>
                  <a:fillRect/>
                </a:stretch>
              </a:blipFill>
            </p:spPr>
            <p:txBody>
              <a:bodyPr/>
              <a:lstStyle/>
              <a:p>
                <a:r>
                  <a:rPr lang="es-CO">
                    <a:noFill/>
                  </a:rPr>
                  <a:t> </a:t>
                </a:r>
              </a:p>
            </p:txBody>
          </p:sp>
        </mc:Fallback>
      </mc:AlternateContent>
      <p:sp>
        <p:nvSpPr>
          <p:cNvPr id="2" name="Elipse 1">
            <a:extLst>
              <a:ext uri="{FF2B5EF4-FFF2-40B4-BE49-F238E27FC236}">
                <a16:creationId xmlns:a16="http://schemas.microsoft.com/office/drawing/2014/main" id="{AB2EC21D-0E69-41E7-8AF1-5A2D5706D6F7}"/>
              </a:ext>
            </a:extLst>
          </p:cNvPr>
          <p:cNvSpPr/>
          <p:nvPr/>
        </p:nvSpPr>
        <p:spPr>
          <a:xfrm>
            <a:off x="1910180" y="3762228"/>
            <a:ext cx="808074" cy="404037"/>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85B8480F-CBEE-45B8-8788-821F6F537F5F}"/>
              </a:ext>
            </a:extLst>
          </p:cNvPr>
          <p:cNvSpPr/>
          <p:nvPr/>
        </p:nvSpPr>
        <p:spPr>
          <a:xfrm>
            <a:off x="4987072" y="3797632"/>
            <a:ext cx="619961" cy="404037"/>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Elipse 10">
            <a:extLst>
              <a:ext uri="{FF2B5EF4-FFF2-40B4-BE49-F238E27FC236}">
                <a16:creationId xmlns:a16="http://schemas.microsoft.com/office/drawing/2014/main" id="{7C29300C-59EB-4F6A-A109-CFBD1D26F747}"/>
              </a:ext>
            </a:extLst>
          </p:cNvPr>
          <p:cNvSpPr/>
          <p:nvPr/>
        </p:nvSpPr>
        <p:spPr>
          <a:xfrm>
            <a:off x="3468253" y="3762226"/>
            <a:ext cx="580707" cy="404037"/>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D8376857-5A58-42D2-9CC3-8ABD98E64869}"/>
              </a:ext>
            </a:extLst>
          </p:cNvPr>
          <p:cNvSpPr txBox="1"/>
          <p:nvPr/>
        </p:nvSpPr>
        <p:spPr>
          <a:xfrm>
            <a:off x="934025" y="5144062"/>
            <a:ext cx="4029739" cy="369332"/>
          </a:xfrm>
          <a:prstGeom prst="rect">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s-CO"/>
            </a:defPPr>
            <a:lvl1pPr algn="ctr">
              <a:defRPr>
                <a:ln w="0"/>
                <a:effectLst>
                  <a:outerShdw blurRad="38100" dist="19050" dir="2700000" algn="tl" rotWithShape="0">
                    <a:schemeClr val="dk1">
                      <a:alpha val="40000"/>
                    </a:schemeClr>
                  </a:outerShdw>
                </a:effectLst>
              </a:defRPr>
            </a:lvl1pPr>
          </a:lstStyle>
          <a:p>
            <a:r>
              <a:rPr lang="es-CO" dirty="0"/>
              <a:t>Despejar para cada momento del tiempo </a:t>
            </a:r>
          </a:p>
        </p:txBody>
      </p:sp>
      <p:cxnSp>
        <p:nvCxnSpPr>
          <p:cNvPr id="6" name="Conector: curvado 5">
            <a:extLst>
              <a:ext uri="{FF2B5EF4-FFF2-40B4-BE49-F238E27FC236}">
                <a16:creationId xmlns:a16="http://schemas.microsoft.com/office/drawing/2014/main" id="{3CDE5C11-348A-4546-9E85-393AEF882D54}"/>
              </a:ext>
            </a:extLst>
          </p:cNvPr>
          <p:cNvCxnSpPr>
            <a:stCxn id="4" idx="0"/>
            <a:endCxn id="2" idx="4"/>
          </p:cNvCxnSpPr>
          <p:nvPr/>
        </p:nvCxnSpPr>
        <p:spPr>
          <a:xfrm rot="16200000" flipV="1">
            <a:off x="2142658" y="4337825"/>
            <a:ext cx="977797" cy="634678"/>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Conector: curvado 12">
            <a:extLst>
              <a:ext uri="{FF2B5EF4-FFF2-40B4-BE49-F238E27FC236}">
                <a16:creationId xmlns:a16="http://schemas.microsoft.com/office/drawing/2014/main" id="{67CF3712-3858-4921-B2C4-4E0912868794}"/>
              </a:ext>
            </a:extLst>
          </p:cNvPr>
          <p:cNvCxnSpPr>
            <a:cxnSpLocks/>
            <a:stCxn id="4" idx="0"/>
            <a:endCxn id="7" idx="4"/>
          </p:cNvCxnSpPr>
          <p:nvPr/>
        </p:nvCxnSpPr>
        <p:spPr>
          <a:xfrm rot="5400000" flipH="1" flipV="1">
            <a:off x="3651778" y="3498787"/>
            <a:ext cx="942393" cy="2348158"/>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Conector: curvado 14">
            <a:extLst>
              <a:ext uri="{FF2B5EF4-FFF2-40B4-BE49-F238E27FC236}">
                <a16:creationId xmlns:a16="http://schemas.microsoft.com/office/drawing/2014/main" id="{DB18BD44-D15C-4A7F-A8DE-F341A3D55A45}"/>
              </a:ext>
            </a:extLst>
          </p:cNvPr>
          <p:cNvCxnSpPr>
            <a:cxnSpLocks/>
            <a:stCxn id="4" idx="0"/>
            <a:endCxn id="11" idx="4"/>
          </p:cNvCxnSpPr>
          <p:nvPr/>
        </p:nvCxnSpPr>
        <p:spPr>
          <a:xfrm rot="5400000" flipH="1" flipV="1">
            <a:off x="2864852" y="4250307"/>
            <a:ext cx="977799" cy="809712"/>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34" name="Tabla 33">
            <a:extLst>
              <a:ext uri="{FF2B5EF4-FFF2-40B4-BE49-F238E27FC236}">
                <a16:creationId xmlns:a16="http://schemas.microsoft.com/office/drawing/2014/main" id="{B1B6E7A5-76B5-4C66-AFAB-955FA387ED09}"/>
              </a:ext>
            </a:extLst>
          </p:cNvPr>
          <p:cNvGraphicFramePr>
            <a:graphicFrameLocks noGrp="1"/>
          </p:cNvGraphicFramePr>
          <p:nvPr>
            <p:extLst>
              <p:ext uri="{D42A27DB-BD31-4B8C-83A1-F6EECF244321}">
                <p14:modId xmlns:p14="http://schemas.microsoft.com/office/powerpoint/2010/main" val="1974397552"/>
              </p:ext>
            </p:extLst>
          </p:nvPr>
        </p:nvGraphicFramePr>
        <p:xfrm>
          <a:off x="5607034" y="4401580"/>
          <a:ext cx="6290799" cy="2190804"/>
        </p:xfrm>
        <a:graphic>
          <a:graphicData uri="http://schemas.openxmlformats.org/drawingml/2006/table">
            <a:tbl>
              <a:tblPr firstRow="1" bandRow="1">
                <a:tableStyleId>{5940675A-B579-460E-94D1-54222C63F5DA}</a:tableStyleId>
              </a:tblPr>
              <a:tblGrid>
                <a:gridCol w="985773">
                  <a:extLst>
                    <a:ext uri="{9D8B030D-6E8A-4147-A177-3AD203B41FA5}">
                      <a16:colId xmlns:a16="http://schemas.microsoft.com/office/drawing/2014/main" val="20000"/>
                    </a:ext>
                  </a:extLst>
                </a:gridCol>
                <a:gridCol w="650451">
                  <a:extLst>
                    <a:ext uri="{9D8B030D-6E8A-4147-A177-3AD203B41FA5}">
                      <a16:colId xmlns:a16="http://schemas.microsoft.com/office/drawing/2014/main" val="20001"/>
                    </a:ext>
                  </a:extLst>
                </a:gridCol>
                <a:gridCol w="689187">
                  <a:extLst>
                    <a:ext uri="{9D8B030D-6E8A-4147-A177-3AD203B41FA5}">
                      <a16:colId xmlns:a16="http://schemas.microsoft.com/office/drawing/2014/main" val="20002"/>
                    </a:ext>
                  </a:extLst>
                </a:gridCol>
                <a:gridCol w="797327">
                  <a:extLst>
                    <a:ext uri="{9D8B030D-6E8A-4147-A177-3AD203B41FA5}">
                      <a16:colId xmlns:a16="http://schemas.microsoft.com/office/drawing/2014/main" val="20003"/>
                    </a:ext>
                  </a:extLst>
                </a:gridCol>
                <a:gridCol w="723890">
                  <a:extLst>
                    <a:ext uri="{9D8B030D-6E8A-4147-A177-3AD203B41FA5}">
                      <a16:colId xmlns:a16="http://schemas.microsoft.com/office/drawing/2014/main" val="20004"/>
                    </a:ext>
                  </a:extLst>
                </a:gridCol>
                <a:gridCol w="482593">
                  <a:extLst>
                    <a:ext uri="{9D8B030D-6E8A-4147-A177-3AD203B41FA5}">
                      <a16:colId xmlns:a16="http://schemas.microsoft.com/office/drawing/2014/main" val="20005"/>
                    </a:ext>
                  </a:extLst>
                </a:gridCol>
                <a:gridCol w="1961578">
                  <a:extLst>
                    <a:ext uri="{9D8B030D-6E8A-4147-A177-3AD203B41FA5}">
                      <a16:colId xmlns:a16="http://schemas.microsoft.com/office/drawing/2014/main" val="20006"/>
                    </a:ext>
                  </a:extLst>
                </a:gridCol>
              </a:tblGrid>
              <a:tr h="455741">
                <a:tc>
                  <a:txBody>
                    <a:bodyPr/>
                    <a:lstStyle/>
                    <a:p>
                      <a:pPr algn="ctr"/>
                      <a:endParaRPr lang="es-CO" sz="14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s-CO" sz="1400" b="1" dirty="0">
                          <a:solidFill>
                            <a:schemeClr val="tx1"/>
                          </a:solidFill>
                          <a:latin typeface="Arial" panose="020B0604020202020204" pitchFamily="34" charset="0"/>
                          <a:cs typeface="Arial" panose="020B0604020202020204" pitchFamily="34" charset="0"/>
                        </a:rPr>
                        <a:t>#PER</a:t>
                      </a:r>
                    </a:p>
                  </a:txBody>
                  <a:tcPr/>
                </a:tc>
                <a:tc>
                  <a:txBody>
                    <a:bodyPr/>
                    <a:lstStyle/>
                    <a:p>
                      <a:pPr algn="ctr"/>
                      <a:r>
                        <a:rPr lang="es-CO" sz="1400" b="1" dirty="0">
                          <a:solidFill>
                            <a:schemeClr val="tx1"/>
                          </a:solidFill>
                          <a:latin typeface="Arial" panose="020B0604020202020204" pitchFamily="34" charset="0"/>
                          <a:cs typeface="Arial" panose="020B0604020202020204" pitchFamily="34" charset="0"/>
                        </a:rPr>
                        <a:t>TASA</a:t>
                      </a:r>
                    </a:p>
                  </a:txBody>
                  <a:tcPr/>
                </a:tc>
                <a:tc>
                  <a:txBody>
                    <a:bodyPr/>
                    <a:lstStyle/>
                    <a:p>
                      <a:pPr algn="ctr"/>
                      <a:r>
                        <a:rPr lang="es-CO" sz="1400" b="1" dirty="0">
                          <a:solidFill>
                            <a:schemeClr val="tx1"/>
                          </a:solidFill>
                          <a:latin typeface="Arial" panose="020B0604020202020204" pitchFamily="34" charset="0"/>
                          <a:cs typeface="Arial" panose="020B0604020202020204" pitchFamily="34" charset="0"/>
                        </a:rPr>
                        <a:t>VA</a:t>
                      </a:r>
                    </a:p>
                  </a:txBody>
                  <a:tcPr/>
                </a:tc>
                <a:tc>
                  <a:txBody>
                    <a:bodyPr/>
                    <a:lstStyle/>
                    <a:p>
                      <a:pPr algn="ctr"/>
                      <a:r>
                        <a:rPr lang="es-CO" sz="1400" b="1" dirty="0">
                          <a:solidFill>
                            <a:schemeClr val="tx1"/>
                          </a:solidFill>
                          <a:latin typeface="Arial" panose="020B0604020202020204" pitchFamily="34" charset="0"/>
                          <a:cs typeface="Arial" panose="020B0604020202020204" pitchFamily="34" charset="0"/>
                        </a:rPr>
                        <a:t>PAGO</a:t>
                      </a:r>
                    </a:p>
                  </a:txBody>
                  <a:tcPr/>
                </a:tc>
                <a:tc>
                  <a:txBody>
                    <a:bodyPr/>
                    <a:lstStyle/>
                    <a:p>
                      <a:pPr algn="ctr"/>
                      <a:r>
                        <a:rPr lang="es-CO" sz="1400" b="1" dirty="0">
                          <a:solidFill>
                            <a:schemeClr val="tx1"/>
                          </a:solidFill>
                          <a:latin typeface="Arial" panose="020B0604020202020204" pitchFamily="34" charset="0"/>
                          <a:cs typeface="Arial" panose="020B0604020202020204" pitchFamily="34" charset="0"/>
                        </a:rPr>
                        <a:t>VF</a:t>
                      </a:r>
                    </a:p>
                  </a:txBody>
                  <a:tcPr/>
                </a:tc>
                <a:tc>
                  <a:txBody>
                    <a:bodyPr/>
                    <a:lstStyle/>
                    <a:p>
                      <a:pPr algn="ctr"/>
                      <a:r>
                        <a:rPr lang="es-CO" sz="1400" b="1" dirty="0">
                          <a:solidFill>
                            <a:schemeClr val="tx1"/>
                          </a:solidFill>
                          <a:latin typeface="Arial" panose="020B0604020202020204" pitchFamily="34" charset="0"/>
                          <a:cs typeface="Arial" panose="020B0604020202020204" pitchFamily="34" charset="0"/>
                        </a:rPr>
                        <a:t>Función de Excel</a:t>
                      </a:r>
                    </a:p>
                  </a:txBody>
                  <a:tcPr/>
                </a:tc>
                <a:extLst>
                  <a:ext uri="{0D108BD9-81ED-4DB2-BD59-A6C34878D82A}">
                    <a16:rowId xmlns:a16="http://schemas.microsoft.com/office/drawing/2014/main" val="10000"/>
                  </a:ext>
                </a:extLst>
              </a:tr>
              <a:tr h="337671">
                <a:tc>
                  <a:txBody>
                    <a:bodyPr/>
                    <a:lstStyle/>
                    <a:p>
                      <a:pPr algn="just"/>
                      <a:r>
                        <a:rPr lang="es-CO" sz="1400" b="0" dirty="0">
                          <a:solidFill>
                            <a:schemeClr val="tx1"/>
                          </a:solidFill>
                          <a:latin typeface="Arial" panose="020B0604020202020204" pitchFamily="34" charset="0"/>
                          <a:cs typeface="Arial" panose="020B0604020202020204" pitchFamily="34" charset="0"/>
                        </a:rPr>
                        <a:t>Dado</a:t>
                      </a:r>
                    </a:p>
                  </a:txBody>
                  <a:tcPr/>
                </a:tc>
                <a:tc>
                  <a:txBody>
                    <a:bodyPr/>
                    <a:lstStyle/>
                    <a:p>
                      <a:pPr algn="ctr"/>
                      <a:r>
                        <a:rPr lang="es-CO" sz="1400" b="0" dirty="0">
                          <a:solidFill>
                            <a:schemeClr val="tx1"/>
                          </a:solidFill>
                          <a:latin typeface="Arial" panose="020B0604020202020204" pitchFamily="34" charset="0"/>
                          <a:cs typeface="Arial" panose="020B0604020202020204" pitchFamily="34" charset="0"/>
                        </a:rPr>
                        <a:t>10</a:t>
                      </a:r>
                    </a:p>
                  </a:txBody>
                  <a:tcPr/>
                </a:tc>
                <a:tc>
                  <a:txBody>
                    <a:bodyPr/>
                    <a:lstStyle/>
                    <a:p>
                      <a:pPr algn="ctr"/>
                      <a:endParaRPr lang="es-CO" sz="14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s-CO" sz="1400" b="0" dirty="0">
                          <a:solidFill>
                            <a:schemeClr val="tx1"/>
                          </a:solidFill>
                          <a:latin typeface="Arial" panose="020B0604020202020204" pitchFamily="34" charset="0"/>
                          <a:cs typeface="Arial" panose="020B0604020202020204" pitchFamily="34" charset="0"/>
                        </a:rPr>
                        <a:t>-95,73</a:t>
                      </a:r>
                    </a:p>
                  </a:txBody>
                  <a:tcPr/>
                </a:tc>
                <a:tc>
                  <a:txBody>
                    <a:bodyPr/>
                    <a:lstStyle/>
                    <a:p>
                      <a:pPr algn="ctr"/>
                      <a:r>
                        <a:rPr lang="es-CO" sz="1400" b="0" dirty="0">
                          <a:solidFill>
                            <a:schemeClr val="tx1"/>
                          </a:solidFill>
                          <a:latin typeface="Arial" panose="020B0604020202020204" pitchFamily="34" charset="0"/>
                          <a:cs typeface="Arial" panose="020B0604020202020204" pitchFamily="34" charset="0"/>
                        </a:rPr>
                        <a:t>2,5</a:t>
                      </a:r>
                    </a:p>
                  </a:txBody>
                  <a:tcPr/>
                </a:tc>
                <a:tc>
                  <a:txBody>
                    <a:bodyPr/>
                    <a:lstStyle/>
                    <a:p>
                      <a:pPr algn="ctr"/>
                      <a:r>
                        <a:rPr lang="es-CO" sz="1400" b="0" dirty="0">
                          <a:solidFill>
                            <a:schemeClr val="tx1"/>
                          </a:solidFill>
                          <a:latin typeface="Arial" panose="020B0604020202020204" pitchFamily="34" charset="0"/>
                          <a:cs typeface="Arial" panose="020B0604020202020204" pitchFamily="34" charset="0"/>
                        </a:rPr>
                        <a:t>100</a:t>
                      </a:r>
                    </a:p>
                  </a:txBody>
                  <a:tcPr/>
                </a:tc>
                <a:tc>
                  <a:txBody>
                    <a:bodyPr/>
                    <a:lstStyle/>
                    <a:p>
                      <a:pPr algn="ctr"/>
                      <a:endParaRPr lang="es-CO" sz="1400" b="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698696">
                <a:tc>
                  <a:txBody>
                    <a:bodyPr/>
                    <a:lstStyle/>
                    <a:p>
                      <a:pPr algn="just"/>
                      <a:r>
                        <a:rPr lang="es-CO" sz="1400" b="0" dirty="0">
                          <a:solidFill>
                            <a:schemeClr val="tx1"/>
                          </a:solidFill>
                          <a:latin typeface="Arial" panose="020B0604020202020204" pitchFamily="34" charset="0"/>
                          <a:cs typeface="Arial" panose="020B0604020202020204" pitchFamily="34" charset="0"/>
                        </a:rPr>
                        <a:t>Resultado</a:t>
                      </a:r>
                      <a:r>
                        <a:rPr lang="es-CO" sz="1400" b="0" baseline="0" dirty="0">
                          <a:solidFill>
                            <a:schemeClr val="tx1"/>
                          </a:solidFill>
                          <a:latin typeface="Arial" panose="020B0604020202020204" pitchFamily="34" charset="0"/>
                          <a:cs typeface="Arial" panose="020B0604020202020204" pitchFamily="34" charset="0"/>
                        </a:rPr>
                        <a:t> TASA</a:t>
                      </a:r>
                      <a:endParaRPr lang="es-CO" sz="1400" b="0" dirty="0">
                        <a:solidFill>
                          <a:schemeClr val="tx1"/>
                        </a:solidFill>
                        <a:latin typeface="Arial" panose="020B0604020202020204" pitchFamily="34" charset="0"/>
                        <a:cs typeface="Arial" panose="020B0604020202020204" pitchFamily="34" charset="0"/>
                      </a:endParaRPr>
                    </a:p>
                  </a:txBody>
                  <a:tcPr/>
                </a:tc>
                <a:tc>
                  <a:txBody>
                    <a:bodyPr/>
                    <a:lstStyle/>
                    <a:p>
                      <a:pPr algn="ctr"/>
                      <a:endParaRPr lang="es-CO" sz="1400" b="0">
                        <a:solidFill>
                          <a:schemeClr val="tx1"/>
                        </a:solidFill>
                        <a:latin typeface="Arial" panose="020B0604020202020204" pitchFamily="34" charset="0"/>
                        <a:cs typeface="Arial" panose="020B0604020202020204" pitchFamily="34" charset="0"/>
                      </a:endParaRPr>
                    </a:p>
                  </a:txBody>
                  <a:tcPr/>
                </a:tc>
                <a:tc>
                  <a:txBody>
                    <a:bodyPr/>
                    <a:lstStyle/>
                    <a:p>
                      <a:pPr algn="ctr"/>
                      <a:r>
                        <a:rPr lang="es-CO" sz="1400" b="1" dirty="0">
                          <a:solidFill>
                            <a:schemeClr val="tx1"/>
                          </a:solidFill>
                          <a:latin typeface="Arial" panose="020B0604020202020204" pitchFamily="34" charset="0"/>
                          <a:cs typeface="Arial" panose="020B0604020202020204" pitchFamily="34" charset="0"/>
                        </a:rPr>
                        <a:t>3,00%</a:t>
                      </a:r>
                    </a:p>
                  </a:txBody>
                  <a:tcPr/>
                </a:tc>
                <a:tc>
                  <a:txBody>
                    <a:bodyPr/>
                    <a:lstStyle/>
                    <a:p>
                      <a:pPr algn="ctr"/>
                      <a:endParaRPr lang="es-CO" sz="1400" b="0" dirty="0">
                        <a:solidFill>
                          <a:schemeClr val="tx1"/>
                        </a:solidFill>
                        <a:latin typeface="Arial" panose="020B0604020202020204" pitchFamily="34" charset="0"/>
                        <a:cs typeface="Arial" panose="020B0604020202020204" pitchFamily="34" charset="0"/>
                      </a:endParaRPr>
                    </a:p>
                  </a:txBody>
                  <a:tcPr/>
                </a:tc>
                <a:tc>
                  <a:txBody>
                    <a:bodyPr/>
                    <a:lstStyle/>
                    <a:p>
                      <a:pPr algn="ctr"/>
                      <a:endParaRPr lang="es-CO" sz="1400" b="0" dirty="0">
                        <a:solidFill>
                          <a:schemeClr val="tx1"/>
                        </a:solidFill>
                        <a:latin typeface="Arial" panose="020B0604020202020204" pitchFamily="34" charset="0"/>
                        <a:cs typeface="Arial" panose="020B0604020202020204" pitchFamily="34" charset="0"/>
                      </a:endParaRPr>
                    </a:p>
                  </a:txBody>
                  <a:tcPr/>
                </a:tc>
                <a:tc>
                  <a:txBody>
                    <a:bodyPr/>
                    <a:lstStyle/>
                    <a:p>
                      <a:pPr algn="ctr"/>
                      <a:endParaRPr lang="es-CO" sz="1400" b="0">
                        <a:solidFill>
                          <a:schemeClr val="tx1"/>
                        </a:solidFill>
                        <a:latin typeface="Arial" panose="020B0604020202020204" pitchFamily="34" charset="0"/>
                        <a:cs typeface="Arial" panose="020B0604020202020204" pitchFamily="34" charset="0"/>
                      </a:endParaRPr>
                    </a:p>
                  </a:txBody>
                  <a:tcPr/>
                </a:tc>
                <a:tc>
                  <a:txBody>
                    <a:bodyPr/>
                    <a:lstStyle/>
                    <a:p>
                      <a:pPr algn="just"/>
                      <a:r>
                        <a:rPr lang="es-CO" sz="1400" b="1" dirty="0">
                          <a:solidFill>
                            <a:schemeClr val="tx1"/>
                          </a:solidFill>
                          <a:latin typeface="Arial" panose="020B0604020202020204" pitchFamily="34" charset="0"/>
                          <a:cs typeface="Arial" panose="020B0604020202020204" pitchFamily="34" charset="0"/>
                        </a:rPr>
                        <a:t>=TASA</a:t>
                      </a:r>
                      <a:r>
                        <a:rPr lang="es-CO" sz="1400" b="0" dirty="0">
                          <a:solidFill>
                            <a:schemeClr val="tx1"/>
                          </a:solidFill>
                          <a:latin typeface="Arial" panose="020B0604020202020204" pitchFamily="34" charset="0"/>
                          <a:cs typeface="Arial" panose="020B0604020202020204" pitchFamily="34" charset="0"/>
                        </a:rPr>
                        <a:t>(10;2,5;-95,73; 100)</a:t>
                      </a:r>
                    </a:p>
                  </a:txBody>
                  <a:tcPr/>
                </a:tc>
                <a:extLst>
                  <a:ext uri="{0D108BD9-81ED-4DB2-BD59-A6C34878D82A}">
                    <a16:rowId xmlns:a16="http://schemas.microsoft.com/office/drawing/2014/main" val="10002"/>
                  </a:ext>
                </a:extLst>
              </a:tr>
              <a:tr h="698696">
                <a:tc>
                  <a:txBody>
                    <a:bodyPr/>
                    <a:lstStyle/>
                    <a:p>
                      <a:pPr algn="just"/>
                      <a:r>
                        <a:rPr lang="es-CO" sz="1400" b="0" dirty="0">
                          <a:solidFill>
                            <a:schemeClr val="tx1"/>
                          </a:solidFill>
                          <a:latin typeface="Arial" panose="020B0604020202020204" pitchFamily="34" charset="0"/>
                          <a:cs typeface="Arial" panose="020B0604020202020204" pitchFamily="34" charset="0"/>
                        </a:rPr>
                        <a:t>Resultado TIR</a:t>
                      </a:r>
                    </a:p>
                  </a:txBody>
                  <a:tcPr/>
                </a:tc>
                <a:tc>
                  <a:txBody>
                    <a:bodyPr/>
                    <a:lstStyle/>
                    <a:p>
                      <a:pPr algn="ctr"/>
                      <a:endParaRPr lang="es-CO" sz="14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s-CO" sz="1400" b="1" dirty="0">
                          <a:solidFill>
                            <a:schemeClr val="tx1"/>
                          </a:solidFill>
                          <a:latin typeface="Arial" panose="020B0604020202020204" pitchFamily="34" charset="0"/>
                          <a:cs typeface="Arial" panose="020B0604020202020204" pitchFamily="34" charset="0"/>
                        </a:rPr>
                        <a:t>3,00%</a:t>
                      </a:r>
                    </a:p>
                  </a:txBody>
                  <a:tcPr/>
                </a:tc>
                <a:tc>
                  <a:txBody>
                    <a:bodyPr/>
                    <a:lstStyle/>
                    <a:p>
                      <a:pPr algn="ctr"/>
                      <a:endParaRPr lang="es-CO" sz="1400" b="0">
                        <a:solidFill>
                          <a:schemeClr val="tx1"/>
                        </a:solidFill>
                        <a:latin typeface="Arial" panose="020B0604020202020204" pitchFamily="34" charset="0"/>
                        <a:cs typeface="Arial" panose="020B0604020202020204" pitchFamily="34" charset="0"/>
                      </a:endParaRPr>
                    </a:p>
                  </a:txBody>
                  <a:tcPr/>
                </a:tc>
                <a:tc>
                  <a:txBody>
                    <a:bodyPr/>
                    <a:lstStyle/>
                    <a:p>
                      <a:pPr algn="ctr"/>
                      <a:endParaRPr lang="es-CO" sz="1400" b="0">
                        <a:solidFill>
                          <a:schemeClr val="tx1"/>
                        </a:solidFill>
                        <a:latin typeface="Arial" panose="020B0604020202020204" pitchFamily="34" charset="0"/>
                        <a:cs typeface="Arial" panose="020B0604020202020204" pitchFamily="34" charset="0"/>
                      </a:endParaRPr>
                    </a:p>
                  </a:txBody>
                  <a:tcPr/>
                </a:tc>
                <a:tc>
                  <a:txBody>
                    <a:bodyPr/>
                    <a:lstStyle/>
                    <a:p>
                      <a:pPr algn="ctr"/>
                      <a:endParaRPr lang="es-CO" sz="1400"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s-CO" sz="1400" b="0" dirty="0">
                          <a:solidFill>
                            <a:schemeClr val="tx1"/>
                          </a:solidFill>
                          <a:latin typeface="Arial" panose="020B0604020202020204" pitchFamily="34" charset="0"/>
                          <a:cs typeface="Arial" panose="020B0604020202020204" pitchFamily="34" charset="0"/>
                        </a:rPr>
                        <a:t>=</a:t>
                      </a:r>
                      <a:r>
                        <a:rPr lang="es-CO" sz="1400" b="1" dirty="0">
                          <a:solidFill>
                            <a:schemeClr val="tx1"/>
                          </a:solidFill>
                          <a:latin typeface="Arial" panose="020B0604020202020204" pitchFamily="34" charset="0"/>
                          <a:cs typeface="Arial" panose="020B0604020202020204" pitchFamily="34" charset="0"/>
                        </a:rPr>
                        <a:t>TIR</a:t>
                      </a:r>
                      <a:r>
                        <a:rPr lang="es-CO" sz="1400" b="0" dirty="0">
                          <a:solidFill>
                            <a:schemeClr val="tx1"/>
                          </a:solidFill>
                          <a:latin typeface="Arial" panose="020B0604020202020204" pitchFamily="34" charset="0"/>
                          <a:cs typeface="Arial" panose="020B0604020202020204" pitchFamily="34" charset="0"/>
                        </a:rPr>
                        <a:t>(-95,73; 2,5; 2,5; …;25+ 100)</a:t>
                      </a:r>
                    </a:p>
                  </a:txBody>
                  <a:tcPr/>
                </a:tc>
                <a:extLst>
                  <a:ext uri="{0D108BD9-81ED-4DB2-BD59-A6C34878D82A}">
                    <a16:rowId xmlns:a16="http://schemas.microsoft.com/office/drawing/2014/main" val="10003"/>
                  </a:ext>
                </a:extLst>
              </a:tr>
            </a:tbl>
          </a:graphicData>
        </a:graphic>
      </p:graphicFrame>
      <p:sp>
        <p:nvSpPr>
          <p:cNvPr id="35" name="Rectángulo 34">
            <a:extLst>
              <a:ext uri="{FF2B5EF4-FFF2-40B4-BE49-F238E27FC236}">
                <a16:creationId xmlns:a16="http://schemas.microsoft.com/office/drawing/2014/main" id="{FB84B2EB-3E48-487A-A5B4-F5DD56CD47E5}"/>
              </a:ext>
            </a:extLst>
          </p:cNvPr>
          <p:cNvSpPr/>
          <p:nvPr/>
        </p:nvSpPr>
        <p:spPr>
          <a:xfrm>
            <a:off x="6315739" y="1826411"/>
            <a:ext cx="5135526" cy="88036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indent="-228600" algn="just">
              <a:lnSpc>
                <a:spcPct val="150000"/>
              </a:lnSpc>
              <a:spcBef>
                <a:spcPts val="1000"/>
              </a:spcBef>
            </a:pPr>
            <a:r>
              <a:rPr lang="es-CO" dirty="0">
                <a:solidFill>
                  <a:schemeClr val="dk1"/>
                </a:solidFill>
                <a:latin typeface="Arial" panose="020B0604020202020204" pitchFamily="34" charset="0"/>
                <a:cs typeface="Arial" panose="020B0604020202020204" pitchFamily="34" charset="0"/>
              </a:rPr>
              <a:t>La TIR se calcula por ensayo y error o con la hoja de cálculo de la anualidad o TIR.</a:t>
            </a:r>
          </a:p>
        </p:txBody>
      </p:sp>
      <p:sp>
        <p:nvSpPr>
          <p:cNvPr id="36" name="Elipse 35">
            <a:extLst>
              <a:ext uri="{FF2B5EF4-FFF2-40B4-BE49-F238E27FC236}">
                <a16:creationId xmlns:a16="http://schemas.microsoft.com/office/drawing/2014/main" id="{21C77A6C-8BA1-41D4-B87E-BC485168C6B4}"/>
              </a:ext>
            </a:extLst>
          </p:cNvPr>
          <p:cNvSpPr/>
          <p:nvPr/>
        </p:nvSpPr>
        <p:spPr>
          <a:xfrm>
            <a:off x="7265983" y="5144062"/>
            <a:ext cx="619961" cy="404037"/>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Elipse 36">
            <a:extLst>
              <a:ext uri="{FF2B5EF4-FFF2-40B4-BE49-F238E27FC236}">
                <a16:creationId xmlns:a16="http://schemas.microsoft.com/office/drawing/2014/main" id="{1F631D52-E710-4C9E-9B88-E6EB0DB692F0}"/>
              </a:ext>
            </a:extLst>
          </p:cNvPr>
          <p:cNvSpPr/>
          <p:nvPr/>
        </p:nvSpPr>
        <p:spPr>
          <a:xfrm>
            <a:off x="7265982" y="5868223"/>
            <a:ext cx="619961" cy="404037"/>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CuadroTexto 37">
            <a:extLst>
              <a:ext uri="{FF2B5EF4-FFF2-40B4-BE49-F238E27FC236}">
                <a16:creationId xmlns:a16="http://schemas.microsoft.com/office/drawing/2014/main" id="{51C086D3-3E5A-48D8-A491-ADDD3B2BA6E9}"/>
              </a:ext>
            </a:extLst>
          </p:cNvPr>
          <p:cNvSpPr txBox="1"/>
          <p:nvPr/>
        </p:nvSpPr>
        <p:spPr>
          <a:xfrm>
            <a:off x="7442134" y="3158126"/>
            <a:ext cx="2617949" cy="923330"/>
          </a:xfrm>
          <a:prstGeom prst="rect">
            <a:avLst/>
          </a:prstGeom>
          <a:effectLst>
            <a:glow rad="1397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CO" dirty="0">
                <a:ln w="0"/>
                <a:effectLst>
                  <a:outerShdw blurRad="38100" dist="19050" dir="2700000" algn="tl" rotWithShape="0">
                    <a:schemeClr val="dk1">
                      <a:alpha val="40000"/>
                    </a:schemeClr>
                  </a:outerShdw>
                </a:effectLst>
              </a:rPr>
              <a:t>Resultado es igual por cualquiera de las dos funciones</a:t>
            </a:r>
          </a:p>
        </p:txBody>
      </p:sp>
      <p:cxnSp>
        <p:nvCxnSpPr>
          <p:cNvPr id="40" name="Conector: curvado 39">
            <a:extLst>
              <a:ext uri="{FF2B5EF4-FFF2-40B4-BE49-F238E27FC236}">
                <a16:creationId xmlns:a16="http://schemas.microsoft.com/office/drawing/2014/main" id="{64981969-8E23-492A-A264-AE03C593D83F}"/>
              </a:ext>
            </a:extLst>
          </p:cNvPr>
          <p:cNvCxnSpPr>
            <a:cxnSpLocks/>
            <a:stCxn id="38" idx="2"/>
            <a:endCxn id="36" idx="6"/>
          </p:cNvCxnSpPr>
          <p:nvPr/>
        </p:nvCxnSpPr>
        <p:spPr>
          <a:xfrm rot="5400000">
            <a:off x="7686215" y="4281186"/>
            <a:ext cx="1264625" cy="865165"/>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7" name="Conector: curvado 46">
            <a:extLst>
              <a:ext uri="{FF2B5EF4-FFF2-40B4-BE49-F238E27FC236}">
                <a16:creationId xmlns:a16="http://schemas.microsoft.com/office/drawing/2014/main" id="{D5A5A7AC-0123-46A3-862B-2DCA49737678}"/>
              </a:ext>
            </a:extLst>
          </p:cNvPr>
          <p:cNvCxnSpPr>
            <a:cxnSpLocks/>
            <a:stCxn id="38" idx="2"/>
            <a:endCxn id="37" idx="6"/>
          </p:cNvCxnSpPr>
          <p:nvPr/>
        </p:nvCxnSpPr>
        <p:spPr>
          <a:xfrm rot="5400000">
            <a:off x="7324133" y="4643266"/>
            <a:ext cx="1988786" cy="865166"/>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2689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91E44F4-1D25-44D8-8D98-B32686092B34}"/>
              </a:ext>
            </a:extLst>
          </p:cNvPr>
          <p:cNvSpPr txBox="1">
            <a:spLocks/>
          </p:cNvSpPr>
          <p:nvPr/>
        </p:nvSpPr>
        <p:spPr>
          <a:xfrm>
            <a:off x="838200" y="2468245"/>
            <a:ext cx="10515600" cy="1325563"/>
          </a:xfrm>
          <a:prstGeom prst="rect">
            <a:avLst/>
          </a:prstGeom>
          <a:effectLst>
            <a:glow rad="228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s-CO" sz="6600" b="1">
                <a:ln w="9525">
                  <a:solidFill>
                    <a:schemeClr val="bg1"/>
                  </a:solidFill>
                  <a:prstDash val="solid"/>
                </a:ln>
                <a:effectLst>
                  <a:outerShdw blurRad="12700" dist="38100" dir="2700000" algn="tl" rotWithShape="0">
                    <a:schemeClr val="bg1">
                      <a:lumMod val="50000"/>
                    </a:schemeClr>
                  </a:outerShdw>
                </a:effectLst>
              </a:rPr>
              <a:t>¡Gracias!</a:t>
            </a:r>
            <a:endParaRPr lang="es-CO" sz="66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4397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97712" y="318976"/>
            <a:ext cx="11327588" cy="824023"/>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s-CO" sz="3600" b="1" dirty="0">
                <a:latin typeface="Arial" pitchFamily="34" charset="0"/>
                <a:cs typeface="Arial" pitchFamily="34" charset="0"/>
              </a:rPr>
              <a:t>Bonos</a:t>
            </a:r>
          </a:p>
        </p:txBody>
      </p:sp>
      <p:sp>
        <p:nvSpPr>
          <p:cNvPr id="5" name="4 Marcador de contenido"/>
          <p:cNvSpPr>
            <a:spLocks noGrp="1"/>
          </p:cNvSpPr>
          <p:nvPr>
            <p:ph idx="1"/>
          </p:nvPr>
        </p:nvSpPr>
        <p:spPr>
          <a:xfrm>
            <a:off x="297712" y="1344166"/>
            <a:ext cx="11327588" cy="978547"/>
          </a:xfrm>
          <a:ln>
            <a:noFill/>
          </a:ln>
        </p:spPr>
        <p:style>
          <a:lnRef idx="2">
            <a:schemeClr val="accent1"/>
          </a:lnRef>
          <a:fillRef idx="1">
            <a:schemeClr val="lt1"/>
          </a:fillRef>
          <a:effectRef idx="0">
            <a:schemeClr val="accent1"/>
          </a:effectRef>
          <a:fontRef idx="minor">
            <a:schemeClr val="dk1"/>
          </a:fontRef>
        </p:style>
        <p:txBody>
          <a:bodyPr>
            <a:normAutofit/>
          </a:bodyPr>
          <a:lstStyle/>
          <a:p>
            <a:pPr marL="0" indent="0" algn="ctr">
              <a:lnSpc>
                <a:spcPct val="150000"/>
              </a:lnSpc>
              <a:buNone/>
            </a:pPr>
            <a:r>
              <a:rPr lang="es-CO" sz="2000" dirty="0">
                <a:latin typeface="Arial" panose="020B0604020202020204" pitchFamily="34" charset="0"/>
                <a:cs typeface="Arial" panose="020B0604020202020204" pitchFamily="34" charset="0"/>
              </a:rPr>
              <a:t>Es un título que venden los gobiernos y corporaciones para </a:t>
            </a:r>
            <a:r>
              <a:rPr lang="es-CO" sz="2000" u="sng" dirty="0">
                <a:latin typeface="Arial" panose="020B0604020202020204" pitchFamily="34" charset="0"/>
                <a:cs typeface="Arial" panose="020B0604020202020204" pitchFamily="34" charset="0"/>
              </a:rPr>
              <a:t>obtener dinero</a:t>
            </a:r>
            <a:r>
              <a:rPr lang="es-CO" sz="2000" dirty="0">
                <a:latin typeface="Arial" panose="020B0604020202020204" pitchFamily="34" charset="0"/>
                <a:cs typeface="Arial" panose="020B0604020202020204" pitchFamily="34" charset="0"/>
              </a:rPr>
              <a:t> de los inversionistas </a:t>
            </a:r>
            <a:r>
              <a:rPr lang="es-CO" sz="2000" u="sng" dirty="0">
                <a:latin typeface="Arial" panose="020B0604020202020204" pitchFamily="34" charset="0"/>
                <a:cs typeface="Arial" panose="020B0604020202020204" pitchFamily="34" charset="0"/>
              </a:rPr>
              <a:t>hoy</a:t>
            </a:r>
            <a:r>
              <a:rPr lang="es-CO" sz="2000" dirty="0">
                <a:latin typeface="Arial" panose="020B0604020202020204" pitchFamily="34" charset="0"/>
                <a:cs typeface="Arial" panose="020B0604020202020204" pitchFamily="34" charset="0"/>
              </a:rPr>
              <a:t> a cambio de la promesa de un </a:t>
            </a:r>
            <a:r>
              <a:rPr lang="es-CO" sz="2000" u="sng" dirty="0">
                <a:latin typeface="Arial" panose="020B0604020202020204" pitchFamily="34" charset="0"/>
                <a:cs typeface="Arial" panose="020B0604020202020204" pitchFamily="34" charset="0"/>
              </a:rPr>
              <a:t>pago futuro</a:t>
            </a:r>
            <a:r>
              <a:rPr lang="es-CO" sz="2000" dirty="0">
                <a:latin typeface="Arial" panose="020B0604020202020204" pitchFamily="34" charset="0"/>
                <a:cs typeface="Arial" panose="020B0604020202020204" pitchFamily="34" charset="0"/>
              </a:rPr>
              <a:t>.</a:t>
            </a:r>
          </a:p>
        </p:txBody>
      </p:sp>
      <p:cxnSp>
        <p:nvCxnSpPr>
          <p:cNvPr id="6" name="Conector recto de flecha 5"/>
          <p:cNvCxnSpPr>
            <a:cxnSpLocks/>
          </p:cNvCxnSpPr>
          <p:nvPr/>
        </p:nvCxnSpPr>
        <p:spPr>
          <a:xfrm>
            <a:off x="2639616" y="5085184"/>
            <a:ext cx="676875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Conector recto 7"/>
          <p:cNvCxnSpPr/>
          <p:nvPr/>
        </p:nvCxnSpPr>
        <p:spPr>
          <a:xfrm>
            <a:off x="2639616" y="4797152"/>
            <a:ext cx="0" cy="576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Conector recto 8"/>
          <p:cNvCxnSpPr/>
          <p:nvPr/>
        </p:nvCxnSpPr>
        <p:spPr>
          <a:xfrm>
            <a:off x="9408368" y="4823420"/>
            <a:ext cx="0" cy="576064"/>
          </a:xfrm>
          <a:prstGeom prst="line">
            <a:avLst/>
          </a:prstGeom>
        </p:spPr>
        <p:style>
          <a:lnRef idx="3">
            <a:schemeClr val="accent2"/>
          </a:lnRef>
          <a:fillRef idx="0">
            <a:schemeClr val="accent2"/>
          </a:fillRef>
          <a:effectRef idx="2">
            <a:schemeClr val="accent2"/>
          </a:effectRef>
          <a:fontRef idx="minor">
            <a:schemeClr val="tx1"/>
          </a:fontRef>
        </p:style>
      </p:cxnSp>
      <p:sp>
        <p:nvSpPr>
          <p:cNvPr id="10" name="CuadroTexto 9"/>
          <p:cNvSpPr txBox="1"/>
          <p:nvPr/>
        </p:nvSpPr>
        <p:spPr>
          <a:xfrm>
            <a:off x="2387588" y="5430416"/>
            <a:ext cx="504056" cy="400110"/>
          </a:xfrm>
          <a:prstGeom prst="rect">
            <a:avLst/>
          </a:prstGeom>
          <a:noFill/>
        </p:spPr>
        <p:txBody>
          <a:bodyPr wrap="square" rtlCol="0">
            <a:spAutoFit/>
          </a:bodyPr>
          <a:lstStyle/>
          <a:p>
            <a:pPr algn="ctr"/>
            <a:r>
              <a:rPr lang="es-CO" sz="2000" b="1" dirty="0">
                <a:latin typeface="Arial" panose="020B0604020202020204" pitchFamily="34" charset="0"/>
                <a:cs typeface="Arial" panose="020B0604020202020204" pitchFamily="34" charset="0"/>
              </a:rPr>
              <a:t>0</a:t>
            </a:r>
          </a:p>
        </p:txBody>
      </p:sp>
      <p:sp>
        <p:nvSpPr>
          <p:cNvPr id="11" name="CuadroTexto 10"/>
          <p:cNvSpPr txBox="1"/>
          <p:nvPr/>
        </p:nvSpPr>
        <p:spPr>
          <a:xfrm>
            <a:off x="9156340" y="5399485"/>
            <a:ext cx="504056" cy="400110"/>
          </a:xfrm>
          <a:prstGeom prst="rect">
            <a:avLst/>
          </a:prstGeom>
          <a:noFill/>
        </p:spPr>
        <p:txBody>
          <a:bodyPr wrap="square" rtlCol="0">
            <a:spAutoFit/>
          </a:bodyPr>
          <a:lstStyle/>
          <a:p>
            <a:pPr algn="ctr"/>
            <a:r>
              <a:rPr lang="es-CO" sz="2000" b="1" dirty="0">
                <a:latin typeface="Arial" panose="020B0604020202020204" pitchFamily="34" charset="0"/>
                <a:cs typeface="Arial" panose="020B0604020202020204" pitchFamily="34" charset="0"/>
              </a:rPr>
              <a:t>n</a:t>
            </a:r>
          </a:p>
        </p:txBody>
      </p:sp>
      <p:sp>
        <p:nvSpPr>
          <p:cNvPr id="19" name="CuadroTexto 18"/>
          <p:cNvSpPr txBox="1"/>
          <p:nvPr/>
        </p:nvSpPr>
        <p:spPr>
          <a:xfrm>
            <a:off x="1505744" y="4362887"/>
            <a:ext cx="2664296" cy="369332"/>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Captación de dinero</a:t>
            </a:r>
          </a:p>
        </p:txBody>
      </p:sp>
      <p:sp>
        <p:nvSpPr>
          <p:cNvPr id="20" name="CuadroTexto 19"/>
          <p:cNvSpPr txBox="1"/>
          <p:nvPr/>
        </p:nvSpPr>
        <p:spPr>
          <a:xfrm>
            <a:off x="7976692" y="4323926"/>
            <a:ext cx="2664296" cy="369332"/>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Pago del bono</a:t>
            </a:r>
          </a:p>
        </p:txBody>
      </p:sp>
      <p:sp>
        <p:nvSpPr>
          <p:cNvPr id="21" name="CuadroTexto 20"/>
          <p:cNvSpPr txBox="1"/>
          <p:nvPr/>
        </p:nvSpPr>
        <p:spPr>
          <a:xfrm>
            <a:off x="5060039" y="5061084"/>
            <a:ext cx="1171822" cy="369332"/>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Tiempo</a:t>
            </a:r>
          </a:p>
        </p:txBody>
      </p:sp>
      <p:sp>
        <p:nvSpPr>
          <p:cNvPr id="2" name="Rectángulo 1">
            <a:extLst>
              <a:ext uri="{FF2B5EF4-FFF2-40B4-BE49-F238E27FC236}">
                <a16:creationId xmlns:a16="http://schemas.microsoft.com/office/drawing/2014/main" id="{890E4284-085D-4670-9DD9-E4779612E9EA}"/>
              </a:ext>
            </a:extLst>
          </p:cNvPr>
          <p:cNvSpPr/>
          <p:nvPr/>
        </p:nvSpPr>
        <p:spPr>
          <a:xfrm>
            <a:off x="8961009" y="2502932"/>
            <a:ext cx="2664291" cy="1154675"/>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spcBef>
                <a:spcPct val="20000"/>
              </a:spcBef>
              <a:buFont typeface="Arial" pitchFamily="34" charset="0"/>
              <a:buNone/>
            </a:pPr>
            <a:r>
              <a:rPr lang="es-CO" sz="1600" dirty="0">
                <a:latin typeface="Arial" panose="020B0604020202020204" pitchFamily="34" charset="0"/>
                <a:cs typeface="Arial" panose="020B0604020202020204" pitchFamily="34" charset="0"/>
              </a:rPr>
              <a:t>La fecha final del pago del bono se llama fecha de vencimiento.</a:t>
            </a:r>
          </a:p>
        </p:txBody>
      </p:sp>
      <p:cxnSp>
        <p:nvCxnSpPr>
          <p:cNvPr id="18" name="Conector: curvado 17">
            <a:extLst>
              <a:ext uri="{FF2B5EF4-FFF2-40B4-BE49-F238E27FC236}">
                <a16:creationId xmlns:a16="http://schemas.microsoft.com/office/drawing/2014/main" id="{AD2AB37C-1D88-437F-A9CE-DB25140F0399}"/>
              </a:ext>
            </a:extLst>
          </p:cNvPr>
          <p:cNvCxnSpPr>
            <a:cxnSpLocks/>
            <a:stCxn id="2" idx="2"/>
            <a:endCxn id="11" idx="3"/>
          </p:cNvCxnSpPr>
          <p:nvPr/>
        </p:nvCxnSpPr>
        <p:spPr>
          <a:xfrm rot="5400000">
            <a:off x="9005810" y="4312194"/>
            <a:ext cx="1941933" cy="632759"/>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6" name="CuadroTexto 25">
            <a:extLst>
              <a:ext uri="{FF2B5EF4-FFF2-40B4-BE49-F238E27FC236}">
                <a16:creationId xmlns:a16="http://schemas.microsoft.com/office/drawing/2014/main" id="{2083A65D-099F-438C-B963-CB8380F2468A}"/>
              </a:ext>
            </a:extLst>
          </p:cNvPr>
          <p:cNvSpPr txBox="1"/>
          <p:nvPr/>
        </p:nvSpPr>
        <p:spPr>
          <a:xfrm>
            <a:off x="8694288" y="5738106"/>
            <a:ext cx="1428159" cy="369332"/>
          </a:xfrm>
          <a:prstGeom prst="rect">
            <a:avLst/>
          </a:prstGeom>
          <a:noFill/>
        </p:spPr>
        <p:txBody>
          <a:bodyPr wrap="square" rtlCol="0">
            <a:spAutoFit/>
          </a:bodyPr>
          <a:lstStyle/>
          <a:p>
            <a:r>
              <a:rPr lang="es-CO" dirty="0"/>
              <a:t>Vencimiento</a:t>
            </a:r>
          </a:p>
        </p:txBody>
      </p:sp>
      <p:sp>
        <p:nvSpPr>
          <p:cNvPr id="27" name="CuadroTexto 26">
            <a:extLst>
              <a:ext uri="{FF2B5EF4-FFF2-40B4-BE49-F238E27FC236}">
                <a16:creationId xmlns:a16="http://schemas.microsoft.com/office/drawing/2014/main" id="{E7132CD7-6358-4762-B282-989B7794D933}"/>
              </a:ext>
            </a:extLst>
          </p:cNvPr>
          <p:cNvSpPr txBox="1"/>
          <p:nvPr/>
        </p:nvSpPr>
        <p:spPr>
          <a:xfrm>
            <a:off x="4533089" y="3868916"/>
            <a:ext cx="2664296" cy="400110"/>
          </a:xfrm>
          <a:prstGeom prst="rect">
            <a:avLst/>
          </a:prstGeom>
          <a:noFill/>
        </p:spPr>
        <p:txBody>
          <a:bodyPr wrap="square" rtlCol="0">
            <a:spAutoFit/>
          </a:bodyPr>
          <a:lstStyle/>
          <a:p>
            <a:pPr algn="ctr"/>
            <a:r>
              <a:rPr lang="es-CO" sz="2000" dirty="0">
                <a:latin typeface="Arial" panose="020B0604020202020204" pitchFamily="34" charset="0"/>
                <a:cs typeface="Arial" panose="020B0604020202020204" pitchFamily="34" charset="0"/>
              </a:rPr>
              <a:t>Plazo</a:t>
            </a:r>
          </a:p>
        </p:txBody>
      </p:sp>
      <p:cxnSp>
        <p:nvCxnSpPr>
          <p:cNvPr id="28" name="Conector recto 27">
            <a:extLst>
              <a:ext uri="{FF2B5EF4-FFF2-40B4-BE49-F238E27FC236}">
                <a16:creationId xmlns:a16="http://schemas.microsoft.com/office/drawing/2014/main" id="{FCF32FC3-49AB-4293-B83E-17AC926D0B71}"/>
              </a:ext>
            </a:extLst>
          </p:cNvPr>
          <p:cNvCxnSpPr/>
          <p:nvPr/>
        </p:nvCxnSpPr>
        <p:spPr>
          <a:xfrm>
            <a:off x="2592965" y="4196864"/>
            <a:ext cx="6787752" cy="0"/>
          </a:xfrm>
          <a:prstGeom prst="line">
            <a:avLst/>
          </a:prstGeom>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C792D33-8904-43F8-95D3-5E452BBCD296}"/>
              </a:ext>
            </a:extLst>
          </p:cNvPr>
          <p:cNvCxnSpPr/>
          <p:nvPr/>
        </p:nvCxnSpPr>
        <p:spPr>
          <a:xfrm>
            <a:off x="2592965" y="3980840"/>
            <a:ext cx="0" cy="432048"/>
          </a:xfrm>
          <a:prstGeom prst="line">
            <a:avLst/>
          </a:prstGeom>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4471B3AE-EDD7-45E3-BA24-04A824CE2E63}"/>
              </a:ext>
            </a:extLst>
          </p:cNvPr>
          <p:cNvCxnSpPr/>
          <p:nvPr/>
        </p:nvCxnSpPr>
        <p:spPr>
          <a:xfrm>
            <a:off x="9380717" y="3980840"/>
            <a:ext cx="0" cy="432048"/>
          </a:xfrm>
          <a:prstGeom prst="line">
            <a:avLst/>
          </a:prstGeom>
        </p:spPr>
        <p:style>
          <a:lnRef idx="1">
            <a:schemeClr val="dk1"/>
          </a:lnRef>
          <a:fillRef idx="0">
            <a:schemeClr val="dk1"/>
          </a:fillRef>
          <a:effectRef idx="0">
            <a:schemeClr val="dk1"/>
          </a:effectRef>
          <a:fontRef idx="minor">
            <a:schemeClr val="tx1"/>
          </a:fontRef>
        </p:style>
      </p:cxnSp>
      <p:sp>
        <p:nvSpPr>
          <p:cNvPr id="31" name="Rectángulo 30">
            <a:extLst>
              <a:ext uri="{FF2B5EF4-FFF2-40B4-BE49-F238E27FC236}">
                <a16:creationId xmlns:a16="http://schemas.microsoft.com/office/drawing/2014/main" id="{45CA4882-C6BE-409D-8F4C-5531C31A5EE1}"/>
              </a:ext>
            </a:extLst>
          </p:cNvPr>
          <p:cNvSpPr/>
          <p:nvPr/>
        </p:nvSpPr>
        <p:spPr>
          <a:xfrm>
            <a:off x="297712" y="2842868"/>
            <a:ext cx="4520197" cy="785343"/>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spcBef>
                <a:spcPct val="20000"/>
              </a:spcBef>
              <a:buFont typeface="Arial" pitchFamily="34" charset="0"/>
              <a:buNone/>
            </a:pPr>
            <a:r>
              <a:rPr lang="es-CO" sz="1600" dirty="0">
                <a:latin typeface="Arial" panose="020B0604020202020204" pitchFamily="34" charset="0"/>
                <a:cs typeface="Arial" panose="020B0604020202020204" pitchFamily="34" charset="0"/>
              </a:rPr>
              <a:t>El tiempo que resta para la fecha final de pago se conoce como plazo del bono.</a:t>
            </a:r>
          </a:p>
        </p:txBody>
      </p:sp>
      <p:cxnSp>
        <p:nvCxnSpPr>
          <p:cNvPr id="33" name="Conector: curvado 32">
            <a:extLst>
              <a:ext uri="{FF2B5EF4-FFF2-40B4-BE49-F238E27FC236}">
                <a16:creationId xmlns:a16="http://schemas.microsoft.com/office/drawing/2014/main" id="{1628E74E-4780-447E-8656-8E2A7F17BC2A}"/>
              </a:ext>
            </a:extLst>
          </p:cNvPr>
          <p:cNvCxnSpPr>
            <a:cxnSpLocks/>
            <a:stCxn id="31" idx="3"/>
            <a:endCxn id="27" idx="0"/>
          </p:cNvCxnSpPr>
          <p:nvPr/>
        </p:nvCxnSpPr>
        <p:spPr>
          <a:xfrm>
            <a:off x="4817909" y="3235540"/>
            <a:ext cx="1047328" cy="633376"/>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30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09723" y="365015"/>
            <a:ext cx="10772553" cy="741985"/>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s-CO" sz="3600" b="1" dirty="0">
                <a:latin typeface="Arial" pitchFamily="34" charset="0"/>
                <a:cs typeface="Arial" pitchFamily="34" charset="0"/>
              </a:rPr>
              <a:t>Bonos</a:t>
            </a:r>
          </a:p>
        </p:txBody>
      </p:sp>
      <p:sp>
        <p:nvSpPr>
          <p:cNvPr id="3" name="2 Marcador de contenido"/>
          <p:cNvSpPr>
            <a:spLocks noGrp="1"/>
          </p:cNvSpPr>
          <p:nvPr>
            <p:ph idx="1"/>
          </p:nvPr>
        </p:nvSpPr>
        <p:spPr>
          <a:xfrm>
            <a:off x="747823" y="1385099"/>
            <a:ext cx="5348176" cy="503921"/>
          </a:xfrm>
          <a:ln>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0" algn="just">
              <a:lnSpc>
                <a:spcPct val="150000"/>
              </a:lnSpc>
              <a:buNone/>
            </a:pPr>
            <a:r>
              <a:rPr lang="es-CO" sz="1800" b="1" dirty="0">
                <a:latin typeface="Arial" panose="020B0604020202020204" pitchFamily="34" charset="0"/>
                <a:cs typeface="Arial" panose="020B0604020202020204" pitchFamily="34" charset="0"/>
              </a:rPr>
              <a:t>Tipos de pagos o flujos que genera en el bono:</a:t>
            </a:r>
          </a:p>
        </p:txBody>
      </p:sp>
      <p:sp>
        <p:nvSpPr>
          <p:cNvPr id="6" name="CuadroTexto 5"/>
          <p:cNvSpPr txBox="1"/>
          <p:nvPr/>
        </p:nvSpPr>
        <p:spPr>
          <a:xfrm>
            <a:off x="842098" y="2401294"/>
            <a:ext cx="2741921" cy="1844458"/>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20000"/>
          </a:bodyPr>
          <a:lstStyle>
            <a:defPPr>
              <a:defRPr lang="es-CO"/>
            </a:defPPr>
            <a:lvl1pPr algn="just">
              <a:lnSpc>
                <a:spcPct val="150000"/>
              </a:lnSpc>
              <a:spcBef>
                <a:spcPct val="20000"/>
              </a:spcBef>
              <a:buFont typeface="Arial" pitchFamily="34" charset="0"/>
              <a:buNone/>
              <a:defRPr sz="2400">
                <a:solidFill>
                  <a:schemeClr val="dk1"/>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CO" sz="1800" dirty="0"/>
              <a:t>1. Pagos períodos de intereses llamados </a:t>
            </a:r>
            <a:r>
              <a:rPr lang="es-CO" sz="1800" u="sng" dirty="0">
                <a:solidFill>
                  <a:schemeClr val="tx2"/>
                </a:solidFill>
              </a:rPr>
              <a:t>cupones</a:t>
            </a:r>
            <a:r>
              <a:rPr lang="es-CO" sz="1800" dirty="0"/>
              <a:t>. Normalmente se pagan hasta la fecha de vencimiento del bono.</a:t>
            </a:r>
          </a:p>
        </p:txBody>
      </p:sp>
      <p:sp>
        <p:nvSpPr>
          <p:cNvPr id="7" name="CuadroTexto 6"/>
          <p:cNvSpPr txBox="1"/>
          <p:nvPr/>
        </p:nvSpPr>
        <p:spPr>
          <a:xfrm>
            <a:off x="838197" y="4593661"/>
            <a:ext cx="2741922" cy="83671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defPPr>
              <a:defRPr lang="es-CO"/>
            </a:defPPr>
            <a:lvl1pPr algn="just">
              <a:lnSpc>
                <a:spcPct val="150000"/>
              </a:lnSpc>
              <a:spcBef>
                <a:spcPct val="20000"/>
              </a:spcBef>
              <a:buFont typeface="Arial" pitchFamily="34" charset="0"/>
              <a:buNone/>
              <a:defRPr sz="2400">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CO" sz="1800" dirty="0"/>
              <a:t>2. Pago del principal o valor nominal del bono.</a:t>
            </a:r>
          </a:p>
        </p:txBody>
      </p:sp>
      <p:sp>
        <p:nvSpPr>
          <p:cNvPr id="8" name="CuadroTexto 7"/>
          <p:cNvSpPr txBox="1"/>
          <p:nvPr/>
        </p:nvSpPr>
        <p:spPr>
          <a:xfrm>
            <a:off x="7493833" y="1995070"/>
            <a:ext cx="2825517" cy="923330"/>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a:spAutoFit/>
          </a:bodyPr>
          <a:lstStyle>
            <a:defPPr>
              <a:defRPr lang="es-CO"/>
            </a:defPPr>
            <a:lvl1pPr algn="ct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CO" dirty="0"/>
              <a:t>Cantidad conceptual para calcular los cupones,</a:t>
            </a:r>
          </a:p>
          <a:p>
            <a:r>
              <a:rPr lang="es-CO" dirty="0"/>
              <a:t>Se paga al vencimiento.</a:t>
            </a:r>
          </a:p>
        </p:txBody>
      </p:sp>
      <p:cxnSp>
        <p:nvCxnSpPr>
          <p:cNvPr id="11" name="Conector recto de flecha 10">
            <a:extLst>
              <a:ext uri="{FF2B5EF4-FFF2-40B4-BE49-F238E27FC236}">
                <a16:creationId xmlns:a16="http://schemas.microsoft.com/office/drawing/2014/main" id="{400A9BBC-9C22-495D-8AC2-E3E858EF302C}"/>
              </a:ext>
            </a:extLst>
          </p:cNvPr>
          <p:cNvCxnSpPr>
            <a:cxnSpLocks/>
          </p:cNvCxnSpPr>
          <p:nvPr/>
        </p:nvCxnSpPr>
        <p:spPr>
          <a:xfrm flipH="1" flipV="1">
            <a:off x="10949153" y="2610584"/>
            <a:ext cx="3341" cy="24639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ector recto de flecha 12">
            <a:extLst>
              <a:ext uri="{FF2B5EF4-FFF2-40B4-BE49-F238E27FC236}">
                <a16:creationId xmlns:a16="http://schemas.microsoft.com/office/drawing/2014/main" id="{45DF496C-130C-4E4C-9B78-F82ED943434D}"/>
              </a:ext>
            </a:extLst>
          </p:cNvPr>
          <p:cNvCxnSpPr>
            <a:cxnSpLocks/>
          </p:cNvCxnSpPr>
          <p:nvPr/>
        </p:nvCxnSpPr>
        <p:spPr>
          <a:xfrm>
            <a:off x="4655434" y="5048268"/>
            <a:ext cx="630498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Conector recto 13">
            <a:extLst>
              <a:ext uri="{FF2B5EF4-FFF2-40B4-BE49-F238E27FC236}">
                <a16:creationId xmlns:a16="http://schemas.microsoft.com/office/drawing/2014/main" id="{D45101FF-B0BF-49E2-8F25-205019D397D9}"/>
              </a:ext>
            </a:extLst>
          </p:cNvPr>
          <p:cNvCxnSpPr>
            <a:cxnSpLocks/>
          </p:cNvCxnSpPr>
          <p:nvPr/>
        </p:nvCxnSpPr>
        <p:spPr>
          <a:xfrm>
            <a:off x="4655434" y="4760236"/>
            <a:ext cx="0" cy="576064"/>
          </a:xfrm>
          <a:prstGeom prst="line">
            <a:avLst/>
          </a:prstGeom>
        </p:spPr>
        <p:style>
          <a:lnRef idx="3">
            <a:schemeClr val="accent2"/>
          </a:lnRef>
          <a:fillRef idx="0">
            <a:schemeClr val="accent2"/>
          </a:fillRef>
          <a:effectRef idx="2">
            <a:schemeClr val="accent2"/>
          </a:effectRef>
          <a:fontRef idx="minor">
            <a:schemeClr val="tx1"/>
          </a:fontRef>
        </p:style>
      </p:cxnSp>
      <p:sp>
        <p:nvSpPr>
          <p:cNvPr id="15" name="CuadroTexto 14">
            <a:extLst>
              <a:ext uri="{FF2B5EF4-FFF2-40B4-BE49-F238E27FC236}">
                <a16:creationId xmlns:a16="http://schemas.microsoft.com/office/drawing/2014/main" id="{463DD0AF-2889-4DF1-B0D3-0097940BEDFC}"/>
              </a:ext>
            </a:extLst>
          </p:cNvPr>
          <p:cNvSpPr txBox="1"/>
          <p:nvPr/>
        </p:nvSpPr>
        <p:spPr>
          <a:xfrm>
            <a:off x="4307035" y="4968884"/>
            <a:ext cx="504056" cy="461665"/>
          </a:xfrm>
          <a:prstGeom prst="rect">
            <a:avLst/>
          </a:prstGeom>
          <a:noFill/>
        </p:spPr>
        <p:txBody>
          <a:bodyPr wrap="square" rtlCol="0">
            <a:spAutoFit/>
          </a:bodyPr>
          <a:lstStyle/>
          <a:p>
            <a:pPr algn="ctr"/>
            <a:r>
              <a:rPr lang="es-CO" sz="2400" b="1" dirty="0">
                <a:latin typeface="Arial" panose="020B0604020202020204" pitchFamily="34" charset="0"/>
                <a:cs typeface="Arial" panose="020B0604020202020204" pitchFamily="34" charset="0"/>
              </a:rPr>
              <a:t>0</a:t>
            </a:r>
          </a:p>
        </p:txBody>
      </p:sp>
      <p:sp>
        <p:nvSpPr>
          <p:cNvPr id="16" name="CuadroTexto 15">
            <a:extLst>
              <a:ext uri="{FF2B5EF4-FFF2-40B4-BE49-F238E27FC236}">
                <a16:creationId xmlns:a16="http://schemas.microsoft.com/office/drawing/2014/main" id="{72C43405-9E58-40F3-90F4-4CB4F87AF064}"/>
              </a:ext>
            </a:extLst>
          </p:cNvPr>
          <p:cNvSpPr txBox="1"/>
          <p:nvPr/>
        </p:nvSpPr>
        <p:spPr>
          <a:xfrm>
            <a:off x="10708387" y="5275752"/>
            <a:ext cx="504056" cy="461665"/>
          </a:xfrm>
          <a:prstGeom prst="rect">
            <a:avLst/>
          </a:prstGeom>
          <a:noFill/>
        </p:spPr>
        <p:txBody>
          <a:bodyPr wrap="square" rtlCol="0">
            <a:spAutoFit/>
          </a:bodyPr>
          <a:lstStyle/>
          <a:p>
            <a:pPr algn="ctr"/>
            <a:r>
              <a:rPr lang="es-CO" sz="2400" b="1" dirty="0">
                <a:latin typeface="Arial" panose="020B0604020202020204" pitchFamily="34" charset="0"/>
                <a:cs typeface="Arial" panose="020B0604020202020204" pitchFamily="34" charset="0"/>
              </a:rPr>
              <a:t>n</a:t>
            </a:r>
          </a:p>
        </p:txBody>
      </p:sp>
      <p:sp>
        <p:nvSpPr>
          <p:cNvPr id="17" name="CuadroTexto 16">
            <a:extLst>
              <a:ext uri="{FF2B5EF4-FFF2-40B4-BE49-F238E27FC236}">
                <a16:creationId xmlns:a16="http://schemas.microsoft.com/office/drawing/2014/main" id="{4C7DDD4D-BAE1-46E1-8EAE-1AB5BC1EF402}"/>
              </a:ext>
            </a:extLst>
          </p:cNvPr>
          <p:cNvSpPr txBox="1"/>
          <p:nvPr/>
        </p:nvSpPr>
        <p:spPr>
          <a:xfrm>
            <a:off x="6881443" y="5030290"/>
            <a:ext cx="1671735" cy="338554"/>
          </a:xfrm>
          <a:prstGeom prst="rect">
            <a:avLst/>
          </a:prstGeom>
          <a:noFill/>
        </p:spPr>
        <p:txBody>
          <a:bodyPr wrap="square" rtlCol="0">
            <a:spAutoFit/>
          </a:bodyPr>
          <a:lstStyle/>
          <a:p>
            <a:pPr algn="ctr"/>
            <a:r>
              <a:rPr lang="es-CO" sz="1600" dirty="0">
                <a:latin typeface="Arial" panose="020B0604020202020204" pitchFamily="34" charset="0"/>
                <a:cs typeface="Arial" panose="020B0604020202020204" pitchFamily="34" charset="0"/>
              </a:rPr>
              <a:t>Tiempo</a:t>
            </a:r>
          </a:p>
        </p:txBody>
      </p:sp>
      <p:cxnSp>
        <p:nvCxnSpPr>
          <p:cNvPr id="18" name="Conector recto 17">
            <a:extLst>
              <a:ext uri="{FF2B5EF4-FFF2-40B4-BE49-F238E27FC236}">
                <a16:creationId xmlns:a16="http://schemas.microsoft.com/office/drawing/2014/main" id="{D67BEED3-A243-4977-83F3-70D07D3D4F29}"/>
              </a:ext>
            </a:extLst>
          </p:cNvPr>
          <p:cNvCxnSpPr>
            <a:cxnSpLocks/>
          </p:cNvCxnSpPr>
          <p:nvPr/>
        </p:nvCxnSpPr>
        <p:spPr>
          <a:xfrm>
            <a:off x="5916430" y="4786504"/>
            <a:ext cx="0" cy="576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Conector recto 18">
            <a:extLst>
              <a:ext uri="{FF2B5EF4-FFF2-40B4-BE49-F238E27FC236}">
                <a16:creationId xmlns:a16="http://schemas.microsoft.com/office/drawing/2014/main" id="{D5390AF4-1845-458E-8F5C-8193870135A5}"/>
              </a:ext>
            </a:extLst>
          </p:cNvPr>
          <p:cNvCxnSpPr>
            <a:cxnSpLocks/>
          </p:cNvCxnSpPr>
          <p:nvPr/>
        </p:nvCxnSpPr>
        <p:spPr>
          <a:xfrm>
            <a:off x="7177426" y="4786504"/>
            <a:ext cx="0" cy="576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Conector recto 19">
            <a:extLst>
              <a:ext uri="{FF2B5EF4-FFF2-40B4-BE49-F238E27FC236}">
                <a16:creationId xmlns:a16="http://schemas.microsoft.com/office/drawing/2014/main" id="{3137E947-BB5A-4090-9594-8A9129208D3F}"/>
              </a:ext>
            </a:extLst>
          </p:cNvPr>
          <p:cNvCxnSpPr>
            <a:cxnSpLocks/>
          </p:cNvCxnSpPr>
          <p:nvPr/>
        </p:nvCxnSpPr>
        <p:spPr>
          <a:xfrm>
            <a:off x="8438422" y="4812772"/>
            <a:ext cx="0" cy="576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Conector recto 20">
            <a:extLst>
              <a:ext uri="{FF2B5EF4-FFF2-40B4-BE49-F238E27FC236}">
                <a16:creationId xmlns:a16="http://schemas.microsoft.com/office/drawing/2014/main" id="{BF33FDC5-D8CD-4375-B832-3AB7DF5BC735}"/>
              </a:ext>
            </a:extLst>
          </p:cNvPr>
          <p:cNvCxnSpPr>
            <a:cxnSpLocks/>
          </p:cNvCxnSpPr>
          <p:nvPr/>
        </p:nvCxnSpPr>
        <p:spPr>
          <a:xfrm>
            <a:off x="9689546" y="4760236"/>
            <a:ext cx="0" cy="576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Conector recto 21">
            <a:extLst>
              <a:ext uri="{FF2B5EF4-FFF2-40B4-BE49-F238E27FC236}">
                <a16:creationId xmlns:a16="http://schemas.microsoft.com/office/drawing/2014/main" id="{D3FCAB32-0BD6-47CF-AA29-C06CD82DF6B9}"/>
              </a:ext>
            </a:extLst>
          </p:cNvPr>
          <p:cNvCxnSpPr>
            <a:cxnSpLocks/>
          </p:cNvCxnSpPr>
          <p:nvPr/>
        </p:nvCxnSpPr>
        <p:spPr>
          <a:xfrm>
            <a:off x="10950542" y="4786504"/>
            <a:ext cx="0" cy="576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Conector recto de flecha 22">
            <a:extLst>
              <a:ext uri="{FF2B5EF4-FFF2-40B4-BE49-F238E27FC236}">
                <a16:creationId xmlns:a16="http://schemas.microsoft.com/office/drawing/2014/main" id="{7A36A217-448C-4252-80F9-D45F49707E60}"/>
              </a:ext>
            </a:extLst>
          </p:cNvPr>
          <p:cNvCxnSpPr>
            <a:cxnSpLocks/>
          </p:cNvCxnSpPr>
          <p:nvPr/>
        </p:nvCxnSpPr>
        <p:spPr>
          <a:xfrm>
            <a:off x="4655434" y="5048268"/>
            <a:ext cx="0" cy="15121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CuadroTexto 23">
            <a:extLst>
              <a:ext uri="{FF2B5EF4-FFF2-40B4-BE49-F238E27FC236}">
                <a16:creationId xmlns:a16="http://schemas.microsoft.com/office/drawing/2014/main" id="{51EF434D-1372-40B7-922F-91E473B17BFB}"/>
              </a:ext>
            </a:extLst>
          </p:cNvPr>
          <p:cNvSpPr txBox="1"/>
          <p:nvPr/>
        </p:nvSpPr>
        <p:spPr>
          <a:xfrm>
            <a:off x="6995694" y="3702096"/>
            <a:ext cx="2664296" cy="307777"/>
          </a:xfrm>
          <a:prstGeom prst="rect">
            <a:avLst/>
          </a:prstGeom>
          <a:noFill/>
        </p:spPr>
        <p:txBody>
          <a:bodyPr wrap="square" rtlCol="0">
            <a:spAutoFit/>
          </a:bodyPr>
          <a:lstStyle/>
          <a:p>
            <a:pPr algn="ctr"/>
            <a:r>
              <a:rPr lang="es-CO" sz="1400" dirty="0">
                <a:latin typeface="Arial" panose="020B0604020202020204" pitchFamily="34" charset="0"/>
                <a:cs typeface="Arial" panose="020B0604020202020204" pitchFamily="34" charset="0"/>
              </a:rPr>
              <a:t>Cupones</a:t>
            </a:r>
          </a:p>
        </p:txBody>
      </p:sp>
      <p:sp>
        <p:nvSpPr>
          <p:cNvPr id="25" name="Cerrar llave 24">
            <a:extLst>
              <a:ext uri="{FF2B5EF4-FFF2-40B4-BE49-F238E27FC236}">
                <a16:creationId xmlns:a16="http://schemas.microsoft.com/office/drawing/2014/main" id="{E542F644-A5A2-42AE-AFF9-0D2A8CA3F5C2}"/>
              </a:ext>
            </a:extLst>
          </p:cNvPr>
          <p:cNvSpPr/>
          <p:nvPr/>
        </p:nvSpPr>
        <p:spPr>
          <a:xfrm rot="16200000">
            <a:off x="8252771" y="1593239"/>
            <a:ext cx="360040" cy="5032722"/>
          </a:xfrm>
          <a:prstGeom prst="rightBrace">
            <a:avLst>
              <a:gd name="adj1" fmla="val 8333"/>
              <a:gd name="adj2" fmla="val 4843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26" name="CuadroTexto 25">
            <a:extLst>
              <a:ext uri="{FF2B5EF4-FFF2-40B4-BE49-F238E27FC236}">
                <a16:creationId xmlns:a16="http://schemas.microsoft.com/office/drawing/2014/main" id="{E4E029A7-A994-4396-8BB1-93216BE93CB4}"/>
              </a:ext>
            </a:extLst>
          </p:cNvPr>
          <p:cNvSpPr txBox="1"/>
          <p:nvPr/>
        </p:nvSpPr>
        <p:spPr>
          <a:xfrm>
            <a:off x="10011792" y="3413891"/>
            <a:ext cx="1049496" cy="523220"/>
          </a:xfrm>
          <a:prstGeom prst="rect">
            <a:avLst/>
          </a:prstGeom>
          <a:noFill/>
        </p:spPr>
        <p:txBody>
          <a:bodyPr wrap="square" rtlCol="0">
            <a:spAutoFit/>
          </a:bodyPr>
          <a:lstStyle/>
          <a:p>
            <a:pPr algn="ctr"/>
            <a:r>
              <a:rPr lang="es-CO" sz="1400" dirty="0">
                <a:latin typeface="Arial" panose="020B0604020202020204" pitchFamily="34" charset="0"/>
                <a:cs typeface="Arial" panose="020B0604020202020204" pitchFamily="34" charset="0"/>
              </a:rPr>
              <a:t>Principal </a:t>
            </a:r>
          </a:p>
          <a:p>
            <a:pPr algn="ctr"/>
            <a:r>
              <a:rPr lang="es-CO" sz="1400" dirty="0">
                <a:latin typeface="Arial" panose="020B0604020202020204" pitchFamily="34" charset="0"/>
                <a:cs typeface="Arial" panose="020B0604020202020204" pitchFamily="34" charset="0"/>
              </a:rPr>
              <a:t>o nominal</a:t>
            </a:r>
          </a:p>
        </p:txBody>
      </p:sp>
      <p:sp>
        <p:nvSpPr>
          <p:cNvPr id="27" name="Cerrar llave 26">
            <a:extLst>
              <a:ext uri="{FF2B5EF4-FFF2-40B4-BE49-F238E27FC236}">
                <a16:creationId xmlns:a16="http://schemas.microsoft.com/office/drawing/2014/main" id="{4A810CE8-CFE8-4868-826D-D86086091B88}"/>
              </a:ext>
            </a:extLst>
          </p:cNvPr>
          <p:cNvSpPr/>
          <p:nvPr/>
        </p:nvSpPr>
        <p:spPr>
          <a:xfrm>
            <a:off x="11064630" y="2620298"/>
            <a:ext cx="417646" cy="167329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cxnSp>
        <p:nvCxnSpPr>
          <p:cNvPr id="28" name="Conector recto de flecha 27">
            <a:extLst>
              <a:ext uri="{FF2B5EF4-FFF2-40B4-BE49-F238E27FC236}">
                <a16:creationId xmlns:a16="http://schemas.microsoft.com/office/drawing/2014/main" id="{07A14299-55AC-4565-B8AA-78C70E51AC8B}"/>
              </a:ext>
            </a:extLst>
          </p:cNvPr>
          <p:cNvCxnSpPr>
            <a:cxnSpLocks/>
          </p:cNvCxnSpPr>
          <p:nvPr/>
        </p:nvCxnSpPr>
        <p:spPr>
          <a:xfrm flipV="1">
            <a:off x="5908717" y="4312462"/>
            <a:ext cx="2776" cy="7492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ector recto de flecha 28">
            <a:extLst>
              <a:ext uri="{FF2B5EF4-FFF2-40B4-BE49-F238E27FC236}">
                <a16:creationId xmlns:a16="http://schemas.microsoft.com/office/drawing/2014/main" id="{05BFD6EB-1777-4792-B7DE-2FF37777DE03}"/>
              </a:ext>
            </a:extLst>
          </p:cNvPr>
          <p:cNvCxnSpPr>
            <a:cxnSpLocks/>
          </p:cNvCxnSpPr>
          <p:nvPr/>
        </p:nvCxnSpPr>
        <p:spPr>
          <a:xfrm flipV="1">
            <a:off x="7178199" y="4299018"/>
            <a:ext cx="2776" cy="7492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Conector recto de flecha 29">
            <a:extLst>
              <a:ext uri="{FF2B5EF4-FFF2-40B4-BE49-F238E27FC236}">
                <a16:creationId xmlns:a16="http://schemas.microsoft.com/office/drawing/2014/main" id="{6C998808-2BCD-45C3-9929-4B4A8ED08E24}"/>
              </a:ext>
            </a:extLst>
          </p:cNvPr>
          <p:cNvCxnSpPr>
            <a:cxnSpLocks/>
          </p:cNvCxnSpPr>
          <p:nvPr/>
        </p:nvCxnSpPr>
        <p:spPr>
          <a:xfrm flipV="1">
            <a:off x="8435648" y="4299018"/>
            <a:ext cx="2776" cy="7492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Conector recto de flecha 30">
            <a:extLst>
              <a:ext uri="{FF2B5EF4-FFF2-40B4-BE49-F238E27FC236}">
                <a16:creationId xmlns:a16="http://schemas.microsoft.com/office/drawing/2014/main" id="{059AD9BB-5462-44F7-BE6A-DDA918663D78}"/>
              </a:ext>
            </a:extLst>
          </p:cNvPr>
          <p:cNvCxnSpPr>
            <a:cxnSpLocks/>
          </p:cNvCxnSpPr>
          <p:nvPr/>
        </p:nvCxnSpPr>
        <p:spPr>
          <a:xfrm flipV="1">
            <a:off x="9688160" y="4285575"/>
            <a:ext cx="2776" cy="7492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Conector recto de flecha 31">
            <a:extLst>
              <a:ext uri="{FF2B5EF4-FFF2-40B4-BE49-F238E27FC236}">
                <a16:creationId xmlns:a16="http://schemas.microsoft.com/office/drawing/2014/main" id="{248F1313-6A86-4B88-8ADE-83C794C48A67}"/>
              </a:ext>
            </a:extLst>
          </p:cNvPr>
          <p:cNvCxnSpPr>
            <a:cxnSpLocks/>
          </p:cNvCxnSpPr>
          <p:nvPr/>
        </p:nvCxnSpPr>
        <p:spPr>
          <a:xfrm flipV="1">
            <a:off x="10949153" y="4312462"/>
            <a:ext cx="2776" cy="7492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Rectángulo 46">
            <a:extLst>
              <a:ext uri="{FF2B5EF4-FFF2-40B4-BE49-F238E27FC236}">
                <a16:creationId xmlns:a16="http://schemas.microsoft.com/office/drawing/2014/main" id="{5F771AE1-EB05-4185-9925-366EF319F34A}"/>
              </a:ext>
            </a:extLst>
          </p:cNvPr>
          <p:cNvSpPr/>
          <p:nvPr/>
        </p:nvSpPr>
        <p:spPr>
          <a:xfrm>
            <a:off x="4559063" y="3011650"/>
            <a:ext cx="1959726" cy="646331"/>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CO" dirty="0"/>
              <a:t>Pagos intermedios del bono.</a:t>
            </a:r>
          </a:p>
        </p:txBody>
      </p:sp>
      <p:cxnSp>
        <p:nvCxnSpPr>
          <p:cNvPr id="49" name="Conector: curvado 48">
            <a:extLst>
              <a:ext uri="{FF2B5EF4-FFF2-40B4-BE49-F238E27FC236}">
                <a16:creationId xmlns:a16="http://schemas.microsoft.com/office/drawing/2014/main" id="{1C9ABFF0-B655-40B9-97F4-08FD3A05CD1C}"/>
              </a:ext>
            </a:extLst>
          </p:cNvPr>
          <p:cNvCxnSpPr>
            <a:cxnSpLocks/>
            <a:stCxn id="8" idx="3"/>
            <a:endCxn id="26" idx="0"/>
          </p:cNvCxnSpPr>
          <p:nvPr/>
        </p:nvCxnSpPr>
        <p:spPr>
          <a:xfrm>
            <a:off x="10319350" y="2456735"/>
            <a:ext cx="217190" cy="957156"/>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6" name="Conector: curvado 55">
            <a:extLst>
              <a:ext uri="{FF2B5EF4-FFF2-40B4-BE49-F238E27FC236}">
                <a16:creationId xmlns:a16="http://schemas.microsoft.com/office/drawing/2014/main" id="{4C130FE5-165E-40DF-8C08-1362D3BC07D8}"/>
              </a:ext>
            </a:extLst>
          </p:cNvPr>
          <p:cNvCxnSpPr>
            <a:stCxn id="47" idx="3"/>
            <a:endCxn id="24" idx="0"/>
          </p:cNvCxnSpPr>
          <p:nvPr/>
        </p:nvCxnSpPr>
        <p:spPr>
          <a:xfrm>
            <a:off x="6518789" y="3334816"/>
            <a:ext cx="1809053" cy="367280"/>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576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a:extLst>
              <a:ext uri="{FF2B5EF4-FFF2-40B4-BE49-F238E27FC236}">
                <a16:creationId xmlns:a16="http://schemas.microsoft.com/office/drawing/2014/main" id="{D3D802F5-B8F5-4C03-93B5-EAA9C8B39E5D}"/>
              </a:ext>
            </a:extLst>
          </p:cNvPr>
          <p:cNvSpPr txBox="1">
            <a:spLocks/>
          </p:cNvSpPr>
          <p:nvPr/>
        </p:nvSpPr>
        <p:spPr>
          <a:xfrm>
            <a:off x="297712" y="318976"/>
            <a:ext cx="11327588" cy="82402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s-CO" sz="3600" b="1" dirty="0">
                <a:latin typeface="Arial" pitchFamily="34" charset="0"/>
                <a:cs typeface="Arial" pitchFamily="34" charset="0"/>
              </a:rPr>
              <a:t>Tipos de Bonos</a:t>
            </a:r>
          </a:p>
        </p:txBody>
      </p:sp>
      <p:sp>
        <p:nvSpPr>
          <p:cNvPr id="5" name="CuadroTexto 4">
            <a:extLst>
              <a:ext uri="{FF2B5EF4-FFF2-40B4-BE49-F238E27FC236}">
                <a16:creationId xmlns:a16="http://schemas.microsoft.com/office/drawing/2014/main" id="{427A0C89-1DE5-4656-877E-16F6FC93103D}"/>
              </a:ext>
            </a:extLst>
          </p:cNvPr>
          <p:cNvSpPr txBox="1"/>
          <p:nvPr/>
        </p:nvSpPr>
        <p:spPr>
          <a:xfrm>
            <a:off x="297712" y="1739903"/>
            <a:ext cx="514261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CO" sz="2800" dirty="0">
                <a:ln w="0"/>
                <a:solidFill>
                  <a:schemeClr val="tx1"/>
                </a:solidFill>
                <a:effectLst>
                  <a:outerShdw blurRad="38100" dist="19050" dir="2700000" algn="tl" rotWithShape="0">
                    <a:schemeClr val="dk1">
                      <a:alpha val="40000"/>
                    </a:schemeClr>
                  </a:outerShdw>
                </a:effectLst>
              </a:rPr>
              <a:t>Bonos con cupón o </a:t>
            </a:r>
            <a:r>
              <a:rPr lang="es-CO" sz="2800" dirty="0" err="1">
                <a:ln w="0"/>
                <a:solidFill>
                  <a:schemeClr val="tx1"/>
                </a:solidFill>
                <a:effectLst>
                  <a:outerShdw blurRad="38100" dist="19050" dir="2700000" algn="tl" rotWithShape="0">
                    <a:schemeClr val="dk1">
                      <a:alpha val="40000"/>
                    </a:schemeClr>
                  </a:outerShdw>
                </a:effectLst>
              </a:rPr>
              <a:t>Bullet</a:t>
            </a:r>
            <a:endParaRPr lang="es-CO" sz="2800" dirty="0">
              <a:ln w="0"/>
              <a:solidFill>
                <a:schemeClr val="tx1"/>
              </a:solidFill>
              <a:effectLst>
                <a:outerShdw blurRad="38100" dist="19050" dir="2700000" algn="tl" rotWithShape="0">
                  <a:schemeClr val="dk1">
                    <a:alpha val="40000"/>
                  </a:schemeClr>
                </a:outerShdw>
              </a:effectLst>
            </a:endParaRPr>
          </a:p>
        </p:txBody>
      </p:sp>
      <p:sp>
        <p:nvSpPr>
          <p:cNvPr id="6" name="CuadroTexto 5">
            <a:extLst>
              <a:ext uri="{FF2B5EF4-FFF2-40B4-BE49-F238E27FC236}">
                <a16:creationId xmlns:a16="http://schemas.microsoft.com/office/drawing/2014/main" id="{266F252A-31B4-48DB-9E7C-D5AE36D5E5D9}"/>
              </a:ext>
            </a:extLst>
          </p:cNvPr>
          <p:cNvSpPr txBox="1"/>
          <p:nvPr/>
        </p:nvSpPr>
        <p:spPr>
          <a:xfrm>
            <a:off x="6798811" y="1744006"/>
            <a:ext cx="4824092"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s-CO"/>
            </a:defPPr>
            <a:lvl1pPr>
              <a:defRPr sz="2800">
                <a:ln w="0"/>
                <a:effectLst>
                  <a:outerShdw blurRad="38100" dist="19050" dir="2700000" algn="tl" rotWithShape="0">
                    <a:schemeClr val="dk1">
                      <a:alpha val="40000"/>
                    </a:schemeClr>
                  </a:outerShdw>
                </a:effectLst>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CO" dirty="0"/>
              <a:t>Bonos sin cupón o Cero cupón</a:t>
            </a:r>
          </a:p>
        </p:txBody>
      </p:sp>
      <p:grpSp>
        <p:nvGrpSpPr>
          <p:cNvPr id="102" name="Grupo 101">
            <a:extLst>
              <a:ext uri="{FF2B5EF4-FFF2-40B4-BE49-F238E27FC236}">
                <a16:creationId xmlns:a16="http://schemas.microsoft.com/office/drawing/2014/main" id="{3214B40D-A165-43B6-8FEA-0FC78962A033}"/>
              </a:ext>
            </a:extLst>
          </p:cNvPr>
          <p:cNvGrpSpPr/>
          <p:nvPr/>
        </p:nvGrpSpPr>
        <p:grpSpPr>
          <a:xfrm>
            <a:off x="6725451" y="2744788"/>
            <a:ext cx="4777972" cy="2949939"/>
            <a:chOff x="6759976" y="2695360"/>
            <a:chExt cx="4865324" cy="3027978"/>
          </a:xfrm>
        </p:grpSpPr>
        <p:cxnSp>
          <p:nvCxnSpPr>
            <p:cNvPr id="74" name="Conector recto de flecha 73">
              <a:extLst>
                <a:ext uri="{FF2B5EF4-FFF2-40B4-BE49-F238E27FC236}">
                  <a16:creationId xmlns:a16="http://schemas.microsoft.com/office/drawing/2014/main" id="{B523694C-3CA4-461C-A4B4-6BE36F1D454E}"/>
                </a:ext>
              </a:extLst>
            </p:cNvPr>
            <p:cNvCxnSpPr>
              <a:cxnSpLocks/>
            </p:cNvCxnSpPr>
            <p:nvPr/>
          </p:nvCxnSpPr>
          <p:spPr>
            <a:xfrm flipH="1" flipV="1">
              <a:off x="11432938" y="2695360"/>
              <a:ext cx="2441" cy="18888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Conector recto de flecha 74">
              <a:extLst>
                <a:ext uri="{FF2B5EF4-FFF2-40B4-BE49-F238E27FC236}">
                  <a16:creationId xmlns:a16="http://schemas.microsoft.com/office/drawing/2014/main" id="{8CC05358-61C2-4B40-A9BB-81215BCEE388}"/>
                </a:ext>
              </a:extLst>
            </p:cNvPr>
            <p:cNvCxnSpPr>
              <a:cxnSpLocks/>
            </p:cNvCxnSpPr>
            <p:nvPr/>
          </p:nvCxnSpPr>
          <p:spPr>
            <a:xfrm>
              <a:off x="6834677" y="4564101"/>
              <a:ext cx="460649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6" name="Conector recto 75">
              <a:extLst>
                <a:ext uri="{FF2B5EF4-FFF2-40B4-BE49-F238E27FC236}">
                  <a16:creationId xmlns:a16="http://schemas.microsoft.com/office/drawing/2014/main" id="{CEFC3CF2-A8E9-44FF-B28F-698AB7954E31}"/>
                </a:ext>
              </a:extLst>
            </p:cNvPr>
            <p:cNvCxnSpPr>
              <a:cxnSpLocks/>
            </p:cNvCxnSpPr>
            <p:nvPr/>
          </p:nvCxnSpPr>
          <p:spPr>
            <a:xfrm>
              <a:off x="6834677" y="4343295"/>
              <a:ext cx="0" cy="441614"/>
            </a:xfrm>
            <a:prstGeom prst="line">
              <a:avLst/>
            </a:prstGeom>
          </p:spPr>
          <p:style>
            <a:lnRef idx="3">
              <a:schemeClr val="accent2"/>
            </a:lnRef>
            <a:fillRef idx="0">
              <a:schemeClr val="accent2"/>
            </a:fillRef>
            <a:effectRef idx="2">
              <a:schemeClr val="accent2"/>
            </a:effectRef>
            <a:fontRef idx="minor">
              <a:schemeClr val="tx1"/>
            </a:fontRef>
          </p:style>
        </p:cxnSp>
        <p:sp>
          <p:nvSpPr>
            <p:cNvPr id="77" name="CuadroTexto 76">
              <a:extLst>
                <a:ext uri="{FF2B5EF4-FFF2-40B4-BE49-F238E27FC236}">
                  <a16:creationId xmlns:a16="http://schemas.microsoft.com/office/drawing/2014/main" id="{4A943282-0583-48D2-9D4A-8A8A446B3FE1}"/>
                </a:ext>
              </a:extLst>
            </p:cNvPr>
            <p:cNvSpPr txBox="1"/>
            <p:nvPr/>
          </p:nvSpPr>
          <p:spPr>
            <a:xfrm>
              <a:off x="6759976" y="4546698"/>
              <a:ext cx="368269" cy="347001"/>
            </a:xfrm>
            <a:prstGeom prst="rect">
              <a:avLst/>
            </a:prstGeom>
            <a:noFill/>
          </p:spPr>
          <p:txBody>
            <a:bodyPr wrap="square" rtlCol="0">
              <a:spAutoFit/>
            </a:bodyPr>
            <a:lstStyle/>
            <a:p>
              <a:pPr algn="ctr"/>
              <a:r>
                <a:rPr lang="es-CO" sz="1600" b="1" dirty="0">
                  <a:latin typeface="Arial" panose="020B0604020202020204" pitchFamily="34" charset="0"/>
                  <a:cs typeface="Arial" panose="020B0604020202020204" pitchFamily="34" charset="0"/>
                </a:rPr>
                <a:t>0</a:t>
              </a:r>
            </a:p>
          </p:txBody>
        </p:sp>
        <p:sp>
          <p:nvSpPr>
            <p:cNvPr id="78" name="CuadroTexto 77">
              <a:extLst>
                <a:ext uri="{FF2B5EF4-FFF2-40B4-BE49-F238E27FC236}">
                  <a16:creationId xmlns:a16="http://schemas.microsoft.com/office/drawing/2014/main" id="{018ECECC-E18C-4CC7-ADCF-C0957BEF0D6B}"/>
                </a:ext>
              </a:extLst>
            </p:cNvPr>
            <p:cNvSpPr txBox="1"/>
            <p:nvPr/>
          </p:nvSpPr>
          <p:spPr>
            <a:xfrm>
              <a:off x="11257031" y="4738492"/>
              <a:ext cx="368269" cy="338554"/>
            </a:xfrm>
            <a:prstGeom prst="rect">
              <a:avLst/>
            </a:prstGeom>
            <a:noFill/>
          </p:spPr>
          <p:txBody>
            <a:bodyPr wrap="square" rtlCol="0">
              <a:spAutoFit/>
            </a:bodyPr>
            <a:lstStyle/>
            <a:p>
              <a:pPr algn="ctr"/>
              <a:r>
                <a:rPr lang="es-CO" sz="1600" b="1" dirty="0">
                  <a:latin typeface="Arial" panose="020B0604020202020204" pitchFamily="34" charset="0"/>
                  <a:cs typeface="Arial" panose="020B0604020202020204" pitchFamily="34" charset="0"/>
                </a:rPr>
                <a:t>n</a:t>
              </a:r>
            </a:p>
          </p:txBody>
        </p:sp>
        <p:sp>
          <p:nvSpPr>
            <p:cNvPr id="79" name="CuadroTexto 78">
              <a:extLst>
                <a:ext uri="{FF2B5EF4-FFF2-40B4-BE49-F238E27FC236}">
                  <a16:creationId xmlns:a16="http://schemas.microsoft.com/office/drawing/2014/main" id="{220874EC-B723-4123-A371-FABD92302822}"/>
                </a:ext>
              </a:extLst>
            </p:cNvPr>
            <p:cNvSpPr txBox="1"/>
            <p:nvPr/>
          </p:nvSpPr>
          <p:spPr>
            <a:xfrm>
              <a:off x="8535835" y="4608723"/>
              <a:ext cx="1221389" cy="259537"/>
            </a:xfrm>
            <a:prstGeom prst="rect">
              <a:avLst/>
            </a:prstGeom>
            <a:noFill/>
          </p:spPr>
          <p:txBody>
            <a:bodyPr wrap="square" rtlCol="0">
              <a:spAutoFit/>
            </a:bodyPr>
            <a:lstStyle/>
            <a:p>
              <a:pPr algn="ctr"/>
              <a:r>
                <a:rPr lang="es-CO" sz="1600" dirty="0">
                  <a:latin typeface="Arial" panose="020B0604020202020204" pitchFamily="34" charset="0"/>
                  <a:cs typeface="Arial" panose="020B0604020202020204" pitchFamily="34" charset="0"/>
                </a:rPr>
                <a:t>Tiempo</a:t>
              </a:r>
            </a:p>
          </p:txBody>
        </p:sp>
        <p:cxnSp>
          <p:nvCxnSpPr>
            <p:cNvPr id="80" name="Conector recto 79">
              <a:extLst>
                <a:ext uri="{FF2B5EF4-FFF2-40B4-BE49-F238E27FC236}">
                  <a16:creationId xmlns:a16="http://schemas.microsoft.com/office/drawing/2014/main" id="{39C6229A-64E9-4F4F-B1E3-6325DD0D7417}"/>
                </a:ext>
              </a:extLst>
            </p:cNvPr>
            <p:cNvCxnSpPr>
              <a:cxnSpLocks/>
            </p:cNvCxnSpPr>
            <p:nvPr/>
          </p:nvCxnSpPr>
          <p:spPr>
            <a:xfrm>
              <a:off x="7755974" y="4363432"/>
              <a:ext cx="0" cy="441614"/>
            </a:xfrm>
            <a:prstGeom prst="line">
              <a:avLst/>
            </a:prstGeom>
          </p:spPr>
          <p:style>
            <a:lnRef idx="3">
              <a:schemeClr val="accent2"/>
            </a:lnRef>
            <a:fillRef idx="0">
              <a:schemeClr val="accent2"/>
            </a:fillRef>
            <a:effectRef idx="2">
              <a:schemeClr val="accent2"/>
            </a:effectRef>
            <a:fontRef idx="minor">
              <a:schemeClr val="tx1"/>
            </a:fontRef>
          </p:style>
        </p:cxnSp>
        <p:cxnSp>
          <p:nvCxnSpPr>
            <p:cNvPr id="81" name="Conector recto 80">
              <a:extLst>
                <a:ext uri="{FF2B5EF4-FFF2-40B4-BE49-F238E27FC236}">
                  <a16:creationId xmlns:a16="http://schemas.microsoft.com/office/drawing/2014/main" id="{AC9F21EC-29F8-4904-BBC1-8CFF8E7368AF}"/>
                </a:ext>
              </a:extLst>
            </p:cNvPr>
            <p:cNvCxnSpPr>
              <a:cxnSpLocks/>
            </p:cNvCxnSpPr>
            <p:nvPr/>
          </p:nvCxnSpPr>
          <p:spPr>
            <a:xfrm>
              <a:off x="8677272" y="4363432"/>
              <a:ext cx="0" cy="441614"/>
            </a:xfrm>
            <a:prstGeom prst="line">
              <a:avLst/>
            </a:prstGeom>
          </p:spPr>
          <p:style>
            <a:lnRef idx="3">
              <a:schemeClr val="accent2"/>
            </a:lnRef>
            <a:fillRef idx="0">
              <a:schemeClr val="accent2"/>
            </a:fillRef>
            <a:effectRef idx="2">
              <a:schemeClr val="accent2"/>
            </a:effectRef>
            <a:fontRef idx="minor">
              <a:schemeClr val="tx1"/>
            </a:fontRef>
          </p:style>
        </p:cxnSp>
        <p:cxnSp>
          <p:nvCxnSpPr>
            <p:cNvPr id="82" name="Conector recto 81">
              <a:extLst>
                <a:ext uri="{FF2B5EF4-FFF2-40B4-BE49-F238E27FC236}">
                  <a16:creationId xmlns:a16="http://schemas.microsoft.com/office/drawing/2014/main" id="{95AEA6B4-BE07-4EDA-B5FB-6A87129C003F}"/>
                </a:ext>
              </a:extLst>
            </p:cNvPr>
            <p:cNvCxnSpPr>
              <a:cxnSpLocks/>
            </p:cNvCxnSpPr>
            <p:nvPr/>
          </p:nvCxnSpPr>
          <p:spPr>
            <a:xfrm>
              <a:off x="9598570" y="4383569"/>
              <a:ext cx="0" cy="441614"/>
            </a:xfrm>
            <a:prstGeom prst="line">
              <a:avLst/>
            </a:prstGeom>
          </p:spPr>
          <p:style>
            <a:lnRef idx="3">
              <a:schemeClr val="accent2"/>
            </a:lnRef>
            <a:fillRef idx="0">
              <a:schemeClr val="accent2"/>
            </a:fillRef>
            <a:effectRef idx="2">
              <a:schemeClr val="accent2"/>
            </a:effectRef>
            <a:fontRef idx="minor">
              <a:schemeClr val="tx1"/>
            </a:fontRef>
          </p:style>
        </p:cxnSp>
        <p:cxnSp>
          <p:nvCxnSpPr>
            <p:cNvPr id="83" name="Conector recto 82">
              <a:extLst>
                <a:ext uri="{FF2B5EF4-FFF2-40B4-BE49-F238E27FC236}">
                  <a16:creationId xmlns:a16="http://schemas.microsoft.com/office/drawing/2014/main" id="{F93C0326-2CFB-464C-9EC9-6E37B6A9126A}"/>
                </a:ext>
              </a:extLst>
            </p:cNvPr>
            <p:cNvCxnSpPr>
              <a:cxnSpLocks/>
            </p:cNvCxnSpPr>
            <p:nvPr/>
          </p:nvCxnSpPr>
          <p:spPr>
            <a:xfrm>
              <a:off x="10512655" y="4343295"/>
              <a:ext cx="0" cy="441614"/>
            </a:xfrm>
            <a:prstGeom prst="line">
              <a:avLst/>
            </a:prstGeom>
          </p:spPr>
          <p:style>
            <a:lnRef idx="3">
              <a:schemeClr val="accent2"/>
            </a:lnRef>
            <a:fillRef idx="0">
              <a:schemeClr val="accent2"/>
            </a:fillRef>
            <a:effectRef idx="2">
              <a:schemeClr val="accent2"/>
            </a:effectRef>
            <a:fontRef idx="minor">
              <a:schemeClr val="tx1"/>
            </a:fontRef>
          </p:style>
        </p:cxnSp>
        <p:cxnSp>
          <p:nvCxnSpPr>
            <p:cNvPr id="84" name="Conector recto 83">
              <a:extLst>
                <a:ext uri="{FF2B5EF4-FFF2-40B4-BE49-F238E27FC236}">
                  <a16:creationId xmlns:a16="http://schemas.microsoft.com/office/drawing/2014/main" id="{77630C43-EEB2-480D-8563-88E82EE029C8}"/>
                </a:ext>
              </a:extLst>
            </p:cNvPr>
            <p:cNvCxnSpPr>
              <a:cxnSpLocks/>
            </p:cNvCxnSpPr>
            <p:nvPr/>
          </p:nvCxnSpPr>
          <p:spPr>
            <a:xfrm>
              <a:off x="11433953" y="4363432"/>
              <a:ext cx="0" cy="441614"/>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Conector recto de flecha 84">
              <a:extLst>
                <a:ext uri="{FF2B5EF4-FFF2-40B4-BE49-F238E27FC236}">
                  <a16:creationId xmlns:a16="http://schemas.microsoft.com/office/drawing/2014/main" id="{D33D01DA-2FD5-44CC-BE8C-7CC66930066F}"/>
                </a:ext>
              </a:extLst>
            </p:cNvPr>
            <p:cNvCxnSpPr>
              <a:cxnSpLocks/>
            </p:cNvCxnSpPr>
            <p:nvPr/>
          </p:nvCxnSpPr>
          <p:spPr>
            <a:xfrm>
              <a:off x="6834677" y="4564101"/>
              <a:ext cx="0" cy="1159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CuadroTexto 87">
              <a:extLst>
                <a:ext uri="{FF2B5EF4-FFF2-40B4-BE49-F238E27FC236}">
                  <a16:creationId xmlns:a16="http://schemas.microsoft.com/office/drawing/2014/main" id="{3EBF091F-5435-49E6-9130-B463138B6D2A}"/>
                </a:ext>
              </a:extLst>
            </p:cNvPr>
            <p:cNvSpPr txBox="1"/>
            <p:nvPr/>
          </p:nvSpPr>
          <p:spPr>
            <a:xfrm>
              <a:off x="10035766" y="3084751"/>
              <a:ext cx="1117136" cy="589901"/>
            </a:xfrm>
            <a:prstGeom prst="rect">
              <a:avLst/>
            </a:prstGeom>
            <a:noFill/>
          </p:spPr>
          <p:txBody>
            <a:bodyPr wrap="square" rtlCol="0">
              <a:spAutoFit/>
            </a:bodyPr>
            <a:lstStyle/>
            <a:p>
              <a:pPr algn="ctr"/>
              <a:r>
                <a:rPr lang="es-CO" sz="1400" dirty="0">
                  <a:latin typeface="Arial" panose="020B0604020202020204" pitchFamily="34" charset="0"/>
                  <a:cs typeface="Arial" panose="020B0604020202020204" pitchFamily="34" charset="0"/>
                </a:rPr>
                <a:t>Principal </a:t>
              </a:r>
            </a:p>
            <a:p>
              <a:pPr algn="ctr"/>
              <a:r>
                <a:rPr lang="es-CO" sz="1400" dirty="0">
                  <a:latin typeface="Arial" panose="020B0604020202020204" pitchFamily="34" charset="0"/>
                  <a:cs typeface="Arial" panose="020B0604020202020204" pitchFamily="34" charset="0"/>
                </a:rPr>
                <a:t>o nominal</a:t>
              </a:r>
            </a:p>
          </p:txBody>
        </p:sp>
        <p:sp>
          <p:nvSpPr>
            <p:cNvPr id="89" name="Cerrar llave 88">
              <a:extLst>
                <a:ext uri="{FF2B5EF4-FFF2-40B4-BE49-F238E27FC236}">
                  <a16:creationId xmlns:a16="http://schemas.microsoft.com/office/drawing/2014/main" id="{422CCD5B-28D4-40FF-8C13-301358D3BA21}"/>
                </a:ext>
              </a:extLst>
            </p:cNvPr>
            <p:cNvSpPr/>
            <p:nvPr/>
          </p:nvSpPr>
          <p:spPr>
            <a:xfrm rot="10800000">
              <a:off x="11054474" y="2738322"/>
              <a:ext cx="305137" cy="128275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cxnSp>
          <p:nvCxnSpPr>
            <p:cNvPr id="94" name="Conector recto de flecha 93">
              <a:extLst>
                <a:ext uri="{FF2B5EF4-FFF2-40B4-BE49-F238E27FC236}">
                  <a16:creationId xmlns:a16="http://schemas.microsoft.com/office/drawing/2014/main" id="{18461674-AB11-47B7-8DFB-A757570A7C9F}"/>
                </a:ext>
              </a:extLst>
            </p:cNvPr>
            <p:cNvCxnSpPr>
              <a:cxnSpLocks/>
            </p:cNvCxnSpPr>
            <p:nvPr/>
          </p:nvCxnSpPr>
          <p:spPr>
            <a:xfrm flipV="1">
              <a:off x="11432938" y="4000029"/>
              <a:ext cx="2028" cy="574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01" name="Grupo 100">
            <a:extLst>
              <a:ext uri="{FF2B5EF4-FFF2-40B4-BE49-F238E27FC236}">
                <a16:creationId xmlns:a16="http://schemas.microsoft.com/office/drawing/2014/main" id="{2A4BDF44-A0CF-4798-BC94-C72239B6AC7F}"/>
              </a:ext>
            </a:extLst>
          </p:cNvPr>
          <p:cNvGrpSpPr/>
          <p:nvPr/>
        </p:nvGrpSpPr>
        <p:grpSpPr>
          <a:xfrm>
            <a:off x="297711" y="2929127"/>
            <a:ext cx="5142611" cy="2716181"/>
            <a:chOff x="139183" y="2738321"/>
            <a:chExt cx="5301140" cy="2971509"/>
          </a:xfrm>
        </p:grpSpPr>
        <p:sp>
          <p:nvSpPr>
            <p:cNvPr id="52" name="CuadroTexto 51">
              <a:extLst>
                <a:ext uri="{FF2B5EF4-FFF2-40B4-BE49-F238E27FC236}">
                  <a16:creationId xmlns:a16="http://schemas.microsoft.com/office/drawing/2014/main" id="{8ABD15C5-E336-4110-BC12-B737059CC409}"/>
                </a:ext>
              </a:extLst>
            </p:cNvPr>
            <p:cNvSpPr txBox="1"/>
            <p:nvPr/>
          </p:nvSpPr>
          <p:spPr>
            <a:xfrm>
              <a:off x="139183" y="4568899"/>
              <a:ext cx="504056" cy="338554"/>
            </a:xfrm>
            <a:prstGeom prst="rect">
              <a:avLst/>
            </a:prstGeom>
            <a:noFill/>
          </p:spPr>
          <p:txBody>
            <a:bodyPr wrap="square" rtlCol="0">
              <a:spAutoFit/>
            </a:bodyPr>
            <a:lstStyle/>
            <a:p>
              <a:pPr algn="ctr"/>
              <a:r>
                <a:rPr lang="es-CO" sz="1600" b="1" dirty="0">
                  <a:latin typeface="Arial" panose="020B0604020202020204" pitchFamily="34" charset="0"/>
                  <a:cs typeface="Arial" panose="020B0604020202020204" pitchFamily="34" charset="0"/>
                </a:rPr>
                <a:t>0</a:t>
              </a:r>
            </a:p>
          </p:txBody>
        </p:sp>
        <p:cxnSp>
          <p:nvCxnSpPr>
            <p:cNvPr id="49" name="Conector recto de flecha 48">
              <a:extLst>
                <a:ext uri="{FF2B5EF4-FFF2-40B4-BE49-F238E27FC236}">
                  <a16:creationId xmlns:a16="http://schemas.microsoft.com/office/drawing/2014/main" id="{C035E5EF-BB1C-4958-BAC1-7E6E19F36275}"/>
                </a:ext>
              </a:extLst>
            </p:cNvPr>
            <p:cNvCxnSpPr>
              <a:cxnSpLocks/>
            </p:cNvCxnSpPr>
            <p:nvPr/>
          </p:nvCxnSpPr>
          <p:spPr>
            <a:xfrm flipH="1" flipV="1">
              <a:off x="5431137" y="2738321"/>
              <a:ext cx="2725" cy="1853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Conector recto de flecha 49">
              <a:extLst>
                <a:ext uri="{FF2B5EF4-FFF2-40B4-BE49-F238E27FC236}">
                  <a16:creationId xmlns:a16="http://schemas.microsoft.com/office/drawing/2014/main" id="{ECC46B6C-7743-4473-B589-AA1CF0D6668C}"/>
                </a:ext>
              </a:extLst>
            </p:cNvPr>
            <p:cNvCxnSpPr>
              <a:cxnSpLocks/>
            </p:cNvCxnSpPr>
            <p:nvPr/>
          </p:nvCxnSpPr>
          <p:spPr>
            <a:xfrm>
              <a:off x="297712" y="4572212"/>
              <a:ext cx="514261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Conector recto 50">
              <a:extLst>
                <a:ext uri="{FF2B5EF4-FFF2-40B4-BE49-F238E27FC236}">
                  <a16:creationId xmlns:a16="http://schemas.microsoft.com/office/drawing/2014/main" id="{BAB25950-F8E3-4B43-B785-7A31A39423B1}"/>
                </a:ext>
              </a:extLst>
            </p:cNvPr>
            <p:cNvCxnSpPr>
              <a:cxnSpLocks/>
            </p:cNvCxnSpPr>
            <p:nvPr/>
          </p:nvCxnSpPr>
          <p:spPr>
            <a:xfrm>
              <a:off x="297712" y="4355523"/>
              <a:ext cx="0" cy="433378"/>
            </a:xfrm>
            <a:prstGeom prst="line">
              <a:avLst/>
            </a:prstGeom>
          </p:spPr>
          <p:style>
            <a:lnRef idx="3">
              <a:schemeClr val="accent2"/>
            </a:lnRef>
            <a:fillRef idx="0">
              <a:schemeClr val="accent2"/>
            </a:fillRef>
            <a:effectRef idx="2">
              <a:schemeClr val="accent2"/>
            </a:effectRef>
            <a:fontRef idx="minor">
              <a:schemeClr val="tx1"/>
            </a:fontRef>
          </p:style>
        </p:cxnSp>
        <p:sp>
          <p:nvSpPr>
            <p:cNvPr id="53" name="CuadroTexto 52">
              <a:extLst>
                <a:ext uri="{FF2B5EF4-FFF2-40B4-BE49-F238E27FC236}">
                  <a16:creationId xmlns:a16="http://schemas.microsoft.com/office/drawing/2014/main" id="{FF52B98B-FD7E-4BBC-B17D-53F8D225F5DA}"/>
                </a:ext>
              </a:extLst>
            </p:cNvPr>
            <p:cNvSpPr txBox="1"/>
            <p:nvPr/>
          </p:nvSpPr>
          <p:spPr>
            <a:xfrm>
              <a:off x="5234757" y="4743352"/>
              <a:ext cx="202836" cy="338554"/>
            </a:xfrm>
            <a:prstGeom prst="rect">
              <a:avLst/>
            </a:prstGeom>
            <a:noFill/>
          </p:spPr>
          <p:txBody>
            <a:bodyPr wrap="square" rtlCol="0">
              <a:spAutoFit/>
            </a:bodyPr>
            <a:lstStyle/>
            <a:p>
              <a:pPr algn="ctr"/>
              <a:r>
                <a:rPr lang="es-CO" sz="1600" b="1" dirty="0">
                  <a:latin typeface="Arial" panose="020B0604020202020204" pitchFamily="34" charset="0"/>
                  <a:cs typeface="Arial" panose="020B0604020202020204" pitchFamily="34" charset="0"/>
                </a:rPr>
                <a:t>n</a:t>
              </a:r>
            </a:p>
          </p:txBody>
        </p:sp>
        <p:sp>
          <p:nvSpPr>
            <p:cNvPr id="54" name="CuadroTexto 53">
              <a:extLst>
                <a:ext uri="{FF2B5EF4-FFF2-40B4-BE49-F238E27FC236}">
                  <a16:creationId xmlns:a16="http://schemas.microsoft.com/office/drawing/2014/main" id="{33F1FD0C-EDBA-4BAF-818D-7F420925902E}"/>
                </a:ext>
              </a:extLst>
            </p:cNvPr>
            <p:cNvSpPr txBox="1"/>
            <p:nvPr/>
          </p:nvSpPr>
          <p:spPr>
            <a:xfrm>
              <a:off x="2113340" y="4558687"/>
              <a:ext cx="1363538" cy="254697"/>
            </a:xfrm>
            <a:prstGeom prst="rect">
              <a:avLst/>
            </a:prstGeom>
            <a:noFill/>
          </p:spPr>
          <p:txBody>
            <a:bodyPr wrap="square" rtlCol="0">
              <a:spAutoFit/>
            </a:bodyPr>
            <a:lstStyle/>
            <a:p>
              <a:pPr algn="ctr"/>
              <a:r>
                <a:rPr lang="es-CO" sz="1600" dirty="0">
                  <a:latin typeface="Arial" panose="020B0604020202020204" pitchFamily="34" charset="0"/>
                  <a:cs typeface="Arial" panose="020B0604020202020204" pitchFamily="34" charset="0"/>
                </a:rPr>
                <a:t>Tiempo</a:t>
              </a:r>
            </a:p>
          </p:txBody>
        </p:sp>
        <p:cxnSp>
          <p:nvCxnSpPr>
            <p:cNvPr id="55" name="Conector recto 54">
              <a:extLst>
                <a:ext uri="{FF2B5EF4-FFF2-40B4-BE49-F238E27FC236}">
                  <a16:creationId xmlns:a16="http://schemas.microsoft.com/office/drawing/2014/main" id="{6BC472D0-EBE2-4F81-9837-C4E5B63501BE}"/>
                </a:ext>
              </a:extLst>
            </p:cNvPr>
            <p:cNvCxnSpPr>
              <a:cxnSpLocks/>
            </p:cNvCxnSpPr>
            <p:nvPr/>
          </p:nvCxnSpPr>
          <p:spPr>
            <a:xfrm>
              <a:off x="1326234" y="4375285"/>
              <a:ext cx="0" cy="433378"/>
            </a:xfrm>
            <a:prstGeom prst="line">
              <a:avLst/>
            </a:prstGeom>
          </p:spPr>
          <p:style>
            <a:lnRef idx="3">
              <a:schemeClr val="accent2"/>
            </a:lnRef>
            <a:fillRef idx="0">
              <a:schemeClr val="accent2"/>
            </a:fillRef>
            <a:effectRef idx="2">
              <a:schemeClr val="accent2"/>
            </a:effectRef>
            <a:fontRef idx="minor">
              <a:schemeClr val="tx1"/>
            </a:fontRef>
          </p:style>
        </p:cxnSp>
        <p:cxnSp>
          <p:nvCxnSpPr>
            <p:cNvPr id="56" name="Conector recto 55">
              <a:extLst>
                <a:ext uri="{FF2B5EF4-FFF2-40B4-BE49-F238E27FC236}">
                  <a16:creationId xmlns:a16="http://schemas.microsoft.com/office/drawing/2014/main" id="{613E0955-4396-43F6-A321-A4B76DABB62C}"/>
                </a:ext>
              </a:extLst>
            </p:cNvPr>
            <p:cNvCxnSpPr>
              <a:cxnSpLocks/>
            </p:cNvCxnSpPr>
            <p:nvPr/>
          </p:nvCxnSpPr>
          <p:spPr>
            <a:xfrm>
              <a:off x="2354756" y="4375285"/>
              <a:ext cx="0" cy="433378"/>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Conector recto 56">
              <a:extLst>
                <a:ext uri="{FF2B5EF4-FFF2-40B4-BE49-F238E27FC236}">
                  <a16:creationId xmlns:a16="http://schemas.microsoft.com/office/drawing/2014/main" id="{78283F79-DC7A-4F1D-929C-9A3570A18962}"/>
                </a:ext>
              </a:extLst>
            </p:cNvPr>
            <p:cNvCxnSpPr>
              <a:cxnSpLocks/>
            </p:cNvCxnSpPr>
            <p:nvPr/>
          </p:nvCxnSpPr>
          <p:spPr>
            <a:xfrm>
              <a:off x="3383278" y="4395047"/>
              <a:ext cx="0" cy="433378"/>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Conector recto 57">
              <a:extLst>
                <a:ext uri="{FF2B5EF4-FFF2-40B4-BE49-F238E27FC236}">
                  <a16:creationId xmlns:a16="http://schemas.microsoft.com/office/drawing/2014/main" id="{EE80E00F-5690-4455-BEC7-FFD3CDBC7EA6}"/>
                </a:ext>
              </a:extLst>
            </p:cNvPr>
            <p:cNvCxnSpPr>
              <a:cxnSpLocks/>
            </p:cNvCxnSpPr>
            <p:nvPr/>
          </p:nvCxnSpPr>
          <p:spPr>
            <a:xfrm>
              <a:off x="4403748" y="4355523"/>
              <a:ext cx="0" cy="433378"/>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Conector recto 58">
              <a:extLst>
                <a:ext uri="{FF2B5EF4-FFF2-40B4-BE49-F238E27FC236}">
                  <a16:creationId xmlns:a16="http://schemas.microsoft.com/office/drawing/2014/main" id="{417BA08D-94A6-459E-BB82-0495258586C5}"/>
                </a:ext>
              </a:extLst>
            </p:cNvPr>
            <p:cNvCxnSpPr>
              <a:cxnSpLocks/>
            </p:cNvCxnSpPr>
            <p:nvPr/>
          </p:nvCxnSpPr>
          <p:spPr>
            <a:xfrm>
              <a:off x="5432270" y="4375285"/>
              <a:ext cx="0" cy="433378"/>
            </a:xfrm>
            <a:prstGeom prst="line">
              <a:avLst/>
            </a:prstGeom>
          </p:spPr>
          <p:style>
            <a:lnRef idx="3">
              <a:schemeClr val="accent2"/>
            </a:lnRef>
            <a:fillRef idx="0">
              <a:schemeClr val="accent2"/>
            </a:fillRef>
            <a:effectRef idx="2">
              <a:schemeClr val="accent2"/>
            </a:effectRef>
            <a:fontRef idx="minor">
              <a:schemeClr val="tx1"/>
            </a:fontRef>
          </p:style>
        </p:cxnSp>
        <p:cxnSp>
          <p:nvCxnSpPr>
            <p:cNvPr id="60" name="Conector recto de flecha 59">
              <a:extLst>
                <a:ext uri="{FF2B5EF4-FFF2-40B4-BE49-F238E27FC236}">
                  <a16:creationId xmlns:a16="http://schemas.microsoft.com/office/drawing/2014/main" id="{58BC4034-5C7A-43D8-A169-4DA23B189BBE}"/>
                </a:ext>
              </a:extLst>
            </p:cNvPr>
            <p:cNvCxnSpPr>
              <a:cxnSpLocks/>
            </p:cNvCxnSpPr>
            <p:nvPr/>
          </p:nvCxnSpPr>
          <p:spPr>
            <a:xfrm>
              <a:off x="297712" y="4572212"/>
              <a:ext cx="0" cy="11376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2" name="Cerrar llave 61">
              <a:extLst>
                <a:ext uri="{FF2B5EF4-FFF2-40B4-BE49-F238E27FC236}">
                  <a16:creationId xmlns:a16="http://schemas.microsoft.com/office/drawing/2014/main" id="{6F218121-EAAD-4D0B-AB9C-00BA0D8105DF}"/>
                </a:ext>
              </a:extLst>
            </p:cNvPr>
            <p:cNvSpPr/>
            <p:nvPr/>
          </p:nvSpPr>
          <p:spPr>
            <a:xfrm rot="16200000">
              <a:off x="3232719" y="1962393"/>
              <a:ext cx="270861" cy="4104902"/>
            </a:xfrm>
            <a:prstGeom prst="rightBrace">
              <a:avLst>
                <a:gd name="adj1" fmla="val 8333"/>
                <a:gd name="adj2" fmla="val 4843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63" name="CuadroTexto 62">
              <a:extLst>
                <a:ext uri="{FF2B5EF4-FFF2-40B4-BE49-F238E27FC236}">
                  <a16:creationId xmlns:a16="http://schemas.microsoft.com/office/drawing/2014/main" id="{7ED0BDD0-2931-434D-AFE3-24DF72804BF1}"/>
                </a:ext>
              </a:extLst>
            </p:cNvPr>
            <p:cNvSpPr txBox="1"/>
            <p:nvPr/>
          </p:nvSpPr>
          <p:spPr>
            <a:xfrm>
              <a:off x="3753389" y="3187631"/>
              <a:ext cx="1614304" cy="523220"/>
            </a:xfrm>
            <a:prstGeom prst="rect">
              <a:avLst/>
            </a:prstGeom>
            <a:noFill/>
          </p:spPr>
          <p:txBody>
            <a:bodyPr wrap="square" rtlCol="0">
              <a:spAutoFit/>
            </a:bodyPr>
            <a:lstStyle/>
            <a:p>
              <a:pPr algn="ctr"/>
              <a:r>
                <a:rPr lang="es-CO" sz="1400" dirty="0">
                  <a:latin typeface="Arial" panose="020B0604020202020204" pitchFamily="34" charset="0"/>
                  <a:cs typeface="Arial" panose="020B0604020202020204" pitchFamily="34" charset="0"/>
                </a:rPr>
                <a:t>Principal </a:t>
              </a:r>
            </a:p>
            <a:p>
              <a:pPr algn="ctr"/>
              <a:r>
                <a:rPr lang="es-CO" sz="1400" dirty="0">
                  <a:latin typeface="Arial" panose="020B0604020202020204" pitchFamily="34" charset="0"/>
                  <a:cs typeface="Arial" panose="020B0604020202020204" pitchFamily="34" charset="0"/>
                </a:rPr>
                <a:t>o nominal</a:t>
              </a:r>
            </a:p>
          </p:txBody>
        </p:sp>
        <p:sp>
          <p:nvSpPr>
            <p:cNvPr id="64" name="Cerrar llave 63">
              <a:extLst>
                <a:ext uri="{FF2B5EF4-FFF2-40B4-BE49-F238E27FC236}">
                  <a16:creationId xmlns:a16="http://schemas.microsoft.com/office/drawing/2014/main" id="{F1080A97-091F-495D-8725-186317BAB382}"/>
                </a:ext>
              </a:extLst>
            </p:cNvPr>
            <p:cNvSpPr/>
            <p:nvPr/>
          </p:nvSpPr>
          <p:spPr>
            <a:xfrm rot="10800000">
              <a:off x="5027043" y="2808964"/>
              <a:ext cx="340650" cy="1258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cxnSp>
          <p:nvCxnSpPr>
            <p:cNvPr id="65" name="Conector recto de flecha 64">
              <a:extLst>
                <a:ext uri="{FF2B5EF4-FFF2-40B4-BE49-F238E27FC236}">
                  <a16:creationId xmlns:a16="http://schemas.microsoft.com/office/drawing/2014/main" id="{6A6E9A49-CB57-43AF-8FC3-14C4071815F0}"/>
                </a:ext>
              </a:extLst>
            </p:cNvPr>
            <p:cNvCxnSpPr>
              <a:cxnSpLocks/>
            </p:cNvCxnSpPr>
            <p:nvPr/>
          </p:nvCxnSpPr>
          <p:spPr>
            <a:xfrm flipV="1">
              <a:off x="1319943" y="4018659"/>
              <a:ext cx="2264" cy="5636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Conector recto de flecha 65">
              <a:extLst>
                <a:ext uri="{FF2B5EF4-FFF2-40B4-BE49-F238E27FC236}">
                  <a16:creationId xmlns:a16="http://schemas.microsoft.com/office/drawing/2014/main" id="{CA485E07-4B11-4A4D-8A73-F37991BD46C6}"/>
                </a:ext>
              </a:extLst>
            </p:cNvPr>
            <p:cNvCxnSpPr>
              <a:cxnSpLocks/>
            </p:cNvCxnSpPr>
            <p:nvPr/>
          </p:nvCxnSpPr>
          <p:spPr>
            <a:xfrm flipV="1">
              <a:off x="2355387" y="4008545"/>
              <a:ext cx="2264" cy="5636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Conector recto de flecha 66">
              <a:extLst>
                <a:ext uri="{FF2B5EF4-FFF2-40B4-BE49-F238E27FC236}">
                  <a16:creationId xmlns:a16="http://schemas.microsoft.com/office/drawing/2014/main" id="{A300FC5A-292A-4E93-A868-EA735C9038D1}"/>
                </a:ext>
              </a:extLst>
            </p:cNvPr>
            <p:cNvCxnSpPr>
              <a:cxnSpLocks/>
            </p:cNvCxnSpPr>
            <p:nvPr/>
          </p:nvCxnSpPr>
          <p:spPr>
            <a:xfrm flipV="1">
              <a:off x="3381016" y="4008545"/>
              <a:ext cx="2264" cy="5636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Conector recto de flecha 67">
              <a:extLst>
                <a:ext uri="{FF2B5EF4-FFF2-40B4-BE49-F238E27FC236}">
                  <a16:creationId xmlns:a16="http://schemas.microsoft.com/office/drawing/2014/main" id="{F0D860BE-1637-4A24-B8FF-E2936ED99EFB}"/>
                </a:ext>
              </a:extLst>
            </p:cNvPr>
            <p:cNvCxnSpPr>
              <a:cxnSpLocks/>
            </p:cNvCxnSpPr>
            <p:nvPr/>
          </p:nvCxnSpPr>
          <p:spPr>
            <a:xfrm flipV="1">
              <a:off x="4402618" y="3998432"/>
              <a:ext cx="2264" cy="5636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Conector recto de flecha 68">
              <a:extLst>
                <a:ext uri="{FF2B5EF4-FFF2-40B4-BE49-F238E27FC236}">
                  <a16:creationId xmlns:a16="http://schemas.microsoft.com/office/drawing/2014/main" id="{04B5E206-2A4B-470A-9A74-7B6D74138C06}"/>
                </a:ext>
              </a:extLst>
            </p:cNvPr>
            <p:cNvCxnSpPr>
              <a:cxnSpLocks/>
            </p:cNvCxnSpPr>
            <p:nvPr/>
          </p:nvCxnSpPr>
          <p:spPr>
            <a:xfrm flipV="1">
              <a:off x="5431137" y="4018659"/>
              <a:ext cx="2264" cy="5636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0" name="CuadroTexto 99">
              <a:extLst>
                <a:ext uri="{FF2B5EF4-FFF2-40B4-BE49-F238E27FC236}">
                  <a16:creationId xmlns:a16="http://schemas.microsoft.com/office/drawing/2014/main" id="{E215AE58-0037-4AAE-9853-9AA65942140F}"/>
                </a:ext>
              </a:extLst>
            </p:cNvPr>
            <p:cNvSpPr txBox="1"/>
            <p:nvPr/>
          </p:nvSpPr>
          <p:spPr>
            <a:xfrm>
              <a:off x="2517674" y="3592423"/>
              <a:ext cx="1614304" cy="307777"/>
            </a:xfrm>
            <a:prstGeom prst="rect">
              <a:avLst/>
            </a:prstGeom>
            <a:noFill/>
          </p:spPr>
          <p:txBody>
            <a:bodyPr wrap="square" rtlCol="0">
              <a:spAutoFit/>
            </a:bodyPr>
            <a:lstStyle/>
            <a:p>
              <a:pPr algn="ctr"/>
              <a:r>
                <a:rPr lang="es-CO" sz="1400" dirty="0">
                  <a:latin typeface="Arial" panose="020B0604020202020204" pitchFamily="34" charset="0"/>
                  <a:cs typeface="Arial" panose="020B0604020202020204" pitchFamily="34" charset="0"/>
                </a:rPr>
                <a:t>Cupones</a:t>
              </a:r>
            </a:p>
          </p:txBody>
        </p:sp>
      </p:grpSp>
      <mc:AlternateContent xmlns:mc="http://schemas.openxmlformats.org/markup-compatibility/2006" xmlns:a14="http://schemas.microsoft.com/office/drawing/2010/main">
        <mc:Choice Requires="a14">
          <p:sp>
            <p:nvSpPr>
              <p:cNvPr id="43" name="CuadroTexto 42">
                <a:extLst>
                  <a:ext uri="{FF2B5EF4-FFF2-40B4-BE49-F238E27FC236}">
                    <a16:creationId xmlns:a16="http://schemas.microsoft.com/office/drawing/2014/main" id="{B7EE3EE1-5283-40DA-A8B3-D2BF59B6967F}"/>
                  </a:ext>
                </a:extLst>
              </p:cNvPr>
              <p:cNvSpPr txBox="1"/>
              <p:nvPr/>
            </p:nvSpPr>
            <p:spPr>
              <a:xfrm>
                <a:off x="1030263" y="5475333"/>
                <a:ext cx="4210640"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𝑃𝑟𝑒𝑐𝑖𝑜</m:t>
                      </m:r>
                      <m:r>
                        <a:rPr lang="es-CO" b="0" i="1" smtClean="0">
                          <a:latin typeface="Cambria Math" panose="02040503050406030204" pitchFamily="18" charset="0"/>
                        </a:rPr>
                        <m:t>=</m:t>
                      </m:r>
                      <m:nary>
                        <m:naryPr>
                          <m:chr m:val="∑"/>
                          <m:ctrlPr>
                            <a:rPr lang="es-CO" b="0" i="1" smtClean="0">
                              <a:latin typeface="Cambria Math" panose="02040503050406030204" pitchFamily="18" charset="0"/>
                            </a:rPr>
                          </m:ctrlPr>
                        </m:naryPr>
                        <m:sub>
                          <m:r>
                            <m:rPr>
                              <m:brk m:alnAt="23"/>
                            </m:rPr>
                            <a:rPr lang="es-CO" b="0" i="1" smtClean="0">
                              <a:latin typeface="Cambria Math" panose="02040503050406030204" pitchFamily="18" charset="0"/>
                            </a:rPr>
                            <m:t>𝑡</m:t>
                          </m:r>
                          <m:r>
                            <a:rPr lang="es-CO" b="0" i="1" smtClean="0">
                              <a:latin typeface="Cambria Math" panose="02040503050406030204" pitchFamily="18" charset="0"/>
                            </a:rPr>
                            <m:t>=1</m:t>
                          </m:r>
                        </m:sub>
                        <m:sup>
                          <m:r>
                            <a:rPr lang="es-CO" b="0" i="1" smtClean="0">
                              <a:latin typeface="Cambria Math" panose="02040503050406030204" pitchFamily="18" charset="0"/>
                            </a:rPr>
                            <m:t>𝑛</m:t>
                          </m:r>
                        </m:sup>
                        <m:e>
                          <m:f>
                            <m:fPr>
                              <m:ctrlPr>
                                <a:rPr lang="es-CO" b="0" i="1" smtClean="0">
                                  <a:latin typeface="Cambria Math" panose="02040503050406030204" pitchFamily="18" charset="0"/>
                                </a:rPr>
                              </m:ctrlPr>
                            </m:fPr>
                            <m:num>
                              <m:r>
                                <a:rPr lang="es-CO" b="0" i="1" smtClean="0">
                                  <a:latin typeface="Cambria Math" panose="02040503050406030204" pitchFamily="18" charset="0"/>
                                </a:rPr>
                                <m:t>𝐶𝑢𝑝𝑜𝑛𝑒𝑠</m:t>
                              </m:r>
                            </m:num>
                            <m:den>
                              <m:sSup>
                                <m:sSupPr>
                                  <m:ctrlPr>
                                    <a:rPr lang="es-CO" b="0" i="1" smtClean="0">
                                      <a:latin typeface="Cambria Math" panose="02040503050406030204" pitchFamily="18" charset="0"/>
                                    </a:rPr>
                                  </m:ctrlPr>
                                </m:sSupPr>
                                <m:e>
                                  <m:r>
                                    <a:rPr lang="es-CO" b="0" i="1" smtClean="0">
                                      <a:latin typeface="Cambria Math" panose="02040503050406030204" pitchFamily="18" charset="0"/>
                                    </a:rPr>
                                    <m:t>(1+</m:t>
                                  </m:r>
                                  <m:r>
                                    <a:rPr lang="es-CO" b="0" i="1" smtClean="0">
                                      <a:latin typeface="Cambria Math" panose="02040503050406030204" pitchFamily="18" charset="0"/>
                                    </a:rPr>
                                    <m:t>𝑇𝐼𝑅</m:t>
                                  </m:r>
                                  <m:r>
                                    <a:rPr lang="es-CO" b="0" i="1" smtClean="0">
                                      <a:latin typeface="Cambria Math" panose="02040503050406030204" pitchFamily="18" charset="0"/>
                                    </a:rPr>
                                    <m:t>)</m:t>
                                  </m:r>
                                </m:e>
                                <m:sup>
                                  <m:r>
                                    <a:rPr lang="es-CO" b="0" i="1" smtClean="0">
                                      <a:latin typeface="Cambria Math" panose="02040503050406030204" pitchFamily="18" charset="0"/>
                                    </a:rPr>
                                    <m:t>𝑡</m:t>
                                  </m:r>
                                </m:sup>
                              </m:sSup>
                            </m:den>
                          </m:f>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𝑉𝑎𝑙𝑜𝑟</m:t>
                              </m:r>
                              <m:r>
                                <a:rPr lang="es-CO" b="0" i="1" smtClean="0">
                                  <a:latin typeface="Cambria Math" panose="02040503050406030204" pitchFamily="18" charset="0"/>
                                </a:rPr>
                                <m:t> </m:t>
                              </m:r>
                              <m:r>
                                <a:rPr lang="es-CO" b="0" i="1" smtClean="0">
                                  <a:latin typeface="Cambria Math" panose="02040503050406030204" pitchFamily="18" charset="0"/>
                                </a:rPr>
                                <m:t>𝑛𝑜𝑚𝑖𝑛𝑎𝑙</m:t>
                              </m:r>
                            </m:num>
                            <m:den>
                              <m:sSup>
                                <m:sSupPr>
                                  <m:ctrlPr>
                                    <a:rPr lang="es-CO" b="0" i="1" smtClean="0">
                                      <a:latin typeface="Cambria Math" panose="02040503050406030204" pitchFamily="18" charset="0"/>
                                    </a:rPr>
                                  </m:ctrlPr>
                                </m:sSupPr>
                                <m:e>
                                  <m:r>
                                    <a:rPr lang="es-CO" b="0" i="1" smtClean="0">
                                      <a:latin typeface="Cambria Math" panose="02040503050406030204" pitchFamily="18" charset="0"/>
                                    </a:rPr>
                                    <m:t>(1+</m:t>
                                  </m:r>
                                  <m:r>
                                    <a:rPr lang="es-CO" b="0" i="1" smtClean="0">
                                      <a:latin typeface="Cambria Math" panose="02040503050406030204" pitchFamily="18" charset="0"/>
                                    </a:rPr>
                                    <m:t>𝑇𝐼𝑅</m:t>
                                  </m:r>
                                  <m:r>
                                    <a:rPr lang="es-CO" b="0" i="1" smtClean="0">
                                      <a:latin typeface="Cambria Math" panose="02040503050406030204" pitchFamily="18" charset="0"/>
                                    </a:rPr>
                                    <m:t>)</m:t>
                                  </m:r>
                                </m:e>
                                <m:sup>
                                  <m:r>
                                    <a:rPr lang="es-CO" b="0" i="1" smtClean="0">
                                      <a:latin typeface="Cambria Math" panose="02040503050406030204" pitchFamily="18" charset="0"/>
                                    </a:rPr>
                                    <m:t>𝑛</m:t>
                                  </m:r>
                                </m:sup>
                              </m:sSup>
                            </m:den>
                          </m:f>
                        </m:e>
                      </m:nary>
                    </m:oMath>
                  </m:oMathPara>
                </a14:m>
                <a:endParaRPr lang="es-CO" dirty="0"/>
              </a:p>
            </p:txBody>
          </p:sp>
        </mc:Choice>
        <mc:Fallback xmlns="">
          <p:sp>
            <p:nvSpPr>
              <p:cNvPr id="43" name="CuadroTexto 42">
                <a:extLst>
                  <a:ext uri="{FF2B5EF4-FFF2-40B4-BE49-F238E27FC236}">
                    <a16:creationId xmlns:a16="http://schemas.microsoft.com/office/drawing/2014/main" id="{B7EE3EE1-5283-40DA-A8B3-D2BF59B6967F}"/>
                  </a:ext>
                </a:extLst>
              </p:cNvPr>
              <p:cNvSpPr txBox="1">
                <a:spLocks noRot="1" noChangeAspect="1" noMove="1" noResize="1" noEditPoints="1" noAdjustHandles="1" noChangeArrowheads="1" noChangeShapeType="1" noTextEdit="1"/>
              </p:cNvSpPr>
              <p:nvPr/>
            </p:nvSpPr>
            <p:spPr>
              <a:xfrm>
                <a:off x="1030263" y="5475333"/>
                <a:ext cx="4210640" cy="756169"/>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4" name="CuadroTexto 43">
                <a:extLst>
                  <a:ext uri="{FF2B5EF4-FFF2-40B4-BE49-F238E27FC236}">
                    <a16:creationId xmlns:a16="http://schemas.microsoft.com/office/drawing/2014/main" id="{71DCC456-BFA5-4EB7-A0BF-FB876E73A5A1}"/>
                  </a:ext>
                </a:extLst>
              </p:cNvPr>
              <p:cNvSpPr txBox="1"/>
              <p:nvPr/>
            </p:nvSpPr>
            <p:spPr>
              <a:xfrm>
                <a:off x="7948588" y="5567056"/>
                <a:ext cx="2524537" cy="572721"/>
              </a:xfrm>
              <a:prstGeom prst="rect">
                <a:avLst/>
              </a:prstGeom>
              <a:noFill/>
            </p:spPr>
            <p:txBody>
              <a:bodyPr wrap="none" lIns="0" tIns="0" rIns="0" bIns="0" rtlCol="0">
                <a:spAutoFit/>
              </a:bodyPr>
              <a:lstStyle>
                <a:defPPr>
                  <a:defRPr lang="es-CO"/>
                </a:defPPr>
                <a:lvl1pPr>
                  <a:defRPr b="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s-CO">
                          <a:latin typeface="Cambria Math" panose="02040503050406030204" pitchFamily="18" charset="0"/>
                        </a:rPr>
                        <m:t>𝑃𝑟𝑒𝑐𝑖𝑜</m:t>
                      </m:r>
                      <m:r>
                        <a:rPr lang="es-CO">
                          <a:latin typeface="Cambria Math" panose="02040503050406030204" pitchFamily="18" charset="0"/>
                        </a:rPr>
                        <m:t>=</m:t>
                      </m:r>
                      <m:f>
                        <m:fPr>
                          <m:ctrlPr>
                            <a:rPr lang="es-CO" i="1">
                              <a:latin typeface="Cambria Math" panose="02040503050406030204" pitchFamily="18" charset="0"/>
                            </a:rPr>
                          </m:ctrlPr>
                        </m:fPr>
                        <m:num>
                          <m:r>
                            <a:rPr lang="es-CO">
                              <a:latin typeface="Cambria Math" panose="02040503050406030204" pitchFamily="18" charset="0"/>
                            </a:rPr>
                            <m:t>𝑉𝑎𝑙𝑜𝑟</m:t>
                          </m:r>
                          <m:r>
                            <a:rPr lang="es-CO">
                              <a:latin typeface="Cambria Math" panose="02040503050406030204" pitchFamily="18" charset="0"/>
                            </a:rPr>
                            <m:t> </m:t>
                          </m:r>
                          <m:r>
                            <a:rPr lang="es-CO">
                              <a:latin typeface="Cambria Math" panose="02040503050406030204" pitchFamily="18" charset="0"/>
                            </a:rPr>
                            <m:t>𝑛𝑜𝑚𝑖𝑛𝑎𝑙</m:t>
                          </m:r>
                        </m:num>
                        <m:den>
                          <m:sSup>
                            <m:sSupPr>
                              <m:ctrlPr>
                                <a:rPr lang="es-CO" i="1">
                                  <a:latin typeface="Cambria Math" panose="02040503050406030204" pitchFamily="18" charset="0"/>
                                </a:rPr>
                              </m:ctrlPr>
                            </m:sSupPr>
                            <m:e>
                              <m:d>
                                <m:dPr>
                                  <m:ctrlPr>
                                    <a:rPr lang="es-CO" i="1">
                                      <a:latin typeface="Cambria Math" panose="02040503050406030204" pitchFamily="18" charset="0"/>
                                    </a:rPr>
                                  </m:ctrlPr>
                                </m:dPr>
                                <m:e>
                                  <m:r>
                                    <a:rPr lang="es-CO">
                                      <a:latin typeface="Cambria Math" panose="02040503050406030204" pitchFamily="18" charset="0"/>
                                    </a:rPr>
                                    <m:t>1+</m:t>
                                  </m:r>
                                  <m:sSub>
                                    <m:sSubPr>
                                      <m:ctrlPr>
                                        <a:rPr lang="es-CO" i="1">
                                          <a:latin typeface="Cambria Math" panose="02040503050406030204" pitchFamily="18" charset="0"/>
                                        </a:rPr>
                                      </m:ctrlPr>
                                    </m:sSubPr>
                                    <m:e>
                                      <m:r>
                                        <a:rPr lang="es-CO">
                                          <a:latin typeface="Cambria Math" panose="02040503050406030204" pitchFamily="18" charset="0"/>
                                        </a:rPr>
                                        <m:t>𝑇𝐼𝑅</m:t>
                                      </m:r>
                                    </m:e>
                                    <m:sub>
                                      <m:r>
                                        <a:rPr lang="es-CO">
                                          <a:latin typeface="Cambria Math" panose="02040503050406030204" pitchFamily="18" charset="0"/>
                                        </a:rPr>
                                        <m:t>𝑛</m:t>
                                      </m:r>
                                    </m:sub>
                                  </m:sSub>
                                </m:e>
                              </m:d>
                            </m:e>
                            <m:sup>
                              <m:r>
                                <a:rPr lang="es-CO">
                                  <a:latin typeface="Cambria Math" panose="02040503050406030204" pitchFamily="18" charset="0"/>
                                </a:rPr>
                                <m:t>𝑛</m:t>
                              </m:r>
                            </m:sup>
                          </m:sSup>
                        </m:den>
                      </m:f>
                    </m:oMath>
                  </m:oMathPara>
                </a14:m>
                <a:endParaRPr lang="es-CO" dirty="0"/>
              </a:p>
            </p:txBody>
          </p:sp>
        </mc:Choice>
        <mc:Fallback xmlns="">
          <p:sp>
            <p:nvSpPr>
              <p:cNvPr id="44" name="CuadroTexto 43">
                <a:extLst>
                  <a:ext uri="{FF2B5EF4-FFF2-40B4-BE49-F238E27FC236}">
                    <a16:creationId xmlns:a16="http://schemas.microsoft.com/office/drawing/2014/main" id="{71DCC456-BFA5-4EB7-A0BF-FB876E73A5A1}"/>
                  </a:ext>
                </a:extLst>
              </p:cNvPr>
              <p:cNvSpPr txBox="1">
                <a:spLocks noRot="1" noChangeAspect="1" noMove="1" noResize="1" noEditPoints="1" noAdjustHandles="1" noChangeArrowheads="1" noChangeShapeType="1" noTextEdit="1"/>
              </p:cNvSpPr>
              <p:nvPr/>
            </p:nvSpPr>
            <p:spPr>
              <a:xfrm>
                <a:off x="7948588" y="5567056"/>
                <a:ext cx="2524537" cy="572721"/>
              </a:xfrm>
              <a:prstGeom prst="rect">
                <a:avLst/>
              </a:prstGeo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2121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61111" y="1044939"/>
            <a:ext cx="4248472" cy="577850"/>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indent="-342900">
              <a:lnSpc>
                <a:spcPct val="150000"/>
              </a:lnSpc>
              <a:spcBef>
                <a:spcPct val="20000"/>
              </a:spcBef>
            </a:pPr>
            <a:r>
              <a:rPr lang="es-CO" sz="2000" b="1" dirty="0">
                <a:latin typeface="Arial" panose="020B0604020202020204" pitchFamily="34" charset="0"/>
                <a:cs typeface="Arial" panose="020B0604020202020204" pitchFamily="34" charset="0"/>
              </a:rPr>
              <a:t>No hacen pagos de cupón</a:t>
            </a:r>
          </a:p>
        </p:txBody>
      </p:sp>
      <p:sp>
        <p:nvSpPr>
          <p:cNvPr id="6" name="Rectángulo 5"/>
          <p:cNvSpPr/>
          <p:nvPr/>
        </p:nvSpPr>
        <p:spPr>
          <a:xfrm>
            <a:off x="9815845" y="2649854"/>
            <a:ext cx="1925947" cy="10772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CO" sz="1600" dirty="0"/>
              <a:t>El único pago es el valor nominal del bono en la fecha de vencimiento.</a:t>
            </a:r>
          </a:p>
        </p:txBody>
      </p:sp>
      <p:cxnSp>
        <p:nvCxnSpPr>
          <p:cNvPr id="8" name="Conector recto de flecha 7"/>
          <p:cNvCxnSpPr>
            <a:cxnSpLocks/>
          </p:cNvCxnSpPr>
          <p:nvPr/>
        </p:nvCxnSpPr>
        <p:spPr>
          <a:xfrm>
            <a:off x="2117935" y="4680969"/>
            <a:ext cx="626913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Conector recto 8"/>
          <p:cNvCxnSpPr/>
          <p:nvPr/>
        </p:nvCxnSpPr>
        <p:spPr>
          <a:xfrm>
            <a:off x="2117935" y="4392937"/>
            <a:ext cx="0" cy="576064"/>
          </a:xfrm>
          <a:prstGeom prst="line">
            <a:avLst/>
          </a:prstGeom>
        </p:spPr>
        <p:style>
          <a:lnRef idx="3">
            <a:schemeClr val="accent2"/>
          </a:lnRef>
          <a:fillRef idx="0">
            <a:schemeClr val="accent2"/>
          </a:fillRef>
          <a:effectRef idx="2">
            <a:schemeClr val="accent2"/>
          </a:effectRef>
          <a:fontRef idx="minor">
            <a:schemeClr val="tx1"/>
          </a:fontRef>
        </p:style>
      </p:cxnSp>
      <p:sp>
        <p:nvSpPr>
          <p:cNvPr id="10" name="CuadroTexto 9"/>
          <p:cNvSpPr txBox="1"/>
          <p:nvPr/>
        </p:nvSpPr>
        <p:spPr>
          <a:xfrm>
            <a:off x="1844263" y="4680969"/>
            <a:ext cx="503587" cy="461665"/>
          </a:xfrm>
          <a:prstGeom prst="rect">
            <a:avLst/>
          </a:prstGeom>
          <a:noFill/>
        </p:spPr>
        <p:txBody>
          <a:bodyPr wrap="square" rtlCol="0">
            <a:spAutoFit/>
          </a:bodyPr>
          <a:lstStyle/>
          <a:p>
            <a:r>
              <a:rPr lang="es-CO" sz="2400" b="1" dirty="0">
                <a:latin typeface="Arial" panose="020B0604020202020204" pitchFamily="34" charset="0"/>
                <a:cs typeface="Arial" panose="020B0604020202020204" pitchFamily="34" charset="0"/>
              </a:rPr>
              <a:t>0</a:t>
            </a:r>
          </a:p>
        </p:txBody>
      </p:sp>
      <p:sp>
        <p:nvSpPr>
          <p:cNvPr id="11" name="CuadroTexto 10"/>
          <p:cNvSpPr txBox="1"/>
          <p:nvPr/>
        </p:nvSpPr>
        <p:spPr>
          <a:xfrm>
            <a:off x="8170888" y="4908453"/>
            <a:ext cx="504056" cy="461665"/>
          </a:xfrm>
          <a:prstGeom prst="rect">
            <a:avLst/>
          </a:prstGeom>
          <a:noFill/>
        </p:spPr>
        <p:txBody>
          <a:bodyPr wrap="square" rtlCol="0">
            <a:spAutoFit/>
          </a:bodyPr>
          <a:lstStyle/>
          <a:p>
            <a:pPr algn="ctr"/>
            <a:r>
              <a:rPr lang="es-CO" sz="2400" b="1" dirty="0">
                <a:latin typeface="Arial" panose="020B0604020202020204" pitchFamily="34" charset="0"/>
                <a:cs typeface="Arial" panose="020B0604020202020204" pitchFamily="34" charset="0"/>
              </a:rPr>
              <a:t>n</a:t>
            </a:r>
          </a:p>
        </p:txBody>
      </p:sp>
      <p:sp>
        <p:nvSpPr>
          <p:cNvPr id="12" name="CuadroTexto 11"/>
          <p:cNvSpPr txBox="1"/>
          <p:nvPr/>
        </p:nvSpPr>
        <p:spPr>
          <a:xfrm>
            <a:off x="4324733" y="4758068"/>
            <a:ext cx="1671735" cy="369332"/>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Tiempo</a:t>
            </a:r>
          </a:p>
        </p:txBody>
      </p:sp>
      <p:cxnSp>
        <p:nvCxnSpPr>
          <p:cNvPr id="13" name="Conector recto 12"/>
          <p:cNvCxnSpPr/>
          <p:nvPr/>
        </p:nvCxnSpPr>
        <p:spPr>
          <a:xfrm>
            <a:off x="3378931" y="4419205"/>
            <a:ext cx="0" cy="576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Conector recto 13"/>
          <p:cNvCxnSpPr/>
          <p:nvPr/>
        </p:nvCxnSpPr>
        <p:spPr>
          <a:xfrm>
            <a:off x="4639927" y="4419205"/>
            <a:ext cx="0" cy="576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Conector recto 14"/>
          <p:cNvCxnSpPr/>
          <p:nvPr/>
        </p:nvCxnSpPr>
        <p:spPr>
          <a:xfrm>
            <a:off x="5900923" y="4445473"/>
            <a:ext cx="0" cy="576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Conector recto 15"/>
          <p:cNvCxnSpPr/>
          <p:nvPr/>
        </p:nvCxnSpPr>
        <p:spPr>
          <a:xfrm>
            <a:off x="7152047" y="4392937"/>
            <a:ext cx="0" cy="576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Conector recto 16"/>
          <p:cNvCxnSpPr/>
          <p:nvPr/>
        </p:nvCxnSpPr>
        <p:spPr>
          <a:xfrm>
            <a:off x="8413043" y="4419205"/>
            <a:ext cx="0" cy="576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Conector recto de flecha 17"/>
          <p:cNvCxnSpPr>
            <a:cxnSpLocks/>
          </p:cNvCxnSpPr>
          <p:nvPr/>
        </p:nvCxnSpPr>
        <p:spPr>
          <a:xfrm>
            <a:off x="2117935" y="4515148"/>
            <a:ext cx="0" cy="16779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CuadroTexto 20"/>
          <p:cNvSpPr txBox="1"/>
          <p:nvPr/>
        </p:nvSpPr>
        <p:spPr>
          <a:xfrm>
            <a:off x="8063841" y="3434685"/>
            <a:ext cx="1682909" cy="584775"/>
          </a:xfrm>
          <a:prstGeom prst="rect">
            <a:avLst/>
          </a:prstGeom>
          <a:noFill/>
        </p:spPr>
        <p:txBody>
          <a:bodyPr wrap="square" rtlCol="0">
            <a:spAutoFit/>
          </a:bodyPr>
          <a:lstStyle/>
          <a:p>
            <a:pPr algn="ctr"/>
            <a:r>
              <a:rPr lang="es-CO" sz="1600" dirty="0">
                <a:latin typeface="Arial" panose="020B0604020202020204" pitchFamily="34" charset="0"/>
                <a:cs typeface="Arial" panose="020B0604020202020204" pitchFamily="34" charset="0"/>
              </a:rPr>
              <a:t>Principal o nominal</a:t>
            </a:r>
          </a:p>
        </p:txBody>
      </p:sp>
      <p:cxnSp>
        <p:nvCxnSpPr>
          <p:cNvPr id="7" name="Conector recto de flecha 6"/>
          <p:cNvCxnSpPr/>
          <p:nvPr/>
        </p:nvCxnSpPr>
        <p:spPr>
          <a:xfrm flipH="1" flipV="1">
            <a:off x="8415295" y="3195444"/>
            <a:ext cx="1" cy="1471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3 Título"/>
          <p:cNvSpPr txBox="1">
            <a:spLocks/>
          </p:cNvSpPr>
          <p:nvPr/>
        </p:nvSpPr>
        <p:spPr>
          <a:xfrm>
            <a:off x="675167" y="288208"/>
            <a:ext cx="10841666" cy="65810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3600" b="1">
                <a:latin typeface="Arial" pitchFamily="34" charset="0"/>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Bonos cero cupón</a:t>
            </a:r>
          </a:p>
        </p:txBody>
      </p:sp>
      <p:cxnSp>
        <p:nvCxnSpPr>
          <p:cNvPr id="19" name="Conector: curvado 18">
            <a:extLst>
              <a:ext uri="{FF2B5EF4-FFF2-40B4-BE49-F238E27FC236}">
                <a16:creationId xmlns:a16="http://schemas.microsoft.com/office/drawing/2014/main" id="{FCF802AB-0A55-4B3B-97D3-3B0003297C85}"/>
              </a:ext>
            </a:extLst>
          </p:cNvPr>
          <p:cNvCxnSpPr>
            <a:cxnSpLocks/>
            <a:stCxn id="6" idx="1"/>
            <a:endCxn id="21" idx="0"/>
          </p:cNvCxnSpPr>
          <p:nvPr/>
        </p:nvCxnSpPr>
        <p:spPr>
          <a:xfrm rot="10800000" flipV="1">
            <a:off x="8905297" y="3188463"/>
            <a:ext cx="910549" cy="246222"/>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Rectángulo 19">
            <a:extLst>
              <a:ext uri="{FF2B5EF4-FFF2-40B4-BE49-F238E27FC236}">
                <a16:creationId xmlns:a16="http://schemas.microsoft.com/office/drawing/2014/main" id="{455CD9D7-F2E2-4DF3-A884-AAF9D3619929}"/>
              </a:ext>
            </a:extLst>
          </p:cNvPr>
          <p:cNvSpPr/>
          <p:nvPr/>
        </p:nvSpPr>
        <p:spPr>
          <a:xfrm>
            <a:off x="675166" y="1629667"/>
            <a:ext cx="10841664" cy="87203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342900" algn="just">
              <a:lnSpc>
                <a:spcPct val="150000"/>
              </a:lnSpc>
              <a:spcBef>
                <a:spcPct val="20000"/>
              </a:spcBef>
            </a:pPr>
            <a:r>
              <a:rPr lang="es-CO" dirty="0">
                <a:latin typeface="Arial" panose="020B0604020202020204" pitchFamily="34" charset="0"/>
                <a:cs typeface="Arial" panose="020B0604020202020204" pitchFamily="34" charset="0"/>
              </a:rPr>
              <a:t>Antes de su fecha de vencimiento, el precio de un bono cupón cero siempre es menor que su valor nominal. También se llaman bonos de descuento puro.</a:t>
            </a:r>
          </a:p>
        </p:txBody>
      </p:sp>
      <p:sp>
        <p:nvSpPr>
          <p:cNvPr id="35" name="Rectángulo 34">
            <a:extLst>
              <a:ext uri="{FF2B5EF4-FFF2-40B4-BE49-F238E27FC236}">
                <a16:creationId xmlns:a16="http://schemas.microsoft.com/office/drawing/2014/main" id="{58432AD0-0B57-4361-8084-090DA8863F48}"/>
              </a:ext>
            </a:extLst>
          </p:cNvPr>
          <p:cNvSpPr/>
          <p:nvPr/>
        </p:nvSpPr>
        <p:spPr>
          <a:xfrm>
            <a:off x="4199984" y="3648451"/>
            <a:ext cx="3107953" cy="375552"/>
          </a:xfrm>
          <a:prstGeom prst="rect">
            <a:avLst/>
          </a:prstGeom>
        </p:spPr>
        <p:txBody>
          <a:bodyPr wrap="square">
            <a:spAutoFit/>
          </a:bodyPr>
          <a:lstStyle/>
          <a:p>
            <a:pPr indent="-342900" algn="ctr">
              <a:lnSpc>
                <a:spcPct val="150000"/>
              </a:lnSpc>
              <a:spcBef>
                <a:spcPct val="20000"/>
              </a:spcBef>
            </a:pPr>
            <a:r>
              <a:rPr lang="es-CO" sz="1400" dirty="0">
                <a:latin typeface="Arial" panose="020B0604020202020204" pitchFamily="34" charset="0"/>
                <a:cs typeface="Arial" panose="020B0604020202020204" pitchFamily="34" charset="0"/>
              </a:rPr>
              <a:t>Recompensa del inversionista.</a:t>
            </a:r>
          </a:p>
        </p:txBody>
      </p:sp>
      <p:sp>
        <p:nvSpPr>
          <p:cNvPr id="36" name="Rectángulo 35">
            <a:extLst>
              <a:ext uri="{FF2B5EF4-FFF2-40B4-BE49-F238E27FC236}">
                <a16:creationId xmlns:a16="http://schemas.microsoft.com/office/drawing/2014/main" id="{7654E879-4FBB-4DCF-B465-7C6E4AE645F5}"/>
              </a:ext>
            </a:extLst>
          </p:cNvPr>
          <p:cNvSpPr/>
          <p:nvPr/>
        </p:nvSpPr>
        <p:spPr>
          <a:xfrm>
            <a:off x="281129" y="3930373"/>
            <a:ext cx="1539805"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CO" sz="1600" dirty="0">
                <a:latin typeface="Arial" panose="020B0604020202020204" pitchFamily="34" charset="0"/>
                <a:cs typeface="Arial" panose="020B0604020202020204" pitchFamily="34" charset="0"/>
              </a:rPr>
              <a:t>Se negocian con descuento</a:t>
            </a:r>
            <a:endParaRPr lang="es-CO" sz="1600" dirty="0"/>
          </a:p>
        </p:txBody>
      </p:sp>
      <p:cxnSp>
        <p:nvCxnSpPr>
          <p:cNvPr id="39" name="Conector: curvado 38">
            <a:extLst>
              <a:ext uri="{FF2B5EF4-FFF2-40B4-BE49-F238E27FC236}">
                <a16:creationId xmlns:a16="http://schemas.microsoft.com/office/drawing/2014/main" id="{94F5DEFB-E661-4E6D-A261-CBA19305281E}"/>
              </a:ext>
            </a:extLst>
          </p:cNvPr>
          <p:cNvCxnSpPr>
            <a:cxnSpLocks/>
            <a:stCxn id="36" idx="3"/>
            <a:endCxn id="10" idx="0"/>
          </p:cNvCxnSpPr>
          <p:nvPr/>
        </p:nvCxnSpPr>
        <p:spPr>
          <a:xfrm>
            <a:off x="1820934" y="4222761"/>
            <a:ext cx="275123" cy="458208"/>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50" name="Rectángulo 49">
            <a:extLst>
              <a:ext uri="{FF2B5EF4-FFF2-40B4-BE49-F238E27FC236}">
                <a16:creationId xmlns:a16="http://schemas.microsoft.com/office/drawing/2014/main" id="{FA5FA64A-C14F-46C8-A24E-A78F664EF5CE}"/>
              </a:ext>
            </a:extLst>
          </p:cNvPr>
          <p:cNvSpPr/>
          <p:nvPr/>
        </p:nvSpPr>
        <p:spPr>
          <a:xfrm>
            <a:off x="2837377" y="5606777"/>
            <a:ext cx="5333511" cy="369332"/>
          </a:xfrm>
          <a:prstGeom prst="rect">
            <a:avLst/>
          </a:prstGeom>
        </p:spPr>
        <p:txBody>
          <a:bodyPr wrap="none">
            <a:spAutoFit/>
          </a:bodyPr>
          <a:lstStyle/>
          <a:p>
            <a:r>
              <a:rPr lang="es-CO" dirty="0">
                <a:latin typeface="Arial" panose="020B0604020202020204" pitchFamily="34" charset="0"/>
                <a:cs typeface="Arial" panose="020B0604020202020204" pitchFamily="34" charset="0"/>
              </a:rPr>
              <a:t>Descuento = Precio más bajo que el valor nominal</a:t>
            </a:r>
            <a:endParaRPr lang="es-CO" dirty="0"/>
          </a:p>
        </p:txBody>
      </p:sp>
      <p:cxnSp>
        <p:nvCxnSpPr>
          <p:cNvPr id="60" name="Conector: curvado 59">
            <a:extLst>
              <a:ext uri="{FF2B5EF4-FFF2-40B4-BE49-F238E27FC236}">
                <a16:creationId xmlns:a16="http://schemas.microsoft.com/office/drawing/2014/main" id="{5426A274-411E-4E04-8906-355B664C160C}"/>
              </a:ext>
            </a:extLst>
          </p:cNvPr>
          <p:cNvCxnSpPr>
            <a:cxnSpLocks/>
            <a:endCxn id="10" idx="0"/>
          </p:cNvCxnSpPr>
          <p:nvPr/>
        </p:nvCxnSpPr>
        <p:spPr>
          <a:xfrm rot="10800000" flipV="1">
            <a:off x="2096058" y="3351369"/>
            <a:ext cx="6291405" cy="1329600"/>
          </a:xfrm>
          <a:prstGeom prst="curvedConnector2">
            <a:avLst/>
          </a:prstGeom>
          <a:ln>
            <a:prstDash val="lgDash"/>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E953C964-04D9-48E4-B371-15A74E93521F}"/>
                  </a:ext>
                </a:extLst>
              </p:cNvPr>
              <p:cNvSpPr txBox="1"/>
              <p:nvPr/>
            </p:nvSpPr>
            <p:spPr>
              <a:xfrm>
                <a:off x="8813538" y="5354142"/>
                <a:ext cx="3063539" cy="753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𝑃𝑟𝑒𝑐𝑖𝑜</m:t>
                      </m:r>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𝑉𝐹</m:t>
                          </m:r>
                        </m:num>
                        <m:den>
                          <m:sSup>
                            <m:sSupPr>
                              <m:ctrlPr>
                                <a:rPr lang="es-CO" sz="2400" b="0" i="1" smtClean="0">
                                  <a:latin typeface="Cambria Math" panose="02040503050406030204" pitchFamily="18" charset="0"/>
                                </a:rPr>
                              </m:ctrlPr>
                            </m:sSupPr>
                            <m:e>
                              <m:d>
                                <m:dPr>
                                  <m:ctrlPr>
                                    <a:rPr lang="es-CO" sz="2400" b="0" i="1" smtClean="0">
                                      <a:latin typeface="Cambria Math" panose="02040503050406030204" pitchFamily="18" charset="0"/>
                                    </a:rPr>
                                  </m:ctrlPr>
                                </m:dPr>
                                <m:e>
                                  <m:r>
                                    <a:rPr lang="es-CO" sz="2400" b="0" i="1" smtClean="0">
                                      <a:latin typeface="Cambria Math" panose="02040503050406030204" pitchFamily="18" charset="0"/>
                                    </a:rPr>
                                    <m:t>1+</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𝑇𝐼𝑅</m:t>
                                      </m:r>
                                    </m:e>
                                    <m:sub>
                                      <m:r>
                                        <a:rPr lang="es-CO" sz="2400" b="0" i="1" smtClean="0">
                                          <a:latin typeface="Cambria Math" panose="02040503050406030204" pitchFamily="18" charset="0"/>
                                        </a:rPr>
                                        <m:t>𝑛</m:t>
                                      </m:r>
                                    </m:sub>
                                  </m:sSub>
                                </m:e>
                              </m:d>
                            </m:e>
                            <m:sup>
                              <m:r>
                                <a:rPr lang="es-CO" sz="2400" b="0" i="1" smtClean="0">
                                  <a:latin typeface="Cambria Math" panose="02040503050406030204" pitchFamily="18" charset="0"/>
                                </a:rPr>
                                <m:t>𝑛</m:t>
                              </m:r>
                            </m:sup>
                          </m:sSup>
                        </m:den>
                      </m:f>
                    </m:oMath>
                  </m:oMathPara>
                </a14:m>
                <a:endParaRPr lang="es-CO" sz="2400" dirty="0"/>
              </a:p>
            </p:txBody>
          </p:sp>
        </mc:Choice>
        <mc:Fallback xmlns="">
          <p:sp>
            <p:nvSpPr>
              <p:cNvPr id="26" name="CuadroTexto 25">
                <a:extLst>
                  <a:ext uri="{FF2B5EF4-FFF2-40B4-BE49-F238E27FC236}">
                    <a16:creationId xmlns:a16="http://schemas.microsoft.com/office/drawing/2014/main" id="{E953C964-04D9-48E4-B371-15A74E93521F}"/>
                  </a:ext>
                </a:extLst>
              </p:cNvPr>
              <p:cNvSpPr txBox="1">
                <a:spLocks noRot="1" noChangeAspect="1" noMove="1" noResize="1" noEditPoints="1" noAdjustHandles="1" noChangeArrowheads="1" noChangeShapeType="1" noTextEdit="1"/>
              </p:cNvSpPr>
              <p:nvPr/>
            </p:nvSpPr>
            <p:spPr>
              <a:xfrm>
                <a:off x="8813538" y="5354142"/>
                <a:ext cx="3063539" cy="753861"/>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21115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Conector recto de flecha 32"/>
          <p:cNvCxnSpPr/>
          <p:nvPr/>
        </p:nvCxnSpPr>
        <p:spPr>
          <a:xfrm flipV="1">
            <a:off x="8772215" y="3603148"/>
            <a:ext cx="0" cy="15121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2 Marcador de contenido"/>
          <p:cNvSpPr>
            <a:spLocks noGrp="1"/>
          </p:cNvSpPr>
          <p:nvPr>
            <p:ph idx="1"/>
          </p:nvPr>
        </p:nvSpPr>
        <p:spPr>
          <a:xfrm>
            <a:off x="421292" y="1384435"/>
            <a:ext cx="11125661" cy="937846"/>
          </a:xfr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marL="0" algn="ctr">
              <a:lnSpc>
                <a:spcPct val="150000"/>
              </a:lnSpc>
              <a:buNone/>
            </a:pPr>
            <a:r>
              <a:rPr lang="es-CO" sz="1800" dirty="0">
                <a:latin typeface="Arial" panose="020B0604020202020204" pitchFamily="34" charset="0"/>
                <a:cs typeface="Arial" panose="020B0604020202020204" pitchFamily="34" charset="0"/>
              </a:rPr>
              <a:t>La TIR de un bono es la tasa de descuento que hace que el valor presente de los pagos prometidos por el bono sea igual al precio actual del bono en el mercado.</a:t>
            </a:r>
          </a:p>
        </p:txBody>
      </p:sp>
      <p:sp>
        <p:nvSpPr>
          <p:cNvPr id="5" name="3 Título"/>
          <p:cNvSpPr txBox="1">
            <a:spLocks/>
          </p:cNvSpPr>
          <p:nvPr/>
        </p:nvSpPr>
        <p:spPr>
          <a:xfrm>
            <a:off x="421292" y="300578"/>
            <a:ext cx="11125665" cy="86723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b="1" dirty="0"/>
              <a:t>Rendimiento Bono Cero Cupón</a:t>
            </a:r>
          </a:p>
        </p:txBody>
      </p:sp>
      <p:cxnSp>
        <p:nvCxnSpPr>
          <p:cNvPr id="7" name="Conector recto de flecha 6"/>
          <p:cNvCxnSpPr/>
          <p:nvPr/>
        </p:nvCxnSpPr>
        <p:spPr>
          <a:xfrm flipV="1">
            <a:off x="2651535" y="5115317"/>
            <a:ext cx="7072820" cy="1723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9" name="CuadroTexto 8"/>
          <p:cNvSpPr txBox="1"/>
          <p:nvPr/>
        </p:nvSpPr>
        <p:spPr>
          <a:xfrm>
            <a:off x="2300434" y="4763217"/>
            <a:ext cx="504056" cy="369332"/>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0</a:t>
            </a:r>
          </a:p>
        </p:txBody>
      </p:sp>
      <p:sp>
        <p:nvSpPr>
          <p:cNvPr id="11" name="CuadroTexto 10"/>
          <p:cNvSpPr txBox="1"/>
          <p:nvPr/>
        </p:nvSpPr>
        <p:spPr>
          <a:xfrm>
            <a:off x="8991953" y="5207679"/>
            <a:ext cx="1671735" cy="338554"/>
          </a:xfrm>
          <a:prstGeom prst="rect">
            <a:avLst/>
          </a:prstGeom>
          <a:noFill/>
        </p:spPr>
        <p:txBody>
          <a:bodyPr wrap="square" rtlCol="0">
            <a:spAutoFit/>
          </a:bodyPr>
          <a:lstStyle/>
          <a:p>
            <a:pPr algn="ctr"/>
            <a:r>
              <a:rPr lang="es-CO" sz="1600" dirty="0">
                <a:latin typeface="Arial" panose="020B0604020202020204" pitchFamily="34" charset="0"/>
                <a:cs typeface="Arial" panose="020B0604020202020204" pitchFamily="34" charset="0"/>
              </a:rPr>
              <a:t>Tiempo</a:t>
            </a:r>
          </a:p>
        </p:txBody>
      </p:sp>
      <p:cxnSp>
        <p:nvCxnSpPr>
          <p:cNvPr id="27" name="Conector recto de flecha 26"/>
          <p:cNvCxnSpPr/>
          <p:nvPr/>
        </p:nvCxnSpPr>
        <p:spPr>
          <a:xfrm flipV="1">
            <a:off x="8772215" y="4556486"/>
            <a:ext cx="0" cy="7427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Abrir llave 36"/>
          <p:cNvSpPr/>
          <p:nvPr/>
        </p:nvSpPr>
        <p:spPr>
          <a:xfrm rot="16200000">
            <a:off x="5714141" y="2429427"/>
            <a:ext cx="45719" cy="60704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p:sp>
        <p:nvSpPr>
          <p:cNvPr id="38" name="CuadroTexto 37"/>
          <p:cNvSpPr txBox="1"/>
          <p:nvPr/>
        </p:nvSpPr>
        <p:spPr>
          <a:xfrm>
            <a:off x="4078069" y="5648316"/>
            <a:ext cx="4571752" cy="338554"/>
          </a:xfrm>
          <a:prstGeom prst="rect">
            <a:avLst/>
          </a:prstGeom>
          <a:noFill/>
        </p:spPr>
        <p:txBody>
          <a:bodyPr wrap="square" rtlCol="0">
            <a:spAutoFit/>
          </a:bodyPr>
          <a:lstStyle/>
          <a:p>
            <a:pPr algn="ctr"/>
            <a:r>
              <a:rPr lang="es-CO" sz="1600" dirty="0">
                <a:latin typeface="Arial" panose="020B0604020202020204" pitchFamily="34" charset="0"/>
                <a:cs typeface="Arial" panose="020B0604020202020204" pitchFamily="34" charset="0"/>
              </a:rPr>
              <a:t>Valor presente de los flujos de caja</a:t>
            </a:r>
          </a:p>
        </p:txBody>
      </p:sp>
      <p:sp>
        <p:nvSpPr>
          <p:cNvPr id="56" name="Forma libre 55"/>
          <p:cNvSpPr/>
          <p:nvPr/>
        </p:nvSpPr>
        <p:spPr>
          <a:xfrm>
            <a:off x="2701784" y="3572018"/>
            <a:ext cx="6070294" cy="1283502"/>
          </a:xfrm>
          <a:custGeom>
            <a:avLst/>
            <a:gdLst>
              <a:gd name="connsiteX0" fmla="*/ 6070294 w 6070294"/>
              <a:gd name="connsiteY0" fmla="*/ 82663 h 1283502"/>
              <a:gd name="connsiteX1" fmla="*/ 1773715 w 6070294"/>
              <a:gd name="connsiteY1" fmla="*/ 126731 h 1283502"/>
              <a:gd name="connsiteX2" fmla="*/ 0 w 6070294"/>
              <a:gd name="connsiteY2" fmla="*/ 1283502 h 1283502"/>
            </a:gdLst>
            <a:ahLst/>
            <a:cxnLst>
              <a:cxn ang="0">
                <a:pos x="connsiteX0" y="connsiteY0"/>
              </a:cxn>
              <a:cxn ang="0">
                <a:pos x="connsiteX1" y="connsiteY1"/>
              </a:cxn>
              <a:cxn ang="0">
                <a:pos x="connsiteX2" y="connsiteY2"/>
              </a:cxn>
            </a:cxnLst>
            <a:rect l="l" t="t" r="r" b="b"/>
            <a:pathLst>
              <a:path w="6070294" h="1283502">
                <a:moveTo>
                  <a:pt x="6070294" y="82663"/>
                </a:moveTo>
                <a:cubicBezTo>
                  <a:pt x="4427862" y="4627"/>
                  <a:pt x="2785431" y="-73409"/>
                  <a:pt x="1773715" y="126731"/>
                </a:cubicBezTo>
                <a:cubicBezTo>
                  <a:pt x="761999" y="326871"/>
                  <a:pt x="380999" y="805186"/>
                  <a:pt x="0" y="1283502"/>
                </a:cubicBezTo>
              </a:path>
            </a:pathLst>
          </a:custGeom>
          <a:ln>
            <a:prstDash val="lgDash"/>
            <a:tailEnd type="triangle" w="lg" len="lg"/>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s-CO"/>
          </a:p>
        </p:txBody>
      </p:sp>
      <p:sp>
        <p:nvSpPr>
          <p:cNvPr id="58" name="CuadroTexto 57"/>
          <p:cNvSpPr txBox="1"/>
          <p:nvPr/>
        </p:nvSpPr>
        <p:spPr>
          <a:xfrm>
            <a:off x="4351741" y="2771099"/>
            <a:ext cx="3672408" cy="369332"/>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Tasa de descuento = TIR</a:t>
            </a:r>
          </a:p>
        </p:txBody>
      </p:sp>
      <p:cxnSp>
        <p:nvCxnSpPr>
          <p:cNvPr id="60" name="Conector recto de flecha 59"/>
          <p:cNvCxnSpPr/>
          <p:nvPr/>
        </p:nvCxnSpPr>
        <p:spPr>
          <a:xfrm>
            <a:off x="2651535" y="4984220"/>
            <a:ext cx="0" cy="10334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CuadroTexto 62"/>
          <p:cNvSpPr txBox="1"/>
          <p:nvPr/>
        </p:nvSpPr>
        <p:spPr>
          <a:xfrm>
            <a:off x="907111" y="5964079"/>
            <a:ext cx="4571752" cy="338554"/>
          </a:xfrm>
          <a:prstGeom prst="rect">
            <a:avLst/>
          </a:prstGeom>
          <a:noFill/>
        </p:spPr>
        <p:txBody>
          <a:bodyPr wrap="square" rtlCol="0">
            <a:spAutoFit/>
          </a:bodyPr>
          <a:lstStyle/>
          <a:p>
            <a:pPr algn="ctr"/>
            <a:r>
              <a:rPr lang="es-CO" sz="1600" dirty="0">
                <a:latin typeface="Arial" panose="020B0604020202020204" pitchFamily="34" charset="0"/>
                <a:cs typeface="Arial" panose="020B0604020202020204" pitchFamily="34" charset="0"/>
              </a:rPr>
              <a:t>Precio actual del bono</a:t>
            </a:r>
          </a:p>
        </p:txBody>
      </p:sp>
      <p:sp>
        <p:nvSpPr>
          <p:cNvPr id="24" name="CuadroTexto 23"/>
          <p:cNvSpPr txBox="1"/>
          <p:nvPr/>
        </p:nvSpPr>
        <p:spPr>
          <a:xfrm>
            <a:off x="8578597" y="5239885"/>
            <a:ext cx="590574" cy="369332"/>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n</a:t>
            </a:r>
          </a:p>
        </p:txBody>
      </p:sp>
      <p:sp>
        <p:nvSpPr>
          <p:cNvPr id="23" name="CuadroTexto 22">
            <a:extLst>
              <a:ext uri="{FF2B5EF4-FFF2-40B4-BE49-F238E27FC236}">
                <a16:creationId xmlns:a16="http://schemas.microsoft.com/office/drawing/2014/main" id="{0C1CC7FE-FA57-4587-B75D-88FEB3FFB337}"/>
              </a:ext>
            </a:extLst>
          </p:cNvPr>
          <p:cNvSpPr txBox="1"/>
          <p:nvPr/>
        </p:nvSpPr>
        <p:spPr>
          <a:xfrm>
            <a:off x="802140" y="3095857"/>
            <a:ext cx="2143079" cy="92634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defPPr>
              <a:defRPr lang="es-CO"/>
            </a:defPPr>
            <a:lvl1pPr indent="-342900" algn="just">
              <a:lnSpc>
                <a:spcPct val="150000"/>
              </a:lnSpc>
              <a:spcBef>
                <a:spcPct val="20000"/>
              </a:spcBef>
              <a:buFont typeface="Arial" pitchFamily="34" charset="0"/>
              <a:buNone/>
              <a:defRPr sz="2400">
                <a:solidFill>
                  <a:schemeClr val="dk1"/>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s-CO" sz="1600" dirty="0"/>
              <a:t>TIR = Tasa Interna de Retorno.</a:t>
            </a:r>
          </a:p>
        </p:txBody>
      </p:sp>
      <p:sp>
        <p:nvSpPr>
          <p:cNvPr id="25" name="CuadroTexto 24">
            <a:extLst>
              <a:ext uri="{FF2B5EF4-FFF2-40B4-BE49-F238E27FC236}">
                <a16:creationId xmlns:a16="http://schemas.microsoft.com/office/drawing/2014/main" id="{B7E531FD-4634-4426-92EA-B678DEE96C25}"/>
              </a:ext>
            </a:extLst>
          </p:cNvPr>
          <p:cNvSpPr txBox="1"/>
          <p:nvPr/>
        </p:nvSpPr>
        <p:spPr>
          <a:xfrm>
            <a:off x="10002812" y="3572018"/>
            <a:ext cx="1671736" cy="74783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defPPr>
              <a:defRPr lang="es-CO"/>
            </a:defPPr>
            <a:lvl1pPr indent="-342900" algn="ctr">
              <a:lnSpc>
                <a:spcPct val="150000"/>
              </a:lnSpc>
              <a:spcBef>
                <a:spcPct val="20000"/>
              </a:spcBef>
              <a:buFont typeface="Arial" pitchFamily="34" charset="0"/>
              <a:buNone/>
              <a:defRPr sz="2400">
                <a:solidFill>
                  <a:schemeClr val="dk1"/>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CO" sz="1600" dirty="0"/>
              <a:t>Rendimiento al vencimiento.</a:t>
            </a:r>
          </a:p>
        </p:txBody>
      </p:sp>
      <p:cxnSp>
        <p:nvCxnSpPr>
          <p:cNvPr id="4" name="Conector: curvado 3">
            <a:extLst>
              <a:ext uri="{FF2B5EF4-FFF2-40B4-BE49-F238E27FC236}">
                <a16:creationId xmlns:a16="http://schemas.microsoft.com/office/drawing/2014/main" id="{B9F57088-493C-44E4-9814-3D0FB3665C67}"/>
              </a:ext>
            </a:extLst>
          </p:cNvPr>
          <p:cNvCxnSpPr>
            <a:stCxn id="23" idx="2"/>
            <a:endCxn id="9" idx="1"/>
          </p:cNvCxnSpPr>
          <p:nvPr/>
        </p:nvCxnSpPr>
        <p:spPr>
          <a:xfrm rot="16200000" flipH="1">
            <a:off x="1624219" y="4271667"/>
            <a:ext cx="925677" cy="4267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4660" y="2729770"/>
            <a:ext cx="4860837" cy="494927"/>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indent="-342900" algn="ctr">
              <a:lnSpc>
                <a:spcPct val="150000"/>
              </a:lnSpc>
              <a:spcBef>
                <a:spcPct val="20000"/>
              </a:spcBef>
            </a:pPr>
            <a:r>
              <a:rPr lang="es-CO" dirty="0">
                <a:latin typeface="Arial" panose="020B0604020202020204" pitchFamily="34" charset="0"/>
                <a:cs typeface="Arial" panose="020B0604020202020204" pitchFamily="34" charset="0"/>
              </a:rPr>
              <a:t>TIR de un bono cero cupón para n años</a:t>
            </a:r>
          </a:p>
        </p:txBody>
      </p:sp>
      <p:cxnSp>
        <p:nvCxnSpPr>
          <p:cNvPr id="8" name="Conector recto de flecha 7"/>
          <p:cNvCxnSpPr>
            <a:cxnSpLocks/>
          </p:cNvCxnSpPr>
          <p:nvPr/>
        </p:nvCxnSpPr>
        <p:spPr>
          <a:xfrm>
            <a:off x="6958066" y="3977377"/>
            <a:ext cx="318703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CuadroTexto 9"/>
          <p:cNvSpPr txBox="1"/>
          <p:nvPr/>
        </p:nvSpPr>
        <p:spPr>
          <a:xfrm>
            <a:off x="6725440" y="4078745"/>
            <a:ext cx="703179" cy="354391"/>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0</a:t>
            </a:r>
          </a:p>
        </p:txBody>
      </p:sp>
      <p:sp>
        <p:nvSpPr>
          <p:cNvPr id="11" name="CuadroTexto 10"/>
          <p:cNvSpPr txBox="1"/>
          <p:nvPr/>
        </p:nvSpPr>
        <p:spPr>
          <a:xfrm>
            <a:off x="9782876" y="4068373"/>
            <a:ext cx="703179" cy="354391"/>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n</a:t>
            </a:r>
          </a:p>
        </p:txBody>
      </p:sp>
      <p:cxnSp>
        <p:nvCxnSpPr>
          <p:cNvPr id="13" name="Conector recto de flecha 12"/>
          <p:cNvCxnSpPr/>
          <p:nvPr/>
        </p:nvCxnSpPr>
        <p:spPr>
          <a:xfrm>
            <a:off x="6958066" y="3951800"/>
            <a:ext cx="0" cy="70781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5" name="CuadroTexto 14"/>
          <p:cNvSpPr txBox="1"/>
          <p:nvPr/>
        </p:nvSpPr>
        <p:spPr>
          <a:xfrm>
            <a:off x="6371726" y="4632301"/>
            <a:ext cx="1172680" cy="354391"/>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P</a:t>
            </a:r>
          </a:p>
        </p:txBody>
      </p:sp>
      <p:sp>
        <p:nvSpPr>
          <p:cNvPr id="16" name="CuadroTexto 15"/>
          <p:cNvSpPr txBox="1"/>
          <p:nvPr/>
        </p:nvSpPr>
        <p:spPr>
          <a:xfrm>
            <a:off x="9593846" y="2750580"/>
            <a:ext cx="1081242" cy="354391"/>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VF</a:t>
            </a:r>
          </a:p>
        </p:txBody>
      </p:sp>
      <p:cxnSp>
        <p:nvCxnSpPr>
          <p:cNvPr id="17" name="Conector recto 16"/>
          <p:cNvCxnSpPr/>
          <p:nvPr/>
        </p:nvCxnSpPr>
        <p:spPr>
          <a:xfrm>
            <a:off x="7593561" y="3858962"/>
            <a:ext cx="0" cy="233594"/>
          </a:xfrm>
          <a:prstGeom prst="line">
            <a:avLst/>
          </a:prstGeom>
        </p:spPr>
        <p:style>
          <a:lnRef idx="2">
            <a:schemeClr val="dk1"/>
          </a:lnRef>
          <a:fillRef idx="0">
            <a:schemeClr val="dk1"/>
          </a:fillRef>
          <a:effectRef idx="1">
            <a:schemeClr val="dk1"/>
          </a:effectRef>
          <a:fontRef idx="minor">
            <a:schemeClr val="tx1"/>
          </a:fontRef>
        </p:style>
      </p:cxnSp>
      <p:cxnSp>
        <p:nvCxnSpPr>
          <p:cNvPr id="21" name="Conector recto 20"/>
          <p:cNvCxnSpPr/>
          <p:nvPr/>
        </p:nvCxnSpPr>
        <p:spPr>
          <a:xfrm>
            <a:off x="8227982" y="3866459"/>
            <a:ext cx="0" cy="233594"/>
          </a:xfrm>
          <a:prstGeom prst="line">
            <a:avLst/>
          </a:prstGeom>
        </p:spPr>
        <p:style>
          <a:lnRef idx="2">
            <a:schemeClr val="dk1"/>
          </a:lnRef>
          <a:fillRef idx="0">
            <a:schemeClr val="dk1"/>
          </a:fillRef>
          <a:effectRef idx="1">
            <a:schemeClr val="dk1"/>
          </a:effectRef>
          <a:fontRef idx="minor">
            <a:schemeClr val="tx1"/>
          </a:fontRef>
        </p:style>
      </p:cxnSp>
      <p:cxnSp>
        <p:nvCxnSpPr>
          <p:cNvPr id="23" name="Conector recto 22"/>
          <p:cNvCxnSpPr/>
          <p:nvPr/>
        </p:nvCxnSpPr>
        <p:spPr>
          <a:xfrm>
            <a:off x="8863477" y="3872338"/>
            <a:ext cx="0" cy="233594"/>
          </a:xfrm>
          <a:prstGeom prst="line">
            <a:avLst/>
          </a:prstGeom>
        </p:spPr>
        <p:style>
          <a:lnRef idx="2">
            <a:schemeClr val="dk1"/>
          </a:lnRef>
          <a:fillRef idx="0">
            <a:schemeClr val="dk1"/>
          </a:fillRef>
          <a:effectRef idx="1">
            <a:schemeClr val="dk1"/>
          </a:effectRef>
          <a:fontRef idx="minor">
            <a:schemeClr val="tx1"/>
          </a:fontRef>
        </p:style>
      </p:cxnSp>
      <p:cxnSp>
        <p:nvCxnSpPr>
          <p:cNvPr id="25" name="Conector recto 24"/>
          <p:cNvCxnSpPr/>
          <p:nvPr/>
        </p:nvCxnSpPr>
        <p:spPr>
          <a:xfrm>
            <a:off x="9498972" y="3878217"/>
            <a:ext cx="0" cy="233594"/>
          </a:xfrm>
          <a:prstGeom prst="line">
            <a:avLst/>
          </a:prstGeom>
        </p:spPr>
        <p:style>
          <a:lnRef idx="2">
            <a:schemeClr val="dk1"/>
          </a:lnRef>
          <a:fillRef idx="0">
            <a:schemeClr val="dk1"/>
          </a:fillRef>
          <a:effectRef idx="1">
            <a:schemeClr val="dk1"/>
          </a:effectRef>
          <a:fontRef idx="minor">
            <a:schemeClr val="tx1"/>
          </a:fontRef>
        </p:style>
      </p:cxnSp>
      <p:cxnSp>
        <p:nvCxnSpPr>
          <p:cNvPr id="27" name="Conector recto 26"/>
          <p:cNvCxnSpPr/>
          <p:nvPr/>
        </p:nvCxnSpPr>
        <p:spPr>
          <a:xfrm>
            <a:off x="10134466" y="3894634"/>
            <a:ext cx="0" cy="233594"/>
          </a:xfrm>
          <a:prstGeom prst="line">
            <a:avLst/>
          </a:prstGeom>
        </p:spPr>
        <p:style>
          <a:lnRef idx="2">
            <a:schemeClr val="dk1"/>
          </a:lnRef>
          <a:fillRef idx="0">
            <a:schemeClr val="dk1"/>
          </a:fillRef>
          <a:effectRef idx="1">
            <a:schemeClr val="dk1"/>
          </a:effectRef>
          <a:fontRef idx="minor">
            <a:schemeClr val="tx1"/>
          </a:fontRef>
        </p:style>
      </p:cxnSp>
      <p:sp>
        <p:nvSpPr>
          <p:cNvPr id="30" name="CuadroTexto 29"/>
          <p:cNvSpPr txBox="1"/>
          <p:nvPr/>
        </p:nvSpPr>
        <p:spPr>
          <a:xfrm>
            <a:off x="7226288" y="4086211"/>
            <a:ext cx="703179" cy="354391"/>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1</a:t>
            </a:r>
          </a:p>
        </p:txBody>
      </p:sp>
      <p:sp>
        <p:nvSpPr>
          <p:cNvPr id="31" name="CuadroTexto 30"/>
          <p:cNvSpPr txBox="1"/>
          <p:nvPr/>
        </p:nvSpPr>
        <p:spPr>
          <a:xfrm>
            <a:off x="7892077" y="4083475"/>
            <a:ext cx="703179" cy="354391"/>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2</a:t>
            </a:r>
          </a:p>
        </p:txBody>
      </p:sp>
      <p:sp>
        <p:nvSpPr>
          <p:cNvPr id="32" name="CuadroTexto 31"/>
          <p:cNvSpPr txBox="1"/>
          <p:nvPr/>
        </p:nvSpPr>
        <p:spPr>
          <a:xfrm>
            <a:off x="8503789" y="4092556"/>
            <a:ext cx="703179" cy="354391"/>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3</a:t>
            </a:r>
          </a:p>
        </p:txBody>
      </p:sp>
      <p:sp>
        <p:nvSpPr>
          <p:cNvPr id="33" name="CuadroTexto 32"/>
          <p:cNvSpPr txBox="1"/>
          <p:nvPr/>
        </p:nvSpPr>
        <p:spPr>
          <a:xfrm>
            <a:off x="9152457" y="4101564"/>
            <a:ext cx="703179" cy="354391"/>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4</a:t>
            </a:r>
          </a:p>
        </p:txBody>
      </p:sp>
      <p:cxnSp>
        <p:nvCxnSpPr>
          <p:cNvPr id="14" name="Conector recto de flecha 13"/>
          <p:cNvCxnSpPr/>
          <p:nvPr/>
        </p:nvCxnSpPr>
        <p:spPr>
          <a:xfrm flipV="1">
            <a:off x="10134466" y="3110421"/>
            <a:ext cx="10630" cy="87217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mc:AlternateContent xmlns:mc="http://schemas.openxmlformats.org/markup-compatibility/2006">
        <mc:Choice xmlns:a14="http://schemas.microsoft.com/office/drawing/2010/main" Requires="a14">
          <p:sp>
            <p:nvSpPr>
              <p:cNvPr id="34" name="CuadroTexto 33"/>
              <p:cNvSpPr txBox="1"/>
              <p:nvPr/>
            </p:nvSpPr>
            <p:spPr>
              <a:xfrm>
                <a:off x="1233329" y="3622200"/>
                <a:ext cx="2733762" cy="84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i="1" smtClean="0">
                              <a:latin typeface="Cambria Math" panose="02040503050406030204" pitchFamily="18" charset="0"/>
                            </a:rPr>
                          </m:ctrlPr>
                        </m:sSubPr>
                        <m:e>
                          <m:r>
                            <a:rPr lang="es-CO" sz="2400" i="1">
                              <a:latin typeface="Cambria Math" panose="02040503050406030204" pitchFamily="18" charset="0"/>
                            </a:rPr>
                            <m:t>𝑇𝐼𝑅</m:t>
                          </m:r>
                        </m:e>
                        <m:sub>
                          <m:r>
                            <a:rPr lang="es-CO" sz="2400" i="1">
                              <a:latin typeface="Cambria Math" panose="02040503050406030204" pitchFamily="18" charset="0"/>
                            </a:rPr>
                            <m:t>𝑛</m:t>
                          </m:r>
                        </m:sub>
                      </m:sSub>
                      <m:r>
                        <a:rPr lang="es-CO" sz="2400" i="1">
                          <a:latin typeface="Cambria Math" panose="02040503050406030204" pitchFamily="18" charset="0"/>
                        </a:rPr>
                        <m:t>=</m:t>
                      </m:r>
                      <m:sSup>
                        <m:sSupPr>
                          <m:ctrlPr>
                            <a:rPr lang="es-CO" sz="2400" i="1">
                              <a:latin typeface="Cambria Math" panose="02040503050406030204" pitchFamily="18" charset="0"/>
                            </a:rPr>
                          </m:ctrlPr>
                        </m:sSupPr>
                        <m:e>
                          <m:d>
                            <m:dPr>
                              <m:ctrlPr>
                                <a:rPr lang="es-CO" sz="2400" i="1">
                                  <a:latin typeface="Cambria Math" panose="02040503050406030204" pitchFamily="18" charset="0"/>
                                </a:rPr>
                              </m:ctrlPr>
                            </m:dPr>
                            <m:e>
                              <m:f>
                                <m:fPr>
                                  <m:ctrlPr>
                                    <a:rPr lang="es-CO" sz="2400" i="1">
                                      <a:latin typeface="Cambria Math" panose="02040503050406030204" pitchFamily="18" charset="0"/>
                                    </a:rPr>
                                  </m:ctrlPr>
                                </m:fPr>
                                <m:num>
                                  <m:r>
                                    <a:rPr lang="es-CO" sz="2400" i="1">
                                      <a:latin typeface="Cambria Math" panose="02040503050406030204" pitchFamily="18" charset="0"/>
                                    </a:rPr>
                                    <m:t>𝑉𝐹</m:t>
                                  </m:r>
                                </m:num>
                                <m:den>
                                  <m:r>
                                    <a:rPr lang="es-CO" sz="2400" b="0" i="1" smtClean="0">
                                      <a:latin typeface="Cambria Math" panose="02040503050406030204" pitchFamily="18" charset="0"/>
                                    </a:rPr>
                                    <m:t>𝑉</m:t>
                                  </m:r>
                                  <m:r>
                                    <a:rPr lang="es-CO" sz="2400" i="1">
                                      <a:latin typeface="Cambria Math" panose="02040503050406030204" pitchFamily="18" charset="0"/>
                                    </a:rPr>
                                    <m:t>𝑃</m:t>
                                  </m:r>
                                </m:den>
                              </m:f>
                            </m:e>
                          </m:d>
                        </m:e>
                        <m:sup>
                          <m:f>
                            <m:fPr>
                              <m:type m:val="skw"/>
                              <m:ctrlPr>
                                <a:rPr lang="es-CO" sz="2400" i="1">
                                  <a:latin typeface="Cambria Math" panose="02040503050406030204" pitchFamily="18" charset="0"/>
                                </a:rPr>
                              </m:ctrlPr>
                            </m:fPr>
                            <m:num>
                              <m:r>
                                <a:rPr lang="es-CO" sz="2400" i="1">
                                  <a:latin typeface="Cambria Math" panose="02040503050406030204" pitchFamily="18" charset="0"/>
                                </a:rPr>
                                <m:t>1</m:t>
                              </m:r>
                            </m:num>
                            <m:den>
                              <m:r>
                                <a:rPr lang="es-CO" sz="2400" i="1">
                                  <a:latin typeface="Cambria Math" panose="02040503050406030204" pitchFamily="18" charset="0"/>
                                </a:rPr>
                                <m:t>𝑛</m:t>
                              </m:r>
                            </m:den>
                          </m:f>
                        </m:sup>
                      </m:sSup>
                      <m:r>
                        <a:rPr lang="es-CO" sz="2400" i="1">
                          <a:latin typeface="Cambria Math" panose="02040503050406030204" pitchFamily="18" charset="0"/>
                        </a:rPr>
                        <m:t>−1</m:t>
                      </m:r>
                    </m:oMath>
                  </m:oMathPara>
                </a14:m>
                <a:endParaRPr lang="es-CO" sz="2400" dirty="0"/>
              </a:p>
            </p:txBody>
          </p:sp>
        </mc:Choice>
        <mc:Fallback>
          <p:sp>
            <p:nvSpPr>
              <p:cNvPr id="34" name="CuadroTexto 33"/>
              <p:cNvSpPr txBox="1">
                <a:spLocks noRot="1" noChangeAspect="1" noMove="1" noResize="1" noEditPoints="1" noAdjustHandles="1" noChangeArrowheads="1" noChangeShapeType="1" noTextEdit="1"/>
              </p:cNvSpPr>
              <p:nvPr/>
            </p:nvSpPr>
            <p:spPr>
              <a:xfrm>
                <a:off x="1233329" y="3622200"/>
                <a:ext cx="2733762" cy="842859"/>
              </a:xfrm>
              <a:prstGeom prst="rect">
                <a:avLst/>
              </a:prstGeom>
              <a:blipFill>
                <a:blip r:embed="rId2"/>
                <a:stretch>
                  <a:fillRect/>
                </a:stretch>
              </a:blipFill>
            </p:spPr>
            <p:txBody>
              <a:bodyPr/>
              <a:lstStyle/>
              <a:p>
                <a:r>
                  <a:rPr lang="es-CO">
                    <a:noFill/>
                  </a:rPr>
                  <a:t> </a:t>
                </a:r>
              </a:p>
            </p:txBody>
          </p:sp>
        </mc:Fallback>
      </mc:AlternateContent>
      <p:sp>
        <p:nvSpPr>
          <p:cNvPr id="26" name="3 Título"/>
          <p:cNvSpPr txBox="1">
            <a:spLocks/>
          </p:cNvSpPr>
          <p:nvPr/>
        </p:nvSpPr>
        <p:spPr>
          <a:xfrm>
            <a:off x="414669" y="154210"/>
            <a:ext cx="11302409" cy="805498"/>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TIR Bonos Cero Cupón</a:t>
            </a:r>
          </a:p>
        </p:txBody>
      </p:sp>
      <p:sp>
        <p:nvSpPr>
          <p:cNvPr id="7" name="Rectángulo 6">
            <a:extLst>
              <a:ext uri="{FF2B5EF4-FFF2-40B4-BE49-F238E27FC236}">
                <a16:creationId xmlns:a16="http://schemas.microsoft.com/office/drawing/2014/main" id="{C643FA65-8281-431E-BB37-CF56DE626EF2}"/>
              </a:ext>
            </a:extLst>
          </p:cNvPr>
          <p:cNvSpPr/>
          <p:nvPr/>
        </p:nvSpPr>
        <p:spPr>
          <a:xfrm>
            <a:off x="414660" y="1254244"/>
            <a:ext cx="11302409" cy="87203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ct val="150000"/>
              </a:lnSpc>
            </a:pPr>
            <a:r>
              <a:rPr lang="es-CO" dirty="0">
                <a:latin typeface="Arial" panose="020B0604020202020204" pitchFamily="34" charset="0"/>
                <a:cs typeface="Arial" panose="020B0604020202020204" pitchFamily="34" charset="0"/>
              </a:rPr>
              <a:t>LA TIR de un bono cero cupón es la tasa que ganará el inversionista por poseer el bono hasta su vencimiento y recibir el pago prometido del valor nominal.</a:t>
            </a:r>
          </a:p>
        </p:txBody>
      </p:sp>
      <mc:AlternateContent xmlns:mc="http://schemas.openxmlformats.org/markup-compatibility/2006" xmlns:a14="http://schemas.microsoft.com/office/drawing/2010/main">
        <mc:Choice Requires="a14">
          <p:sp>
            <p:nvSpPr>
              <p:cNvPr id="43" name="CuadroTexto 42">
                <a:extLst>
                  <a:ext uri="{FF2B5EF4-FFF2-40B4-BE49-F238E27FC236}">
                    <a16:creationId xmlns:a16="http://schemas.microsoft.com/office/drawing/2014/main" id="{4AD14539-B821-42C3-8A49-DCBA628D505C}"/>
                  </a:ext>
                </a:extLst>
              </p:cNvPr>
              <p:cNvSpPr txBox="1"/>
              <p:nvPr/>
            </p:nvSpPr>
            <p:spPr>
              <a:xfrm>
                <a:off x="1233329" y="5163976"/>
                <a:ext cx="2584169" cy="811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r>
                            <a:rPr lang="es-CO" sz="2000" i="1">
                              <a:latin typeface="Cambria Math" panose="02040503050406030204" pitchFamily="18" charset="0"/>
                            </a:rPr>
                            <m:t>𝑇𝐼𝑅</m:t>
                          </m:r>
                        </m:e>
                        <m:sub>
                          <m:r>
                            <a:rPr lang="es-CO" sz="2000" i="1">
                              <a:latin typeface="Cambria Math" panose="02040503050406030204" pitchFamily="18" charset="0"/>
                            </a:rPr>
                            <m:t>1</m:t>
                          </m:r>
                        </m:sub>
                      </m:sSub>
                      <m:r>
                        <a:rPr lang="es-CO" sz="2000" i="1">
                          <a:latin typeface="Cambria Math" panose="02040503050406030204" pitchFamily="18" charset="0"/>
                        </a:rPr>
                        <m:t>=</m:t>
                      </m:r>
                      <m:sSup>
                        <m:sSupPr>
                          <m:ctrlPr>
                            <a:rPr lang="es-CO" sz="2000" i="1" smtClean="0">
                              <a:latin typeface="Cambria Math" panose="02040503050406030204" pitchFamily="18" charset="0"/>
                            </a:rPr>
                          </m:ctrlPr>
                        </m:sSupPr>
                        <m:e>
                          <m:d>
                            <m:dPr>
                              <m:ctrlPr>
                                <a:rPr lang="es-CO" sz="2000" i="1">
                                  <a:latin typeface="Cambria Math" panose="02040503050406030204" pitchFamily="18" charset="0"/>
                                </a:rPr>
                              </m:ctrlPr>
                            </m:dPr>
                            <m:e>
                              <m:f>
                                <m:fPr>
                                  <m:ctrlPr>
                                    <a:rPr lang="es-CO" sz="2000" i="1">
                                      <a:latin typeface="Cambria Math" panose="02040503050406030204" pitchFamily="18" charset="0"/>
                                    </a:rPr>
                                  </m:ctrlPr>
                                </m:fPr>
                                <m:num>
                                  <m:r>
                                    <a:rPr lang="es-CO" sz="2000" i="1">
                                      <a:latin typeface="Cambria Math" panose="02040503050406030204" pitchFamily="18" charset="0"/>
                                    </a:rPr>
                                    <m:t>100</m:t>
                                  </m:r>
                                </m:num>
                                <m:den>
                                  <m:r>
                                    <a:rPr lang="es-CO" sz="2000" i="1">
                                      <a:latin typeface="Cambria Math" panose="02040503050406030204" pitchFamily="18" charset="0"/>
                                    </a:rPr>
                                    <m:t>96.62</m:t>
                                  </m:r>
                                </m:den>
                              </m:f>
                            </m:e>
                          </m:d>
                        </m:e>
                        <m:sup>
                          <m:f>
                            <m:fPr>
                              <m:type m:val="skw"/>
                              <m:ctrlPr>
                                <a:rPr lang="es-CO" sz="2000" i="1" smtClean="0">
                                  <a:latin typeface="Cambria Math" panose="02040503050406030204" pitchFamily="18" charset="0"/>
                                </a:rPr>
                              </m:ctrlPr>
                            </m:fPr>
                            <m:num>
                              <m:r>
                                <a:rPr lang="es-CO" sz="2000" b="0" i="1" smtClean="0">
                                  <a:latin typeface="Cambria Math" panose="02040503050406030204" pitchFamily="18" charset="0"/>
                                </a:rPr>
                                <m:t>1</m:t>
                              </m:r>
                            </m:num>
                            <m:den>
                              <m:r>
                                <a:rPr lang="es-CO" sz="2000" b="0" i="1" smtClean="0">
                                  <a:latin typeface="Cambria Math" panose="02040503050406030204" pitchFamily="18" charset="0"/>
                                </a:rPr>
                                <m:t>1</m:t>
                              </m:r>
                            </m:den>
                          </m:f>
                        </m:sup>
                      </m:sSup>
                      <m:r>
                        <a:rPr lang="es-CO" sz="2000" b="0" i="1" smtClean="0">
                          <a:latin typeface="Cambria Math" panose="02040503050406030204" pitchFamily="18" charset="0"/>
                        </a:rPr>
                        <m:t>−1</m:t>
                      </m:r>
                    </m:oMath>
                  </m:oMathPara>
                </a14:m>
                <a:endParaRPr lang="es-CO" sz="2000" dirty="0"/>
              </a:p>
            </p:txBody>
          </p:sp>
        </mc:Choice>
        <mc:Fallback xmlns="">
          <p:sp>
            <p:nvSpPr>
              <p:cNvPr id="43" name="CuadroTexto 42">
                <a:extLst>
                  <a:ext uri="{FF2B5EF4-FFF2-40B4-BE49-F238E27FC236}">
                    <a16:creationId xmlns:a16="http://schemas.microsoft.com/office/drawing/2014/main" id="{4AD14539-B821-42C3-8A49-DCBA628D505C}"/>
                  </a:ext>
                </a:extLst>
              </p:cNvPr>
              <p:cNvSpPr txBox="1">
                <a:spLocks noRot="1" noChangeAspect="1" noMove="1" noResize="1" noEditPoints="1" noAdjustHandles="1" noChangeArrowheads="1" noChangeShapeType="1" noTextEdit="1"/>
              </p:cNvSpPr>
              <p:nvPr/>
            </p:nvSpPr>
            <p:spPr>
              <a:xfrm>
                <a:off x="1233329" y="5163976"/>
                <a:ext cx="2584169" cy="811248"/>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4" name="Rectángulo 43">
                <a:extLst>
                  <a:ext uri="{FF2B5EF4-FFF2-40B4-BE49-F238E27FC236}">
                    <a16:creationId xmlns:a16="http://schemas.microsoft.com/office/drawing/2014/main" id="{40DB6AC2-E543-46C2-B4BD-E51D92DC24BA}"/>
                  </a:ext>
                </a:extLst>
              </p:cNvPr>
              <p:cNvSpPr/>
              <p:nvPr/>
            </p:nvSpPr>
            <p:spPr>
              <a:xfrm>
                <a:off x="4754317" y="5569600"/>
                <a:ext cx="172367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O" sz="2000" i="1">
                              <a:latin typeface="Cambria Math" panose="02040503050406030204" pitchFamily="18" charset="0"/>
                            </a:rPr>
                          </m:ctrlPr>
                        </m:sSubPr>
                        <m:e>
                          <m:r>
                            <a:rPr lang="es-CO" sz="2000" i="1">
                              <a:latin typeface="Cambria Math" panose="02040503050406030204" pitchFamily="18" charset="0"/>
                            </a:rPr>
                            <m:t>𝑇𝐼𝑅</m:t>
                          </m:r>
                        </m:e>
                        <m:sub>
                          <m:r>
                            <a:rPr lang="es-CO" sz="2000" i="1">
                              <a:latin typeface="Cambria Math" panose="02040503050406030204" pitchFamily="18" charset="0"/>
                            </a:rPr>
                            <m:t>1</m:t>
                          </m:r>
                        </m:sub>
                      </m:sSub>
                      <m:r>
                        <a:rPr lang="es-CO" sz="2000" i="1">
                          <a:latin typeface="Cambria Math" panose="02040503050406030204" pitchFamily="18" charset="0"/>
                        </a:rPr>
                        <m:t>=0,035</m:t>
                      </m:r>
                    </m:oMath>
                  </m:oMathPara>
                </a14:m>
                <a:endParaRPr lang="es-CO" sz="2000" dirty="0"/>
              </a:p>
            </p:txBody>
          </p:sp>
        </mc:Choice>
        <mc:Fallback xmlns="">
          <p:sp>
            <p:nvSpPr>
              <p:cNvPr id="44" name="Rectángulo 43">
                <a:extLst>
                  <a:ext uri="{FF2B5EF4-FFF2-40B4-BE49-F238E27FC236}">
                    <a16:creationId xmlns:a16="http://schemas.microsoft.com/office/drawing/2014/main" id="{40DB6AC2-E543-46C2-B4BD-E51D92DC24BA}"/>
                  </a:ext>
                </a:extLst>
              </p:cNvPr>
              <p:cNvSpPr>
                <a:spLocks noRot="1" noChangeAspect="1" noMove="1" noResize="1" noEditPoints="1" noAdjustHandles="1" noChangeArrowheads="1" noChangeShapeType="1" noTextEdit="1"/>
              </p:cNvSpPr>
              <p:nvPr/>
            </p:nvSpPr>
            <p:spPr>
              <a:xfrm>
                <a:off x="4754317" y="5569600"/>
                <a:ext cx="1723677" cy="400110"/>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id="{1AB0EBF8-0854-4C43-98CC-2F67C4C68410}"/>
                  </a:ext>
                </a:extLst>
              </p:cNvPr>
              <p:cNvSpPr/>
              <p:nvPr/>
            </p:nvSpPr>
            <p:spPr>
              <a:xfrm>
                <a:off x="7153767" y="4609498"/>
                <a:ext cx="8483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rPr>
                        <m:t>=</m:t>
                      </m:r>
                      <m:r>
                        <a:rPr lang="es-CO" b="0" i="1" smtClean="0">
                          <a:latin typeface="Cambria Math" panose="02040503050406030204" pitchFamily="18" charset="0"/>
                        </a:rPr>
                        <m:t>$</m:t>
                      </m:r>
                      <m:r>
                        <a:rPr lang="es-CO" i="1">
                          <a:latin typeface="Cambria Math" panose="02040503050406030204" pitchFamily="18" charset="0"/>
                        </a:rPr>
                        <m:t>96</m:t>
                      </m:r>
                    </m:oMath>
                  </m:oMathPara>
                </a14:m>
                <a:endParaRPr lang="es-CO" dirty="0"/>
              </a:p>
            </p:txBody>
          </p:sp>
        </mc:Choice>
        <mc:Fallback xmlns="">
          <p:sp>
            <p:nvSpPr>
              <p:cNvPr id="12" name="Rectángulo 11">
                <a:extLst>
                  <a:ext uri="{FF2B5EF4-FFF2-40B4-BE49-F238E27FC236}">
                    <a16:creationId xmlns:a16="http://schemas.microsoft.com/office/drawing/2014/main" id="{1AB0EBF8-0854-4C43-98CC-2F67C4C68410}"/>
                  </a:ext>
                </a:extLst>
              </p:cNvPr>
              <p:cNvSpPr>
                <a:spLocks noRot="1" noChangeAspect="1" noMove="1" noResize="1" noEditPoints="1" noAdjustHandles="1" noChangeArrowheads="1" noChangeShapeType="1" noTextEdit="1"/>
              </p:cNvSpPr>
              <p:nvPr/>
            </p:nvSpPr>
            <p:spPr>
              <a:xfrm>
                <a:off x="7153767" y="4609498"/>
                <a:ext cx="848309" cy="369332"/>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 name="Rectángulo 17">
                <a:extLst>
                  <a:ext uri="{FF2B5EF4-FFF2-40B4-BE49-F238E27FC236}">
                    <a16:creationId xmlns:a16="http://schemas.microsoft.com/office/drawing/2014/main" id="{106F9181-15D3-488C-8EEC-1B99BDB9DDE9}"/>
                  </a:ext>
                </a:extLst>
              </p:cNvPr>
              <p:cNvSpPr/>
              <p:nvPr/>
            </p:nvSpPr>
            <p:spPr>
              <a:xfrm>
                <a:off x="10375984" y="2715699"/>
                <a:ext cx="9765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r>
                        <a:rPr lang="es-CO" i="1">
                          <a:latin typeface="Cambria Math" panose="02040503050406030204" pitchFamily="18" charset="0"/>
                        </a:rPr>
                        <m:t>100</m:t>
                      </m:r>
                    </m:oMath>
                  </m:oMathPara>
                </a14:m>
                <a:endParaRPr lang="es-CO" dirty="0"/>
              </a:p>
            </p:txBody>
          </p:sp>
        </mc:Choice>
        <mc:Fallback xmlns="">
          <p:sp>
            <p:nvSpPr>
              <p:cNvPr id="18" name="Rectángulo 17">
                <a:extLst>
                  <a:ext uri="{FF2B5EF4-FFF2-40B4-BE49-F238E27FC236}">
                    <a16:creationId xmlns:a16="http://schemas.microsoft.com/office/drawing/2014/main" id="{106F9181-15D3-488C-8EEC-1B99BDB9DDE9}"/>
                  </a:ext>
                </a:extLst>
              </p:cNvPr>
              <p:cNvSpPr>
                <a:spLocks noRot="1" noChangeAspect="1" noMove="1" noResize="1" noEditPoints="1" noAdjustHandles="1" noChangeArrowheads="1" noChangeShapeType="1" noTextEdit="1"/>
              </p:cNvSpPr>
              <p:nvPr/>
            </p:nvSpPr>
            <p:spPr>
              <a:xfrm>
                <a:off x="10375984" y="2715699"/>
                <a:ext cx="976549" cy="369332"/>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6" name="Rectángulo 45">
                <a:extLst>
                  <a:ext uri="{FF2B5EF4-FFF2-40B4-BE49-F238E27FC236}">
                    <a16:creationId xmlns:a16="http://schemas.microsoft.com/office/drawing/2014/main" id="{52A72E45-5393-498C-A37F-9046299B36A5}"/>
                  </a:ext>
                </a:extLst>
              </p:cNvPr>
              <p:cNvSpPr/>
              <p:nvPr/>
            </p:nvSpPr>
            <p:spPr>
              <a:xfrm>
                <a:off x="10197601" y="4092867"/>
                <a:ext cx="6030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=1</m:t>
                      </m:r>
                    </m:oMath>
                  </m:oMathPara>
                </a14:m>
                <a:endParaRPr lang="es-CO" dirty="0"/>
              </a:p>
            </p:txBody>
          </p:sp>
        </mc:Choice>
        <mc:Fallback xmlns="">
          <p:sp>
            <p:nvSpPr>
              <p:cNvPr id="46" name="Rectángulo 45">
                <a:extLst>
                  <a:ext uri="{FF2B5EF4-FFF2-40B4-BE49-F238E27FC236}">
                    <a16:creationId xmlns:a16="http://schemas.microsoft.com/office/drawing/2014/main" id="{52A72E45-5393-498C-A37F-9046299B36A5}"/>
                  </a:ext>
                </a:extLst>
              </p:cNvPr>
              <p:cNvSpPr>
                <a:spLocks noRot="1" noChangeAspect="1" noMove="1" noResize="1" noEditPoints="1" noAdjustHandles="1" noChangeArrowheads="1" noChangeShapeType="1" noTextEdit="1"/>
              </p:cNvSpPr>
              <p:nvPr/>
            </p:nvSpPr>
            <p:spPr>
              <a:xfrm>
                <a:off x="10197601" y="4092867"/>
                <a:ext cx="603050" cy="369332"/>
              </a:xfrm>
              <a:prstGeom prst="rect">
                <a:avLst/>
              </a:prstGeom>
              <a:blipFill>
                <a:blip r:embed="rId7"/>
                <a:stretch>
                  <a:fillRect/>
                </a:stretch>
              </a:blipFill>
            </p:spPr>
            <p:txBody>
              <a:bodyPr/>
              <a:lstStyle/>
              <a:p>
                <a:r>
                  <a:rPr lang="es-CO">
                    <a:noFill/>
                  </a:rPr>
                  <a:t> </a:t>
                </a:r>
              </a:p>
            </p:txBody>
          </p:sp>
        </mc:Fallback>
      </mc:AlternateContent>
      <p:sp>
        <p:nvSpPr>
          <p:cNvPr id="19" name="Rectángulo 18">
            <a:extLst>
              <a:ext uri="{FF2B5EF4-FFF2-40B4-BE49-F238E27FC236}">
                <a16:creationId xmlns:a16="http://schemas.microsoft.com/office/drawing/2014/main" id="{F238AE39-5C81-40FA-A055-B4F94E41FDD3}"/>
              </a:ext>
            </a:extLst>
          </p:cNvPr>
          <p:cNvSpPr/>
          <p:nvPr/>
        </p:nvSpPr>
        <p:spPr>
          <a:xfrm>
            <a:off x="7189319" y="5522792"/>
            <a:ext cx="3296736" cy="456535"/>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none">
            <a:spAutoFit/>
          </a:bodyPr>
          <a:lstStyle/>
          <a:p>
            <a:pPr indent="-342900" algn="ctr">
              <a:lnSpc>
                <a:spcPct val="150000"/>
              </a:lnSpc>
              <a:spcBef>
                <a:spcPct val="20000"/>
              </a:spcBef>
            </a:pPr>
            <a:r>
              <a:rPr lang="es-CO" dirty="0">
                <a:latin typeface="Arial" panose="020B0604020202020204" pitchFamily="34" charset="0"/>
                <a:cs typeface="Arial" panose="020B0604020202020204" pitchFamily="34" charset="0"/>
              </a:rPr>
              <a:t>La TIR de este bono es 3,5%. </a:t>
            </a:r>
          </a:p>
        </p:txBody>
      </p:sp>
    </p:spTree>
    <p:extLst>
      <p:ext uri="{BB962C8B-B14F-4D97-AF65-F5344CB8AC3E}">
        <p14:creationId xmlns:p14="http://schemas.microsoft.com/office/powerpoint/2010/main" val="349453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09159" y="3360994"/>
            <a:ext cx="3240881" cy="2519299"/>
          </a:xfr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0" algn="just">
              <a:lnSpc>
                <a:spcPct val="150000"/>
              </a:lnSpc>
              <a:buNone/>
            </a:pPr>
            <a:r>
              <a:rPr lang="es-CO" sz="1800" dirty="0">
                <a:latin typeface="Arial" panose="020B0604020202020204" pitchFamily="34" charset="0"/>
                <a:cs typeface="Arial" panose="020B0604020202020204" pitchFamily="34" charset="0"/>
              </a:rPr>
              <a:t>La TIR de un bono con cupón, Es la tasa de descuento única que iguala el valor presente de todos los flujos de efectivo restantes del bono con su precio actual.</a:t>
            </a:r>
          </a:p>
        </p:txBody>
      </p:sp>
      <p:sp>
        <p:nvSpPr>
          <p:cNvPr id="6" name="3 Título"/>
          <p:cNvSpPr txBox="1">
            <a:spLocks/>
          </p:cNvSpPr>
          <p:nvPr/>
        </p:nvSpPr>
        <p:spPr>
          <a:xfrm>
            <a:off x="311888" y="381055"/>
            <a:ext cx="11568223" cy="889773"/>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Bonos con cupón- </a:t>
            </a:r>
            <a:r>
              <a:rPr lang="es-CO" dirty="0" err="1"/>
              <a:t>Bullet</a:t>
            </a:r>
            <a:endParaRPr lang="es-CO" dirty="0"/>
          </a:p>
        </p:txBody>
      </p:sp>
      <p:cxnSp>
        <p:nvCxnSpPr>
          <p:cNvPr id="7" name="Conector recto de flecha 6"/>
          <p:cNvCxnSpPr/>
          <p:nvPr/>
        </p:nvCxnSpPr>
        <p:spPr>
          <a:xfrm flipV="1">
            <a:off x="10092102" y="3546024"/>
            <a:ext cx="0" cy="15121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Conector recto de flecha 7"/>
          <p:cNvCxnSpPr/>
          <p:nvPr/>
        </p:nvCxnSpPr>
        <p:spPr>
          <a:xfrm>
            <a:off x="9559601" y="5076178"/>
            <a:ext cx="2048799" cy="642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9" name="CuadroTexto 8"/>
          <p:cNvSpPr txBox="1"/>
          <p:nvPr/>
        </p:nvSpPr>
        <p:spPr>
          <a:xfrm>
            <a:off x="3893711" y="5195307"/>
            <a:ext cx="504056" cy="369332"/>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0</a:t>
            </a:r>
          </a:p>
        </p:txBody>
      </p:sp>
      <p:sp>
        <p:nvSpPr>
          <p:cNvPr id="10" name="CuadroTexto 9"/>
          <p:cNvSpPr txBox="1"/>
          <p:nvPr/>
        </p:nvSpPr>
        <p:spPr>
          <a:xfrm>
            <a:off x="10208375" y="5082598"/>
            <a:ext cx="1671735" cy="369332"/>
          </a:xfrm>
          <a:prstGeom prst="rect">
            <a:avLst/>
          </a:prstGeom>
          <a:noFill/>
        </p:spPr>
        <p:txBody>
          <a:bodyPr wrap="square" rtlCol="0">
            <a:spAutoFit/>
          </a:bodyPr>
          <a:lstStyle/>
          <a:p>
            <a:pPr algn="ctr"/>
            <a:r>
              <a:rPr lang="es-CO" dirty="0">
                <a:latin typeface="Arial" panose="020B0604020202020204" pitchFamily="34" charset="0"/>
                <a:cs typeface="Arial" panose="020B0604020202020204" pitchFamily="34" charset="0"/>
              </a:rPr>
              <a:t>Tiempo</a:t>
            </a:r>
          </a:p>
        </p:txBody>
      </p:sp>
      <p:cxnSp>
        <p:nvCxnSpPr>
          <p:cNvPr id="11" name="Conector recto de flecha 10"/>
          <p:cNvCxnSpPr/>
          <p:nvPr/>
        </p:nvCxnSpPr>
        <p:spPr>
          <a:xfrm flipV="1">
            <a:off x="5499626" y="4482128"/>
            <a:ext cx="0" cy="7186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ector recto de flecha 11"/>
          <p:cNvCxnSpPr/>
          <p:nvPr/>
        </p:nvCxnSpPr>
        <p:spPr>
          <a:xfrm flipV="1">
            <a:off x="7011794" y="4499361"/>
            <a:ext cx="0" cy="7186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Conector recto de flecha 12"/>
          <p:cNvCxnSpPr/>
          <p:nvPr/>
        </p:nvCxnSpPr>
        <p:spPr>
          <a:xfrm flipV="1">
            <a:off x="8579934" y="4487386"/>
            <a:ext cx="0" cy="7186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Conector recto de flecha 13"/>
          <p:cNvCxnSpPr/>
          <p:nvPr/>
        </p:nvCxnSpPr>
        <p:spPr>
          <a:xfrm flipV="1">
            <a:off x="10092102" y="4499362"/>
            <a:ext cx="0" cy="7427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Conector recto de flecha 14"/>
          <p:cNvCxnSpPr/>
          <p:nvPr/>
        </p:nvCxnSpPr>
        <p:spPr>
          <a:xfrm>
            <a:off x="3971422" y="4927096"/>
            <a:ext cx="0" cy="10334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CuadroTexto 15"/>
          <p:cNvSpPr txBox="1"/>
          <p:nvPr/>
        </p:nvSpPr>
        <p:spPr>
          <a:xfrm>
            <a:off x="3733082" y="6182591"/>
            <a:ext cx="547835" cy="369332"/>
          </a:xfrm>
          <a:prstGeom prst="rect">
            <a:avLst/>
          </a:prstGeom>
          <a:noFill/>
        </p:spPr>
        <p:txBody>
          <a:bodyPr wrap="square" rtlCol="0">
            <a:spAutoFit/>
          </a:bodyPr>
          <a:lstStyle/>
          <a:p>
            <a:pPr algn="ctr"/>
            <a:r>
              <a:rPr lang="es-CO" b="1" dirty="0">
                <a:solidFill>
                  <a:schemeClr val="tx2"/>
                </a:solidFill>
                <a:latin typeface="Arial" panose="020B0604020202020204" pitchFamily="34" charset="0"/>
                <a:cs typeface="Arial" panose="020B0604020202020204" pitchFamily="34" charset="0"/>
              </a:rPr>
              <a:t>- P</a:t>
            </a:r>
          </a:p>
        </p:txBody>
      </p:sp>
      <p:sp>
        <p:nvSpPr>
          <p:cNvPr id="17" name="CuadroTexto 16"/>
          <p:cNvSpPr txBox="1"/>
          <p:nvPr/>
        </p:nvSpPr>
        <p:spPr>
          <a:xfrm>
            <a:off x="4866057" y="4074182"/>
            <a:ext cx="1397361" cy="369332"/>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Cupón 1</a:t>
            </a:r>
          </a:p>
        </p:txBody>
      </p:sp>
      <p:sp>
        <p:nvSpPr>
          <p:cNvPr id="20" name="CuadroTexto 19"/>
          <p:cNvSpPr txBox="1"/>
          <p:nvPr/>
        </p:nvSpPr>
        <p:spPr>
          <a:xfrm>
            <a:off x="10081689" y="3562238"/>
            <a:ext cx="1666597" cy="369332"/>
          </a:xfrm>
          <a:prstGeom prst="rect">
            <a:avLst/>
          </a:prstGeom>
          <a:noFill/>
        </p:spPr>
        <p:txBody>
          <a:bodyPr wrap="square" rtlCol="0">
            <a:spAutoFit/>
          </a:bodyPr>
          <a:lstStyle>
            <a:defPPr>
              <a:defRPr lang="es-CO"/>
            </a:defPPr>
            <a:lvl1pPr algn="ctr">
              <a:defRPr b="1">
                <a:latin typeface="Arial" panose="020B0604020202020204" pitchFamily="34" charset="0"/>
                <a:cs typeface="Arial" panose="020B0604020202020204" pitchFamily="34" charset="0"/>
              </a:defRPr>
            </a:lvl1pPr>
          </a:lstStyle>
          <a:p>
            <a:r>
              <a:rPr lang="es-CO" dirty="0"/>
              <a:t>Cupón n + VF</a:t>
            </a:r>
          </a:p>
        </p:txBody>
      </p:sp>
      <p:sp>
        <p:nvSpPr>
          <p:cNvPr id="21" name="CuadroTexto 20"/>
          <p:cNvSpPr txBox="1"/>
          <p:nvPr/>
        </p:nvSpPr>
        <p:spPr>
          <a:xfrm>
            <a:off x="5282680" y="5200744"/>
            <a:ext cx="504056" cy="369332"/>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1</a:t>
            </a:r>
          </a:p>
        </p:txBody>
      </p:sp>
      <p:sp>
        <p:nvSpPr>
          <p:cNvPr id="22" name="CuadroTexto 21"/>
          <p:cNvSpPr txBox="1"/>
          <p:nvPr/>
        </p:nvSpPr>
        <p:spPr>
          <a:xfrm>
            <a:off x="6759766" y="5242106"/>
            <a:ext cx="504056" cy="369332"/>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2</a:t>
            </a:r>
          </a:p>
        </p:txBody>
      </p:sp>
      <p:sp>
        <p:nvSpPr>
          <p:cNvPr id="23" name="CuadroTexto 22"/>
          <p:cNvSpPr txBox="1"/>
          <p:nvPr/>
        </p:nvSpPr>
        <p:spPr>
          <a:xfrm>
            <a:off x="8328350" y="5202904"/>
            <a:ext cx="504056" cy="369332"/>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3</a:t>
            </a:r>
          </a:p>
        </p:txBody>
      </p:sp>
      <p:cxnSp>
        <p:nvCxnSpPr>
          <p:cNvPr id="24" name="Conector recto 23"/>
          <p:cNvCxnSpPr/>
          <p:nvPr/>
        </p:nvCxnSpPr>
        <p:spPr>
          <a:xfrm flipV="1">
            <a:off x="3971421" y="5076178"/>
            <a:ext cx="5024022" cy="1325"/>
          </a:xfrm>
          <a:prstGeom prst="line">
            <a:avLst/>
          </a:prstGeom>
        </p:spPr>
        <p:style>
          <a:lnRef idx="2">
            <a:schemeClr val="dk1"/>
          </a:lnRef>
          <a:fillRef idx="0">
            <a:schemeClr val="dk1"/>
          </a:fillRef>
          <a:effectRef idx="1">
            <a:schemeClr val="dk1"/>
          </a:effectRef>
          <a:fontRef idx="minor">
            <a:schemeClr val="tx1"/>
          </a:fontRef>
        </p:style>
      </p:cxnSp>
      <p:sp>
        <p:nvSpPr>
          <p:cNvPr id="31" name="CuadroTexto 30"/>
          <p:cNvSpPr txBox="1"/>
          <p:nvPr/>
        </p:nvSpPr>
        <p:spPr>
          <a:xfrm>
            <a:off x="9003460" y="4825975"/>
            <a:ext cx="504056" cy="369332"/>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a:t>
            </a:r>
          </a:p>
        </p:txBody>
      </p:sp>
      <p:sp>
        <p:nvSpPr>
          <p:cNvPr id="32" name="CuadroTexto 31"/>
          <p:cNvSpPr txBox="1"/>
          <p:nvPr/>
        </p:nvSpPr>
        <p:spPr>
          <a:xfrm>
            <a:off x="9840074" y="5177102"/>
            <a:ext cx="504056" cy="369332"/>
          </a:xfrm>
          <a:prstGeom prst="rect">
            <a:avLst/>
          </a:prstGeom>
          <a:noFill/>
        </p:spPr>
        <p:txBody>
          <a:bodyPr wrap="square" rtlCol="0">
            <a:spAutoFit/>
          </a:bodyPr>
          <a:lstStyle/>
          <a:p>
            <a:pPr algn="ctr"/>
            <a:r>
              <a:rPr lang="es-CO" b="1" dirty="0">
                <a:latin typeface="Arial" panose="020B0604020202020204" pitchFamily="34" charset="0"/>
                <a:cs typeface="Arial" panose="020B0604020202020204" pitchFamily="34" charset="0"/>
              </a:rPr>
              <a:t>n</a:t>
            </a:r>
          </a:p>
        </p:txBody>
      </p:sp>
      <p:sp>
        <p:nvSpPr>
          <p:cNvPr id="26" name="CuadroTexto 25"/>
          <p:cNvSpPr txBox="1"/>
          <p:nvPr/>
        </p:nvSpPr>
        <p:spPr>
          <a:xfrm>
            <a:off x="6288392" y="4061146"/>
            <a:ext cx="1397361" cy="369332"/>
          </a:xfrm>
          <a:prstGeom prst="rect">
            <a:avLst/>
          </a:prstGeom>
          <a:noFill/>
        </p:spPr>
        <p:txBody>
          <a:bodyPr wrap="square" rtlCol="0">
            <a:spAutoFit/>
          </a:bodyPr>
          <a:lstStyle>
            <a:defPPr>
              <a:defRPr lang="es-CO"/>
            </a:defPPr>
            <a:lvl1pPr algn="ctr">
              <a:defRPr b="1">
                <a:latin typeface="Arial" panose="020B0604020202020204" pitchFamily="34" charset="0"/>
                <a:cs typeface="Arial" panose="020B0604020202020204" pitchFamily="34" charset="0"/>
              </a:defRPr>
            </a:lvl1pPr>
          </a:lstStyle>
          <a:p>
            <a:r>
              <a:rPr lang="es-CO" dirty="0"/>
              <a:t>Cupón 2</a:t>
            </a:r>
          </a:p>
        </p:txBody>
      </p:sp>
      <p:sp>
        <p:nvSpPr>
          <p:cNvPr id="27" name="CuadroTexto 26"/>
          <p:cNvSpPr txBox="1"/>
          <p:nvPr/>
        </p:nvSpPr>
        <p:spPr>
          <a:xfrm>
            <a:off x="7858128" y="4074182"/>
            <a:ext cx="1397361" cy="369332"/>
          </a:xfrm>
          <a:prstGeom prst="rect">
            <a:avLst/>
          </a:prstGeom>
          <a:noFill/>
        </p:spPr>
        <p:txBody>
          <a:bodyPr wrap="square" rtlCol="0">
            <a:spAutoFit/>
          </a:bodyPr>
          <a:lstStyle>
            <a:defPPr>
              <a:defRPr lang="es-CO"/>
            </a:defPPr>
            <a:lvl1pPr algn="ctr">
              <a:defRPr b="1">
                <a:latin typeface="Arial" panose="020B0604020202020204" pitchFamily="34" charset="0"/>
                <a:cs typeface="Arial" panose="020B0604020202020204" pitchFamily="34" charset="0"/>
              </a:defRPr>
            </a:lvl1pPr>
          </a:lstStyle>
          <a:p>
            <a:r>
              <a:rPr lang="es-CO" dirty="0"/>
              <a:t>Cupón 3</a:t>
            </a:r>
          </a:p>
        </p:txBody>
      </p:sp>
      <p:sp>
        <p:nvSpPr>
          <p:cNvPr id="2" name="Rectángulo 1">
            <a:extLst>
              <a:ext uri="{FF2B5EF4-FFF2-40B4-BE49-F238E27FC236}">
                <a16:creationId xmlns:a16="http://schemas.microsoft.com/office/drawing/2014/main" id="{B66ED03D-5D56-42FC-B4DB-06465599FB7A}"/>
              </a:ext>
            </a:extLst>
          </p:cNvPr>
          <p:cNvSpPr/>
          <p:nvPr/>
        </p:nvSpPr>
        <p:spPr>
          <a:xfrm>
            <a:off x="311887" y="1727119"/>
            <a:ext cx="11568223" cy="87203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s-CO" dirty="0">
                <a:latin typeface="Arial" panose="020B0604020202020204" pitchFamily="34" charset="0"/>
                <a:cs typeface="Arial" panose="020B0604020202020204" pitchFamily="34" charset="0"/>
              </a:rPr>
              <a:t>Igual que los bonos cero cupón, los bonos con cupón pagan a los inversionistas su valor nominal al vencimiento. Además, hacen pagos de cupón regulares por concepto de intereses.</a:t>
            </a:r>
          </a:p>
        </p:txBody>
      </p:sp>
    </p:spTree>
    <p:extLst>
      <p:ext uri="{BB962C8B-B14F-4D97-AF65-F5344CB8AC3E}">
        <p14:creationId xmlns:p14="http://schemas.microsoft.com/office/powerpoint/2010/main" val="16252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52892" y="1408755"/>
            <a:ext cx="11157098" cy="951673"/>
          </a:xfr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marL="0" algn="just">
              <a:lnSpc>
                <a:spcPct val="150000"/>
              </a:lnSpc>
              <a:buNone/>
            </a:pPr>
            <a:r>
              <a:rPr lang="es-CO" sz="1800" dirty="0">
                <a:latin typeface="Arial" panose="020B0604020202020204" pitchFamily="34" charset="0"/>
                <a:cs typeface="Arial" panose="020B0604020202020204" pitchFamily="34" charset="0"/>
              </a:rPr>
              <a:t>Debido a que los pagos cupón representan una anualidad, el rendimiento al vencimiento es la tasa de interés, TIR, que resuelve la ecuación de precio derivada de un valor presente de una anualidad:</a:t>
            </a:r>
          </a:p>
          <a:p>
            <a:pPr marL="0" algn="just">
              <a:lnSpc>
                <a:spcPct val="150000"/>
              </a:lnSpc>
              <a:buNone/>
            </a:pPr>
            <a:endParaRPr lang="es-CO" sz="1800" dirty="0">
              <a:latin typeface="Arial" panose="020B0604020202020204" pitchFamily="34" charset="0"/>
              <a:cs typeface="Arial" panose="020B0604020202020204" pitchFamily="34" charset="0"/>
            </a:endParaRPr>
          </a:p>
        </p:txBody>
      </p:sp>
      <p:sp>
        <p:nvSpPr>
          <p:cNvPr id="4" name="Rectángulo 3"/>
          <p:cNvSpPr/>
          <p:nvPr/>
        </p:nvSpPr>
        <p:spPr>
          <a:xfrm>
            <a:off x="657452" y="2769038"/>
            <a:ext cx="5222056" cy="982550"/>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indent="-342900" algn="ctr">
              <a:lnSpc>
                <a:spcPct val="150000"/>
              </a:lnSpc>
              <a:spcBef>
                <a:spcPct val="20000"/>
              </a:spcBef>
            </a:pPr>
            <a:r>
              <a:rPr lang="es-CO" b="1" dirty="0">
                <a:latin typeface="Arial" panose="020B0604020202020204" pitchFamily="34" charset="0"/>
                <a:cs typeface="Arial" panose="020B0604020202020204" pitchFamily="34" charset="0"/>
              </a:rPr>
              <a:t>Rendimiento al vencimiento de un bono con cupón :</a:t>
            </a:r>
          </a:p>
        </p:txBody>
      </p:sp>
      <p:sp>
        <p:nvSpPr>
          <p:cNvPr id="7" name="3 Título"/>
          <p:cNvSpPr txBox="1">
            <a:spLocks/>
          </p:cNvSpPr>
          <p:nvPr/>
        </p:nvSpPr>
        <p:spPr>
          <a:xfrm>
            <a:off x="552893" y="363684"/>
            <a:ext cx="11157098" cy="77931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defPPr>
              <a:defRPr lang="es-CO"/>
            </a:defPPr>
            <a:lvl1pPr algn="ctr">
              <a:lnSpc>
                <a:spcPct val="90000"/>
              </a:lnSpc>
              <a:spcBef>
                <a:spcPct val="0"/>
              </a:spcBef>
              <a:buNone/>
              <a:defRPr sz="3600" b="1">
                <a:solidFill>
                  <a:schemeClr val="dk1"/>
                </a:solidFill>
                <a:latin typeface="Arial" pitchFamily="34" charset="0"/>
                <a:ea typeface="+mn-ea"/>
                <a:cs typeface="Arial" pitchFamily="34"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s-CO" dirty="0"/>
              <a:t>Rendimiento Bonos </a:t>
            </a:r>
            <a:r>
              <a:rPr lang="es-CO" dirty="0" err="1"/>
              <a:t>Bullet</a:t>
            </a:r>
            <a:endParaRPr lang="es-CO" dirty="0"/>
          </a:p>
        </p:txBody>
      </p:sp>
      <mc:AlternateContent xmlns:mc="http://schemas.openxmlformats.org/markup-compatibility/2006" xmlns:a14="http://schemas.microsoft.com/office/drawing/2010/main">
        <mc:Choice Requires="a14">
          <p:sp>
            <p:nvSpPr>
              <p:cNvPr id="6" name="CuadroTexto 5"/>
              <p:cNvSpPr txBox="1"/>
              <p:nvPr/>
            </p:nvSpPr>
            <p:spPr>
              <a:xfrm>
                <a:off x="753866" y="3963213"/>
                <a:ext cx="5434974"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sz="2000" i="1">
                          <a:latin typeface="Cambria Math" panose="02040503050406030204" pitchFamily="18" charset="0"/>
                        </a:rPr>
                        <m:t>𝑃</m:t>
                      </m:r>
                      <m:r>
                        <a:rPr lang="es-CO" sz="2000" i="1">
                          <a:latin typeface="Cambria Math" panose="02040503050406030204" pitchFamily="18" charset="0"/>
                        </a:rPr>
                        <m:t>=</m:t>
                      </m:r>
                      <m:r>
                        <a:rPr lang="es-CO" sz="2000" i="1">
                          <a:latin typeface="Cambria Math" panose="02040503050406030204" pitchFamily="18" charset="0"/>
                        </a:rPr>
                        <m:t>𝐶𝑢𝑝</m:t>
                      </m:r>
                      <m:r>
                        <a:rPr lang="es-CO" sz="2000" i="1">
                          <a:latin typeface="Cambria Math" panose="02040503050406030204" pitchFamily="18" charset="0"/>
                        </a:rPr>
                        <m:t>ó</m:t>
                      </m:r>
                      <m:r>
                        <a:rPr lang="es-CO" sz="2000" i="1">
                          <a:latin typeface="Cambria Math" panose="02040503050406030204" pitchFamily="18" charset="0"/>
                        </a:rPr>
                        <m:t>𝑛</m:t>
                      </m:r>
                      <m:r>
                        <a:rPr lang="es-CO" sz="2000" i="1">
                          <a:latin typeface="Cambria Math" panose="02040503050406030204" pitchFamily="18" charset="0"/>
                          <a:ea typeface="Cambria Math" panose="02040503050406030204" pitchFamily="18" charset="0"/>
                        </a:rPr>
                        <m:t>×</m:t>
                      </m:r>
                      <m:f>
                        <m:fPr>
                          <m:ctrlPr>
                            <a:rPr lang="es-CO" sz="2000" i="1">
                              <a:latin typeface="Cambria Math" panose="02040503050406030204" pitchFamily="18" charset="0"/>
                              <a:ea typeface="Cambria Math" panose="02040503050406030204" pitchFamily="18" charset="0"/>
                            </a:rPr>
                          </m:ctrlPr>
                        </m:fPr>
                        <m:num>
                          <m:r>
                            <a:rPr lang="es-CO" sz="2000" i="1">
                              <a:latin typeface="Cambria Math" panose="02040503050406030204" pitchFamily="18" charset="0"/>
                              <a:ea typeface="Cambria Math" panose="02040503050406030204" pitchFamily="18" charset="0"/>
                            </a:rPr>
                            <m:t>1</m:t>
                          </m:r>
                        </m:num>
                        <m:den>
                          <m:r>
                            <a:rPr lang="es-CO" sz="2000" i="1">
                              <a:latin typeface="Cambria Math" panose="02040503050406030204" pitchFamily="18" charset="0"/>
                              <a:ea typeface="Cambria Math" panose="02040503050406030204" pitchFamily="18" charset="0"/>
                            </a:rPr>
                            <m:t>𝑇𝐼𝑅</m:t>
                          </m:r>
                        </m:den>
                      </m:f>
                      <m:d>
                        <m:dPr>
                          <m:ctrlPr>
                            <a:rPr lang="es-CO" sz="2000" i="1">
                              <a:latin typeface="Cambria Math" panose="02040503050406030204" pitchFamily="18" charset="0"/>
                              <a:ea typeface="Cambria Math" panose="02040503050406030204" pitchFamily="18" charset="0"/>
                            </a:rPr>
                          </m:ctrlPr>
                        </m:dPr>
                        <m:e>
                          <m:r>
                            <a:rPr lang="es-CO" sz="2000" i="1">
                              <a:latin typeface="Cambria Math" panose="02040503050406030204" pitchFamily="18" charset="0"/>
                              <a:ea typeface="Cambria Math" panose="02040503050406030204" pitchFamily="18" charset="0"/>
                            </a:rPr>
                            <m:t>1−</m:t>
                          </m:r>
                          <m:f>
                            <m:fPr>
                              <m:ctrlPr>
                                <a:rPr lang="es-CO" sz="2000" i="1">
                                  <a:latin typeface="Cambria Math" panose="02040503050406030204" pitchFamily="18" charset="0"/>
                                  <a:ea typeface="Cambria Math" panose="02040503050406030204" pitchFamily="18" charset="0"/>
                                </a:rPr>
                              </m:ctrlPr>
                            </m:fPr>
                            <m:num>
                              <m:r>
                                <a:rPr lang="es-CO" sz="2000" i="1">
                                  <a:latin typeface="Cambria Math" panose="02040503050406030204" pitchFamily="18" charset="0"/>
                                  <a:ea typeface="Cambria Math" panose="02040503050406030204" pitchFamily="18" charset="0"/>
                                </a:rPr>
                                <m:t>1</m:t>
                              </m:r>
                            </m:num>
                            <m:den>
                              <m:sSup>
                                <m:sSupPr>
                                  <m:ctrlPr>
                                    <a:rPr lang="es-CO" sz="2000" i="1">
                                      <a:latin typeface="Cambria Math" panose="02040503050406030204" pitchFamily="18" charset="0"/>
                                      <a:ea typeface="Cambria Math" panose="02040503050406030204" pitchFamily="18" charset="0"/>
                                    </a:rPr>
                                  </m:ctrlPr>
                                </m:sSupPr>
                                <m:e>
                                  <m:d>
                                    <m:dPr>
                                      <m:ctrlPr>
                                        <a:rPr lang="es-CO" sz="2000" i="1">
                                          <a:latin typeface="Cambria Math" panose="02040503050406030204" pitchFamily="18" charset="0"/>
                                          <a:ea typeface="Cambria Math" panose="02040503050406030204" pitchFamily="18" charset="0"/>
                                        </a:rPr>
                                      </m:ctrlPr>
                                    </m:dPr>
                                    <m:e>
                                      <m:r>
                                        <a:rPr lang="es-CO" sz="2000" i="1">
                                          <a:latin typeface="Cambria Math" panose="02040503050406030204" pitchFamily="18" charset="0"/>
                                          <a:ea typeface="Cambria Math" panose="02040503050406030204" pitchFamily="18" charset="0"/>
                                        </a:rPr>
                                        <m:t>1+</m:t>
                                      </m:r>
                                      <m:r>
                                        <a:rPr lang="es-CO" sz="2000" i="1">
                                          <a:latin typeface="Cambria Math" panose="02040503050406030204" pitchFamily="18" charset="0"/>
                                          <a:ea typeface="Cambria Math" panose="02040503050406030204" pitchFamily="18" charset="0"/>
                                        </a:rPr>
                                        <m:t>𝑇𝐼𝑅</m:t>
                                      </m:r>
                                    </m:e>
                                  </m:d>
                                </m:e>
                                <m:sup>
                                  <m:r>
                                    <a:rPr lang="es-CO" sz="2000" i="1">
                                      <a:latin typeface="Cambria Math" panose="02040503050406030204" pitchFamily="18" charset="0"/>
                                      <a:ea typeface="Cambria Math" panose="02040503050406030204" pitchFamily="18" charset="0"/>
                                    </a:rPr>
                                    <m:t>𝑛</m:t>
                                  </m:r>
                                </m:sup>
                              </m:sSup>
                            </m:den>
                          </m:f>
                        </m:e>
                      </m:d>
                      <m:r>
                        <a:rPr lang="es-CO" sz="2000" i="1">
                          <a:latin typeface="Cambria Math" panose="02040503050406030204" pitchFamily="18" charset="0"/>
                          <a:ea typeface="Cambria Math" panose="02040503050406030204" pitchFamily="18" charset="0"/>
                        </a:rPr>
                        <m:t>+</m:t>
                      </m:r>
                      <m:f>
                        <m:fPr>
                          <m:ctrlPr>
                            <a:rPr lang="es-CO" sz="2000" i="1">
                              <a:latin typeface="Cambria Math" panose="02040503050406030204" pitchFamily="18" charset="0"/>
                              <a:ea typeface="Cambria Math" panose="02040503050406030204" pitchFamily="18" charset="0"/>
                            </a:rPr>
                          </m:ctrlPr>
                        </m:fPr>
                        <m:num>
                          <m:r>
                            <a:rPr lang="es-CO" sz="2000" i="1">
                              <a:latin typeface="Cambria Math" panose="02040503050406030204" pitchFamily="18" charset="0"/>
                              <a:ea typeface="Cambria Math" panose="02040503050406030204" pitchFamily="18" charset="0"/>
                            </a:rPr>
                            <m:t>𝑁𝑜𝑚𝑖𝑛𝑎𝑙</m:t>
                          </m:r>
                        </m:num>
                        <m:den>
                          <m:sSup>
                            <m:sSupPr>
                              <m:ctrlPr>
                                <a:rPr lang="es-CO" sz="2000" i="1">
                                  <a:latin typeface="Cambria Math" panose="02040503050406030204" pitchFamily="18" charset="0"/>
                                  <a:ea typeface="Cambria Math" panose="02040503050406030204" pitchFamily="18" charset="0"/>
                                </a:rPr>
                              </m:ctrlPr>
                            </m:sSupPr>
                            <m:e>
                              <m:d>
                                <m:dPr>
                                  <m:ctrlPr>
                                    <a:rPr lang="es-CO" sz="2000" i="1">
                                      <a:latin typeface="Cambria Math" panose="02040503050406030204" pitchFamily="18" charset="0"/>
                                      <a:ea typeface="Cambria Math" panose="02040503050406030204" pitchFamily="18" charset="0"/>
                                    </a:rPr>
                                  </m:ctrlPr>
                                </m:dPr>
                                <m:e>
                                  <m:r>
                                    <a:rPr lang="es-CO" sz="2000" i="1">
                                      <a:latin typeface="Cambria Math" panose="02040503050406030204" pitchFamily="18" charset="0"/>
                                      <a:ea typeface="Cambria Math" panose="02040503050406030204" pitchFamily="18" charset="0"/>
                                    </a:rPr>
                                    <m:t>1+</m:t>
                                  </m:r>
                                  <m:r>
                                    <a:rPr lang="es-CO" sz="2000" i="1">
                                      <a:latin typeface="Cambria Math" panose="02040503050406030204" pitchFamily="18" charset="0"/>
                                      <a:ea typeface="Cambria Math" panose="02040503050406030204" pitchFamily="18" charset="0"/>
                                    </a:rPr>
                                    <m:t>𝑇𝐼𝑅</m:t>
                                  </m:r>
                                </m:e>
                              </m:d>
                            </m:e>
                            <m:sup>
                              <m:r>
                                <a:rPr lang="es-CO" sz="2000" i="1">
                                  <a:latin typeface="Cambria Math" panose="02040503050406030204" pitchFamily="18" charset="0"/>
                                  <a:ea typeface="Cambria Math" panose="02040503050406030204" pitchFamily="18" charset="0"/>
                                </a:rPr>
                                <m:t>𝑛</m:t>
                              </m:r>
                            </m:sup>
                          </m:sSup>
                        </m:den>
                      </m:f>
                    </m:oMath>
                  </m:oMathPara>
                </a14:m>
                <a:endParaRPr lang="es-CO" sz="20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753866" y="3963213"/>
                <a:ext cx="5434974" cy="691536"/>
              </a:xfrm>
              <a:prstGeom prst="rect">
                <a:avLst/>
              </a:prstGeom>
              <a:blipFill>
                <a:blip r:embed="rId2"/>
                <a:stretch>
                  <a:fillRect/>
                </a:stretch>
              </a:blipFill>
            </p:spPr>
            <p:txBody>
              <a:bodyPr/>
              <a:lstStyle/>
              <a:p>
                <a:r>
                  <a:rPr lang="es-CO">
                    <a:noFill/>
                  </a:rPr>
                  <a:t> </a:t>
                </a:r>
              </a:p>
            </p:txBody>
          </p:sp>
        </mc:Fallback>
      </mc:AlternateContent>
      <p:sp>
        <p:nvSpPr>
          <p:cNvPr id="2" name="Rectángulo 1">
            <a:extLst>
              <a:ext uri="{FF2B5EF4-FFF2-40B4-BE49-F238E27FC236}">
                <a16:creationId xmlns:a16="http://schemas.microsoft.com/office/drawing/2014/main" id="{433FEE6A-E757-40FF-95E6-5974C5F19C23}"/>
              </a:ext>
            </a:extLst>
          </p:cNvPr>
          <p:cNvSpPr/>
          <p:nvPr/>
        </p:nvSpPr>
        <p:spPr>
          <a:xfrm>
            <a:off x="6740400" y="2868845"/>
            <a:ext cx="4941296" cy="1524007"/>
          </a:xfrm>
          <a:prstGeom prst="rect">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s-CO" sz="16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Un bono de $100 a cinco años con tasa de cupones semestrales de 2,5%. Si este bono se comercializa actualmente a un precio de $95.73, ¿cuál es su TIR?</a:t>
            </a:r>
          </a:p>
        </p:txBody>
      </p:sp>
      <p:grpSp>
        <p:nvGrpSpPr>
          <p:cNvPr id="44" name="Grupo 43">
            <a:extLst>
              <a:ext uri="{FF2B5EF4-FFF2-40B4-BE49-F238E27FC236}">
                <a16:creationId xmlns:a16="http://schemas.microsoft.com/office/drawing/2014/main" id="{0FE59C51-351A-4AC4-8420-2BDEA766030F}"/>
              </a:ext>
            </a:extLst>
          </p:cNvPr>
          <p:cNvGrpSpPr/>
          <p:nvPr/>
        </p:nvGrpSpPr>
        <p:grpSpPr>
          <a:xfrm>
            <a:off x="3058899" y="4698834"/>
            <a:ext cx="8651091" cy="2002649"/>
            <a:chOff x="3067504" y="4237554"/>
            <a:chExt cx="8815885" cy="2583745"/>
          </a:xfrm>
        </p:grpSpPr>
        <p:cxnSp>
          <p:nvCxnSpPr>
            <p:cNvPr id="8" name="Conector recto de flecha 7">
              <a:extLst>
                <a:ext uri="{FF2B5EF4-FFF2-40B4-BE49-F238E27FC236}">
                  <a16:creationId xmlns:a16="http://schemas.microsoft.com/office/drawing/2014/main" id="{3AFA6E47-00B4-445D-8015-0A571C061FC0}"/>
                </a:ext>
              </a:extLst>
            </p:cNvPr>
            <p:cNvCxnSpPr/>
            <p:nvPr/>
          </p:nvCxnSpPr>
          <p:spPr>
            <a:xfrm flipV="1">
              <a:off x="10643307" y="4565320"/>
              <a:ext cx="0" cy="11630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Conector recto de flecha 8">
              <a:extLst>
                <a:ext uri="{FF2B5EF4-FFF2-40B4-BE49-F238E27FC236}">
                  <a16:creationId xmlns:a16="http://schemas.microsoft.com/office/drawing/2014/main" id="{CE9278BB-E44B-4F74-8410-7DBC25116057}"/>
                </a:ext>
              </a:extLst>
            </p:cNvPr>
            <p:cNvCxnSpPr/>
            <p:nvPr/>
          </p:nvCxnSpPr>
          <p:spPr>
            <a:xfrm flipV="1">
              <a:off x="3630156" y="5752843"/>
              <a:ext cx="7729516" cy="630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0" name="CuadroTexto 9">
              <a:extLst>
                <a:ext uri="{FF2B5EF4-FFF2-40B4-BE49-F238E27FC236}">
                  <a16:creationId xmlns:a16="http://schemas.microsoft.com/office/drawing/2014/main" id="{F2E84422-5556-412D-8FA8-E686503BF641}"/>
                </a:ext>
              </a:extLst>
            </p:cNvPr>
            <p:cNvSpPr txBox="1"/>
            <p:nvPr/>
          </p:nvSpPr>
          <p:spPr>
            <a:xfrm>
              <a:off x="3573972" y="5867054"/>
              <a:ext cx="455868"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0</a:t>
              </a:r>
            </a:p>
          </p:txBody>
        </p:sp>
        <p:cxnSp>
          <p:nvCxnSpPr>
            <p:cNvPr id="11" name="Conector recto de flecha 10">
              <a:extLst>
                <a:ext uri="{FF2B5EF4-FFF2-40B4-BE49-F238E27FC236}">
                  <a16:creationId xmlns:a16="http://schemas.microsoft.com/office/drawing/2014/main" id="{EAA520E8-F9DB-427E-A498-F78A273E91C7}"/>
                </a:ext>
              </a:extLst>
            </p:cNvPr>
            <p:cNvCxnSpPr/>
            <p:nvPr/>
          </p:nvCxnSpPr>
          <p:spPr>
            <a:xfrm flipV="1">
              <a:off x="5042649" y="5271671"/>
              <a:ext cx="0" cy="552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ector recto de flecha 11">
              <a:extLst>
                <a:ext uri="{FF2B5EF4-FFF2-40B4-BE49-F238E27FC236}">
                  <a16:creationId xmlns:a16="http://schemas.microsoft.com/office/drawing/2014/main" id="{510DE39E-E8C1-4D5F-903B-90FBC817FAB3}"/>
                </a:ext>
              </a:extLst>
            </p:cNvPr>
            <p:cNvCxnSpPr/>
            <p:nvPr/>
          </p:nvCxnSpPr>
          <p:spPr>
            <a:xfrm flipV="1">
              <a:off x="6480524" y="5286080"/>
              <a:ext cx="0" cy="552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Conector recto de flecha 12">
              <a:extLst>
                <a:ext uri="{FF2B5EF4-FFF2-40B4-BE49-F238E27FC236}">
                  <a16:creationId xmlns:a16="http://schemas.microsoft.com/office/drawing/2014/main" id="{47818CE4-1740-4AC2-BE82-B4C091AD61B4}"/>
                </a:ext>
              </a:extLst>
            </p:cNvPr>
            <p:cNvCxnSpPr/>
            <p:nvPr/>
          </p:nvCxnSpPr>
          <p:spPr>
            <a:xfrm flipV="1">
              <a:off x="7898748" y="5276870"/>
              <a:ext cx="0" cy="552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Conector recto de flecha 13">
              <a:extLst>
                <a:ext uri="{FF2B5EF4-FFF2-40B4-BE49-F238E27FC236}">
                  <a16:creationId xmlns:a16="http://schemas.microsoft.com/office/drawing/2014/main" id="{97A4906A-2C8A-4C67-AAB2-ABB08A7B971F}"/>
                </a:ext>
              </a:extLst>
            </p:cNvPr>
            <p:cNvCxnSpPr/>
            <p:nvPr/>
          </p:nvCxnSpPr>
          <p:spPr>
            <a:xfrm flipV="1">
              <a:off x="9266351" y="5286081"/>
              <a:ext cx="0" cy="5712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Conector recto de flecha 14">
              <a:extLst>
                <a:ext uri="{FF2B5EF4-FFF2-40B4-BE49-F238E27FC236}">
                  <a16:creationId xmlns:a16="http://schemas.microsoft.com/office/drawing/2014/main" id="{644CEBB3-9933-4648-AF5D-60135CB51581}"/>
                </a:ext>
              </a:extLst>
            </p:cNvPr>
            <p:cNvCxnSpPr/>
            <p:nvPr/>
          </p:nvCxnSpPr>
          <p:spPr>
            <a:xfrm>
              <a:off x="3730816" y="5615060"/>
              <a:ext cx="0" cy="7948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CuadroTexto 15">
              <a:extLst>
                <a:ext uri="{FF2B5EF4-FFF2-40B4-BE49-F238E27FC236}">
                  <a16:creationId xmlns:a16="http://schemas.microsoft.com/office/drawing/2014/main" id="{340A456D-5396-4B32-B000-6841EEC4F260}"/>
                </a:ext>
              </a:extLst>
            </p:cNvPr>
            <p:cNvSpPr txBox="1"/>
            <p:nvPr/>
          </p:nvSpPr>
          <p:spPr>
            <a:xfrm>
              <a:off x="3067504" y="6424216"/>
              <a:ext cx="1559564" cy="397083"/>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 $95,73</a:t>
              </a:r>
            </a:p>
          </p:txBody>
        </p:sp>
        <p:sp>
          <p:nvSpPr>
            <p:cNvPr id="17" name="CuadroTexto 16">
              <a:extLst>
                <a:ext uri="{FF2B5EF4-FFF2-40B4-BE49-F238E27FC236}">
                  <a16:creationId xmlns:a16="http://schemas.microsoft.com/office/drawing/2014/main" id="{0A5214B7-4B90-4A4C-9231-945407053FAB}"/>
                </a:ext>
              </a:extLst>
            </p:cNvPr>
            <p:cNvSpPr txBox="1"/>
            <p:nvPr/>
          </p:nvSpPr>
          <p:spPr>
            <a:xfrm>
              <a:off x="4013143" y="4970283"/>
              <a:ext cx="754221"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$2,5</a:t>
              </a:r>
            </a:p>
          </p:txBody>
        </p:sp>
        <p:sp>
          <p:nvSpPr>
            <p:cNvPr id="18" name="CuadroTexto 17">
              <a:extLst>
                <a:ext uri="{FF2B5EF4-FFF2-40B4-BE49-F238E27FC236}">
                  <a16:creationId xmlns:a16="http://schemas.microsoft.com/office/drawing/2014/main" id="{2FAD42DC-3775-4C3C-8EB1-E6AF4A8798D0}"/>
                </a:ext>
              </a:extLst>
            </p:cNvPr>
            <p:cNvSpPr txBox="1"/>
            <p:nvPr/>
          </p:nvSpPr>
          <p:spPr>
            <a:xfrm>
              <a:off x="4171200" y="5869312"/>
              <a:ext cx="455868"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1</a:t>
              </a:r>
            </a:p>
          </p:txBody>
        </p:sp>
        <p:sp>
          <p:nvSpPr>
            <p:cNvPr id="19" name="CuadroTexto 18">
              <a:extLst>
                <a:ext uri="{FF2B5EF4-FFF2-40B4-BE49-F238E27FC236}">
                  <a16:creationId xmlns:a16="http://schemas.microsoft.com/office/drawing/2014/main" id="{2085A2A5-B068-42D9-81C3-5C4C29322FB9}"/>
                </a:ext>
              </a:extLst>
            </p:cNvPr>
            <p:cNvSpPr txBox="1"/>
            <p:nvPr/>
          </p:nvSpPr>
          <p:spPr>
            <a:xfrm>
              <a:off x="4809567" y="5856877"/>
              <a:ext cx="455868"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2</a:t>
              </a:r>
            </a:p>
          </p:txBody>
        </p:sp>
        <p:sp>
          <p:nvSpPr>
            <p:cNvPr id="20" name="CuadroTexto 19">
              <a:extLst>
                <a:ext uri="{FF2B5EF4-FFF2-40B4-BE49-F238E27FC236}">
                  <a16:creationId xmlns:a16="http://schemas.microsoft.com/office/drawing/2014/main" id="{51EF5817-999F-4360-80A4-2C3D13ECDBD7}"/>
                </a:ext>
              </a:extLst>
            </p:cNvPr>
            <p:cNvSpPr txBox="1"/>
            <p:nvPr/>
          </p:nvSpPr>
          <p:spPr>
            <a:xfrm>
              <a:off x="5548156" y="5854768"/>
              <a:ext cx="455868"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3</a:t>
              </a:r>
            </a:p>
          </p:txBody>
        </p:sp>
        <p:cxnSp>
          <p:nvCxnSpPr>
            <p:cNvPr id="22" name="Conector recto de flecha 21">
              <a:extLst>
                <a:ext uri="{FF2B5EF4-FFF2-40B4-BE49-F238E27FC236}">
                  <a16:creationId xmlns:a16="http://schemas.microsoft.com/office/drawing/2014/main" id="{199B3BA1-47A2-4D4A-941D-EAA730FA4A9F}"/>
                </a:ext>
              </a:extLst>
            </p:cNvPr>
            <p:cNvCxnSpPr/>
            <p:nvPr/>
          </p:nvCxnSpPr>
          <p:spPr>
            <a:xfrm flipV="1">
              <a:off x="10643307" y="5309525"/>
              <a:ext cx="0" cy="5712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CuadroTexto 22">
              <a:extLst>
                <a:ext uri="{FF2B5EF4-FFF2-40B4-BE49-F238E27FC236}">
                  <a16:creationId xmlns:a16="http://schemas.microsoft.com/office/drawing/2014/main" id="{45EDB0D7-00FA-4D78-BA6F-A88055F08F24}"/>
                </a:ext>
              </a:extLst>
            </p:cNvPr>
            <p:cNvSpPr txBox="1"/>
            <p:nvPr/>
          </p:nvSpPr>
          <p:spPr>
            <a:xfrm>
              <a:off x="6963805" y="5848672"/>
              <a:ext cx="455868"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5</a:t>
              </a:r>
            </a:p>
          </p:txBody>
        </p:sp>
        <p:cxnSp>
          <p:nvCxnSpPr>
            <p:cNvPr id="24" name="Conector recto de flecha 23">
              <a:extLst>
                <a:ext uri="{FF2B5EF4-FFF2-40B4-BE49-F238E27FC236}">
                  <a16:creationId xmlns:a16="http://schemas.microsoft.com/office/drawing/2014/main" id="{39C8FE17-95B6-4A51-9977-AC3CB4BF73DF}"/>
                </a:ext>
              </a:extLst>
            </p:cNvPr>
            <p:cNvCxnSpPr/>
            <p:nvPr/>
          </p:nvCxnSpPr>
          <p:spPr>
            <a:xfrm flipV="1">
              <a:off x="4391410" y="5309525"/>
              <a:ext cx="0" cy="552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Conector recto de flecha 24">
              <a:extLst>
                <a:ext uri="{FF2B5EF4-FFF2-40B4-BE49-F238E27FC236}">
                  <a16:creationId xmlns:a16="http://schemas.microsoft.com/office/drawing/2014/main" id="{2040CE99-711D-48BC-BC5D-B9BBE0B0C5E9}"/>
                </a:ext>
              </a:extLst>
            </p:cNvPr>
            <p:cNvCxnSpPr/>
            <p:nvPr/>
          </p:nvCxnSpPr>
          <p:spPr>
            <a:xfrm flipV="1">
              <a:off x="5759012" y="5295970"/>
              <a:ext cx="0" cy="552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Conector recto de flecha 25">
              <a:extLst>
                <a:ext uri="{FF2B5EF4-FFF2-40B4-BE49-F238E27FC236}">
                  <a16:creationId xmlns:a16="http://schemas.microsoft.com/office/drawing/2014/main" id="{85A890C4-ACB0-423A-AD7D-6177FBD96456}"/>
                </a:ext>
              </a:extLst>
            </p:cNvPr>
            <p:cNvCxnSpPr/>
            <p:nvPr/>
          </p:nvCxnSpPr>
          <p:spPr>
            <a:xfrm flipV="1">
              <a:off x="7191739" y="5304638"/>
              <a:ext cx="0" cy="552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ector recto de flecha 26">
              <a:extLst>
                <a:ext uri="{FF2B5EF4-FFF2-40B4-BE49-F238E27FC236}">
                  <a16:creationId xmlns:a16="http://schemas.microsoft.com/office/drawing/2014/main" id="{3D431916-A85D-42D1-8362-777B07044300}"/>
                </a:ext>
              </a:extLst>
            </p:cNvPr>
            <p:cNvCxnSpPr/>
            <p:nvPr/>
          </p:nvCxnSpPr>
          <p:spPr>
            <a:xfrm flipV="1">
              <a:off x="8559342" y="5295970"/>
              <a:ext cx="0" cy="552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Conector recto de flecha 27">
              <a:extLst>
                <a:ext uri="{FF2B5EF4-FFF2-40B4-BE49-F238E27FC236}">
                  <a16:creationId xmlns:a16="http://schemas.microsoft.com/office/drawing/2014/main" id="{B606B3FE-6021-4FC9-85A5-CC711CBC26C9}"/>
                </a:ext>
              </a:extLst>
            </p:cNvPr>
            <p:cNvCxnSpPr/>
            <p:nvPr/>
          </p:nvCxnSpPr>
          <p:spPr>
            <a:xfrm flipV="1">
              <a:off x="9926944" y="5309525"/>
              <a:ext cx="0" cy="5527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CuadroTexto 28">
              <a:extLst>
                <a:ext uri="{FF2B5EF4-FFF2-40B4-BE49-F238E27FC236}">
                  <a16:creationId xmlns:a16="http://schemas.microsoft.com/office/drawing/2014/main" id="{6B9CB2CC-B13F-4DC5-9D1B-D98B1F141CC1}"/>
                </a:ext>
              </a:extLst>
            </p:cNvPr>
            <p:cNvSpPr txBox="1"/>
            <p:nvPr/>
          </p:nvSpPr>
          <p:spPr>
            <a:xfrm>
              <a:off x="7669489" y="5827309"/>
              <a:ext cx="455868"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6</a:t>
              </a:r>
            </a:p>
          </p:txBody>
        </p:sp>
        <p:sp>
          <p:nvSpPr>
            <p:cNvPr id="30" name="CuadroTexto 29">
              <a:extLst>
                <a:ext uri="{FF2B5EF4-FFF2-40B4-BE49-F238E27FC236}">
                  <a16:creationId xmlns:a16="http://schemas.microsoft.com/office/drawing/2014/main" id="{E45B7ED7-256C-4583-A479-78E0219AEC1F}"/>
                </a:ext>
              </a:extLst>
            </p:cNvPr>
            <p:cNvSpPr txBox="1"/>
            <p:nvPr/>
          </p:nvSpPr>
          <p:spPr>
            <a:xfrm>
              <a:off x="8329715" y="5827309"/>
              <a:ext cx="455868"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7</a:t>
              </a:r>
            </a:p>
          </p:txBody>
        </p:sp>
        <p:sp>
          <p:nvSpPr>
            <p:cNvPr id="31" name="CuadroTexto 30">
              <a:extLst>
                <a:ext uri="{FF2B5EF4-FFF2-40B4-BE49-F238E27FC236}">
                  <a16:creationId xmlns:a16="http://schemas.microsoft.com/office/drawing/2014/main" id="{FD1EA723-6225-4E8D-9CCC-409A4A739BE7}"/>
                </a:ext>
              </a:extLst>
            </p:cNvPr>
            <p:cNvSpPr txBox="1"/>
            <p:nvPr/>
          </p:nvSpPr>
          <p:spPr>
            <a:xfrm>
              <a:off x="9049465" y="5848672"/>
              <a:ext cx="455868"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8</a:t>
              </a:r>
            </a:p>
          </p:txBody>
        </p:sp>
        <p:sp>
          <p:nvSpPr>
            <p:cNvPr id="32" name="CuadroTexto 31">
              <a:extLst>
                <a:ext uri="{FF2B5EF4-FFF2-40B4-BE49-F238E27FC236}">
                  <a16:creationId xmlns:a16="http://schemas.microsoft.com/office/drawing/2014/main" id="{39DE0729-1D2E-4BA2-844C-928B9440E87F}"/>
                </a:ext>
              </a:extLst>
            </p:cNvPr>
            <p:cNvSpPr txBox="1"/>
            <p:nvPr/>
          </p:nvSpPr>
          <p:spPr>
            <a:xfrm>
              <a:off x="9706048" y="5828532"/>
              <a:ext cx="455868"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9</a:t>
              </a:r>
            </a:p>
          </p:txBody>
        </p:sp>
        <p:sp>
          <p:nvSpPr>
            <p:cNvPr id="33" name="CuadroTexto 32">
              <a:extLst>
                <a:ext uri="{FF2B5EF4-FFF2-40B4-BE49-F238E27FC236}">
                  <a16:creationId xmlns:a16="http://schemas.microsoft.com/office/drawing/2014/main" id="{F3153555-9EF7-4993-A549-15254DE1359B}"/>
                </a:ext>
              </a:extLst>
            </p:cNvPr>
            <p:cNvSpPr txBox="1"/>
            <p:nvPr/>
          </p:nvSpPr>
          <p:spPr>
            <a:xfrm>
              <a:off x="10415374" y="5848279"/>
              <a:ext cx="455868"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10</a:t>
              </a:r>
            </a:p>
          </p:txBody>
        </p:sp>
        <p:sp>
          <p:nvSpPr>
            <p:cNvPr id="34" name="CuadroTexto 33">
              <a:extLst>
                <a:ext uri="{FF2B5EF4-FFF2-40B4-BE49-F238E27FC236}">
                  <a16:creationId xmlns:a16="http://schemas.microsoft.com/office/drawing/2014/main" id="{37A57AD8-D520-47FF-A492-E5CE7E8771B8}"/>
                </a:ext>
              </a:extLst>
            </p:cNvPr>
            <p:cNvSpPr txBox="1"/>
            <p:nvPr/>
          </p:nvSpPr>
          <p:spPr>
            <a:xfrm>
              <a:off x="4634578" y="4970283"/>
              <a:ext cx="754221"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$2,5</a:t>
              </a:r>
            </a:p>
          </p:txBody>
        </p:sp>
        <p:sp>
          <p:nvSpPr>
            <p:cNvPr id="35" name="CuadroTexto 34">
              <a:extLst>
                <a:ext uri="{FF2B5EF4-FFF2-40B4-BE49-F238E27FC236}">
                  <a16:creationId xmlns:a16="http://schemas.microsoft.com/office/drawing/2014/main" id="{684029A9-2E28-43BF-8570-001AE1A8550B}"/>
                </a:ext>
              </a:extLst>
            </p:cNvPr>
            <p:cNvSpPr txBox="1"/>
            <p:nvPr/>
          </p:nvSpPr>
          <p:spPr>
            <a:xfrm>
              <a:off x="5316779" y="4976378"/>
              <a:ext cx="754221"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$2,5</a:t>
              </a:r>
            </a:p>
          </p:txBody>
        </p:sp>
        <p:sp>
          <p:nvSpPr>
            <p:cNvPr id="36" name="CuadroTexto 35">
              <a:extLst>
                <a:ext uri="{FF2B5EF4-FFF2-40B4-BE49-F238E27FC236}">
                  <a16:creationId xmlns:a16="http://schemas.microsoft.com/office/drawing/2014/main" id="{0E489615-6378-41F9-9360-60B7BB1CEF57}"/>
                </a:ext>
              </a:extLst>
            </p:cNvPr>
            <p:cNvSpPr txBox="1"/>
            <p:nvPr/>
          </p:nvSpPr>
          <p:spPr>
            <a:xfrm>
              <a:off x="6065705" y="4976377"/>
              <a:ext cx="754221"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$2,5</a:t>
              </a:r>
            </a:p>
          </p:txBody>
        </p:sp>
        <p:sp>
          <p:nvSpPr>
            <p:cNvPr id="37" name="CuadroTexto 36">
              <a:extLst>
                <a:ext uri="{FF2B5EF4-FFF2-40B4-BE49-F238E27FC236}">
                  <a16:creationId xmlns:a16="http://schemas.microsoft.com/office/drawing/2014/main" id="{61EB0454-9CB1-48E7-9B74-2C1B6BE1404B}"/>
                </a:ext>
              </a:extLst>
            </p:cNvPr>
            <p:cNvSpPr txBox="1"/>
            <p:nvPr/>
          </p:nvSpPr>
          <p:spPr>
            <a:xfrm>
              <a:off x="6768694" y="4976299"/>
              <a:ext cx="754221"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$2,5</a:t>
              </a:r>
            </a:p>
          </p:txBody>
        </p:sp>
        <p:sp>
          <p:nvSpPr>
            <p:cNvPr id="38" name="CuadroTexto 37">
              <a:extLst>
                <a:ext uri="{FF2B5EF4-FFF2-40B4-BE49-F238E27FC236}">
                  <a16:creationId xmlns:a16="http://schemas.microsoft.com/office/drawing/2014/main" id="{C0EFAB8B-D290-48FB-B9F1-3FA36B966580}"/>
                </a:ext>
              </a:extLst>
            </p:cNvPr>
            <p:cNvSpPr txBox="1"/>
            <p:nvPr/>
          </p:nvSpPr>
          <p:spPr>
            <a:xfrm>
              <a:off x="7486963" y="4976220"/>
              <a:ext cx="754221"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$2,5</a:t>
              </a:r>
            </a:p>
          </p:txBody>
        </p:sp>
        <p:sp>
          <p:nvSpPr>
            <p:cNvPr id="39" name="CuadroTexto 38">
              <a:extLst>
                <a:ext uri="{FF2B5EF4-FFF2-40B4-BE49-F238E27FC236}">
                  <a16:creationId xmlns:a16="http://schemas.microsoft.com/office/drawing/2014/main" id="{F0E12B82-044A-453B-B881-F2379124ED85}"/>
                </a:ext>
              </a:extLst>
            </p:cNvPr>
            <p:cNvSpPr txBox="1"/>
            <p:nvPr/>
          </p:nvSpPr>
          <p:spPr>
            <a:xfrm>
              <a:off x="8119457" y="4986849"/>
              <a:ext cx="754221"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$2,5</a:t>
              </a:r>
            </a:p>
          </p:txBody>
        </p:sp>
        <p:sp>
          <p:nvSpPr>
            <p:cNvPr id="40" name="CuadroTexto 39">
              <a:extLst>
                <a:ext uri="{FF2B5EF4-FFF2-40B4-BE49-F238E27FC236}">
                  <a16:creationId xmlns:a16="http://schemas.microsoft.com/office/drawing/2014/main" id="{F8686F54-7E52-472C-A65D-CBEABA5C91CB}"/>
                </a:ext>
              </a:extLst>
            </p:cNvPr>
            <p:cNvSpPr txBox="1"/>
            <p:nvPr/>
          </p:nvSpPr>
          <p:spPr>
            <a:xfrm>
              <a:off x="8842428" y="4986848"/>
              <a:ext cx="754221"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$2,5</a:t>
              </a:r>
            </a:p>
          </p:txBody>
        </p:sp>
        <p:sp>
          <p:nvSpPr>
            <p:cNvPr id="41" name="CuadroTexto 40">
              <a:extLst>
                <a:ext uri="{FF2B5EF4-FFF2-40B4-BE49-F238E27FC236}">
                  <a16:creationId xmlns:a16="http://schemas.microsoft.com/office/drawing/2014/main" id="{FB9DB3D5-ACBB-4D1C-A28B-441B678AA3E9}"/>
                </a:ext>
              </a:extLst>
            </p:cNvPr>
            <p:cNvSpPr txBox="1"/>
            <p:nvPr/>
          </p:nvSpPr>
          <p:spPr>
            <a:xfrm>
              <a:off x="9495265" y="4993578"/>
              <a:ext cx="754221"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$2,5</a:t>
              </a:r>
            </a:p>
          </p:txBody>
        </p:sp>
        <p:sp>
          <p:nvSpPr>
            <p:cNvPr id="42" name="CuadroTexto 41">
              <a:extLst>
                <a:ext uri="{FF2B5EF4-FFF2-40B4-BE49-F238E27FC236}">
                  <a16:creationId xmlns:a16="http://schemas.microsoft.com/office/drawing/2014/main" id="{DC29CBDB-D51E-4ADA-9CD5-1A534154B499}"/>
                </a:ext>
              </a:extLst>
            </p:cNvPr>
            <p:cNvSpPr txBox="1"/>
            <p:nvPr/>
          </p:nvSpPr>
          <p:spPr>
            <a:xfrm>
              <a:off x="9573183" y="4237554"/>
              <a:ext cx="2310206" cy="397083"/>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$25 + $100</a:t>
              </a:r>
            </a:p>
          </p:txBody>
        </p:sp>
        <p:sp>
          <p:nvSpPr>
            <p:cNvPr id="43" name="CuadroTexto 42">
              <a:extLst>
                <a:ext uri="{FF2B5EF4-FFF2-40B4-BE49-F238E27FC236}">
                  <a16:creationId xmlns:a16="http://schemas.microsoft.com/office/drawing/2014/main" id="{EDF34102-1425-4631-8E28-781C68EF13B3}"/>
                </a:ext>
              </a:extLst>
            </p:cNvPr>
            <p:cNvSpPr txBox="1"/>
            <p:nvPr/>
          </p:nvSpPr>
          <p:spPr>
            <a:xfrm>
              <a:off x="6257068" y="5854768"/>
              <a:ext cx="455868" cy="307777"/>
            </a:xfrm>
            <a:prstGeom prst="rect">
              <a:avLst/>
            </a:prstGeom>
            <a:noFill/>
          </p:spPr>
          <p:txBody>
            <a:bodyPr wrap="square" rtlCol="0">
              <a:spAutoFit/>
            </a:bodyPr>
            <a:lstStyle/>
            <a:p>
              <a:pPr algn="ctr"/>
              <a:r>
                <a:rPr lang="es-CO" sz="1400" b="1" dirty="0">
                  <a:latin typeface="Arial" panose="020B0604020202020204" pitchFamily="34" charset="0"/>
                  <a:cs typeface="Arial" panose="020B0604020202020204" pitchFamily="34" charset="0"/>
                </a:rPr>
                <a:t>4</a:t>
              </a:r>
            </a:p>
          </p:txBody>
        </p:sp>
      </p:grpSp>
      <p:sp>
        <p:nvSpPr>
          <p:cNvPr id="45" name="CuadroTexto 44">
            <a:extLst>
              <a:ext uri="{FF2B5EF4-FFF2-40B4-BE49-F238E27FC236}">
                <a16:creationId xmlns:a16="http://schemas.microsoft.com/office/drawing/2014/main" id="{E5639E80-8F8A-4468-B12D-5D55D8CACCE0}"/>
              </a:ext>
            </a:extLst>
          </p:cNvPr>
          <p:cNvSpPr txBox="1"/>
          <p:nvPr/>
        </p:nvSpPr>
        <p:spPr>
          <a:xfrm>
            <a:off x="810091" y="5665549"/>
            <a:ext cx="1502502" cy="496996"/>
          </a:xfrm>
          <a:prstGeom prst="rect">
            <a:avLst/>
          </a:prstGeom>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indent="-342900" algn="just">
              <a:lnSpc>
                <a:spcPct val="150000"/>
              </a:lnSpc>
              <a:spcBef>
                <a:spcPct val="20000"/>
              </a:spcBef>
              <a:buFont typeface="Arial" pitchFamily="34" charset="0"/>
              <a:buNone/>
              <a:defRPr sz="2000">
                <a:solidFill>
                  <a:schemeClr val="dk1"/>
                </a:solidFill>
                <a:latin typeface="Arial" panose="020B0604020202020204" pitchFamily="34" charset="0"/>
                <a:cs typeface="Arial" panose="020B0604020202020204" pitchFamily="34" charset="0"/>
              </a:defRPr>
            </a:lvl1pPr>
            <a:lvl2pPr marL="742950" indent="-285750">
              <a:spcBef>
                <a:spcPct val="20000"/>
              </a:spcBef>
              <a:buFont typeface="Arial" pitchFamily="34" charset="0"/>
              <a:buChar char="–"/>
              <a:defRPr sz="2800">
                <a:solidFill>
                  <a:schemeClr val="dk1"/>
                </a:solidFill>
              </a:defRPr>
            </a:lvl2pPr>
            <a:lvl3pPr marL="1143000" indent="-228600">
              <a:spcBef>
                <a:spcPct val="20000"/>
              </a:spcBef>
              <a:buFont typeface="Arial" pitchFamily="34" charset="0"/>
              <a:buChar char="•"/>
              <a:defRPr sz="2400">
                <a:solidFill>
                  <a:schemeClr val="dk1"/>
                </a:solidFill>
              </a:defRPr>
            </a:lvl3pPr>
            <a:lvl4pPr marL="1600200" indent="-228600">
              <a:spcBef>
                <a:spcPct val="20000"/>
              </a:spcBef>
              <a:buFont typeface="Arial" pitchFamily="34" charset="0"/>
              <a:buChar char="–"/>
              <a:defRPr sz="2000">
                <a:solidFill>
                  <a:schemeClr val="dk1"/>
                </a:solidFill>
              </a:defRPr>
            </a:lvl4pPr>
            <a:lvl5pPr marL="2057400" indent="-228600">
              <a:spcBef>
                <a:spcPct val="20000"/>
              </a:spcBef>
              <a:buFont typeface="Arial" pitchFamily="34" charset="0"/>
              <a:buChar char="»"/>
              <a:defRPr sz="2000">
                <a:solidFill>
                  <a:schemeClr val="dk1"/>
                </a:solidFill>
              </a:defRPr>
            </a:lvl5pPr>
            <a:lvl6pPr marL="2514600" indent="-228600">
              <a:spcBef>
                <a:spcPct val="20000"/>
              </a:spcBef>
              <a:buFont typeface="Arial" pitchFamily="34" charset="0"/>
              <a:buChar char="•"/>
              <a:defRPr sz="2000">
                <a:solidFill>
                  <a:schemeClr val="dk1"/>
                </a:solidFill>
              </a:defRPr>
            </a:lvl6pPr>
            <a:lvl7pPr marL="2971800" indent="-228600">
              <a:spcBef>
                <a:spcPct val="20000"/>
              </a:spcBef>
              <a:buFont typeface="Arial" pitchFamily="34" charset="0"/>
              <a:buChar char="•"/>
              <a:defRPr sz="2000">
                <a:solidFill>
                  <a:schemeClr val="dk1"/>
                </a:solidFill>
              </a:defRPr>
            </a:lvl7pPr>
            <a:lvl8pPr marL="3429000" indent="-228600">
              <a:spcBef>
                <a:spcPct val="20000"/>
              </a:spcBef>
              <a:buFont typeface="Arial" pitchFamily="34" charset="0"/>
              <a:buChar char="•"/>
              <a:defRPr sz="2000">
                <a:solidFill>
                  <a:schemeClr val="dk1"/>
                </a:solidFill>
              </a:defRPr>
            </a:lvl8pPr>
            <a:lvl9pPr marL="3886200" indent="-228600">
              <a:spcBef>
                <a:spcPct val="20000"/>
              </a:spcBef>
              <a:buFont typeface="Arial" pitchFamily="34" charset="0"/>
              <a:buChar char="•"/>
              <a:defRPr sz="2000">
                <a:solidFill>
                  <a:schemeClr val="dk1"/>
                </a:solidFill>
              </a:defRPr>
            </a:lvl9pPr>
          </a:lstStyle>
          <a:p>
            <a:pPr algn="ctr"/>
            <a:r>
              <a:rPr lang="es-CO" sz="2100" b="1" dirty="0">
                <a:solidFill>
                  <a:schemeClr val="tx1"/>
                </a:solidFill>
              </a:rPr>
              <a:t>TIR </a:t>
            </a:r>
            <a:r>
              <a:rPr lang="es-CO" b="1" dirty="0">
                <a:solidFill>
                  <a:schemeClr val="tx1"/>
                </a:solidFill>
              </a:rPr>
              <a:t>= ?</a:t>
            </a:r>
          </a:p>
        </p:txBody>
      </p:sp>
    </p:spTree>
    <p:extLst>
      <p:ext uri="{BB962C8B-B14F-4D97-AF65-F5344CB8AC3E}">
        <p14:creationId xmlns:p14="http://schemas.microsoft.com/office/powerpoint/2010/main" val="5166276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TotalTime>
  <Words>787</Words>
  <Application>Microsoft Office PowerPoint</Application>
  <PresentationFormat>Panorámica</PresentationFormat>
  <Paragraphs>156</Paragraphs>
  <Slides>11</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Cambria Math</vt:lpstr>
      <vt:lpstr>Tema de Office</vt:lpstr>
      <vt:lpstr>Bonos</vt:lpstr>
      <vt:lpstr>Bonos</vt:lpstr>
      <vt:lpstr>Bonos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Natalia Maria Acevedo Prins</dc:creator>
  <cp:lastModifiedBy>Natalia Maria Acevedo Prins</cp:lastModifiedBy>
  <cp:revision>27</cp:revision>
  <dcterms:created xsi:type="dcterms:W3CDTF">2020-04-23T04:07:32Z</dcterms:created>
  <dcterms:modified xsi:type="dcterms:W3CDTF">2020-04-27T05:40:40Z</dcterms:modified>
</cp:coreProperties>
</file>