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9" r:id="rId3"/>
    <p:sldId id="276" r:id="rId4"/>
    <p:sldId id="277" r:id="rId5"/>
    <p:sldId id="274" r:id="rId6"/>
    <p:sldId id="278" r:id="rId7"/>
    <p:sldId id="279" r:id="rId8"/>
    <p:sldId id="310" r:id="rId9"/>
    <p:sldId id="313" r:id="rId10"/>
    <p:sldId id="317"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isjimenez\Documents\MIGUEL%20JIM&#201;NEZ\01-2015%20-%20PORTAFOLIOS%20DE%20INVERSI&#211;N\CLASES\Bonos%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isjimenez\Documents\MIGUEL%20JIM&#201;NEZ\01-2015%20-%20PORTAFOLIOS%20DE%20INVERSI&#211;N\CLASES\Bonos%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uisjimenez\Documents\MIGUEL%20JIM&#201;NEZ\01-2015%20-%20PORTAFOLIOS%20DE%20INVERSI&#211;N\CLASES\Bonos%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'Bono con cupón'!$D$21:$D$79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'Bono con cupón'!$E$21:$E$79</c:f>
              <c:numCache>
                <c:formatCode>"$"#,##0.00_);[Red]\("$"#,##0.00\)</c:formatCode>
                <c:ptCount val="59"/>
                <c:pt idx="0">
                  <c:v>43.613712226328474</c:v>
                </c:pt>
                <c:pt idx="1">
                  <c:v>48.847357693487886</c:v>
                </c:pt>
                <c:pt idx="2">
                  <c:v>43.847357693487886</c:v>
                </c:pt>
                <c:pt idx="3">
                  <c:v>49.10904061670643</c:v>
                </c:pt>
                <c:pt idx="4">
                  <c:v>44.10904061670643</c:v>
                </c:pt>
                <c:pt idx="5">
                  <c:v>49.402125490711207</c:v>
                </c:pt>
                <c:pt idx="6">
                  <c:v>44.402125490711207</c:v>
                </c:pt>
                <c:pt idx="7">
                  <c:v>49.730380549596546</c:v>
                </c:pt>
                <c:pt idx="8">
                  <c:v>44.730380549596546</c:v>
                </c:pt>
                <c:pt idx="9">
                  <c:v>50.098026215548131</c:v>
                </c:pt>
                <c:pt idx="10">
                  <c:v>45.098026215548131</c:v>
                </c:pt>
                <c:pt idx="11">
                  <c:v>50.509789361413908</c:v>
                </c:pt>
                <c:pt idx="12">
                  <c:v>45.509789361413908</c:v>
                </c:pt>
                <c:pt idx="13">
                  <c:v>50.970964084783574</c:v>
                </c:pt>
                <c:pt idx="14">
                  <c:v>45.970964084783574</c:v>
                </c:pt>
                <c:pt idx="15">
                  <c:v>51.487479774957606</c:v>
                </c:pt>
                <c:pt idx="16">
                  <c:v>46.487479774957606</c:v>
                </c:pt>
                <c:pt idx="17">
                  <c:v>52.065977347952519</c:v>
                </c:pt>
                <c:pt idx="18">
                  <c:v>47.065977347952519</c:v>
                </c:pt>
                <c:pt idx="19">
                  <c:v>52.713894629706814</c:v>
                </c:pt>
                <c:pt idx="20">
                  <c:v>47.713894629706814</c:v>
                </c:pt>
                <c:pt idx="21">
                  <c:v>53.439561985271638</c:v>
                </c:pt>
                <c:pt idx="22">
                  <c:v>48.439561985271638</c:v>
                </c:pt>
                <c:pt idx="23">
                  <c:v>54.252309423504229</c:v>
                </c:pt>
                <c:pt idx="24">
                  <c:v>49.252309423504229</c:v>
                </c:pt>
                <c:pt idx="25">
                  <c:v>55.16258655432474</c:v>
                </c:pt>
                <c:pt idx="26">
                  <c:v>50.16258655432474</c:v>
                </c:pt>
                <c:pt idx="27">
                  <c:v>56.182096940843714</c:v>
                </c:pt>
                <c:pt idx="28">
                  <c:v>51.182096940843714</c:v>
                </c:pt>
                <c:pt idx="29">
                  <c:v>57.323948573744964</c:v>
                </c:pt>
                <c:pt idx="30">
                  <c:v>52.323948573744964</c:v>
                </c:pt>
                <c:pt idx="31">
                  <c:v>58.602822402594349</c:v>
                </c:pt>
                <c:pt idx="32">
                  <c:v>53.602822402594349</c:v>
                </c:pt>
                <c:pt idx="33">
                  <c:v>60.035161090905675</c:v>
                </c:pt>
                <c:pt idx="34">
                  <c:v>55.035161090905675</c:v>
                </c:pt>
                <c:pt idx="35">
                  <c:v>61.639380421814359</c:v>
                </c:pt>
                <c:pt idx="36">
                  <c:v>56.639380421814359</c:v>
                </c:pt>
                <c:pt idx="37">
                  <c:v>63.436106072432082</c:v>
                </c:pt>
                <c:pt idx="38">
                  <c:v>58.436106072432082</c:v>
                </c:pt>
                <c:pt idx="39">
                  <c:v>65.448438801123942</c:v>
                </c:pt>
                <c:pt idx="40">
                  <c:v>60.448438801123942</c:v>
                </c:pt>
                <c:pt idx="41">
                  <c:v>67.702251457258811</c:v>
                </c:pt>
                <c:pt idx="42">
                  <c:v>62.702251457258811</c:v>
                </c:pt>
                <c:pt idx="43">
                  <c:v>70.22652163212986</c:v>
                </c:pt>
                <c:pt idx="44">
                  <c:v>65.22652163212986</c:v>
                </c:pt>
                <c:pt idx="45">
                  <c:v>73.053704227985449</c:v>
                </c:pt>
                <c:pt idx="46">
                  <c:v>68.053704227985449</c:v>
                </c:pt>
                <c:pt idx="47">
                  <c:v>76.220148735343713</c:v>
                </c:pt>
                <c:pt idx="48">
                  <c:v>71.220148735343713</c:v>
                </c:pt>
                <c:pt idx="49">
                  <c:v>79.766566583584961</c:v>
                </c:pt>
                <c:pt idx="50">
                  <c:v>74.766566583584961</c:v>
                </c:pt>
                <c:pt idx="51">
                  <c:v>83.738554573615161</c:v>
                </c:pt>
                <c:pt idx="52">
                  <c:v>78.738554573615161</c:v>
                </c:pt>
                <c:pt idx="53">
                  <c:v>88.187181122448962</c:v>
                </c:pt>
                <c:pt idx="54">
                  <c:v>83.187181122448962</c:v>
                </c:pt>
                <c:pt idx="55">
                  <c:v>93.169642857142847</c:v>
                </c:pt>
                <c:pt idx="56">
                  <c:v>88.169642857142847</c:v>
                </c:pt>
                <c:pt idx="57">
                  <c:v>98.749999999999986</c:v>
                </c:pt>
                <c:pt idx="58">
                  <c:v>93.749999999999986</c:v>
                </c:pt>
              </c:numCache>
            </c:numRef>
          </c:yVal>
          <c:smooth val="0"/>
          <c:extLst>
            <c:ext xmlns:c16="http://schemas.microsoft.com/office/drawing/2014/chart" uri="{C3380CC4-5D6E-409C-BE32-E72D297353CC}">
              <c16:uniqueId val="{00000000-55BF-4941-BC04-02022D71B1CC}"/>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'Bono con cupón'!$D$21:$D$79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'Bono con cupón'!$F$21:$F$79</c:f>
              <c:numCache>
                <c:formatCode>"$"#,##0.00_);[Red]\("$"#,##0.00\)</c:formatCode>
                <c:ptCount val="59"/>
                <c:pt idx="0">
                  <c:v>43.613712226328474</c:v>
                </c:pt>
                <c:pt idx="1">
                  <c:v>43.847357693487886</c:v>
                </c:pt>
                <c:pt idx="2">
                  <c:v>43.847357693487886</c:v>
                </c:pt>
                <c:pt idx="3">
                  <c:v>44.10904061670643</c:v>
                </c:pt>
                <c:pt idx="4">
                  <c:v>44.10904061670643</c:v>
                </c:pt>
                <c:pt idx="5">
                  <c:v>44.402125490711207</c:v>
                </c:pt>
                <c:pt idx="6">
                  <c:v>44.402125490711207</c:v>
                </c:pt>
                <c:pt idx="7">
                  <c:v>44.730380549596546</c:v>
                </c:pt>
                <c:pt idx="8">
                  <c:v>44.730380549596546</c:v>
                </c:pt>
                <c:pt idx="9">
                  <c:v>45.098026215548131</c:v>
                </c:pt>
                <c:pt idx="10">
                  <c:v>45.098026215548131</c:v>
                </c:pt>
                <c:pt idx="11">
                  <c:v>45.509789361413908</c:v>
                </c:pt>
                <c:pt idx="12">
                  <c:v>45.509789361413908</c:v>
                </c:pt>
                <c:pt idx="13">
                  <c:v>45.970964084783574</c:v>
                </c:pt>
                <c:pt idx="14">
                  <c:v>45.970964084783574</c:v>
                </c:pt>
                <c:pt idx="15">
                  <c:v>46.487479774957606</c:v>
                </c:pt>
                <c:pt idx="16">
                  <c:v>46.487479774957606</c:v>
                </c:pt>
                <c:pt idx="17">
                  <c:v>47.065977347952519</c:v>
                </c:pt>
                <c:pt idx="18">
                  <c:v>47.065977347952519</c:v>
                </c:pt>
                <c:pt idx="19">
                  <c:v>47.713894629706814</c:v>
                </c:pt>
                <c:pt idx="20">
                  <c:v>47.713894629706814</c:v>
                </c:pt>
                <c:pt idx="21">
                  <c:v>48.439561985271638</c:v>
                </c:pt>
                <c:pt idx="22">
                  <c:v>48.439561985271638</c:v>
                </c:pt>
                <c:pt idx="23">
                  <c:v>49.252309423504229</c:v>
                </c:pt>
                <c:pt idx="24">
                  <c:v>49.252309423504229</c:v>
                </c:pt>
                <c:pt idx="25">
                  <c:v>50.16258655432474</c:v>
                </c:pt>
                <c:pt idx="26">
                  <c:v>50.16258655432474</c:v>
                </c:pt>
                <c:pt idx="27">
                  <c:v>51.182096940843714</c:v>
                </c:pt>
                <c:pt idx="28">
                  <c:v>51.182096940843714</c:v>
                </c:pt>
                <c:pt idx="29">
                  <c:v>52.323948573744964</c:v>
                </c:pt>
                <c:pt idx="30">
                  <c:v>52.323948573744964</c:v>
                </c:pt>
                <c:pt idx="31">
                  <c:v>53.602822402594349</c:v>
                </c:pt>
                <c:pt idx="32">
                  <c:v>53.602822402594349</c:v>
                </c:pt>
                <c:pt idx="33">
                  <c:v>55.035161090905675</c:v>
                </c:pt>
                <c:pt idx="34">
                  <c:v>55.035161090905675</c:v>
                </c:pt>
                <c:pt idx="35">
                  <c:v>56.639380421814359</c:v>
                </c:pt>
                <c:pt idx="36">
                  <c:v>56.639380421814359</c:v>
                </c:pt>
                <c:pt idx="37">
                  <c:v>58.436106072432082</c:v>
                </c:pt>
                <c:pt idx="38">
                  <c:v>58.436106072432082</c:v>
                </c:pt>
                <c:pt idx="39">
                  <c:v>60.448438801123942</c:v>
                </c:pt>
                <c:pt idx="40">
                  <c:v>60.448438801123942</c:v>
                </c:pt>
                <c:pt idx="41">
                  <c:v>62.702251457258811</c:v>
                </c:pt>
                <c:pt idx="42">
                  <c:v>62.702251457258811</c:v>
                </c:pt>
                <c:pt idx="43">
                  <c:v>65.22652163212986</c:v>
                </c:pt>
                <c:pt idx="44">
                  <c:v>65.22652163212986</c:v>
                </c:pt>
                <c:pt idx="45">
                  <c:v>68.053704227985449</c:v>
                </c:pt>
                <c:pt idx="46">
                  <c:v>68.053704227985449</c:v>
                </c:pt>
                <c:pt idx="47">
                  <c:v>71.220148735343713</c:v>
                </c:pt>
                <c:pt idx="48">
                  <c:v>71.220148735343713</c:v>
                </c:pt>
                <c:pt idx="49">
                  <c:v>74.766566583584961</c:v>
                </c:pt>
                <c:pt idx="50">
                  <c:v>74.766566583584961</c:v>
                </c:pt>
                <c:pt idx="51">
                  <c:v>78.738554573615161</c:v>
                </c:pt>
                <c:pt idx="52">
                  <c:v>78.738554573615161</c:v>
                </c:pt>
                <c:pt idx="53">
                  <c:v>83.187181122448962</c:v>
                </c:pt>
                <c:pt idx="54">
                  <c:v>83.187181122448962</c:v>
                </c:pt>
                <c:pt idx="55">
                  <c:v>88.169642857142847</c:v>
                </c:pt>
                <c:pt idx="56">
                  <c:v>88.169642857142847</c:v>
                </c:pt>
                <c:pt idx="57">
                  <c:v>93.749999999999986</c:v>
                </c:pt>
                <c:pt idx="58">
                  <c:v>93.749999999999986</c:v>
                </c:pt>
              </c:numCache>
            </c:numRef>
          </c:yVal>
          <c:smooth val="0"/>
          <c:extLst>
            <c:ext xmlns:c16="http://schemas.microsoft.com/office/drawing/2014/chart" uri="{C3380CC4-5D6E-409C-BE32-E72D297353CC}">
              <c16:uniqueId val="{00000001-55BF-4941-BC04-02022D71B1CC}"/>
            </c:ext>
          </c:extLst>
        </c:ser>
        <c:dLbls>
          <c:showLegendKey val="0"/>
          <c:showVal val="0"/>
          <c:showCatName val="0"/>
          <c:showSerName val="0"/>
          <c:showPercent val="0"/>
          <c:showBubbleSize val="0"/>
        </c:dLbls>
        <c:axId val="99981952"/>
        <c:axId val="94180096"/>
      </c:scatterChart>
      <c:valAx>
        <c:axId val="9998195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s-CO"/>
          </a:p>
        </c:txPr>
        <c:crossAx val="94180096"/>
        <c:crosses val="autoZero"/>
        <c:crossBetween val="midCat"/>
        <c:majorUnit val="1"/>
      </c:valAx>
      <c:valAx>
        <c:axId val="94180096"/>
        <c:scaling>
          <c:orientation val="minMax"/>
          <c:max val="105"/>
          <c:min val="40"/>
        </c:scaling>
        <c:delete val="0"/>
        <c:axPos val="l"/>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99981952"/>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'Bono con cupón'!$D$21:$D$79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'Bono con cupón'!$E$21:$E$79</c:f>
              <c:numCache>
                <c:formatCode>"$"#,##0.00_);[Red]\("$"#,##0.00\)</c:formatCode>
                <c:ptCount val="59"/>
                <c:pt idx="0">
                  <c:v>207.60715718817985</c:v>
                </c:pt>
                <c:pt idx="1">
                  <c:v>217.98751504758886</c:v>
                </c:pt>
                <c:pt idx="2">
                  <c:v>205.98751504758886</c:v>
                </c:pt>
                <c:pt idx="3">
                  <c:v>216.28689079996829</c:v>
                </c:pt>
                <c:pt idx="4">
                  <c:v>204.28689079996829</c:v>
                </c:pt>
                <c:pt idx="5">
                  <c:v>214.50123533996671</c:v>
                </c:pt>
                <c:pt idx="6">
                  <c:v>202.50123533996671</c:v>
                </c:pt>
                <c:pt idx="7">
                  <c:v>212.62629710696507</c:v>
                </c:pt>
                <c:pt idx="8">
                  <c:v>200.62629710696507</c:v>
                </c:pt>
                <c:pt idx="9">
                  <c:v>210.6576119623133</c:v>
                </c:pt>
                <c:pt idx="10">
                  <c:v>198.6576119623133</c:v>
                </c:pt>
                <c:pt idx="11">
                  <c:v>208.59049256042894</c:v>
                </c:pt>
                <c:pt idx="12">
                  <c:v>196.59049256042894</c:v>
                </c:pt>
                <c:pt idx="13">
                  <c:v>206.4200171884504</c:v>
                </c:pt>
                <c:pt idx="14">
                  <c:v>194.4200171884504</c:v>
                </c:pt>
                <c:pt idx="15">
                  <c:v>204.14101804787293</c:v>
                </c:pt>
                <c:pt idx="16">
                  <c:v>192.14101804787293</c:v>
                </c:pt>
                <c:pt idx="17">
                  <c:v>201.7480689502666</c:v>
                </c:pt>
                <c:pt idx="18">
                  <c:v>189.7480689502666</c:v>
                </c:pt>
                <c:pt idx="19">
                  <c:v>199.23547239777989</c:v>
                </c:pt>
                <c:pt idx="20">
                  <c:v>187.23547239777989</c:v>
                </c:pt>
                <c:pt idx="21">
                  <c:v>196.59724601766891</c:v>
                </c:pt>
                <c:pt idx="22">
                  <c:v>184.59724601766891</c:v>
                </c:pt>
                <c:pt idx="23">
                  <c:v>193.82710831855235</c:v>
                </c:pt>
                <c:pt idx="24">
                  <c:v>181.82710831855235</c:v>
                </c:pt>
                <c:pt idx="25">
                  <c:v>190.91846373447999</c:v>
                </c:pt>
                <c:pt idx="26">
                  <c:v>178.91846373447999</c:v>
                </c:pt>
                <c:pt idx="27">
                  <c:v>187.86438692120399</c:v>
                </c:pt>
                <c:pt idx="28">
                  <c:v>175.86438692120399</c:v>
                </c:pt>
                <c:pt idx="29">
                  <c:v>184.65760626726419</c:v>
                </c:pt>
                <c:pt idx="30">
                  <c:v>172.65760626726419</c:v>
                </c:pt>
                <c:pt idx="31">
                  <c:v>181.29048658062737</c:v>
                </c:pt>
                <c:pt idx="32">
                  <c:v>169.29048658062737</c:v>
                </c:pt>
                <c:pt idx="33">
                  <c:v>177.75501090965875</c:v>
                </c:pt>
                <c:pt idx="34">
                  <c:v>165.75501090965875</c:v>
                </c:pt>
                <c:pt idx="35">
                  <c:v>174.04276145514166</c:v>
                </c:pt>
                <c:pt idx="36">
                  <c:v>162.04276145514166</c:v>
                </c:pt>
                <c:pt idx="37">
                  <c:v>170.14489952789876</c:v>
                </c:pt>
                <c:pt idx="38">
                  <c:v>158.14489952789876</c:v>
                </c:pt>
                <c:pt idx="39">
                  <c:v>166.05214450429369</c:v>
                </c:pt>
                <c:pt idx="40">
                  <c:v>154.05214450429369</c:v>
                </c:pt>
                <c:pt idx="41">
                  <c:v>161.7547517295084</c:v>
                </c:pt>
                <c:pt idx="42">
                  <c:v>149.7547517295084</c:v>
                </c:pt>
                <c:pt idx="43">
                  <c:v>157.24248931598379</c:v>
                </c:pt>
                <c:pt idx="44">
                  <c:v>145.24248931598379</c:v>
                </c:pt>
                <c:pt idx="45">
                  <c:v>152.50461378178301</c:v>
                </c:pt>
                <c:pt idx="46">
                  <c:v>140.50461378178301</c:v>
                </c:pt>
                <c:pt idx="47">
                  <c:v>147.52984447087212</c:v>
                </c:pt>
                <c:pt idx="48">
                  <c:v>135.52984447087212</c:v>
                </c:pt>
                <c:pt idx="49">
                  <c:v>142.30633669441576</c:v>
                </c:pt>
                <c:pt idx="50">
                  <c:v>130.30633669441576</c:v>
                </c:pt>
                <c:pt idx="51">
                  <c:v>136.82165352913651</c:v>
                </c:pt>
                <c:pt idx="52">
                  <c:v>124.82165352913651</c:v>
                </c:pt>
                <c:pt idx="53">
                  <c:v>131.06273620559335</c:v>
                </c:pt>
                <c:pt idx="54">
                  <c:v>119.06273620559337</c:v>
                </c:pt>
                <c:pt idx="55">
                  <c:v>125.01587301587303</c:v>
                </c:pt>
                <c:pt idx="56">
                  <c:v>113.01587301587303</c:v>
                </c:pt>
                <c:pt idx="57">
                  <c:v>118.66666666666667</c:v>
                </c:pt>
                <c:pt idx="58">
                  <c:v>106.66666666666667</c:v>
                </c:pt>
              </c:numCache>
            </c:numRef>
          </c:yVal>
          <c:smooth val="0"/>
          <c:extLst>
            <c:ext xmlns:c16="http://schemas.microsoft.com/office/drawing/2014/chart" uri="{C3380CC4-5D6E-409C-BE32-E72D297353CC}">
              <c16:uniqueId val="{00000000-C86F-4DCB-BE7E-DC234933F36E}"/>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'Bono con cupón'!$D$21:$D$79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'Bono con cupón'!$F$21:$F$79</c:f>
              <c:numCache>
                <c:formatCode>"$"#,##0.00_);[Red]\("$"#,##0.00\)</c:formatCode>
                <c:ptCount val="59"/>
                <c:pt idx="0">
                  <c:v>207.60715718817985</c:v>
                </c:pt>
                <c:pt idx="1">
                  <c:v>205.98751504758886</c:v>
                </c:pt>
                <c:pt idx="2">
                  <c:v>205.98751504758886</c:v>
                </c:pt>
                <c:pt idx="3">
                  <c:v>204.28689079996829</c:v>
                </c:pt>
                <c:pt idx="4">
                  <c:v>204.28689079996829</c:v>
                </c:pt>
                <c:pt idx="5">
                  <c:v>202.50123533996671</c:v>
                </c:pt>
                <c:pt idx="6">
                  <c:v>202.50123533996671</c:v>
                </c:pt>
                <c:pt idx="7">
                  <c:v>200.62629710696507</c:v>
                </c:pt>
                <c:pt idx="8">
                  <c:v>200.62629710696507</c:v>
                </c:pt>
                <c:pt idx="9">
                  <c:v>198.6576119623133</c:v>
                </c:pt>
                <c:pt idx="10">
                  <c:v>198.6576119623133</c:v>
                </c:pt>
                <c:pt idx="11">
                  <c:v>196.59049256042894</c:v>
                </c:pt>
                <c:pt idx="12">
                  <c:v>196.59049256042894</c:v>
                </c:pt>
                <c:pt idx="13">
                  <c:v>194.4200171884504</c:v>
                </c:pt>
                <c:pt idx="14">
                  <c:v>194.4200171884504</c:v>
                </c:pt>
                <c:pt idx="15">
                  <c:v>192.14101804787293</c:v>
                </c:pt>
                <c:pt idx="16">
                  <c:v>192.14101804787293</c:v>
                </c:pt>
                <c:pt idx="17">
                  <c:v>189.7480689502666</c:v>
                </c:pt>
                <c:pt idx="18">
                  <c:v>189.7480689502666</c:v>
                </c:pt>
                <c:pt idx="19">
                  <c:v>187.23547239777989</c:v>
                </c:pt>
                <c:pt idx="20">
                  <c:v>187.23547239777989</c:v>
                </c:pt>
                <c:pt idx="21">
                  <c:v>184.59724601766891</c:v>
                </c:pt>
                <c:pt idx="22">
                  <c:v>184.59724601766891</c:v>
                </c:pt>
                <c:pt idx="23">
                  <c:v>181.82710831855235</c:v>
                </c:pt>
                <c:pt idx="24">
                  <c:v>181.82710831855235</c:v>
                </c:pt>
                <c:pt idx="25">
                  <c:v>178.91846373447999</c:v>
                </c:pt>
                <c:pt idx="26">
                  <c:v>178.91846373447999</c:v>
                </c:pt>
                <c:pt idx="27">
                  <c:v>175.86438692120399</c:v>
                </c:pt>
                <c:pt idx="28">
                  <c:v>175.86438692120399</c:v>
                </c:pt>
                <c:pt idx="29">
                  <c:v>172.65760626726419</c:v>
                </c:pt>
                <c:pt idx="30">
                  <c:v>172.65760626726419</c:v>
                </c:pt>
                <c:pt idx="31">
                  <c:v>169.29048658062737</c:v>
                </c:pt>
                <c:pt idx="32">
                  <c:v>169.29048658062737</c:v>
                </c:pt>
                <c:pt idx="33">
                  <c:v>165.75501090965875</c:v>
                </c:pt>
                <c:pt idx="34">
                  <c:v>165.75501090965875</c:v>
                </c:pt>
                <c:pt idx="35">
                  <c:v>162.04276145514166</c:v>
                </c:pt>
                <c:pt idx="36">
                  <c:v>162.04276145514166</c:v>
                </c:pt>
                <c:pt idx="37">
                  <c:v>158.14489952789876</c:v>
                </c:pt>
                <c:pt idx="38">
                  <c:v>158.14489952789876</c:v>
                </c:pt>
                <c:pt idx="39">
                  <c:v>154.05214450429369</c:v>
                </c:pt>
                <c:pt idx="40">
                  <c:v>154.05214450429369</c:v>
                </c:pt>
                <c:pt idx="41">
                  <c:v>149.7547517295084</c:v>
                </c:pt>
                <c:pt idx="42">
                  <c:v>149.7547517295084</c:v>
                </c:pt>
                <c:pt idx="43">
                  <c:v>145.24248931598379</c:v>
                </c:pt>
                <c:pt idx="44">
                  <c:v>145.24248931598379</c:v>
                </c:pt>
                <c:pt idx="45">
                  <c:v>140.50461378178301</c:v>
                </c:pt>
                <c:pt idx="46">
                  <c:v>140.50461378178301</c:v>
                </c:pt>
                <c:pt idx="47">
                  <c:v>135.52984447087212</c:v>
                </c:pt>
                <c:pt idx="48">
                  <c:v>135.52984447087212</c:v>
                </c:pt>
                <c:pt idx="49">
                  <c:v>130.30633669441576</c:v>
                </c:pt>
                <c:pt idx="50">
                  <c:v>130.30633669441576</c:v>
                </c:pt>
                <c:pt idx="51">
                  <c:v>124.82165352913651</c:v>
                </c:pt>
                <c:pt idx="52">
                  <c:v>124.82165352913651</c:v>
                </c:pt>
                <c:pt idx="53">
                  <c:v>119.06273620559337</c:v>
                </c:pt>
                <c:pt idx="54">
                  <c:v>119.06273620559337</c:v>
                </c:pt>
                <c:pt idx="55">
                  <c:v>113.01587301587303</c:v>
                </c:pt>
                <c:pt idx="56">
                  <c:v>113.01587301587303</c:v>
                </c:pt>
                <c:pt idx="57">
                  <c:v>106.66666666666667</c:v>
                </c:pt>
                <c:pt idx="58">
                  <c:v>106.66666666666667</c:v>
                </c:pt>
              </c:numCache>
            </c:numRef>
          </c:yVal>
          <c:smooth val="0"/>
          <c:extLst>
            <c:ext xmlns:c16="http://schemas.microsoft.com/office/drawing/2014/chart" uri="{C3380CC4-5D6E-409C-BE32-E72D297353CC}">
              <c16:uniqueId val="{00000001-C86F-4DCB-BE7E-DC234933F36E}"/>
            </c:ext>
          </c:extLst>
        </c:ser>
        <c:dLbls>
          <c:showLegendKey val="0"/>
          <c:showVal val="0"/>
          <c:showCatName val="0"/>
          <c:showSerName val="0"/>
          <c:showPercent val="0"/>
          <c:showBubbleSize val="0"/>
        </c:dLbls>
        <c:axId val="102057856"/>
        <c:axId val="102068224"/>
      </c:scatterChart>
      <c:valAx>
        <c:axId val="1020578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s-CO"/>
          </a:p>
        </c:txPr>
        <c:crossAx val="102068224"/>
        <c:crosses val="autoZero"/>
        <c:crossBetween val="midCat"/>
        <c:majorUnit val="1"/>
      </c:valAx>
      <c:valAx>
        <c:axId val="102068224"/>
        <c:scaling>
          <c:orientation val="minMax"/>
          <c:min val="100"/>
        </c:scaling>
        <c:delete val="0"/>
        <c:axPos val="l"/>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s-CO"/>
          </a:p>
        </c:txPr>
        <c:crossAx val="102057856"/>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'Evolución precio Bonos'!$D$21:$D$79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'Evolución precio Bonos'!$E$21:$E$79</c:f>
              <c:numCache>
                <c:formatCode>"$"#,##0.00_);[Red]\("$"#,##0.00\)</c:formatCode>
                <c:ptCount val="59"/>
                <c:pt idx="0">
                  <c:v>100</c:v>
                </c:pt>
                <c:pt idx="1">
                  <c:v>105</c:v>
                </c:pt>
                <c:pt idx="2">
                  <c:v>100</c:v>
                </c:pt>
                <c:pt idx="3">
                  <c:v>105</c:v>
                </c:pt>
                <c:pt idx="4">
                  <c:v>100</c:v>
                </c:pt>
                <c:pt idx="5">
                  <c:v>105</c:v>
                </c:pt>
                <c:pt idx="6">
                  <c:v>100</c:v>
                </c:pt>
                <c:pt idx="7">
                  <c:v>105</c:v>
                </c:pt>
                <c:pt idx="8">
                  <c:v>100</c:v>
                </c:pt>
                <c:pt idx="9">
                  <c:v>105</c:v>
                </c:pt>
                <c:pt idx="10">
                  <c:v>100</c:v>
                </c:pt>
                <c:pt idx="11">
                  <c:v>105</c:v>
                </c:pt>
                <c:pt idx="12">
                  <c:v>100</c:v>
                </c:pt>
                <c:pt idx="13">
                  <c:v>105</c:v>
                </c:pt>
                <c:pt idx="14">
                  <c:v>100</c:v>
                </c:pt>
                <c:pt idx="15">
                  <c:v>105</c:v>
                </c:pt>
                <c:pt idx="16">
                  <c:v>100</c:v>
                </c:pt>
                <c:pt idx="17">
                  <c:v>105</c:v>
                </c:pt>
                <c:pt idx="18">
                  <c:v>100</c:v>
                </c:pt>
                <c:pt idx="19">
                  <c:v>105</c:v>
                </c:pt>
                <c:pt idx="20">
                  <c:v>100</c:v>
                </c:pt>
                <c:pt idx="21">
                  <c:v>105</c:v>
                </c:pt>
                <c:pt idx="22">
                  <c:v>100</c:v>
                </c:pt>
                <c:pt idx="23">
                  <c:v>105</c:v>
                </c:pt>
                <c:pt idx="24">
                  <c:v>100</c:v>
                </c:pt>
                <c:pt idx="25">
                  <c:v>105</c:v>
                </c:pt>
                <c:pt idx="26">
                  <c:v>100</c:v>
                </c:pt>
                <c:pt idx="27">
                  <c:v>105</c:v>
                </c:pt>
                <c:pt idx="28">
                  <c:v>100</c:v>
                </c:pt>
                <c:pt idx="29">
                  <c:v>105</c:v>
                </c:pt>
                <c:pt idx="30">
                  <c:v>100</c:v>
                </c:pt>
                <c:pt idx="31">
                  <c:v>105</c:v>
                </c:pt>
                <c:pt idx="32">
                  <c:v>100</c:v>
                </c:pt>
                <c:pt idx="33">
                  <c:v>105</c:v>
                </c:pt>
                <c:pt idx="34">
                  <c:v>100</c:v>
                </c:pt>
                <c:pt idx="35">
                  <c:v>105</c:v>
                </c:pt>
                <c:pt idx="36">
                  <c:v>100</c:v>
                </c:pt>
                <c:pt idx="37">
                  <c:v>105</c:v>
                </c:pt>
                <c:pt idx="38">
                  <c:v>100</c:v>
                </c:pt>
                <c:pt idx="39">
                  <c:v>105</c:v>
                </c:pt>
                <c:pt idx="40">
                  <c:v>100</c:v>
                </c:pt>
                <c:pt idx="41">
                  <c:v>105</c:v>
                </c:pt>
                <c:pt idx="42">
                  <c:v>100</c:v>
                </c:pt>
                <c:pt idx="43">
                  <c:v>105</c:v>
                </c:pt>
                <c:pt idx="44">
                  <c:v>100</c:v>
                </c:pt>
                <c:pt idx="45">
                  <c:v>105</c:v>
                </c:pt>
                <c:pt idx="46">
                  <c:v>100</c:v>
                </c:pt>
                <c:pt idx="47">
                  <c:v>105</c:v>
                </c:pt>
                <c:pt idx="48">
                  <c:v>100</c:v>
                </c:pt>
                <c:pt idx="49">
                  <c:v>105</c:v>
                </c:pt>
                <c:pt idx="50">
                  <c:v>100</c:v>
                </c:pt>
                <c:pt idx="51">
                  <c:v>105</c:v>
                </c:pt>
                <c:pt idx="52">
                  <c:v>100</c:v>
                </c:pt>
                <c:pt idx="53">
                  <c:v>105</c:v>
                </c:pt>
                <c:pt idx="54">
                  <c:v>100</c:v>
                </c:pt>
                <c:pt idx="55">
                  <c:v>105</c:v>
                </c:pt>
                <c:pt idx="56">
                  <c:v>100</c:v>
                </c:pt>
                <c:pt idx="57">
                  <c:v>105</c:v>
                </c:pt>
                <c:pt idx="58">
                  <c:v>100</c:v>
                </c:pt>
              </c:numCache>
            </c:numRef>
          </c:yVal>
          <c:smooth val="0"/>
          <c:extLst>
            <c:ext xmlns:c16="http://schemas.microsoft.com/office/drawing/2014/chart" uri="{C3380CC4-5D6E-409C-BE32-E72D297353CC}">
              <c16:uniqueId val="{00000000-1AEA-4058-9709-7CE20D21BBBD}"/>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'Evolución precio Bonos'!$D$21:$D$79</c:f>
              <c:numCache>
                <c:formatCode>General</c:formatCode>
                <c:ptCount val="59"/>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pt idx="50">
                  <c:v>25</c:v>
                </c:pt>
                <c:pt idx="51">
                  <c:v>26</c:v>
                </c:pt>
                <c:pt idx="52">
                  <c:v>26</c:v>
                </c:pt>
                <c:pt idx="53">
                  <c:v>27</c:v>
                </c:pt>
                <c:pt idx="54">
                  <c:v>27</c:v>
                </c:pt>
                <c:pt idx="55">
                  <c:v>28</c:v>
                </c:pt>
                <c:pt idx="56">
                  <c:v>28</c:v>
                </c:pt>
                <c:pt idx="57">
                  <c:v>29</c:v>
                </c:pt>
                <c:pt idx="58">
                  <c:v>29</c:v>
                </c:pt>
              </c:numCache>
            </c:numRef>
          </c:xVal>
          <c:yVal>
            <c:numRef>
              <c:f>'Evolución precio Bonos'!$F$21:$F$79</c:f>
              <c:numCache>
                <c:formatCode>"$"#,##0.00_);[Red]\("$"#,##0.00\)</c:formatCode>
                <c:ptCount val="59"/>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pt idx="43">
                  <c:v>100</c:v>
                </c:pt>
                <c:pt idx="44">
                  <c:v>100</c:v>
                </c:pt>
                <c:pt idx="45">
                  <c:v>100</c:v>
                </c:pt>
                <c:pt idx="46">
                  <c:v>100</c:v>
                </c:pt>
                <c:pt idx="47">
                  <c:v>100</c:v>
                </c:pt>
                <c:pt idx="48">
                  <c:v>100</c:v>
                </c:pt>
                <c:pt idx="49">
                  <c:v>100</c:v>
                </c:pt>
                <c:pt idx="50">
                  <c:v>100</c:v>
                </c:pt>
                <c:pt idx="51">
                  <c:v>100</c:v>
                </c:pt>
                <c:pt idx="52">
                  <c:v>100</c:v>
                </c:pt>
                <c:pt idx="53">
                  <c:v>100</c:v>
                </c:pt>
                <c:pt idx="54">
                  <c:v>100</c:v>
                </c:pt>
                <c:pt idx="55">
                  <c:v>100</c:v>
                </c:pt>
                <c:pt idx="56">
                  <c:v>100</c:v>
                </c:pt>
                <c:pt idx="57">
                  <c:v>100</c:v>
                </c:pt>
                <c:pt idx="58">
                  <c:v>100</c:v>
                </c:pt>
              </c:numCache>
            </c:numRef>
          </c:yVal>
          <c:smooth val="0"/>
          <c:extLst>
            <c:ext xmlns:c16="http://schemas.microsoft.com/office/drawing/2014/chart" uri="{C3380CC4-5D6E-409C-BE32-E72D297353CC}">
              <c16:uniqueId val="{00000001-1AEA-4058-9709-7CE20D21BBBD}"/>
            </c:ext>
          </c:extLst>
        </c:ser>
        <c:dLbls>
          <c:showLegendKey val="0"/>
          <c:showVal val="0"/>
          <c:showCatName val="0"/>
          <c:showSerName val="0"/>
          <c:showPercent val="0"/>
          <c:showBubbleSize val="0"/>
        </c:dLbls>
        <c:axId val="102120832"/>
        <c:axId val="102123008"/>
      </c:scatterChart>
      <c:valAx>
        <c:axId val="102120832"/>
        <c:scaling>
          <c:orientation val="minMax"/>
          <c:max val="32"/>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s-CO"/>
          </a:p>
        </c:txPr>
        <c:crossAx val="102123008"/>
        <c:crosses val="autoZero"/>
        <c:crossBetween val="midCat"/>
        <c:majorUnit val="1"/>
      </c:valAx>
      <c:valAx>
        <c:axId val="102123008"/>
        <c:scaling>
          <c:orientation val="minMax"/>
          <c:max val="120"/>
          <c:min val="90"/>
        </c:scaling>
        <c:delete val="0"/>
        <c:axPos val="l"/>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s-CO"/>
          </a:p>
        </c:txPr>
        <c:crossAx val="102120832"/>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39E8C-9185-49E0-A16E-6CA1F496BC7B}" type="datetimeFigureOut">
              <a:rPr lang="es-CO" smtClean="0"/>
              <a:t>27/04/2020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20F1-A177-43E7-A84B-06E49C1315A5}" type="slidenum">
              <a:rPr lang="es-CO" smtClean="0"/>
              <a:t>‹Nº›</a:t>
            </a:fld>
            <a:endParaRPr lang="es-CO"/>
          </a:p>
        </p:txBody>
      </p:sp>
    </p:spTree>
    <p:extLst>
      <p:ext uri="{BB962C8B-B14F-4D97-AF65-F5344CB8AC3E}">
        <p14:creationId xmlns:p14="http://schemas.microsoft.com/office/powerpoint/2010/main" val="32417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Hola en este video veremos algunas características del comportamiento del precio de los bonos y las </a:t>
            </a:r>
            <a:r>
              <a:rPr lang="es-CO" dirty="0" err="1"/>
              <a:t>imlicaciones</a:t>
            </a:r>
            <a:r>
              <a:rPr lang="es-CO" dirty="0"/>
              <a:t> que tiene para el inversionista</a:t>
            </a:r>
          </a:p>
        </p:txBody>
      </p:sp>
      <p:sp>
        <p:nvSpPr>
          <p:cNvPr id="4" name="Marcador de número de diapositiva 3"/>
          <p:cNvSpPr>
            <a:spLocks noGrp="1"/>
          </p:cNvSpPr>
          <p:nvPr>
            <p:ph type="sldNum" sz="quarter" idx="5"/>
          </p:nvPr>
        </p:nvSpPr>
        <p:spPr/>
        <p:txBody>
          <a:bodyPr/>
          <a:lstStyle/>
          <a:p>
            <a:fld id="{E02320F1-A177-43E7-A84B-06E49C1315A5}" type="slidenum">
              <a:rPr lang="es-CO" smtClean="0"/>
              <a:t>1</a:t>
            </a:fld>
            <a:endParaRPr lang="es-CO"/>
          </a:p>
        </p:txBody>
      </p:sp>
    </p:spTree>
    <p:extLst>
      <p:ext uri="{BB962C8B-B14F-4D97-AF65-F5344CB8AC3E}">
        <p14:creationId xmlns:p14="http://schemas.microsoft.com/office/powerpoint/2010/main" val="178289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24DFA-9E1B-43D0-8ADA-52CEDEB813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42CAD9E-B9EB-4E2C-BC68-733B04E8F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67EDF57-233F-43DE-9EA5-0523173BA358}"/>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387793F4-9729-4D13-BA7D-ECA38C0FC9D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E994103-730D-4399-AB2F-DAAE40700071}"/>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175475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47CE-2C8B-4B74-99E2-5AEE71FE9D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08E46D-0850-4F5A-AC2C-BDB0E9E0F15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C6F9BC6-37F5-486F-81AA-27DE9F1E3483}"/>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6FCF4E3F-583C-4590-8D59-0A6FECED9A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A71F05D-69B9-4972-85B9-A7B9D5E730B4}"/>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315634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C2425D-A8A0-42A2-AF20-4190769CAF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BE78372-3BF3-469B-9431-797DB16B24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33E377-2057-4B24-B8C7-8E4ABA95C08D}"/>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D381DFD3-C64A-4657-881F-389016C6C8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33E4F8-F9DB-4DB5-8E73-07C7DB78E4E2}"/>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129339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BF81C-5E38-47AC-980E-F051644B79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78B34B3-D69F-4077-8E16-02968E40C24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D2937D-26B2-4EBD-AEE1-16CEE3711A86}"/>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AD5BBE6B-BC12-4CCF-9222-19F61CD5C4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894638A-2DFC-45D8-9DE7-FB45498FD7D3}"/>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356156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70651-769F-442C-849B-60B57DB857B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CF2206F-3866-44C6-8778-9F549A076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8C8E94F-789C-4A5A-A8A4-CB6F0E10E3E4}"/>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40C2D7BE-E43A-4B4D-8F39-CD316344BE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C88199-45B6-4C4F-8F8A-B3E7CFFDE6D2}"/>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9986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C13A8-DF1D-45FE-AC1C-B039998118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1E6DD0A-C257-4FA6-850B-D6C2E5B5CEA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7FFE62C-CCF0-4D7E-9271-5D012C9E99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AB3A538-4B96-400A-B819-180232F1EA8E}"/>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6" name="Marcador de pie de página 5">
            <a:extLst>
              <a:ext uri="{FF2B5EF4-FFF2-40B4-BE49-F238E27FC236}">
                <a16:creationId xmlns:a16="http://schemas.microsoft.com/office/drawing/2014/main" id="{47F872E1-C760-4E9A-87C6-BDD7FF16F50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630FE10-4A03-44B2-86CF-2ACDC9ACA751}"/>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164905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42C46-6C97-4642-8424-D281A6E53DD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6605370-FD94-429B-B884-A31DB50D7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51E6FB2-A94C-465B-B04A-609F513509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23A9645-8529-4E10-83CE-90C3ED126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33FAD00-CF62-47B6-9395-53C6099240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A14308C-7EE9-49AE-90DD-4552A220DA32}"/>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8" name="Marcador de pie de página 7">
            <a:extLst>
              <a:ext uri="{FF2B5EF4-FFF2-40B4-BE49-F238E27FC236}">
                <a16:creationId xmlns:a16="http://schemas.microsoft.com/office/drawing/2014/main" id="{92972C60-3C33-4AE8-B6FA-024CE0F5268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8707350-84F4-4200-82BF-641E5ACF48CE}"/>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130280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BEE92-78E8-4DE0-A05E-6B3C6D768B7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9DEDE25-75E7-48EB-82CA-02BE5CF2F534}"/>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4" name="Marcador de pie de página 3">
            <a:extLst>
              <a:ext uri="{FF2B5EF4-FFF2-40B4-BE49-F238E27FC236}">
                <a16:creationId xmlns:a16="http://schemas.microsoft.com/office/drawing/2014/main" id="{0250AA42-C774-4328-9F8D-9D9E0D61E9E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4CFC55A-C7DD-420C-970A-C9F79D1BB5F9}"/>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57029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0A8983-4AB5-49CE-94E4-6B02705C71DD}"/>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3" name="Marcador de pie de página 2">
            <a:extLst>
              <a:ext uri="{FF2B5EF4-FFF2-40B4-BE49-F238E27FC236}">
                <a16:creationId xmlns:a16="http://schemas.microsoft.com/office/drawing/2014/main" id="{2F122C8D-38EB-4DFD-991A-7BE5F869898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86E9580-35BB-4A6F-81CA-C8B368023CC2}"/>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30549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D42E0-9294-48DA-B811-E5D0556A21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CB9432-1B70-4A5B-AC5E-00457C914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E23B22D-D5B9-4CB4-8784-40AF5B889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2F0CC7-992A-492C-B2DD-F711F4F4DF15}"/>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6" name="Marcador de pie de página 5">
            <a:extLst>
              <a:ext uri="{FF2B5EF4-FFF2-40B4-BE49-F238E27FC236}">
                <a16:creationId xmlns:a16="http://schemas.microsoft.com/office/drawing/2014/main" id="{0DAF652A-1C26-40C4-8650-424F6CD1355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B8AEA49-CA98-4360-9CBD-25800A274AAC}"/>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280971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3ED78-4CF1-4606-BF34-F85F841280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FC8E9BE-1B68-4622-8850-00AA499B9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649B818-3937-4278-9DA0-4DD2395C3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0ECE30-9980-415B-BC5D-494EE35E6522}"/>
              </a:ext>
            </a:extLst>
          </p:cNvPr>
          <p:cNvSpPr>
            <a:spLocks noGrp="1"/>
          </p:cNvSpPr>
          <p:nvPr>
            <p:ph type="dt" sz="half" idx="10"/>
          </p:nvPr>
        </p:nvSpPr>
        <p:spPr/>
        <p:txBody>
          <a:bodyPr/>
          <a:lstStyle/>
          <a:p>
            <a:fld id="{D8BBA80C-8A51-4BCD-8807-862C0F48A170}" type="datetimeFigureOut">
              <a:rPr lang="es-CO" smtClean="0"/>
              <a:t>27/04/2020</a:t>
            </a:fld>
            <a:endParaRPr lang="es-CO"/>
          </a:p>
        </p:txBody>
      </p:sp>
      <p:sp>
        <p:nvSpPr>
          <p:cNvPr id="6" name="Marcador de pie de página 5">
            <a:extLst>
              <a:ext uri="{FF2B5EF4-FFF2-40B4-BE49-F238E27FC236}">
                <a16:creationId xmlns:a16="http://schemas.microsoft.com/office/drawing/2014/main" id="{96671BBA-27D9-42DF-B228-11EA9BEB200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F80B263-996D-4086-82C0-668C3ECDC2BF}"/>
              </a:ext>
            </a:extLst>
          </p:cNvPr>
          <p:cNvSpPr>
            <a:spLocks noGrp="1"/>
          </p:cNvSpPr>
          <p:nvPr>
            <p:ph type="sldNum" sz="quarter" idx="12"/>
          </p:nvPr>
        </p:nvSpPr>
        <p:spPr/>
        <p:txBody>
          <a:bodyPr/>
          <a:lstStyle/>
          <a:p>
            <a:fld id="{450DF980-23AA-4289-8DAC-8CF80F88551F}" type="slidenum">
              <a:rPr lang="es-CO" smtClean="0"/>
              <a:t>‹Nº›</a:t>
            </a:fld>
            <a:endParaRPr lang="es-CO"/>
          </a:p>
        </p:txBody>
      </p:sp>
    </p:spTree>
    <p:extLst>
      <p:ext uri="{BB962C8B-B14F-4D97-AF65-F5344CB8AC3E}">
        <p14:creationId xmlns:p14="http://schemas.microsoft.com/office/powerpoint/2010/main" val="378433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D062C7-19E7-4114-9D31-4C0417610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91C017B-9792-49A5-9DA3-1C1E222B5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F9C4A86-E286-4CB5-B424-3DDC2B4ED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BA80C-8A51-4BCD-8807-862C0F48A170}" type="datetimeFigureOut">
              <a:rPr lang="es-CO" smtClean="0"/>
              <a:t>27/04/2020</a:t>
            </a:fld>
            <a:endParaRPr lang="es-CO"/>
          </a:p>
        </p:txBody>
      </p:sp>
      <p:sp>
        <p:nvSpPr>
          <p:cNvPr id="5" name="Marcador de pie de página 4">
            <a:extLst>
              <a:ext uri="{FF2B5EF4-FFF2-40B4-BE49-F238E27FC236}">
                <a16:creationId xmlns:a16="http://schemas.microsoft.com/office/drawing/2014/main" id="{6277FE3C-7183-4B53-A58B-A205D45BC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C05F41A-6096-41F2-89A6-D01661FD8C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DF980-23AA-4289-8DAC-8CF80F88551F}" type="slidenum">
              <a:rPr lang="es-CO" smtClean="0"/>
              <a:t>‹Nº›</a:t>
            </a:fld>
            <a:endParaRPr lang="es-CO"/>
          </a:p>
        </p:txBody>
      </p:sp>
    </p:spTree>
    <p:extLst>
      <p:ext uri="{BB962C8B-B14F-4D97-AF65-F5344CB8AC3E}">
        <p14:creationId xmlns:p14="http://schemas.microsoft.com/office/powerpoint/2010/main" val="131465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54BB1-1F08-4CB5-86E5-AB40744C0D71}"/>
              </a:ext>
            </a:extLst>
          </p:cNvPr>
          <p:cNvSpPr>
            <a:spLocks noGrp="1"/>
          </p:cNvSpPr>
          <p:nvPr>
            <p:ph type="ctrTitle"/>
          </p:nvPr>
        </p:nvSpPr>
        <p:spPr>
          <a:xfrm>
            <a:off x="1524000" y="1697683"/>
            <a:ext cx="9144000" cy="1798121"/>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r>
              <a:rPr lang="es-CO" b="1" dirty="0">
                <a:ln w="0"/>
                <a:solidFill>
                  <a:schemeClr val="tx1"/>
                </a:solidFill>
                <a:effectLst>
                  <a:outerShdw blurRad="38100" dist="19050" dir="2700000" algn="tl" rotWithShape="0">
                    <a:schemeClr val="dk1">
                      <a:alpha val="40000"/>
                    </a:schemeClr>
                  </a:outerShdw>
                </a:effectLst>
              </a:rPr>
              <a:t>Comportamiento Precio bonos</a:t>
            </a:r>
          </a:p>
        </p:txBody>
      </p:sp>
      <p:sp>
        <p:nvSpPr>
          <p:cNvPr id="3" name="Subtítulo 2">
            <a:extLst>
              <a:ext uri="{FF2B5EF4-FFF2-40B4-BE49-F238E27FC236}">
                <a16:creationId xmlns:a16="http://schemas.microsoft.com/office/drawing/2014/main" id="{72ECF771-0396-4F5F-AB09-F4B785882F7F}"/>
              </a:ext>
            </a:extLst>
          </p:cNvPr>
          <p:cNvSpPr>
            <a:spLocks noGrp="1"/>
          </p:cNvSpPr>
          <p:nvPr>
            <p:ph type="subTitle" idx="1"/>
          </p:nvPr>
        </p:nvSpPr>
        <p:spPr>
          <a:xfrm>
            <a:off x="1524000" y="4261256"/>
            <a:ext cx="9144000" cy="789209"/>
          </a:xfrm>
        </p:spPr>
        <p:txBody>
          <a:bodyPr/>
          <a:lstStyle/>
          <a:p>
            <a:r>
              <a:rPr lang="es-CO" dirty="0"/>
              <a:t>Portafolios de Inversión</a:t>
            </a:r>
          </a:p>
        </p:txBody>
      </p:sp>
      <p:sp>
        <p:nvSpPr>
          <p:cNvPr id="4" name="Rectángulo 3">
            <a:extLst>
              <a:ext uri="{FF2B5EF4-FFF2-40B4-BE49-F238E27FC236}">
                <a16:creationId xmlns:a16="http://schemas.microsoft.com/office/drawing/2014/main" id="{B88CFD7B-C588-42CF-8772-F8D78BCBDE92}"/>
              </a:ext>
            </a:extLst>
          </p:cNvPr>
          <p:cNvSpPr/>
          <p:nvPr/>
        </p:nvSpPr>
        <p:spPr>
          <a:xfrm>
            <a:off x="3967148" y="5560942"/>
            <a:ext cx="4257704" cy="461665"/>
          </a:xfrm>
          <a:prstGeom prst="rect">
            <a:avLst/>
          </a:prstGeom>
        </p:spPr>
        <p:txBody>
          <a:bodyPr wrap="none">
            <a:spAutoFit/>
          </a:bodyPr>
          <a:lstStyle/>
          <a:p>
            <a:r>
              <a:rPr lang="es-CO" sz="2400" b="1" dirty="0"/>
              <a:t>Docente: </a:t>
            </a:r>
            <a:r>
              <a:rPr lang="es-CO" sz="2400" dirty="0"/>
              <a:t>Natalia Acevedo Prins. </a:t>
            </a:r>
          </a:p>
        </p:txBody>
      </p:sp>
    </p:spTree>
    <p:extLst>
      <p:ext uri="{BB962C8B-B14F-4D97-AF65-F5344CB8AC3E}">
        <p14:creationId xmlns:p14="http://schemas.microsoft.com/office/powerpoint/2010/main" val="96368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txBox="1">
            <a:spLocks/>
          </p:cNvSpPr>
          <p:nvPr/>
        </p:nvSpPr>
        <p:spPr>
          <a:xfrm>
            <a:off x="457200" y="443906"/>
            <a:ext cx="11052810" cy="69909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Evolución del precio en los bonos a la par</a:t>
            </a:r>
          </a:p>
        </p:txBody>
      </p:sp>
      <p:graphicFrame>
        <p:nvGraphicFramePr>
          <p:cNvPr id="5" name="Gráfico 4"/>
          <p:cNvGraphicFramePr>
            <a:graphicFrameLocks/>
          </p:cNvGraphicFramePr>
          <p:nvPr/>
        </p:nvGraphicFramePr>
        <p:xfrm>
          <a:off x="1703512" y="1772816"/>
          <a:ext cx="8640960" cy="4968552"/>
        </p:xfrm>
        <a:graphic>
          <a:graphicData uri="http://schemas.openxmlformats.org/drawingml/2006/chart">
            <c:chart xmlns:c="http://schemas.openxmlformats.org/drawingml/2006/chart" xmlns:r="http://schemas.openxmlformats.org/officeDocument/2006/relationships" r:id="rId2"/>
          </a:graphicData>
        </a:graphic>
      </p:graphicFrame>
      <p:sp>
        <p:nvSpPr>
          <p:cNvPr id="6" name="CuadroTexto 5"/>
          <p:cNvSpPr txBox="1"/>
          <p:nvPr/>
        </p:nvSpPr>
        <p:spPr>
          <a:xfrm>
            <a:off x="5087888" y="2173841"/>
            <a:ext cx="2304256"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Antes del pago del cupón</a:t>
            </a:r>
          </a:p>
        </p:txBody>
      </p:sp>
      <p:cxnSp>
        <p:nvCxnSpPr>
          <p:cNvPr id="8" name="Conector recto de flecha 7"/>
          <p:cNvCxnSpPr/>
          <p:nvPr/>
        </p:nvCxnSpPr>
        <p:spPr>
          <a:xfrm flipH="1">
            <a:off x="3359696" y="2820172"/>
            <a:ext cx="2880320" cy="132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ector recto de flecha 9"/>
          <p:cNvCxnSpPr/>
          <p:nvPr/>
        </p:nvCxnSpPr>
        <p:spPr>
          <a:xfrm flipH="1">
            <a:off x="5303912" y="2820172"/>
            <a:ext cx="936104" cy="132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p:cNvCxnSpPr>
            <a:stCxn id="6" idx="2"/>
          </p:cNvCxnSpPr>
          <p:nvPr/>
        </p:nvCxnSpPr>
        <p:spPr>
          <a:xfrm>
            <a:off x="6240016" y="2820172"/>
            <a:ext cx="1656184" cy="132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4187788" y="5822109"/>
            <a:ext cx="3816424"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Después del pago del cupón</a:t>
            </a:r>
          </a:p>
        </p:txBody>
      </p:sp>
      <p:cxnSp>
        <p:nvCxnSpPr>
          <p:cNvPr id="22" name="Conector recto de flecha 21"/>
          <p:cNvCxnSpPr/>
          <p:nvPr/>
        </p:nvCxnSpPr>
        <p:spPr>
          <a:xfrm flipV="1">
            <a:off x="6096000" y="4869161"/>
            <a:ext cx="1800200" cy="9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p:cNvCxnSpPr>
            <a:stCxn id="13" idx="0"/>
          </p:cNvCxnSpPr>
          <p:nvPr/>
        </p:nvCxnSpPr>
        <p:spPr>
          <a:xfrm flipH="1" flipV="1">
            <a:off x="6023992" y="4869161"/>
            <a:ext cx="72008" cy="952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p:cNvCxnSpPr>
            <a:stCxn id="13" idx="0"/>
          </p:cNvCxnSpPr>
          <p:nvPr/>
        </p:nvCxnSpPr>
        <p:spPr>
          <a:xfrm flipH="1" flipV="1">
            <a:off x="4799856" y="4869161"/>
            <a:ext cx="1296144" cy="952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33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75520" y="1752761"/>
            <a:ext cx="8712968" cy="1252736"/>
          </a:xfr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algn="just">
              <a:lnSpc>
                <a:spcPct val="150000"/>
              </a:lnSpc>
              <a:buNone/>
            </a:pPr>
            <a:r>
              <a:rPr lang="es-CO" sz="2400" b="1" dirty="0">
                <a:latin typeface="Arial" panose="020B0604020202020204" pitchFamily="34" charset="0"/>
                <a:cs typeface="Arial" panose="020B0604020202020204" pitchFamily="34" charset="0"/>
              </a:rPr>
              <a:t>Bonos con prima: </a:t>
            </a:r>
            <a:r>
              <a:rPr lang="es-CO" sz="2400" dirty="0">
                <a:latin typeface="Arial" panose="020B0604020202020204" pitchFamily="34" charset="0"/>
                <a:cs typeface="Arial" panose="020B0604020202020204" pitchFamily="34" charset="0"/>
              </a:rPr>
              <a:t>La tasa cupón exceda el rendimiento del bono.</a:t>
            </a:r>
          </a:p>
        </p:txBody>
      </p:sp>
      <p:sp>
        <p:nvSpPr>
          <p:cNvPr id="4" name="Marcador de contenido 2"/>
          <p:cNvSpPr txBox="1">
            <a:spLocks/>
          </p:cNvSpPr>
          <p:nvPr/>
        </p:nvSpPr>
        <p:spPr>
          <a:xfrm>
            <a:off x="1775520" y="3583790"/>
            <a:ext cx="8712968" cy="792088"/>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lvl1pPr indent="-228600" algn="just">
              <a:lnSpc>
                <a:spcPct val="150000"/>
              </a:lnSpc>
              <a:spcBef>
                <a:spcPts val="1000"/>
              </a:spcBef>
              <a:buFont typeface="Arial" panose="020B0604020202020204" pitchFamily="34" charset="0"/>
              <a:buNone/>
              <a:defRPr sz="2400" b="1">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CO" dirty="0"/>
              <a:t>Bonos a la par: </a:t>
            </a:r>
            <a:r>
              <a:rPr lang="es-CO" b="0" dirty="0"/>
              <a:t>La tasa cupón es igual al rendimiento del bono.</a:t>
            </a:r>
          </a:p>
        </p:txBody>
      </p:sp>
      <p:sp>
        <p:nvSpPr>
          <p:cNvPr id="5" name="Marcador de contenido 2"/>
          <p:cNvSpPr txBox="1">
            <a:spLocks/>
          </p:cNvSpPr>
          <p:nvPr/>
        </p:nvSpPr>
        <p:spPr>
          <a:xfrm>
            <a:off x="1775520" y="5157192"/>
            <a:ext cx="8712968" cy="1152128"/>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228600" algn="just">
              <a:lnSpc>
                <a:spcPct val="150000"/>
              </a:lnSpc>
              <a:spcBef>
                <a:spcPts val="1000"/>
              </a:spcBef>
              <a:buFont typeface="Arial" panose="020B0604020202020204" pitchFamily="34" charset="0"/>
              <a:buNone/>
              <a:defRPr sz="2400" b="1">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CO" dirty="0"/>
              <a:t>Bonos con descuento: </a:t>
            </a:r>
            <a:r>
              <a:rPr lang="es-CO" b="0" dirty="0"/>
              <a:t>La tasa cupón es inferior al rendimiento del bono.</a:t>
            </a:r>
          </a:p>
        </p:txBody>
      </p:sp>
      <p:sp>
        <p:nvSpPr>
          <p:cNvPr id="6" name="3 Título"/>
          <p:cNvSpPr txBox="1">
            <a:spLocks/>
          </p:cNvSpPr>
          <p:nvPr/>
        </p:nvSpPr>
        <p:spPr>
          <a:xfrm>
            <a:off x="616688" y="350910"/>
            <a:ext cx="11079126" cy="79208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Clasificación de los bonos</a:t>
            </a:r>
          </a:p>
        </p:txBody>
      </p:sp>
    </p:spTree>
    <p:extLst>
      <p:ext uri="{BB962C8B-B14F-4D97-AF65-F5344CB8AC3E}">
        <p14:creationId xmlns:p14="http://schemas.microsoft.com/office/powerpoint/2010/main" val="193204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46739" y="4857861"/>
            <a:ext cx="10998152" cy="1465326"/>
          </a:xfr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0" algn="ctr">
              <a:lnSpc>
                <a:spcPct val="150000"/>
              </a:lnSpc>
              <a:buNone/>
            </a:pPr>
            <a:r>
              <a:rPr lang="es-CO" sz="1800" dirty="0">
                <a:latin typeface="Arial" panose="020B0604020202020204" pitchFamily="34" charset="0"/>
                <a:cs typeface="Arial" panose="020B0604020202020204" pitchFamily="34" charset="0"/>
              </a:rPr>
              <a:t>Un bono que pague un cupón también se puede negociar con una prima sobre su valor nominal. En este caso, disminuye el rendimiento del inversionista en los cupones ya que recibe un valor nominal menor que el precio que pagó por el bono. </a:t>
            </a:r>
            <a:endParaRPr lang="es-CO" sz="1800" strike="sngStrike" dirty="0">
              <a:solidFill>
                <a:srgbClr val="FF0000"/>
              </a:solidFill>
              <a:latin typeface="Arial" panose="020B0604020202020204" pitchFamily="34" charset="0"/>
              <a:cs typeface="Arial" panose="020B0604020202020204" pitchFamily="34" charset="0"/>
            </a:endParaRPr>
          </a:p>
        </p:txBody>
      </p:sp>
      <p:sp>
        <p:nvSpPr>
          <p:cNvPr id="5" name="3 Título"/>
          <p:cNvSpPr txBox="1">
            <a:spLocks/>
          </p:cNvSpPr>
          <p:nvPr/>
        </p:nvSpPr>
        <p:spPr>
          <a:xfrm>
            <a:off x="669851" y="223284"/>
            <a:ext cx="11036596" cy="91971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Bonos con prima</a:t>
            </a:r>
          </a:p>
        </p:txBody>
      </p:sp>
      <p:sp>
        <p:nvSpPr>
          <p:cNvPr id="2" name="Rectángulo 1"/>
          <p:cNvSpPr/>
          <p:nvPr/>
        </p:nvSpPr>
        <p:spPr>
          <a:xfrm>
            <a:off x="742778" y="1640936"/>
            <a:ext cx="5698123" cy="1266095"/>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85000" lnSpcReduction="20000"/>
          </a:bodyPr>
          <a:lstStyle/>
          <a:p>
            <a:pPr indent="-342900" algn="just">
              <a:lnSpc>
                <a:spcPct val="150000"/>
              </a:lnSpc>
              <a:spcBef>
                <a:spcPct val="20000"/>
              </a:spcBef>
            </a:pPr>
            <a:r>
              <a:rPr lang="es-CO" sz="2400" dirty="0">
                <a:latin typeface="Arial" panose="020B0604020202020204" pitchFamily="34" charset="0"/>
                <a:cs typeface="Arial" panose="020B0604020202020204" pitchFamily="34" charset="0"/>
              </a:rPr>
              <a:t>Un bono se negocia con prima siempre y cuando su rendimiento menor que su tasa cupón. </a:t>
            </a:r>
          </a:p>
        </p:txBody>
      </p:sp>
      <p:grpSp>
        <p:nvGrpSpPr>
          <p:cNvPr id="6" name="Grupo 5">
            <a:extLst>
              <a:ext uri="{FF2B5EF4-FFF2-40B4-BE49-F238E27FC236}">
                <a16:creationId xmlns:a16="http://schemas.microsoft.com/office/drawing/2014/main" id="{DA2CE6BF-4AC0-4B68-A9AC-D03FF3EF3551}"/>
              </a:ext>
            </a:extLst>
          </p:cNvPr>
          <p:cNvGrpSpPr/>
          <p:nvPr/>
        </p:nvGrpSpPr>
        <p:grpSpPr>
          <a:xfrm>
            <a:off x="6634717" y="1777755"/>
            <a:ext cx="5071730" cy="2624124"/>
            <a:chOff x="3215680" y="1947876"/>
            <a:chExt cx="7558179" cy="3676248"/>
          </a:xfrm>
        </p:grpSpPr>
        <p:cxnSp>
          <p:nvCxnSpPr>
            <p:cNvPr id="7" name="Conector recto 6">
              <a:extLst>
                <a:ext uri="{FF2B5EF4-FFF2-40B4-BE49-F238E27FC236}">
                  <a16:creationId xmlns:a16="http://schemas.microsoft.com/office/drawing/2014/main" id="{CD3D67E0-136B-4934-946E-2EB6EE8DCC2A}"/>
                </a:ext>
              </a:extLst>
            </p:cNvPr>
            <p:cNvCxnSpPr>
              <a:cxnSpLocks/>
            </p:cNvCxnSpPr>
            <p:nvPr/>
          </p:nvCxnSpPr>
          <p:spPr>
            <a:xfrm>
              <a:off x="3647728" y="1947876"/>
              <a:ext cx="0" cy="3676248"/>
            </a:xfrm>
            <a:prstGeom prst="line">
              <a:avLst/>
            </a:prstGeom>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921594B8-5824-47F6-B8CA-65EF7CC15DEA}"/>
                </a:ext>
              </a:extLst>
            </p:cNvPr>
            <p:cNvCxnSpPr/>
            <p:nvPr/>
          </p:nvCxnSpPr>
          <p:spPr>
            <a:xfrm>
              <a:off x="3215680" y="4149080"/>
              <a:ext cx="7200800" cy="0"/>
            </a:xfrm>
            <a:prstGeom prst="line">
              <a:avLst/>
            </a:prstGeom>
          </p:spPr>
          <p:style>
            <a:lnRef idx="2">
              <a:schemeClr val="dk1"/>
            </a:lnRef>
            <a:fillRef idx="0">
              <a:schemeClr val="dk1"/>
            </a:fillRef>
            <a:effectRef idx="1">
              <a:schemeClr val="dk1"/>
            </a:effectRef>
            <a:fontRef idx="minor">
              <a:schemeClr val="tx1"/>
            </a:fontRef>
          </p:style>
        </p:cxnSp>
        <p:cxnSp>
          <p:nvCxnSpPr>
            <p:cNvPr id="9" name="Conector recto 8">
              <a:extLst>
                <a:ext uri="{FF2B5EF4-FFF2-40B4-BE49-F238E27FC236}">
                  <a16:creationId xmlns:a16="http://schemas.microsoft.com/office/drawing/2014/main" id="{6D93307B-C827-41B1-A689-52D4AD9AD6FC}"/>
                </a:ext>
              </a:extLst>
            </p:cNvPr>
            <p:cNvCxnSpPr/>
            <p:nvPr/>
          </p:nvCxnSpPr>
          <p:spPr>
            <a:xfrm>
              <a:off x="8976320" y="3861048"/>
              <a:ext cx="0" cy="576064"/>
            </a:xfrm>
            <a:prstGeom prst="line">
              <a:avLst/>
            </a:prstGeom>
          </p:spPr>
          <p:style>
            <a:lnRef idx="2">
              <a:schemeClr val="dk1"/>
            </a:lnRef>
            <a:fillRef idx="0">
              <a:schemeClr val="dk1"/>
            </a:fillRef>
            <a:effectRef idx="1">
              <a:schemeClr val="dk1"/>
            </a:effectRef>
            <a:fontRef idx="minor">
              <a:schemeClr val="tx1"/>
            </a:fontRef>
          </p:style>
        </p:cxnSp>
        <p:sp>
          <p:nvSpPr>
            <p:cNvPr id="10" name="CuadroTexto 9">
              <a:extLst>
                <a:ext uri="{FF2B5EF4-FFF2-40B4-BE49-F238E27FC236}">
                  <a16:creationId xmlns:a16="http://schemas.microsoft.com/office/drawing/2014/main" id="{52179150-16AE-47AA-BCB3-0987698BB50C}"/>
                </a:ext>
              </a:extLst>
            </p:cNvPr>
            <p:cNvSpPr txBox="1"/>
            <p:nvPr/>
          </p:nvSpPr>
          <p:spPr>
            <a:xfrm>
              <a:off x="8832304" y="4227508"/>
              <a:ext cx="1941555" cy="792551"/>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Fecha de vencimiento</a:t>
              </a:r>
            </a:p>
          </p:txBody>
        </p:sp>
        <p:sp>
          <p:nvSpPr>
            <p:cNvPr id="11" name="Forma libre 19">
              <a:extLst>
                <a:ext uri="{FF2B5EF4-FFF2-40B4-BE49-F238E27FC236}">
                  <a16:creationId xmlns:a16="http://schemas.microsoft.com/office/drawing/2014/main" id="{8F9442EA-EE2F-41A1-8F3A-5FEFF19AAF84}"/>
                </a:ext>
              </a:extLst>
            </p:cNvPr>
            <p:cNvSpPr/>
            <p:nvPr/>
          </p:nvSpPr>
          <p:spPr>
            <a:xfrm>
              <a:off x="3937000" y="2438400"/>
              <a:ext cx="5035550" cy="1708150"/>
            </a:xfrm>
            <a:custGeom>
              <a:avLst/>
              <a:gdLst>
                <a:gd name="connsiteX0" fmla="*/ 5035550 w 5035550"/>
                <a:gd name="connsiteY0" fmla="*/ 1708150 h 1708150"/>
                <a:gd name="connsiteX1" fmla="*/ 4318000 w 5035550"/>
                <a:gd name="connsiteY1" fmla="*/ 996950 h 1708150"/>
                <a:gd name="connsiteX2" fmla="*/ 2152650 w 5035550"/>
                <a:gd name="connsiteY2" fmla="*/ 279400 h 1708150"/>
                <a:gd name="connsiteX3" fmla="*/ 0 w 5035550"/>
                <a:gd name="connsiteY3" fmla="*/ 0 h 1708150"/>
              </a:gdLst>
              <a:ahLst/>
              <a:cxnLst>
                <a:cxn ang="0">
                  <a:pos x="connsiteX0" y="connsiteY0"/>
                </a:cxn>
                <a:cxn ang="0">
                  <a:pos x="connsiteX1" y="connsiteY1"/>
                </a:cxn>
                <a:cxn ang="0">
                  <a:pos x="connsiteX2" y="connsiteY2"/>
                </a:cxn>
                <a:cxn ang="0">
                  <a:pos x="connsiteX3" y="connsiteY3"/>
                </a:cxn>
              </a:cxnLst>
              <a:rect l="l" t="t" r="r" b="b"/>
              <a:pathLst>
                <a:path w="5035550" h="1708150">
                  <a:moveTo>
                    <a:pt x="5035550" y="1708150"/>
                  </a:moveTo>
                  <a:cubicBezTo>
                    <a:pt x="4917016" y="1471612"/>
                    <a:pt x="4798483" y="1235075"/>
                    <a:pt x="4318000" y="996950"/>
                  </a:cubicBezTo>
                  <a:cubicBezTo>
                    <a:pt x="3837517" y="758825"/>
                    <a:pt x="2872317" y="445558"/>
                    <a:pt x="2152650" y="279400"/>
                  </a:cubicBezTo>
                  <a:cubicBezTo>
                    <a:pt x="1432983" y="113242"/>
                    <a:pt x="716491" y="56621"/>
                    <a:pt x="0" y="0"/>
                  </a:cubicBezTo>
                </a:path>
              </a:pathLst>
            </a:custGeom>
            <a:effectLst>
              <a:glow rad="101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O" sz="1400"/>
            </a:p>
          </p:txBody>
        </p:sp>
        <p:sp>
          <p:nvSpPr>
            <p:cNvPr id="12" name="CuadroTexto 11">
              <a:extLst>
                <a:ext uri="{FF2B5EF4-FFF2-40B4-BE49-F238E27FC236}">
                  <a16:creationId xmlns:a16="http://schemas.microsoft.com/office/drawing/2014/main" id="{9C894E73-E18F-41EC-8095-E6486D8C74D8}"/>
                </a:ext>
              </a:extLst>
            </p:cNvPr>
            <p:cNvSpPr txBox="1"/>
            <p:nvPr/>
          </p:nvSpPr>
          <p:spPr>
            <a:xfrm>
              <a:off x="4439816" y="2033464"/>
              <a:ext cx="2376263" cy="431178"/>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Bono con prima</a:t>
              </a:r>
            </a:p>
          </p:txBody>
        </p:sp>
        <p:sp>
          <p:nvSpPr>
            <p:cNvPr id="13" name="CuadroTexto 12">
              <a:extLst>
                <a:ext uri="{FF2B5EF4-FFF2-40B4-BE49-F238E27FC236}">
                  <a16:creationId xmlns:a16="http://schemas.microsoft.com/office/drawing/2014/main" id="{2F1FC5C4-8BC5-4987-A62A-5E18D3EDD457}"/>
                </a:ext>
              </a:extLst>
            </p:cNvPr>
            <p:cNvSpPr txBox="1"/>
            <p:nvPr/>
          </p:nvSpPr>
          <p:spPr>
            <a:xfrm>
              <a:off x="5352943" y="4249916"/>
              <a:ext cx="1692696" cy="466207"/>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Tiempo</a:t>
              </a:r>
            </a:p>
          </p:txBody>
        </p:sp>
      </p:grpSp>
      <p:sp>
        <p:nvSpPr>
          <p:cNvPr id="14" name="Marcador de contenido 2">
            <a:extLst>
              <a:ext uri="{FF2B5EF4-FFF2-40B4-BE49-F238E27FC236}">
                <a16:creationId xmlns:a16="http://schemas.microsoft.com/office/drawing/2014/main" id="{E01C115E-22B0-44F9-A772-33612B05E6BD}"/>
              </a:ext>
            </a:extLst>
          </p:cNvPr>
          <p:cNvSpPr txBox="1">
            <a:spLocks/>
          </p:cNvSpPr>
          <p:nvPr/>
        </p:nvSpPr>
        <p:spPr>
          <a:xfrm>
            <a:off x="707172" y="3587353"/>
            <a:ext cx="5733726" cy="91971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indent="-228600" algn="ctr">
              <a:lnSpc>
                <a:spcPct val="150000"/>
              </a:lnSpc>
              <a:spcBef>
                <a:spcPts val="1000"/>
              </a:spcBef>
              <a:buFont typeface="Arial" panose="020B0604020202020204" pitchFamily="34" charset="0"/>
              <a:buNone/>
              <a:defRPr>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CO" b="1" dirty="0"/>
              <a:t>Bonos con prima: </a:t>
            </a:r>
            <a:r>
              <a:rPr lang="es-CO" dirty="0"/>
              <a:t>Su precio es mayor que el nominal o principal.</a:t>
            </a:r>
          </a:p>
        </p:txBody>
      </p:sp>
    </p:spTree>
    <p:extLst>
      <p:ext uri="{BB962C8B-B14F-4D97-AF65-F5344CB8AC3E}">
        <p14:creationId xmlns:p14="http://schemas.microsoft.com/office/powerpoint/2010/main" val="274641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28041" y="1824915"/>
            <a:ext cx="5263116" cy="3115997"/>
          </a:xfr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algn="just">
              <a:lnSpc>
                <a:spcPct val="150000"/>
              </a:lnSpc>
              <a:buNone/>
            </a:pPr>
            <a:r>
              <a:rPr lang="es-CO" sz="2400" dirty="0">
                <a:latin typeface="Arial" panose="020B0604020202020204" pitchFamily="34" charset="0"/>
                <a:cs typeface="Arial" panose="020B0604020202020204" pitchFamily="34" charset="0"/>
              </a:rPr>
              <a:t>Cuando un bono se negocie a un precio igual que su valor nominal, se dice que se negocia a la par. En este caso su tasa de cupón es igual a su rendimiento. </a:t>
            </a:r>
          </a:p>
        </p:txBody>
      </p:sp>
      <p:sp>
        <p:nvSpPr>
          <p:cNvPr id="5" name="3 Título"/>
          <p:cNvSpPr txBox="1">
            <a:spLocks/>
          </p:cNvSpPr>
          <p:nvPr/>
        </p:nvSpPr>
        <p:spPr>
          <a:xfrm>
            <a:off x="552893" y="287078"/>
            <a:ext cx="10983433" cy="85592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Bonos a la par</a:t>
            </a:r>
          </a:p>
        </p:txBody>
      </p:sp>
      <p:grpSp>
        <p:nvGrpSpPr>
          <p:cNvPr id="4" name="Grupo 3">
            <a:extLst>
              <a:ext uri="{FF2B5EF4-FFF2-40B4-BE49-F238E27FC236}">
                <a16:creationId xmlns:a16="http://schemas.microsoft.com/office/drawing/2014/main" id="{7A243858-CE73-43FF-954D-989130F59288}"/>
              </a:ext>
            </a:extLst>
          </p:cNvPr>
          <p:cNvGrpSpPr/>
          <p:nvPr/>
        </p:nvGrpSpPr>
        <p:grpSpPr>
          <a:xfrm>
            <a:off x="6532506" y="2069091"/>
            <a:ext cx="5130878" cy="2719817"/>
            <a:chOff x="3215680" y="1947876"/>
            <a:chExt cx="7309320" cy="4361445"/>
          </a:xfrm>
        </p:grpSpPr>
        <p:cxnSp>
          <p:nvCxnSpPr>
            <p:cNvPr id="6" name="Conector recto 5">
              <a:extLst>
                <a:ext uri="{FF2B5EF4-FFF2-40B4-BE49-F238E27FC236}">
                  <a16:creationId xmlns:a16="http://schemas.microsoft.com/office/drawing/2014/main" id="{2DC9258F-7759-406E-94CE-77677069A17A}"/>
                </a:ext>
              </a:extLst>
            </p:cNvPr>
            <p:cNvCxnSpPr/>
            <p:nvPr/>
          </p:nvCxnSpPr>
          <p:spPr>
            <a:xfrm>
              <a:off x="3647728" y="1947876"/>
              <a:ext cx="0" cy="4361445"/>
            </a:xfrm>
            <a:prstGeom prst="line">
              <a:avLst/>
            </a:prstGeom>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2C86ACEE-0B1B-4491-95E7-E09BE77E26B5}"/>
                </a:ext>
              </a:extLst>
            </p:cNvPr>
            <p:cNvCxnSpPr/>
            <p:nvPr/>
          </p:nvCxnSpPr>
          <p:spPr>
            <a:xfrm>
              <a:off x="3215680" y="4149080"/>
              <a:ext cx="7200800" cy="0"/>
            </a:xfrm>
            <a:prstGeom prst="line">
              <a:avLst/>
            </a:prstGeom>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EA0B0AA4-69CA-4BCF-BA97-AC5A0EB42696}"/>
                </a:ext>
              </a:extLst>
            </p:cNvPr>
            <p:cNvCxnSpPr/>
            <p:nvPr/>
          </p:nvCxnSpPr>
          <p:spPr>
            <a:xfrm>
              <a:off x="8976320" y="3861048"/>
              <a:ext cx="0" cy="576064"/>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C9ABE11F-82D1-49CC-B7C9-CEBD95ECC585}"/>
                </a:ext>
              </a:extLst>
            </p:cNvPr>
            <p:cNvSpPr txBox="1"/>
            <p:nvPr/>
          </p:nvSpPr>
          <p:spPr>
            <a:xfrm>
              <a:off x="8832304" y="4227510"/>
              <a:ext cx="1692696" cy="839025"/>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Fecha de vencimiento</a:t>
              </a:r>
            </a:p>
          </p:txBody>
        </p:sp>
        <p:cxnSp>
          <p:nvCxnSpPr>
            <p:cNvPr id="10" name="Conector recto 9">
              <a:extLst>
                <a:ext uri="{FF2B5EF4-FFF2-40B4-BE49-F238E27FC236}">
                  <a16:creationId xmlns:a16="http://schemas.microsoft.com/office/drawing/2014/main" id="{145AA70D-EBCD-4C13-B8B9-41DA6E1F74DC}"/>
                </a:ext>
              </a:extLst>
            </p:cNvPr>
            <p:cNvCxnSpPr/>
            <p:nvPr/>
          </p:nvCxnSpPr>
          <p:spPr>
            <a:xfrm flipH="1">
              <a:off x="3943350" y="4159250"/>
              <a:ext cx="5035550" cy="0"/>
            </a:xfrm>
            <a:prstGeom prst="line">
              <a:avLst/>
            </a:prstGeom>
            <a:effectLst>
              <a:glow rad="1397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1" name="CuadroTexto 10">
              <a:extLst>
                <a:ext uri="{FF2B5EF4-FFF2-40B4-BE49-F238E27FC236}">
                  <a16:creationId xmlns:a16="http://schemas.microsoft.com/office/drawing/2014/main" id="{943DEC30-8525-4066-8B91-C177A813CB5D}"/>
                </a:ext>
              </a:extLst>
            </p:cNvPr>
            <p:cNvSpPr txBox="1"/>
            <p:nvPr/>
          </p:nvSpPr>
          <p:spPr>
            <a:xfrm>
              <a:off x="5352943" y="4249917"/>
              <a:ext cx="1692696" cy="493545"/>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Tiempo</a:t>
              </a:r>
            </a:p>
          </p:txBody>
        </p:sp>
      </p:grpSp>
      <p:sp>
        <p:nvSpPr>
          <p:cNvPr id="12" name="Marcador de contenido 2">
            <a:extLst>
              <a:ext uri="{FF2B5EF4-FFF2-40B4-BE49-F238E27FC236}">
                <a16:creationId xmlns:a16="http://schemas.microsoft.com/office/drawing/2014/main" id="{F777AEBB-6D51-4460-9091-F1B91DE0CBF1}"/>
              </a:ext>
            </a:extLst>
          </p:cNvPr>
          <p:cNvSpPr txBox="1">
            <a:spLocks/>
          </p:cNvSpPr>
          <p:nvPr/>
        </p:nvSpPr>
        <p:spPr>
          <a:xfrm>
            <a:off x="1775520" y="5412910"/>
            <a:ext cx="8640960" cy="74867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indent="-342900"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b="1" dirty="0"/>
              <a:t>Bonos a la par: </a:t>
            </a:r>
            <a:r>
              <a:rPr lang="es-CO" dirty="0"/>
              <a:t>Su precio es igual al valor nominal.</a:t>
            </a:r>
          </a:p>
        </p:txBody>
      </p:sp>
    </p:spTree>
    <p:extLst>
      <p:ext uri="{BB962C8B-B14F-4D97-AF65-F5344CB8AC3E}">
        <p14:creationId xmlns:p14="http://schemas.microsoft.com/office/powerpoint/2010/main" val="237751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13" y="1841328"/>
            <a:ext cx="5178054" cy="1066261"/>
          </a:xfr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algn="just">
              <a:lnSpc>
                <a:spcPct val="150000"/>
              </a:lnSpc>
              <a:buNone/>
            </a:pPr>
            <a:r>
              <a:rPr lang="es-CO" sz="1800" dirty="0">
                <a:latin typeface="Arial" panose="020B0604020202020204" pitchFamily="34" charset="0"/>
                <a:cs typeface="Arial" panose="020B0604020202020204" pitchFamily="34" charset="0"/>
              </a:rPr>
              <a:t>Si el bono se intercambia con un descuento, cuando el rendimiento es mayor que el cupón</a:t>
            </a:r>
          </a:p>
        </p:txBody>
      </p:sp>
      <p:sp>
        <p:nvSpPr>
          <p:cNvPr id="5" name="3 Título"/>
          <p:cNvSpPr txBox="1">
            <a:spLocks/>
          </p:cNvSpPr>
          <p:nvPr/>
        </p:nvSpPr>
        <p:spPr>
          <a:xfrm>
            <a:off x="372139" y="265814"/>
            <a:ext cx="11451265" cy="87718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Bonos con descuento</a:t>
            </a:r>
          </a:p>
        </p:txBody>
      </p:sp>
      <p:grpSp>
        <p:nvGrpSpPr>
          <p:cNvPr id="6" name="Grupo 5">
            <a:extLst>
              <a:ext uri="{FF2B5EF4-FFF2-40B4-BE49-F238E27FC236}">
                <a16:creationId xmlns:a16="http://schemas.microsoft.com/office/drawing/2014/main" id="{5D49814E-A901-47E1-AD2F-F3A0BCE52106}"/>
              </a:ext>
            </a:extLst>
          </p:cNvPr>
          <p:cNvGrpSpPr/>
          <p:nvPr/>
        </p:nvGrpSpPr>
        <p:grpSpPr>
          <a:xfrm>
            <a:off x="5932967" y="1705114"/>
            <a:ext cx="5560828" cy="2803091"/>
            <a:chOff x="3651152" y="2630479"/>
            <a:chExt cx="6873848" cy="3540011"/>
          </a:xfrm>
        </p:grpSpPr>
        <p:cxnSp>
          <p:nvCxnSpPr>
            <p:cNvPr id="7" name="Conector recto 6">
              <a:extLst>
                <a:ext uri="{FF2B5EF4-FFF2-40B4-BE49-F238E27FC236}">
                  <a16:creationId xmlns:a16="http://schemas.microsoft.com/office/drawing/2014/main" id="{FD0720F1-3FF0-4840-B67A-AB46BA4E034B}"/>
                </a:ext>
              </a:extLst>
            </p:cNvPr>
            <p:cNvCxnSpPr>
              <a:cxnSpLocks/>
            </p:cNvCxnSpPr>
            <p:nvPr/>
          </p:nvCxnSpPr>
          <p:spPr>
            <a:xfrm>
              <a:off x="3848328" y="2630479"/>
              <a:ext cx="0" cy="3540011"/>
            </a:xfrm>
            <a:prstGeom prst="line">
              <a:avLst/>
            </a:prstGeom>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A4EA9D6B-42EE-4A69-8BFA-E1ED3D77C622}"/>
                </a:ext>
              </a:extLst>
            </p:cNvPr>
            <p:cNvCxnSpPr>
              <a:cxnSpLocks/>
            </p:cNvCxnSpPr>
            <p:nvPr/>
          </p:nvCxnSpPr>
          <p:spPr>
            <a:xfrm>
              <a:off x="3651152" y="4149080"/>
              <a:ext cx="6765328" cy="0"/>
            </a:xfrm>
            <a:prstGeom prst="line">
              <a:avLst/>
            </a:prstGeom>
          </p:spPr>
          <p:style>
            <a:lnRef idx="2">
              <a:schemeClr val="dk1"/>
            </a:lnRef>
            <a:fillRef idx="0">
              <a:schemeClr val="dk1"/>
            </a:fillRef>
            <a:effectRef idx="1">
              <a:schemeClr val="dk1"/>
            </a:effectRef>
            <a:fontRef idx="minor">
              <a:schemeClr val="tx1"/>
            </a:fontRef>
          </p:style>
        </p:cxnSp>
        <p:cxnSp>
          <p:nvCxnSpPr>
            <p:cNvPr id="9" name="Conector recto 8">
              <a:extLst>
                <a:ext uri="{FF2B5EF4-FFF2-40B4-BE49-F238E27FC236}">
                  <a16:creationId xmlns:a16="http://schemas.microsoft.com/office/drawing/2014/main" id="{01CC0BBE-C0AE-4E7E-A7A1-FE4045C9BA21}"/>
                </a:ext>
              </a:extLst>
            </p:cNvPr>
            <p:cNvCxnSpPr/>
            <p:nvPr/>
          </p:nvCxnSpPr>
          <p:spPr>
            <a:xfrm>
              <a:off x="8976320" y="3861048"/>
              <a:ext cx="0" cy="576064"/>
            </a:xfrm>
            <a:prstGeom prst="line">
              <a:avLst/>
            </a:prstGeom>
          </p:spPr>
          <p:style>
            <a:lnRef idx="2">
              <a:schemeClr val="dk1"/>
            </a:lnRef>
            <a:fillRef idx="0">
              <a:schemeClr val="dk1"/>
            </a:fillRef>
            <a:effectRef idx="1">
              <a:schemeClr val="dk1"/>
            </a:effectRef>
            <a:fontRef idx="minor">
              <a:schemeClr val="tx1"/>
            </a:fontRef>
          </p:style>
        </p:cxnSp>
        <p:sp>
          <p:nvSpPr>
            <p:cNvPr id="10" name="CuadroTexto 9">
              <a:extLst>
                <a:ext uri="{FF2B5EF4-FFF2-40B4-BE49-F238E27FC236}">
                  <a16:creationId xmlns:a16="http://schemas.microsoft.com/office/drawing/2014/main" id="{6597C9A9-4FFB-4A3D-8B1F-33F727990189}"/>
                </a:ext>
              </a:extLst>
            </p:cNvPr>
            <p:cNvSpPr txBox="1"/>
            <p:nvPr/>
          </p:nvSpPr>
          <p:spPr>
            <a:xfrm>
              <a:off x="8832304" y="4227509"/>
              <a:ext cx="1692696" cy="523220"/>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Fecha de vencimiento</a:t>
              </a:r>
            </a:p>
          </p:txBody>
        </p:sp>
        <p:sp>
          <p:nvSpPr>
            <p:cNvPr id="11" name="Forma libre 10">
              <a:extLst>
                <a:ext uri="{FF2B5EF4-FFF2-40B4-BE49-F238E27FC236}">
                  <a16:creationId xmlns:a16="http://schemas.microsoft.com/office/drawing/2014/main" id="{6C2C4440-192F-49CA-9DBF-25ED1507EC78}"/>
                </a:ext>
              </a:extLst>
            </p:cNvPr>
            <p:cNvSpPr/>
            <p:nvPr/>
          </p:nvSpPr>
          <p:spPr>
            <a:xfrm>
              <a:off x="3943350" y="4159250"/>
              <a:ext cx="5035550" cy="1720850"/>
            </a:xfrm>
            <a:custGeom>
              <a:avLst/>
              <a:gdLst>
                <a:gd name="connsiteX0" fmla="*/ 5035550 w 5035550"/>
                <a:gd name="connsiteY0" fmla="*/ 0 h 1720850"/>
                <a:gd name="connsiteX1" fmla="*/ 4318000 w 5035550"/>
                <a:gd name="connsiteY1" fmla="*/ 717550 h 1720850"/>
                <a:gd name="connsiteX2" fmla="*/ 2159000 w 5035550"/>
                <a:gd name="connsiteY2" fmla="*/ 1435100 h 1720850"/>
                <a:gd name="connsiteX3" fmla="*/ 0 w 5035550"/>
                <a:gd name="connsiteY3" fmla="*/ 1720850 h 1720850"/>
              </a:gdLst>
              <a:ahLst/>
              <a:cxnLst>
                <a:cxn ang="0">
                  <a:pos x="connsiteX0" y="connsiteY0"/>
                </a:cxn>
                <a:cxn ang="0">
                  <a:pos x="connsiteX1" y="connsiteY1"/>
                </a:cxn>
                <a:cxn ang="0">
                  <a:pos x="connsiteX2" y="connsiteY2"/>
                </a:cxn>
                <a:cxn ang="0">
                  <a:pos x="connsiteX3" y="connsiteY3"/>
                </a:cxn>
              </a:cxnLst>
              <a:rect l="l" t="t" r="r" b="b"/>
              <a:pathLst>
                <a:path w="5035550" h="1720850">
                  <a:moveTo>
                    <a:pt x="5035550" y="0"/>
                  </a:moveTo>
                  <a:cubicBezTo>
                    <a:pt x="4916487" y="239183"/>
                    <a:pt x="4797425" y="478367"/>
                    <a:pt x="4318000" y="717550"/>
                  </a:cubicBezTo>
                  <a:cubicBezTo>
                    <a:pt x="3838575" y="956733"/>
                    <a:pt x="2878667" y="1267883"/>
                    <a:pt x="2159000" y="1435100"/>
                  </a:cubicBezTo>
                  <a:cubicBezTo>
                    <a:pt x="1439333" y="1602317"/>
                    <a:pt x="719666" y="1661583"/>
                    <a:pt x="0" y="1720850"/>
                  </a:cubicBezTo>
                </a:path>
              </a:pathLst>
            </a:custGeom>
            <a:effectLst>
              <a:glow rad="101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O" sz="1400"/>
            </a:p>
          </p:txBody>
        </p:sp>
        <p:sp>
          <p:nvSpPr>
            <p:cNvPr id="12" name="CuadroTexto 11">
              <a:extLst>
                <a:ext uri="{FF2B5EF4-FFF2-40B4-BE49-F238E27FC236}">
                  <a16:creationId xmlns:a16="http://schemas.microsoft.com/office/drawing/2014/main" id="{5D8A6716-BDF3-4DEE-ABA4-619EEF156839}"/>
                </a:ext>
              </a:extLst>
            </p:cNvPr>
            <p:cNvSpPr txBox="1"/>
            <p:nvPr/>
          </p:nvSpPr>
          <p:spPr>
            <a:xfrm>
              <a:off x="4026388" y="5862712"/>
              <a:ext cx="3019250" cy="307778"/>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Bono con descuento</a:t>
              </a:r>
            </a:p>
          </p:txBody>
        </p:sp>
        <p:sp>
          <p:nvSpPr>
            <p:cNvPr id="13" name="CuadroTexto 12">
              <a:extLst>
                <a:ext uri="{FF2B5EF4-FFF2-40B4-BE49-F238E27FC236}">
                  <a16:creationId xmlns:a16="http://schemas.microsoft.com/office/drawing/2014/main" id="{63B9DE54-87DC-46F9-9241-9C8207426003}"/>
                </a:ext>
              </a:extLst>
            </p:cNvPr>
            <p:cNvSpPr txBox="1"/>
            <p:nvPr/>
          </p:nvSpPr>
          <p:spPr>
            <a:xfrm>
              <a:off x="5352943" y="4249916"/>
              <a:ext cx="1692696" cy="307777"/>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Tiempo</a:t>
              </a:r>
            </a:p>
          </p:txBody>
        </p:sp>
      </p:grpSp>
      <p:sp>
        <p:nvSpPr>
          <p:cNvPr id="4" name="Rectángulo 3">
            <a:extLst>
              <a:ext uri="{FF2B5EF4-FFF2-40B4-BE49-F238E27FC236}">
                <a16:creationId xmlns:a16="http://schemas.microsoft.com/office/drawing/2014/main" id="{7C39E80A-18B1-426E-9A2C-4842769B4107}"/>
              </a:ext>
            </a:extLst>
          </p:cNvPr>
          <p:cNvSpPr/>
          <p:nvPr/>
        </p:nvSpPr>
        <p:spPr>
          <a:xfrm>
            <a:off x="372123" y="5293187"/>
            <a:ext cx="11451264" cy="974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indent="-228600" algn="ctr">
              <a:lnSpc>
                <a:spcPct val="150000"/>
              </a:lnSpc>
              <a:spcBef>
                <a:spcPts val="1000"/>
              </a:spcBef>
            </a:pPr>
            <a:r>
              <a:rPr lang="es-CO" dirty="0">
                <a:latin typeface="Arial" panose="020B0604020202020204" pitchFamily="34" charset="0"/>
                <a:cs typeface="Arial" panose="020B0604020202020204" pitchFamily="34" charset="0"/>
              </a:rPr>
              <a:t>Un inversionista que lo compre ganará un rendimiento por recibir tanto los cupones como por recibir el valor nominal, que excede al precio que pagó por él.</a:t>
            </a:r>
          </a:p>
        </p:txBody>
      </p:sp>
      <p:sp>
        <p:nvSpPr>
          <p:cNvPr id="14" name="Marcador de contenido 2">
            <a:extLst>
              <a:ext uri="{FF2B5EF4-FFF2-40B4-BE49-F238E27FC236}">
                <a16:creationId xmlns:a16="http://schemas.microsoft.com/office/drawing/2014/main" id="{C86453AF-EE82-42EF-9979-323C989E7847}"/>
              </a:ext>
            </a:extLst>
          </p:cNvPr>
          <p:cNvSpPr txBox="1">
            <a:spLocks/>
          </p:cNvSpPr>
          <p:nvPr/>
        </p:nvSpPr>
        <p:spPr>
          <a:xfrm>
            <a:off x="372123" y="3644109"/>
            <a:ext cx="5263142" cy="8640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defPPr>
              <a:defRPr lang="es-CO"/>
            </a:defPPr>
            <a:lvl1pPr indent="-342900"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es-CO" sz="1800" b="1" dirty="0"/>
              <a:t>Bonos con descuento: </a:t>
            </a:r>
            <a:r>
              <a:rPr lang="es-CO" sz="1800" dirty="0"/>
              <a:t>Su precio es inferior que el valor nominal.</a:t>
            </a:r>
          </a:p>
        </p:txBody>
      </p:sp>
    </p:spTree>
    <p:extLst>
      <p:ext uri="{BB962C8B-B14F-4D97-AF65-F5344CB8AC3E}">
        <p14:creationId xmlns:p14="http://schemas.microsoft.com/office/powerpoint/2010/main" val="151769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txBox="1">
            <a:spLocks/>
          </p:cNvSpPr>
          <p:nvPr/>
        </p:nvSpPr>
        <p:spPr>
          <a:xfrm>
            <a:off x="435935" y="223284"/>
            <a:ext cx="11366205" cy="91971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Precio bonos después del pago de cupón</a:t>
            </a:r>
          </a:p>
        </p:txBody>
      </p:sp>
      <p:graphicFrame>
        <p:nvGraphicFramePr>
          <p:cNvPr id="5" name="Tabla 4"/>
          <p:cNvGraphicFramePr>
            <a:graphicFrameLocks noGrp="1"/>
          </p:cNvGraphicFramePr>
          <p:nvPr>
            <p:extLst>
              <p:ext uri="{D42A27DB-BD31-4B8C-83A1-F6EECF244321}">
                <p14:modId xmlns:p14="http://schemas.microsoft.com/office/powerpoint/2010/main" val="1218413816"/>
              </p:ext>
            </p:extLst>
          </p:nvPr>
        </p:nvGraphicFramePr>
        <p:xfrm>
          <a:off x="4373696" y="1861851"/>
          <a:ext cx="7428444" cy="4138399"/>
        </p:xfrm>
        <a:graphic>
          <a:graphicData uri="http://schemas.openxmlformats.org/drawingml/2006/table">
            <a:tbl>
              <a:tblPr firstRow="1" bandRow="1">
                <a:tableStyleId>{5940675A-B579-460E-94D1-54222C63F5DA}</a:tableStyleId>
              </a:tblPr>
              <a:tblGrid>
                <a:gridCol w="1857111">
                  <a:extLst>
                    <a:ext uri="{9D8B030D-6E8A-4147-A177-3AD203B41FA5}">
                      <a16:colId xmlns:a16="http://schemas.microsoft.com/office/drawing/2014/main" val="20000"/>
                    </a:ext>
                  </a:extLst>
                </a:gridCol>
                <a:gridCol w="1857111">
                  <a:extLst>
                    <a:ext uri="{9D8B030D-6E8A-4147-A177-3AD203B41FA5}">
                      <a16:colId xmlns:a16="http://schemas.microsoft.com/office/drawing/2014/main" val="20001"/>
                    </a:ext>
                  </a:extLst>
                </a:gridCol>
                <a:gridCol w="1857111">
                  <a:extLst>
                    <a:ext uri="{9D8B030D-6E8A-4147-A177-3AD203B41FA5}">
                      <a16:colId xmlns:a16="http://schemas.microsoft.com/office/drawing/2014/main" val="20002"/>
                    </a:ext>
                  </a:extLst>
                </a:gridCol>
                <a:gridCol w="1857111">
                  <a:extLst>
                    <a:ext uri="{9D8B030D-6E8A-4147-A177-3AD203B41FA5}">
                      <a16:colId xmlns:a16="http://schemas.microsoft.com/office/drawing/2014/main" val="20003"/>
                    </a:ext>
                  </a:extLst>
                </a:gridCol>
              </a:tblGrid>
              <a:tr h="891159">
                <a:tc>
                  <a:txBody>
                    <a:bodyPr/>
                    <a:lstStyle/>
                    <a:p>
                      <a:pPr algn="ctr"/>
                      <a:r>
                        <a:rPr lang="es-CO" sz="2000" b="1" dirty="0">
                          <a:latin typeface="Arial" panose="020B0604020202020204" pitchFamily="34" charset="0"/>
                          <a:cs typeface="Arial" panose="020B0604020202020204" pitchFamily="34" charset="0"/>
                        </a:rPr>
                        <a:t>Cuando el precio del bono es …</a:t>
                      </a:r>
                    </a:p>
                  </a:txBody>
                  <a:tcPr anchor="ctr"/>
                </a:tc>
                <a:tc>
                  <a:txBody>
                    <a:bodyPr/>
                    <a:lstStyle/>
                    <a:p>
                      <a:pPr algn="ctr"/>
                      <a:r>
                        <a:rPr lang="es-CO" sz="2000" dirty="0">
                          <a:latin typeface="Arial" panose="020B0604020202020204" pitchFamily="34" charset="0"/>
                          <a:cs typeface="Arial" panose="020B0604020202020204" pitchFamily="34" charset="0"/>
                        </a:rPr>
                        <a:t>mayor</a:t>
                      </a:r>
                      <a:r>
                        <a:rPr lang="es-CO" sz="2000" baseline="0" dirty="0">
                          <a:latin typeface="Arial" panose="020B0604020202020204" pitchFamily="34" charset="0"/>
                          <a:cs typeface="Arial" panose="020B0604020202020204" pitchFamily="34" charset="0"/>
                        </a:rPr>
                        <a:t> que el valor nominal</a:t>
                      </a:r>
                      <a:endParaRPr lang="es-CO" sz="2000" dirty="0">
                        <a:latin typeface="Arial" panose="020B0604020202020204" pitchFamily="34" charset="0"/>
                        <a:cs typeface="Arial" panose="020B0604020202020204" pitchFamily="34" charset="0"/>
                      </a:endParaRPr>
                    </a:p>
                  </a:txBody>
                  <a:tcPr anchor="ctr"/>
                </a:tc>
                <a:tc>
                  <a:txBody>
                    <a:bodyPr/>
                    <a:lstStyle/>
                    <a:p>
                      <a:pPr algn="ctr"/>
                      <a:r>
                        <a:rPr lang="es-CO" sz="2000" dirty="0">
                          <a:latin typeface="Arial" panose="020B0604020202020204" pitchFamily="34" charset="0"/>
                          <a:cs typeface="Arial" panose="020B0604020202020204" pitchFamily="34" charset="0"/>
                        </a:rPr>
                        <a:t>igual que el valor nominal</a:t>
                      </a:r>
                    </a:p>
                  </a:txBody>
                  <a:tcPr anchor="ctr"/>
                </a:tc>
                <a:tc>
                  <a:txBody>
                    <a:bodyPr/>
                    <a:lstStyle/>
                    <a:p>
                      <a:pPr algn="ctr"/>
                      <a:r>
                        <a:rPr lang="es-CO" sz="2000" dirty="0">
                          <a:latin typeface="Arial" panose="020B0604020202020204" pitchFamily="34" charset="0"/>
                          <a:cs typeface="Arial" panose="020B0604020202020204" pitchFamily="34" charset="0"/>
                        </a:rPr>
                        <a:t>menor</a:t>
                      </a:r>
                      <a:r>
                        <a:rPr lang="es-CO" sz="2000" baseline="0" dirty="0">
                          <a:latin typeface="Arial" panose="020B0604020202020204" pitchFamily="34" charset="0"/>
                          <a:cs typeface="Arial" panose="020B0604020202020204" pitchFamily="34" charset="0"/>
                        </a:rPr>
                        <a:t> que el valor nominal</a:t>
                      </a:r>
                      <a:endParaRPr lang="es-CO"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1161207">
                <a:tc>
                  <a:txBody>
                    <a:bodyPr/>
                    <a:lstStyle/>
                    <a:p>
                      <a:pPr algn="ctr"/>
                      <a:r>
                        <a:rPr lang="es-CO" sz="2000" b="1" dirty="0">
                          <a:latin typeface="Arial" panose="020B0604020202020204" pitchFamily="34" charset="0"/>
                          <a:cs typeface="Arial" panose="020B0604020202020204" pitchFamily="34" charset="0"/>
                        </a:rPr>
                        <a:t>Se dice que el bono se negocia …</a:t>
                      </a:r>
                    </a:p>
                  </a:txBody>
                  <a:tcPr anchor="ctr"/>
                </a:tc>
                <a:tc>
                  <a:txBody>
                    <a:bodyPr/>
                    <a:lstStyle/>
                    <a:p>
                      <a:pPr algn="ctr"/>
                      <a:r>
                        <a:rPr lang="es-CO" sz="2000" dirty="0">
                          <a:latin typeface="Arial" panose="020B0604020202020204" pitchFamily="34" charset="0"/>
                          <a:cs typeface="Arial" panose="020B0604020202020204" pitchFamily="34" charset="0"/>
                        </a:rPr>
                        <a:t>con prima</a:t>
                      </a:r>
                    </a:p>
                  </a:txBody>
                  <a:tcPr anchor="ctr"/>
                </a:tc>
                <a:tc>
                  <a:txBody>
                    <a:bodyPr/>
                    <a:lstStyle/>
                    <a:p>
                      <a:pPr algn="ctr"/>
                      <a:r>
                        <a:rPr lang="es-CO" sz="2000" dirty="0">
                          <a:latin typeface="Arial" panose="020B0604020202020204" pitchFamily="34" charset="0"/>
                          <a:cs typeface="Arial" panose="020B0604020202020204" pitchFamily="34" charset="0"/>
                        </a:rPr>
                        <a:t>a</a:t>
                      </a:r>
                      <a:r>
                        <a:rPr lang="es-CO" sz="2000" baseline="0" dirty="0">
                          <a:latin typeface="Arial" panose="020B0604020202020204" pitchFamily="34" charset="0"/>
                          <a:cs typeface="Arial" panose="020B0604020202020204" pitchFamily="34" charset="0"/>
                        </a:rPr>
                        <a:t> la par</a:t>
                      </a:r>
                      <a:endParaRPr lang="es-CO" sz="2000" dirty="0">
                        <a:latin typeface="Arial" panose="020B0604020202020204" pitchFamily="34" charset="0"/>
                        <a:cs typeface="Arial" panose="020B0604020202020204" pitchFamily="34" charset="0"/>
                      </a:endParaRPr>
                    </a:p>
                  </a:txBody>
                  <a:tcPr anchor="ctr"/>
                </a:tc>
                <a:tc>
                  <a:txBody>
                    <a:bodyPr/>
                    <a:lstStyle/>
                    <a:p>
                      <a:pPr algn="ctr"/>
                      <a:r>
                        <a:rPr lang="es-CO" sz="2000" dirty="0">
                          <a:latin typeface="Arial" panose="020B0604020202020204" pitchFamily="34" charset="0"/>
                          <a:cs typeface="Arial" panose="020B0604020202020204" pitchFamily="34" charset="0"/>
                        </a:rPr>
                        <a:t>con descuento</a:t>
                      </a:r>
                    </a:p>
                  </a:txBody>
                  <a:tcPr anchor="ctr"/>
                </a:tc>
                <a:extLst>
                  <a:ext uri="{0D108BD9-81ED-4DB2-BD59-A6C34878D82A}">
                    <a16:rowId xmlns:a16="http://schemas.microsoft.com/office/drawing/2014/main" val="10001"/>
                  </a:ext>
                </a:extLst>
              </a:tr>
              <a:tr h="1971352">
                <a:tc>
                  <a:txBody>
                    <a:bodyPr/>
                    <a:lstStyle/>
                    <a:p>
                      <a:pPr algn="ctr"/>
                      <a:r>
                        <a:rPr lang="es-CO" sz="2000" b="1" dirty="0">
                          <a:latin typeface="Arial" panose="020B0604020202020204" pitchFamily="34" charset="0"/>
                          <a:cs typeface="Arial" panose="020B0604020202020204" pitchFamily="34" charset="0"/>
                        </a:rPr>
                        <a:t>Esto ocurre cuando</a:t>
                      </a:r>
                      <a:r>
                        <a:rPr lang="es-CO" sz="2000" b="1" baseline="0" dirty="0">
                          <a:latin typeface="Arial" panose="020B0604020202020204" pitchFamily="34" charset="0"/>
                          <a:cs typeface="Arial" panose="020B0604020202020204" pitchFamily="34" charset="0"/>
                        </a:rPr>
                        <a:t> …</a:t>
                      </a:r>
                      <a:endParaRPr lang="es-CO" sz="2000" b="1" dirty="0">
                        <a:latin typeface="Arial" panose="020B0604020202020204" pitchFamily="34" charset="0"/>
                        <a:cs typeface="Arial" panose="020B0604020202020204" pitchFamily="34" charset="0"/>
                      </a:endParaRPr>
                    </a:p>
                  </a:txBody>
                  <a:tcPr anchor="ctr"/>
                </a:tc>
                <a:tc>
                  <a:txBody>
                    <a:bodyPr/>
                    <a:lstStyle/>
                    <a:p>
                      <a:pPr algn="ctr"/>
                      <a:r>
                        <a:rPr lang="es-CO" sz="2000" dirty="0">
                          <a:latin typeface="Arial" panose="020B0604020202020204" pitchFamily="34" charset="0"/>
                          <a:cs typeface="Arial" panose="020B0604020202020204" pitchFamily="34" charset="0"/>
                        </a:rPr>
                        <a:t>Tasa cupón &gt; Rendimiento</a:t>
                      </a:r>
                      <a:endParaRPr lang="es-CO" sz="2000" strike="sngStrike"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000" dirty="0">
                          <a:latin typeface="Arial" panose="020B0604020202020204" pitchFamily="34" charset="0"/>
                          <a:cs typeface="Arial" panose="020B0604020202020204" pitchFamily="34" charset="0"/>
                        </a:rPr>
                        <a:t>Tasa cupón = Rendimiento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000" dirty="0">
                          <a:latin typeface="Arial" panose="020B0604020202020204" pitchFamily="34" charset="0"/>
                          <a:cs typeface="Arial" panose="020B0604020202020204" pitchFamily="34" charset="0"/>
                        </a:rPr>
                        <a:t>Tasa cupón &lt; Rendimiento</a:t>
                      </a:r>
                    </a:p>
                  </a:txBody>
                  <a:tcPr anchor="ctr"/>
                </a:tc>
                <a:extLst>
                  <a:ext uri="{0D108BD9-81ED-4DB2-BD59-A6C34878D82A}">
                    <a16:rowId xmlns:a16="http://schemas.microsoft.com/office/drawing/2014/main" val="10002"/>
                  </a:ext>
                </a:extLst>
              </a:tr>
            </a:tbl>
          </a:graphicData>
        </a:graphic>
      </p:graphicFrame>
      <p:sp>
        <p:nvSpPr>
          <p:cNvPr id="2" name="CuadroTexto 1">
            <a:extLst>
              <a:ext uri="{FF2B5EF4-FFF2-40B4-BE49-F238E27FC236}">
                <a16:creationId xmlns:a16="http://schemas.microsoft.com/office/drawing/2014/main" id="{75A7FB5A-949C-433A-BFCE-3DC665D17568}"/>
              </a:ext>
            </a:extLst>
          </p:cNvPr>
          <p:cNvSpPr txBox="1"/>
          <p:nvPr/>
        </p:nvSpPr>
        <p:spPr>
          <a:xfrm>
            <a:off x="435935" y="2745720"/>
            <a:ext cx="3563188" cy="2370660"/>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indent="-228600" algn="just">
              <a:lnSpc>
                <a:spcPct val="150000"/>
              </a:lnSpc>
              <a:spcBef>
                <a:spcPts val="1000"/>
              </a:spcBef>
              <a:buFont typeface="Arial" panose="020B0604020202020204" pitchFamily="34" charset="0"/>
              <a:buNone/>
              <a:defRPr>
                <a:solidFill>
                  <a:schemeClr val="dk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dk1"/>
                </a:solidFill>
              </a:defRPr>
            </a:lvl2pPr>
            <a:lvl3pPr marL="1143000" indent="-228600">
              <a:lnSpc>
                <a:spcPct val="90000"/>
              </a:lnSpc>
              <a:spcBef>
                <a:spcPts val="500"/>
              </a:spcBef>
              <a:buFont typeface="Arial" panose="020B0604020202020204" pitchFamily="34" charset="0"/>
              <a:buChar char="•"/>
              <a:defRPr sz="2000">
                <a:solidFill>
                  <a:schemeClr val="dk1"/>
                </a:solidFill>
              </a:defRPr>
            </a:lvl3pPr>
            <a:lvl4pPr marL="1600200" indent="-228600">
              <a:lnSpc>
                <a:spcPct val="90000"/>
              </a:lnSpc>
              <a:spcBef>
                <a:spcPts val="500"/>
              </a:spcBef>
              <a:buFont typeface="Arial" panose="020B0604020202020204" pitchFamily="34" charset="0"/>
              <a:buChar char="•"/>
              <a:defRPr>
                <a:solidFill>
                  <a:schemeClr val="dk1"/>
                </a:solidFill>
              </a:defRPr>
            </a:lvl4pPr>
            <a:lvl5pPr marL="2057400" indent="-228600">
              <a:lnSpc>
                <a:spcPct val="90000"/>
              </a:lnSpc>
              <a:spcBef>
                <a:spcPts val="500"/>
              </a:spcBef>
              <a:buFont typeface="Arial" panose="020B0604020202020204" pitchFamily="34" charset="0"/>
              <a:buChar char="•"/>
              <a:defRPr>
                <a:solidFill>
                  <a:schemeClr val="dk1"/>
                </a:solidFill>
              </a:defRPr>
            </a:lvl5pPr>
            <a:lvl6pPr marL="2514600" indent="-228600">
              <a:lnSpc>
                <a:spcPct val="90000"/>
              </a:lnSpc>
              <a:spcBef>
                <a:spcPts val="500"/>
              </a:spcBef>
              <a:buFont typeface="Arial" panose="020B0604020202020204" pitchFamily="34" charset="0"/>
              <a:buChar char="•"/>
              <a:defRPr>
                <a:solidFill>
                  <a:schemeClr val="dk1"/>
                </a:solidFill>
              </a:defRPr>
            </a:lvl6pPr>
            <a:lvl7pPr marL="2971800" indent="-228600">
              <a:lnSpc>
                <a:spcPct val="90000"/>
              </a:lnSpc>
              <a:spcBef>
                <a:spcPts val="500"/>
              </a:spcBef>
              <a:buFont typeface="Arial" panose="020B0604020202020204" pitchFamily="34" charset="0"/>
              <a:buChar char="•"/>
              <a:defRPr>
                <a:solidFill>
                  <a:schemeClr val="dk1"/>
                </a:solidFill>
              </a:defRPr>
            </a:lvl7pPr>
            <a:lvl8pPr marL="3429000" indent="-228600">
              <a:lnSpc>
                <a:spcPct val="90000"/>
              </a:lnSpc>
              <a:spcBef>
                <a:spcPts val="500"/>
              </a:spcBef>
              <a:buFont typeface="Arial" panose="020B0604020202020204" pitchFamily="34" charset="0"/>
              <a:buChar char="•"/>
              <a:defRPr>
                <a:solidFill>
                  <a:schemeClr val="dk1"/>
                </a:solidFill>
              </a:defRPr>
            </a:lvl8pPr>
            <a:lvl9pPr marL="3886200" indent="-228600">
              <a:lnSpc>
                <a:spcPct val="90000"/>
              </a:lnSpc>
              <a:spcBef>
                <a:spcPts val="500"/>
              </a:spcBef>
              <a:buFont typeface="Arial" panose="020B0604020202020204" pitchFamily="34" charset="0"/>
              <a:buChar char="•"/>
              <a:defRPr>
                <a:solidFill>
                  <a:schemeClr val="dk1"/>
                </a:solidFill>
              </a:defRPr>
            </a:lvl9pPr>
          </a:lstStyle>
          <a:p>
            <a:r>
              <a:rPr lang="es-CO" sz="2000" dirty="0"/>
              <a:t>Inmediatamente después del pago de los cupones se puede observar uno de los siguientes comportamientos.</a:t>
            </a:r>
          </a:p>
        </p:txBody>
      </p:sp>
    </p:spTree>
    <p:extLst>
      <p:ext uri="{BB962C8B-B14F-4D97-AF65-F5344CB8AC3E}">
        <p14:creationId xmlns:p14="http://schemas.microsoft.com/office/powerpoint/2010/main" val="356955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2343" y="1454345"/>
            <a:ext cx="11206715" cy="913426"/>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algn="ctr">
              <a:lnSpc>
                <a:spcPct val="150000"/>
              </a:lnSpc>
              <a:buNone/>
            </a:pPr>
            <a:r>
              <a:rPr lang="es-CO" sz="1800" dirty="0">
                <a:latin typeface="Arial" panose="020B0604020202020204" pitchFamily="34" charset="0"/>
                <a:cs typeface="Arial" panose="020B0604020202020204" pitchFamily="34" charset="0"/>
              </a:rPr>
              <a:t>Tres bonos a 30 años con pagos anuales de cupón. Un bono tiene una tasa cupón de 10%, otro de 5% y el último de 3%. Si el rendimiento de los tres bonos es de 5%.</a:t>
            </a:r>
          </a:p>
        </p:txBody>
      </p:sp>
      <p:sp>
        <p:nvSpPr>
          <p:cNvPr id="4" name="3 Título"/>
          <p:cNvSpPr txBox="1">
            <a:spLocks/>
          </p:cNvSpPr>
          <p:nvPr/>
        </p:nvSpPr>
        <p:spPr>
          <a:xfrm>
            <a:off x="435935" y="318976"/>
            <a:ext cx="11206716" cy="82402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Descuento o premio de un bono cupón</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5C96B7A-CBF8-4CD0-9C0F-6D31CE4E8C3A}"/>
                  </a:ext>
                </a:extLst>
              </p:cNvPr>
              <p:cNvSpPr txBox="1"/>
              <p:nvPr/>
            </p:nvSpPr>
            <p:spPr>
              <a:xfrm>
                <a:off x="1033661" y="2679117"/>
                <a:ext cx="760663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𝑃</m:t>
                      </m:r>
                      <m:d>
                        <m:dPr>
                          <m:ctrlPr>
                            <a:rPr lang="es-CO" i="1">
                              <a:latin typeface="Cambria Math" panose="02040503050406030204" pitchFamily="18" charset="0"/>
                            </a:rPr>
                          </m:ctrlPr>
                        </m:dPr>
                        <m:e>
                          <m:r>
                            <a:rPr lang="es-CO" i="1">
                              <a:latin typeface="Cambria Math" panose="02040503050406030204" pitchFamily="18" charset="0"/>
                            </a:rPr>
                            <m:t>𝑐𝑢𝑝</m:t>
                          </m:r>
                          <m:r>
                            <a:rPr lang="es-CO" i="1">
                              <a:latin typeface="Cambria Math" panose="02040503050406030204" pitchFamily="18" charset="0"/>
                            </a:rPr>
                            <m:t>ó</m:t>
                          </m:r>
                          <m:r>
                            <a:rPr lang="es-CO" i="1">
                              <a:latin typeface="Cambria Math" panose="02040503050406030204" pitchFamily="18" charset="0"/>
                            </a:rPr>
                            <m:t>𝑛</m:t>
                          </m:r>
                          <m:r>
                            <a:rPr lang="es-CO" i="1">
                              <a:latin typeface="Cambria Math" panose="02040503050406030204" pitchFamily="18" charset="0"/>
                            </a:rPr>
                            <m:t> </m:t>
                          </m:r>
                          <m:r>
                            <a:rPr lang="es-CO" i="1">
                              <a:latin typeface="Cambria Math" panose="02040503050406030204" pitchFamily="18" charset="0"/>
                            </a:rPr>
                            <m:t>𝑎𝑙</m:t>
                          </m:r>
                          <m:r>
                            <a:rPr lang="es-CO" i="1">
                              <a:latin typeface="Cambria Math" panose="02040503050406030204" pitchFamily="18" charset="0"/>
                            </a:rPr>
                            <m:t> 10%</m:t>
                          </m:r>
                        </m:e>
                      </m:d>
                      <m:r>
                        <a:rPr lang="es-CO" i="1">
                          <a:latin typeface="Cambria Math" panose="02040503050406030204" pitchFamily="18" charset="0"/>
                        </a:rPr>
                        <m:t>=10</m:t>
                      </m:r>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r>
                            <a:rPr lang="es-CO" i="1">
                              <a:latin typeface="Cambria Math" panose="02040503050406030204" pitchFamily="18" charset="0"/>
                              <a:ea typeface="Cambria Math" panose="02040503050406030204" pitchFamily="18" charset="0"/>
                            </a:rPr>
                            <m:t>0,05</m:t>
                          </m:r>
                        </m:den>
                      </m:f>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e>
                      </m:d>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100</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r>
                        <a:rPr lang="es-CO" i="1">
                          <a:latin typeface="Cambria Math" panose="02040503050406030204" pitchFamily="18" charset="0"/>
                          <a:ea typeface="Cambria Math" panose="02040503050406030204" pitchFamily="18" charset="0"/>
                        </a:rPr>
                        <m:t>=$176,86</m:t>
                      </m:r>
                    </m:oMath>
                  </m:oMathPara>
                </a14:m>
                <a:endParaRPr lang="es-CO" dirty="0"/>
              </a:p>
            </p:txBody>
          </p:sp>
        </mc:Choice>
        <mc:Fallback xmlns="">
          <p:sp>
            <p:nvSpPr>
              <p:cNvPr id="6" name="CuadroTexto 5">
                <a:extLst>
                  <a:ext uri="{FF2B5EF4-FFF2-40B4-BE49-F238E27FC236}">
                    <a16:creationId xmlns:a16="http://schemas.microsoft.com/office/drawing/2014/main" id="{55C96B7A-CBF8-4CD0-9C0F-6D31CE4E8C3A}"/>
                  </a:ext>
                </a:extLst>
              </p:cNvPr>
              <p:cNvSpPr txBox="1">
                <a:spLocks noRot="1" noChangeAspect="1" noMove="1" noResize="1" noEditPoints="1" noAdjustHandles="1" noChangeArrowheads="1" noChangeShapeType="1" noTextEdit="1"/>
              </p:cNvSpPr>
              <p:nvPr/>
            </p:nvSpPr>
            <p:spPr>
              <a:xfrm>
                <a:off x="1033661" y="2679117"/>
                <a:ext cx="7606634" cy="622350"/>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FCA51F50-7F34-4754-803B-1E4137857186}"/>
                  </a:ext>
                </a:extLst>
              </p:cNvPr>
              <p:cNvSpPr txBox="1"/>
              <p:nvPr/>
            </p:nvSpPr>
            <p:spPr>
              <a:xfrm>
                <a:off x="1033662" y="4188348"/>
                <a:ext cx="7045583"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𝑃</m:t>
                      </m:r>
                      <m:d>
                        <m:dPr>
                          <m:ctrlPr>
                            <a:rPr lang="es-CO" i="1">
                              <a:latin typeface="Cambria Math" panose="02040503050406030204" pitchFamily="18" charset="0"/>
                            </a:rPr>
                          </m:ctrlPr>
                        </m:dPr>
                        <m:e>
                          <m:r>
                            <a:rPr lang="es-CO" i="1">
                              <a:latin typeface="Cambria Math" panose="02040503050406030204" pitchFamily="18" charset="0"/>
                            </a:rPr>
                            <m:t>𝑐𝑢𝑝</m:t>
                          </m:r>
                          <m:r>
                            <a:rPr lang="es-CO" i="1">
                              <a:latin typeface="Cambria Math" panose="02040503050406030204" pitchFamily="18" charset="0"/>
                            </a:rPr>
                            <m:t>ó</m:t>
                          </m:r>
                          <m:r>
                            <a:rPr lang="es-CO" i="1">
                              <a:latin typeface="Cambria Math" panose="02040503050406030204" pitchFamily="18" charset="0"/>
                            </a:rPr>
                            <m:t>𝑛</m:t>
                          </m:r>
                          <m:r>
                            <a:rPr lang="es-CO" i="1">
                              <a:latin typeface="Cambria Math" panose="02040503050406030204" pitchFamily="18" charset="0"/>
                            </a:rPr>
                            <m:t> </m:t>
                          </m:r>
                          <m:r>
                            <a:rPr lang="es-CO" i="1">
                              <a:latin typeface="Cambria Math" panose="02040503050406030204" pitchFamily="18" charset="0"/>
                            </a:rPr>
                            <m:t>𝑎𝑙</m:t>
                          </m:r>
                          <m:r>
                            <a:rPr lang="es-CO" i="1">
                              <a:latin typeface="Cambria Math" panose="02040503050406030204" pitchFamily="18" charset="0"/>
                            </a:rPr>
                            <m:t> 5%</m:t>
                          </m:r>
                        </m:e>
                      </m:d>
                      <m:r>
                        <a:rPr lang="es-CO" i="1">
                          <a:latin typeface="Cambria Math" panose="02040503050406030204" pitchFamily="18" charset="0"/>
                        </a:rPr>
                        <m:t>=5</m:t>
                      </m:r>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r>
                            <a:rPr lang="es-CO" i="1">
                              <a:latin typeface="Cambria Math" panose="02040503050406030204" pitchFamily="18" charset="0"/>
                              <a:ea typeface="Cambria Math" panose="02040503050406030204" pitchFamily="18" charset="0"/>
                            </a:rPr>
                            <m:t>0,05</m:t>
                          </m:r>
                        </m:den>
                      </m:f>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e>
                      </m:d>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100</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r>
                        <a:rPr lang="es-CO" i="1">
                          <a:latin typeface="Cambria Math" panose="02040503050406030204" pitchFamily="18" charset="0"/>
                          <a:ea typeface="Cambria Math" panose="02040503050406030204" pitchFamily="18" charset="0"/>
                        </a:rPr>
                        <m:t>=$100</m:t>
                      </m:r>
                    </m:oMath>
                  </m:oMathPara>
                </a14:m>
                <a:endParaRPr lang="es-CO" dirty="0"/>
              </a:p>
            </p:txBody>
          </p:sp>
        </mc:Choice>
        <mc:Fallback xmlns="">
          <p:sp>
            <p:nvSpPr>
              <p:cNvPr id="7" name="CuadroTexto 6">
                <a:extLst>
                  <a:ext uri="{FF2B5EF4-FFF2-40B4-BE49-F238E27FC236}">
                    <a16:creationId xmlns:a16="http://schemas.microsoft.com/office/drawing/2014/main" id="{FCA51F50-7F34-4754-803B-1E4137857186}"/>
                  </a:ext>
                </a:extLst>
              </p:cNvPr>
              <p:cNvSpPr txBox="1">
                <a:spLocks noRot="1" noChangeAspect="1" noMove="1" noResize="1" noEditPoints="1" noAdjustHandles="1" noChangeArrowheads="1" noChangeShapeType="1" noTextEdit="1"/>
              </p:cNvSpPr>
              <p:nvPr/>
            </p:nvSpPr>
            <p:spPr>
              <a:xfrm>
                <a:off x="1033662" y="4188348"/>
                <a:ext cx="7045583" cy="62235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68F8B7F-6F1F-42BA-B346-4F2020475FC4}"/>
                  </a:ext>
                </a:extLst>
              </p:cNvPr>
              <p:cNvSpPr txBox="1"/>
              <p:nvPr/>
            </p:nvSpPr>
            <p:spPr>
              <a:xfrm>
                <a:off x="945498" y="5614793"/>
                <a:ext cx="7221913"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𝑃</m:t>
                      </m:r>
                      <m:d>
                        <m:dPr>
                          <m:ctrlPr>
                            <a:rPr lang="es-CO" i="1">
                              <a:latin typeface="Cambria Math" panose="02040503050406030204" pitchFamily="18" charset="0"/>
                            </a:rPr>
                          </m:ctrlPr>
                        </m:dPr>
                        <m:e>
                          <m:r>
                            <a:rPr lang="es-CO" i="1">
                              <a:latin typeface="Cambria Math" panose="02040503050406030204" pitchFamily="18" charset="0"/>
                            </a:rPr>
                            <m:t>𝑐𝑢𝑝</m:t>
                          </m:r>
                          <m:r>
                            <a:rPr lang="es-CO" i="1">
                              <a:latin typeface="Cambria Math" panose="02040503050406030204" pitchFamily="18" charset="0"/>
                            </a:rPr>
                            <m:t>ó</m:t>
                          </m:r>
                          <m:r>
                            <a:rPr lang="es-CO" i="1">
                              <a:latin typeface="Cambria Math" panose="02040503050406030204" pitchFamily="18" charset="0"/>
                            </a:rPr>
                            <m:t>𝑛</m:t>
                          </m:r>
                          <m:r>
                            <a:rPr lang="es-CO" i="1">
                              <a:latin typeface="Cambria Math" panose="02040503050406030204" pitchFamily="18" charset="0"/>
                            </a:rPr>
                            <m:t> </m:t>
                          </m:r>
                          <m:r>
                            <a:rPr lang="es-CO" i="1">
                              <a:latin typeface="Cambria Math" panose="02040503050406030204" pitchFamily="18" charset="0"/>
                            </a:rPr>
                            <m:t>𝑎𝑙</m:t>
                          </m:r>
                          <m:r>
                            <a:rPr lang="es-CO" i="1">
                              <a:latin typeface="Cambria Math" panose="02040503050406030204" pitchFamily="18" charset="0"/>
                            </a:rPr>
                            <m:t> 3%</m:t>
                          </m:r>
                        </m:e>
                      </m:d>
                      <m:r>
                        <a:rPr lang="es-CO" i="1">
                          <a:latin typeface="Cambria Math" panose="02040503050406030204" pitchFamily="18" charset="0"/>
                        </a:rPr>
                        <m:t>=3</m:t>
                      </m:r>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r>
                            <a:rPr lang="es-CO" i="1">
                              <a:latin typeface="Cambria Math" panose="02040503050406030204" pitchFamily="18" charset="0"/>
                              <a:ea typeface="Cambria Math" panose="02040503050406030204" pitchFamily="18" charset="0"/>
                            </a:rPr>
                            <m:t>0,05</m:t>
                          </m:r>
                        </m:den>
                      </m:f>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e>
                      </m:d>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100</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1+0,05</m:t>
                                  </m:r>
                                </m:e>
                              </m:d>
                            </m:e>
                            <m:sup>
                              <m:r>
                                <a:rPr lang="es-CO" i="1">
                                  <a:latin typeface="Cambria Math" panose="02040503050406030204" pitchFamily="18" charset="0"/>
                                  <a:ea typeface="Cambria Math" panose="02040503050406030204" pitchFamily="18" charset="0"/>
                                </a:rPr>
                                <m:t>30</m:t>
                              </m:r>
                            </m:sup>
                          </m:sSup>
                        </m:den>
                      </m:f>
                      <m:r>
                        <a:rPr lang="es-CO" i="1">
                          <a:latin typeface="Cambria Math" panose="02040503050406030204" pitchFamily="18" charset="0"/>
                          <a:ea typeface="Cambria Math" panose="02040503050406030204" pitchFamily="18" charset="0"/>
                        </a:rPr>
                        <m:t>=$69,26</m:t>
                      </m:r>
                    </m:oMath>
                  </m:oMathPara>
                </a14:m>
                <a:endParaRPr lang="es-CO" dirty="0"/>
              </a:p>
            </p:txBody>
          </p:sp>
        </mc:Choice>
        <mc:Fallback xmlns="">
          <p:sp>
            <p:nvSpPr>
              <p:cNvPr id="8" name="CuadroTexto 7">
                <a:extLst>
                  <a:ext uri="{FF2B5EF4-FFF2-40B4-BE49-F238E27FC236}">
                    <a16:creationId xmlns:a16="http://schemas.microsoft.com/office/drawing/2014/main" id="{A68F8B7F-6F1F-42BA-B346-4F2020475FC4}"/>
                  </a:ext>
                </a:extLst>
              </p:cNvPr>
              <p:cNvSpPr txBox="1">
                <a:spLocks noRot="1" noChangeAspect="1" noMove="1" noResize="1" noEditPoints="1" noAdjustHandles="1" noChangeArrowheads="1" noChangeShapeType="1" noTextEdit="1"/>
              </p:cNvSpPr>
              <p:nvPr/>
            </p:nvSpPr>
            <p:spPr>
              <a:xfrm>
                <a:off x="945498" y="5614793"/>
                <a:ext cx="7221913" cy="622350"/>
              </a:xfrm>
              <a:prstGeom prst="rect">
                <a:avLst/>
              </a:prstGeom>
              <a:blipFill>
                <a:blip r:embed="rId4"/>
                <a:stretch>
                  <a:fillRect/>
                </a:stretch>
              </a:blipFill>
            </p:spPr>
            <p:txBody>
              <a:bodyPr/>
              <a:lstStyle/>
              <a:p>
                <a:r>
                  <a:rPr lang="es-CO">
                    <a:noFill/>
                  </a:rPr>
                  <a:t> </a:t>
                </a:r>
              </a:p>
            </p:txBody>
          </p:sp>
        </mc:Fallback>
      </mc:AlternateContent>
      <p:sp>
        <p:nvSpPr>
          <p:cNvPr id="9" name="CuadroTexto 8">
            <a:extLst>
              <a:ext uri="{FF2B5EF4-FFF2-40B4-BE49-F238E27FC236}">
                <a16:creationId xmlns:a16="http://schemas.microsoft.com/office/drawing/2014/main" id="{267DF3AA-C118-442B-84B5-57B093E7E3FD}"/>
              </a:ext>
            </a:extLst>
          </p:cNvPr>
          <p:cNvSpPr txBox="1"/>
          <p:nvPr/>
        </p:nvSpPr>
        <p:spPr>
          <a:xfrm>
            <a:off x="9584120" y="2720733"/>
            <a:ext cx="1296144" cy="539117"/>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lvl1pPr indent="-342900"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1800" b="1" dirty="0"/>
              <a:t>Con prima</a:t>
            </a:r>
          </a:p>
        </p:txBody>
      </p:sp>
      <p:sp>
        <p:nvSpPr>
          <p:cNvPr id="10" name="CuadroTexto 9">
            <a:extLst>
              <a:ext uri="{FF2B5EF4-FFF2-40B4-BE49-F238E27FC236}">
                <a16:creationId xmlns:a16="http://schemas.microsoft.com/office/drawing/2014/main" id="{F155CBDA-A8D6-4928-9395-B27CFEBDC134}"/>
              </a:ext>
            </a:extLst>
          </p:cNvPr>
          <p:cNvSpPr txBox="1"/>
          <p:nvPr/>
        </p:nvSpPr>
        <p:spPr>
          <a:xfrm>
            <a:off x="9566118" y="4240531"/>
            <a:ext cx="1332148" cy="482183"/>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defPPr>
              <a:defRPr lang="es-CO"/>
            </a:defPPr>
            <a:lvl1pPr indent="-342900" algn="ctr">
              <a:lnSpc>
                <a:spcPct val="150000"/>
              </a:lnSpc>
              <a:spcBef>
                <a:spcPct val="20000"/>
              </a:spcBef>
              <a:buFont typeface="Arial" pitchFamily="34" charset="0"/>
              <a:buNone/>
              <a:defRPr b="1">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CO" dirty="0"/>
              <a:t>A la par</a:t>
            </a:r>
          </a:p>
        </p:txBody>
      </p:sp>
      <p:sp>
        <p:nvSpPr>
          <p:cNvPr id="11" name="CuadroTexto 10">
            <a:extLst>
              <a:ext uri="{FF2B5EF4-FFF2-40B4-BE49-F238E27FC236}">
                <a16:creationId xmlns:a16="http://schemas.microsoft.com/office/drawing/2014/main" id="{85C9A60C-FCA6-454F-BAEC-42EA2E492DA9}"/>
              </a:ext>
            </a:extLst>
          </p:cNvPr>
          <p:cNvSpPr txBox="1"/>
          <p:nvPr/>
        </p:nvSpPr>
        <p:spPr>
          <a:xfrm>
            <a:off x="9351782" y="5614793"/>
            <a:ext cx="1760820" cy="495665"/>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defPPr>
              <a:defRPr lang="es-CO"/>
            </a:defPPr>
            <a:lvl1pPr indent="-342900" algn="ctr">
              <a:lnSpc>
                <a:spcPct val="150000"/>
              </a:lnSpc>
              <a:spcBef>
                <a:spcPct val="20000"/>
              </a:spcBef>
              <a:buFont typeface="Arial" pitchFamily="34" charset="0"/>
              <a:buNone/>
              <a:defRPr b="1">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CO" dirty="0"/>
              <a:t>Con descuento</a:t>
            </a:r>
          </a:p>
        </p:txBody>
      </p:sp>
      <p:sp>
        <p:nvSpPr>
          <p:cNvPr id="12" name="Elipse 11">
            <a:extLst>
              <a:ext uri="{FF2B5EF4-FFF2-40B4-BE49-F238E27FC236}">
                <a16:creationId xmlns:a16="http://schemas.microsoft.com/office/drawing/2014/main" id="{6B69653B-8B11-4BFC-B1DE-380D667F4E5A}"/>
              </a:ext>
            </a:extLst>
          </p:cNvPr>
          <p:cNvSpPr/>
          <p:nvPr/>
        </p:nvSpPr>
        <p:spPr>
          <a:xfrm>
            <a:off x="3030279" y="2806995"/>
            <a:ext cx="393405" cy="44765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curvado 20">
            <a:extLst>
              <a:ext uri="{FF2B5EF4-FFF2-40B4-BE49-F238E27FC236}">
                <a16:creationId xmlns:a16="http://schemas.microsoft.com/office/drawing/2014/main" id="{CF2C29C8-A908-44C2-BAA9-75BFD6BF513D}"/>
              </a:ext>
            </a:extLst>
          </p:cNvPr>
          <p:cNvCxnSpPr>
            <a:stCxn id="9" idx="2"/>
            <a:endCxn id="12" idx="4"/>
          </p:cNvCxnSpPr>
          <p:nvPr/>
        </p:nvCxnSpPr>
        <p:spPr>
          <a:xfrm rot="5400000" flipH="1">
            <a:off x="6726988" y="-245354"/>
            <a:ext cx="5198" cy="7005210"/>
          </a:xfrm>
          <a:prstGeom prst="curvedConnector3">
            <a:avLst>
              <a:gd name="adj1" fmla="val -4397845"/>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Elipse 23">
            <a:extLst>
              <a:ext uri="{FF2B5EF4-FFF2-40B4-BE49-F238E27FC236}">
                <a16:creationId xmlns:a16="http://schemas.microsoft.com/office/drawing/2014/main" id="{9854CDE7-626E-4525-B4B9-C79D0EC7C334}"/>
              </a:ext>
            </a:extLst>
          </p:cNvPr>
          <p:cNvSpPr/>
          <p:nvPr/>
        </p:nvSpPr>
        <p:spPr>
          <a:xfrm>
            <a:off x="2833576" y="4275694"/>
            <a:ext cx="393405" cy="44765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6" name="Conector: curvado 25">
            <a:extLst>
              <a:ext uri="{FF2B5EF4-FFF2-40B4-BE49-F238E27FC236}">
                <a16:creationId xmlns:a16="http://schemas.microsoft.com/office/drawing/2014/main" id="{6AFD2335-064A-4C6A-BB80-6C379BC961D2}"/>
              </a:ext>
            </a:extLst>
          </p:cNvPr>
          <p:cNvCxnSpPr>
            <a:stCxn id="10" idx="2"/>
            <a:endCxn id="24" idx="4"/>
          </p:cNvCxnSpPr>
          <p:nvPr/>
        </p:nvCxnSpPr>
        <p:spPr>
          <a:xfrm rot="5400000">
            <a:off x="6630918" y="1122076"/>
            <a:ext cx="637" cy="7201913"/>
          </a:xfrm>
          <a:prstGeom prst="curvedConnector3">
            <a:avLst>
              <a:gd name="adj1" fmla="val 3598697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Elipse 26">
            <a:extLst>
              <a:ext uri="{FF2B5EF4-FFF2-40B4-BE49-F238E27FC236}">
                <a16:creationId xmlns:a16="http://schemas.microsoft.com/office/drawing/2014/main" id="{ADEFB7D6-8BAB-486A-A7A5-3E700AA6629B}"/>
              </a:ext>
            </a:extLst>
          </p:cNvPr>
          <p:cNvSpPr/>
          <p:nvPr/>
        </p:nvSpPr>
        <p:spPr>
          <a:xfrm>
            <a:off x="2741427" y="5756258"/>
            <a:ext cx="393405" cy="44765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9" name="Conector: curvado 28">
            <a:extLst>
              <a:ext uri="{FF2B5EF4-FFF2-40B4-BE49-F238E27FC236}">
                <a16:creationId xmlns:a16="http://schemas.microsoft.com/office/drawing/2014/main" id="{2DC5415F-009F-417E-98CC-C68F2BAA0266}"/>
              </a:ext>
            </a:extLst>
          </p:cNvPr>
          <p:cNvCxnSpPr>
            <a:stCxn id="11" idx="2"/>
            <a:endCxn id="27" idx="4"/>
          </p:cNvCxnSpPr>
          <p:nvPr/>
        </p:nvCxnSpPr>
        <p:spPr>
          <a:xfrm rot="5400000">
            <a:off x="6538433" y="2510155"/>
            <a:ext cx="93457" cy="7294062"/>
          </a:xfrm>
          <a:prstGeom prst="curvedConnector3">
            <a:avLst>
              <a:gd name="adj1" fmla="val 344604"/>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58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txBox="1">
            <a:spLocks/>
          </p:cNvSpPr>
          <p:nvPr/>
        </p:nvSpPr>
        <p:spPr>
          <a:xfrm>
            <a:off x="350874" y="276446"/>
            <a:ext cx="11504428" cy="86655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Evolución del precio en los bonos con descuento</a:t>
            </a:r>
          </a:p>
        </p:txBody>
      </p:sp>
      <p:graphicFrame>
        <p:nvGraphicFramePr>
          <p:cNvPr id="3" name="Tabla 2"/>
          <p:cNvGraphicFramePr>
            <a:graphicFrameLocks noGrp="1"/>
          </p:cNvGraphicFramePr>
          <p:nvPr>
            <p:extLst>
              <p:ext uri="{D42A27DB-BD31-4B8C-83A1-F6EECF244321}">
                <p14:modId xmlns:p14="http://schemas.microsoft.com/office/powerpoint/2010/main" val="2135695181"/>
              </p:ext>
            </p:extLst>
          </p:nvPr>
        </p:nvGraphicFramePr>
        <p:xfrm>
          <a:off x="750180" y="1263148"/>
          <a:ext cx="4046217" cy="5486285"/>
        </p:xfrm>
        <a:graphic>
          <a:graphicData uri="http://schemas.openxmlformats.org/drawingml/2006/table">
            <a:tbl>
              <a:tblPr/>
              <a:tblGrid>
                <a:gridCol w="2194560">
                  <a:extLst>
                    <a:ext uri="{9D8B030D-6E8A-4147-A177-3AD203B41FA5}">
                      <a16:colId xmlns:a16="http://schemas.microsoft.com/office/drawing/2014/main" val="20000"/>
                    </a:ext>
                  </a:extLst>
                </a:gridCol>
                <a:gridCol w="1851657">
                  <a:extLst>
                    <a:ext uri="{9D8B030D-6E8A-4147-A177-3AD203B41FA5}">
                      <a16:colId xmlns:a16="http://schemas.microsoft.com/office/drawing/2014/main" val="20001"/>
                    </a:ext>
                  </a:extLst>
                </a:gridCol>
              </a:tblGrid>
              <a:tr h="379703">
                <a:tc>
                  <a:txBody>
                    <a:bodyPr/>
                    <a:lstStyle/>
                    <a:p>
                      <a:pPr algn="ctr" fontAlgn="ctr"/>
                      <a:r>
                        <a:rPr lang="es-CO" sz="1400" b="1" i="0" u="none" strike="noStrike" dirty="0">
                          <a:solidFill>
                            <a:srgbClr val="000000"/>
                          </a:solidFill>
                          <a:effectLst/>
                          <a:latin typeface="Arial" panose="020B0604020202020204" pitchFamily="34" charset="0"/>
                          <a:cs typeface="Arial" panose="020B0604020202020204" pitchFamily="34" charset="0"/>
                        </a:rPr>
                        <a:t>Años faltantes para el vencimiento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1" i="0" u="none" strike="noStrike">
                          <a:solidFill>
                            <a:srgbClr val="000000"/>
                          </a:solidFill>
                          <a:effectLst/>
                          <a:latin typeface="Arial" panose="020B0604020202020204" pitchFamily="34" charset="0"/>
                          <a:cs typeface="Arial" panose="020B0604020202020204" pitchFamily="34" charset="0"/>
                        </a:rPr>
                        <a:t>Precio del Bono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$311,80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$330,51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$350,34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$371,36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$393,65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$417,27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502">
                <a:tc>
                  <a:txBody>
                    <a:bodyPr/>
                    <a:lstStyle/>
                    <a:p>
                      <a:pPr algn="ctr" fontAlgn="ctr"/>
                      <a:r>
                        <a:rPr lang="es-CO" sz="1400" b="0" i="0" u="none" strike="noStrike" dirty="0">
                          <a:solidFill>
                            <a:srgbClr val="000000"/>
                          </a:solidFill>
                          <a:effectLst/>
                          <a:latin typeface="Arial" panose="020B0604020202020204" pitchFamily="34" charset="0"/>
                          <a:cs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$442,30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$468,84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$496,97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$526,79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$558,39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$591,90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$627,41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$665,06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$704,96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$747,26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$792,09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$839,62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$890,00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52502">
                <a:tc>
                  <a:txBody>
                    <a:bodyPr/>
                    <a:lstStyle/>
                    <a:p>
                      <a:pPr algn="ctr" fontAlgn="ctr"/>
                      <a:r>
                        <a:rPr lang="es-CO" sz="1400" b="0" i="0" u="none" strike="noStrike">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Arial" panose="020B0604020202020204" pitchFamily="34" charset="0"/>
                          <a:cs typeface="Arial" panose="020B0604020202020204" pitchFamily="34" charset="0"/>
                        </a:rPr>
                        <a:t>$943,40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5" name="Gráfico 4">
            <a:extLst>
              <a:ext uri="{FF2B5EF4-FFF2-40B4-BE49-F238E27FC236}">
                <a16:creationId xmlns:a16="http://schemas.microsoft.com/office/drawing/2014/main" id="{CEA320B0-20B7-42C8-BCF8-FA31DF83CAB9}"/>
              </a:ext>
            </a:extLst>
          </p:cNvPr>
          <p:cNvGraphicFramePr>
            <a:graphicFrameLocks/>
          </p:cNvGraphicFramePr>
          <p:nvPr>
            <p:extLst>
              <p:ext uri="{D42A27DB-BD31-4B8C-83A1-F6EECF244321}">
                <p14:modId xmlns:p14="http://schemas.microsoft.com/office/powerpoint/2010/main" val="2023859738"/>
              </p:ext>
            </p:extLst>
          </p:nvPr>
        </p:nvGraphicFramePr>
        <p:xfrm>
          <a:off x="5111599" y="1954682"/>
          <a:ext cx="6743703" cy="4103218"/>
        </p:xfrm>
        <a:graphic>
          <a:graphicData uri="http://schemas.openxmlformats.org/drawingml/2006/chart">
            <c:chart xmlns:c="http://schemas.openxmlformats.org/drawingml/2006/chart" xmlns:r="http://schemas.openxmlformats.org/officeDocument/2006/relationships" r:id="rId2"/>
          </a:graphicData>
        </a:graphic>
      </p:graphicFrame>
      <p:sp>
        <p:nvSpPr>
          <p:cNvPr id="6" name="CuadroTexto 5">
            <a:extLst>
              <a:ext uri="{FF2B5EF4-FFF2-40B4-BE49-F238E27FC236}">
                <a16:creationId xmlns:a16="http://schemas.microsoft.com/office/drawing/2014/main" id="{93711448-D30A-4D27-827B-0B05A8840A13}"/>
              </a:ext>
            </a:extLst>
          </p:cNvPr>
          <p:cNvSpPr txBox="1"/>
          <p:nvPr/>
        </p:nvSpPr>
        <p:spPr>
          <a:xfrm>
            <a:off x="6736104" y="2483235"/>
            <a:ext cx="2089788"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Antes del pago del cupón</a:t>
            </a:r>
          </a:p>
        </p:txBody>
      </p:sp>
      <p:sp>
        <p:nvSpPr>
          <p:cNvPr id="7" name="CuadroTexto 6">
            <a:extLst>
              <a:ext uri="{FF2B5EF4-FFF2-40B4-BE49-F238E27FC236}">
                <a16:creationId xmlns:a16="http://schemas.microsoft.com/office/drawing/2014/main" id="{BD26D306-33CB-4D7F-A7B1-471A335295F4}"/>
              </a:ext>
            </a:extLst>
          </p:cNvPr>
          <p:cNvSpPr txBox="1"/>
          <p:nvPr/>
        </p:nvSpPr>
        <p:spPr>
          <a:xfrm>
            <a:off x="9718246" y="4935683"/>
            <a:ext cx="2137056"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Después del pago del cupón</a:t>
            </a:r>
          </a:p>
        </p:txBody>
      </p:sp>
      <p:cxnSp>
        <p:nvCxnSpPr>
          <p:cNvPr id="16" name="Conector recto de flecha 15">
            <a:extLst>
              <a:ext uri="{FF2B5EF4-FFF2-40B4-BE49-F238E27FC236}">
                <a16:creationId xmlns:a16="http://schemas.microsoft.com/office/drawing/2014/main" id="{EB959A72-E100-42D9-AAFB-36016EE17F99}"/>
              </a:ext>
            </a:extLst>
          </p:cNvPr>
          <p:cNvCxnSpPr>
            <a:cxnSpLocks/>
          </p:cNvCxnSpPr>
          <p:nvPr/>
        </p:nvCxnSpPr>
        <p:spPr>
          <a:xfrm flipH="1" flipV="1">
            <a:off x="9178290" y="4766310"/>
            <a:ext cx="1611630" cy="16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8420533-2BE9-4C43-92C0-B7AB6A733976}"/>
              </a:ext>
            </a:extLst>
          </p:cNvPr>
          <p:cNvCxnSpPr/>
          <p:nvPr/>
        </p:nvCxnSpPr>
        <p:spPr>
          <a:xfrm flipH="1">
            <a:off x="6503670" y="3131820"/>
            <a:ext cx="1291590" cy="19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312D542-CF6A-4D6E-90CE-547CCB558ADF}"/>
              </a:ext>
            </a:extLst>
          </p:cNvPr>
          <p:cNvCxnSpPr>
            <a:stCxn id="6" idx="2"/>
          </p:cNvCxnSpPr>
          <p:nvPr/>
        </p:nvCxnSpPr>
        <p:spPr>
          <a:xfrm>
            <a:off x="7780998" y="3129566"/>
            <a:ext cx="597192" cy="1636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53106B06-23DC-4FB2-AFEA-93D1965DFDFD}"/>
              </a:ext>
            </a:extLst>
          </p:cNvPr>
          <p:cNvCxnSpPr/>
          <p:nvPr/>
        </p:nvCxnSpPr>
        <p:spPr>
          <a:xfrm>
            <a:off x="7795260" y="3129566"/>
            <a:ext cx="2857500" cy="17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A0C1BA4-B179-447D-B800-D8E8A51EC8A5}"/>
              </a:ext>
            </a:extLst>
          </p:cNvPr>
          <p:cNvCxnSpPr/>
          <p:nvPr/>
        </p:nvCxnSpPr>
        <p:spPr>
          <a:xfrm flipH="1" flipV="1">
            <a:off x="10321290" y="3920490"/>
            <a:ext cx="468630" cy="101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FFAF8BC5-917C-4A14-885F-04133648FEE4}"/>
              </a:ext>
            </a:extLst>
          </p:cNvPr>
          <p:cNvCxnSpPr>
            <a:cxnSpLocks/>
            <a:stCxn id="7" idx="0"/>
          </p:cNvCxnSpPr>
          <p:nvPr/>
        </p:nvCxnSpPr>
        <p:spPr>
          <a:xfrm flipV="1">
            <a:off x="10786774" y="3017520"/>
            <a:ext cx="288896" cy="191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01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776398827"/>
              </p:ext>
            </p:extLst>
          </p:nvPr>
        </p:nvGraphicFramePr>
        <p:xfrm>
          <a:off x="510362" y="1194333"/>
          <a:ext cx="4896544" cy="5210107"/>
        </p:xfrm>
        <a:graphic>
          <a:graphicData uri="http://schemas.openxmlformats.org/drawingml/2006/table">
            <a:tbl>
              <a:tblPr/>
              <a:tblGrid>
                <a:gridCol w="1793783">
                  <a:extLst>
                    <a:ext uri="{9D8B030D-6E8A-4147-A177-3AD203B41FA5}">
                      <a16:colId xmlns:a16="http://schemas.microsoft.com/office/drawing/2014/main" val="20000"/>
                    </a:ext>
                  </a:extLst>
                </a:gridCol>
                <a:gridCol w="3102761">
                  <a:extLst>
                    <a:ext uri="{9D8B030D-6E8A-4147-A177-3AD203B41FA5}">
                      <a16:colId xmlns:a16="http://schemas.microsoft.com/office/drawing/2014/main" val="20001"/>
                    </a:ext>
                  </a:extLst>
                </a:gridCol>
              </a:tblGrid>
              <a:tr h="754327">
                <a:tc>
                  <a:txBody>
                    <a:bodyPr/>
                    <a:lstStyle/>
                    <a:p>
                      <a:pPr algn="ctr" fontAlgn="ctr"/>
                      <a:r>
                        <a:rPr lang="es-CO" sz="1400" b="1" i="0" u="none" strike="noStrike" dirty="0">
                          <a:solidFill>
                            <a:srgbClr val="000000"/>
                          </a:solidFill>
                          <a:effectLst/>
                          <a:latin typeface="Arial" panose="020B0604020202020204" pitchFamily="34" charset="0"/>
                          <a:ea typeface="BatangChe" panose="02030609000101010101" pitchFamily="49" charset="-127"/>
                          <a:cs typeface="Arial" panose="020B0604020202020204" pitchFamily="34" charset="0"/>
                        </a:rPr>
                        <a:t>Años faltantes para el vencimiento</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1" i="0" u="none" strike="noStrike" dirty="0">
                          <a:solidFill>
                            <a:srgbClr val="000000"/>
                          </a:solidFill>
                          <a:effectLst/>
                          <a:latin typeface="Arial" panose="020B0604020202020204" pitchFamily="34" charset="0"/>
                          <a:ea typeface="BatangChe" panose="02030609000101010101" pitchFamily="49" charset="-127"/>
                          <a:cs typeface="Arial" panose="020B0604020202020204" pitchFamily="34" charset="0"/>
                        </a:rPr>
                        <a:t>Precio del Bono</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20</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$1.373,87</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$1.362,56</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18</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$1.350,69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17</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$1.338,22</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16</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$1.325,13</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15</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$1.311,39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14</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$1.296,96</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13</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$1.281,81</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$1.265,90</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$1.249,19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10</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$1.231,65</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$1.213,23</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8</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$1.193,90</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7</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$1.173,59</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6</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$1.152,27</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5</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$1.129,88</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4</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$1.106,38</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3</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$1.081,70</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2</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$1.055,78</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8582">
                <a:tc>
                  <a:txBody>
                    <a:bodyPr/>
                    <a:lstStyle/>
                    <a:p>
                      <a:pPr algn="ctr" fontAlgn="ctr"/>
                      <a:r>
                        <a:rPr lang="es-CO" sz="1400" b="0" i="0" u="none" strike="noStrike">
                          <a:solidFill>
                            <a:srgbClr val="000000"/>
                          </a:solidFill>
                          <a:effectLst/>
                          <a:latin typeface="Arial" panose="020B0604020202020204" pitchFamily="34" charset="0"/>
                          <a:ea typeface="BatangChe" panose="02030609000101010101" pitchFamily="49" charset="-127"/>
                          <a:cs typeface="Arial" panose="020B0604020202020204" pitchFamily="34" charset="0"/>
                        </a:rPr>
                        <a:t>1</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400" b="0" i="0" u="none" strike="noStrike" dirty="0">
                          <a:solidFill>
                            <a:srgbClr val="000000"/>
                          </a:solidFill>
                          <a:effectLst/>
                          <a:latin typeface="Arial" panose="020B0604020202020204" pitchFamily="34" charset="0"/>
                          <a:ea typeface="BatangChe" panose="02030609000101010101" pitchFamily="49" charset="-127"/>
                          <a:cs typeface="Arial" panose="020B0604020202020204" pitchFamily="34" charset="0"/>
                        </a:rPr>
                        <a:t>$1.028,57</a:t>
                      </a:r>
                    </a:p>
                  </a:txBody>
                  <a:tcPr marL="9429" marR="9429" marT="94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3 Título"/>
          <p:cNvSpPr txBox="1">
            <a:spLocks/>
          </p:cNvSpPr>
          <p:nvPr/>
        </p:nvSpPr>
        <p:spPr>
          <a:xfrm>
            <a:off x="510362" y="219643"/>
            <a:ext cx="11185452" cy="76386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Evolución del precio en los bonos con prima</a:t>
            </a:r>
          </a:p>
        </p:txBody>
      </p:sp>
      <p:graphicFrame>
        <p:nvGraphicFramePr>
          <p:cNvPr id="6" name="Gráfico 5">
            <a:extLst>
              <a:ext uri="{FF2B5EF4-FFF2-40B4-BE49-F238E27FC236}">
                <a16:creationId xmlns:a16="http://schemas.microsoft.com/office/drawing/2014/main" id="{C93698D1-0BED-433F-AEF0-CABC4AC4D36E}"/>
              </a:ext>
            </a:extLst>
          </p:cNvPr>
          <p:cNvGraphicFramePr>
            <a:graphicFrameLocks/>
          </p:cNvGraphicFramePr>
          <p:nvPr>
            <p:extLst>
              <p:ext uri="{D42A27DB-BD31-4B8C-83A1-F6EECF244321}">
                <p14:modId xmlns:p14="http://schemas.microsoft.com/office/powerpoint/2010/main" val="1048133864"/>
              </p:ext>
            </p:extLst>
          </p:nvPr>
        </p:nvGraphicFramePr>
        <p:xfrm>
          <a:off x="5798288" y="1194333"/>
          <a:ext cx="5897526" cy="5297760"/>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a:extLst>
              <a:ext uri="{FF2B5EF4-FFF2-40B4-BE49-F238E27FC236}">
                <a16:creationId xmlns:a16="http://schemas.microsoft.com/office/drawing/2014/main" id="{31D270F2-E230-4CEE-813C-47D97FF534DD}"/>
              </a:ext>
            </a:extLst>
          </p:cNvPr>
          <p:cNvSpPr txBox="1"/>
          <p:nvPr/>
        </p:nvSpPr>
        <p:spPr>
          <a:xfrm>
            <a:off x="8990110" y="1453274"/>
            <a:ext cx="2565620"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Antes del pago del cupón</a:t>
            </a:r>
          </a:p>
        </p:txBody>
      </p:sp>
      <p:sp>
        <p:nvSpPr>
          <p:cNvPr id="8" name="CuadroTexto 7">
            <a:extLst>
              <a:ext uri="{FF2B5EF4-FFF2-40B4-BE49-F238E27FC236}">
                <a16:creationId xmlns:a16="http://schemas.microsoft.com/office/drawing/2014/main" id="{3AC1A0AB-C87A-4F29-B694-1BC0DC694F1C}"/>
              </a:ext>
            </a:extLst>
          </p:cNvPr>
          <p:cNvSpPr txBox="1"/>
          <p:nvPr/>
        </p:nvSpPr>
        <p:spPr>
          <a:xfrm>
            <a:off x="7121301" y="4758395"/>
            <a:ext cx="2226917" cy="64633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Después del pago del cupón</a:t>
            </a:r>
          </a:p>
        </p:txBody>
      </p:sp>
      <p:cxnSp>
        <p:nvCxnSpPr>
          <p:cNvPr id="24" name="Conector recto de flecha 23">
            <a:extLst>
              <a:ext uri="{FF2B5EF4-FFF2-40B4-BE49-F238E27FC236}">
                <a16:creationId xmlns:a16="http://schemas.microsoft.com/office/drawing/2014/main" id="{0CD26BDE-E94A-464A-B6EC-4D3CB1B6AC70}"/>
              </a:ext>
            </a:extLst>
          </p:cNvPr>
          <p:cNvCxnSpPr>
            <a:cxnSpLocks/>
          </p:cNvCxnSpPr>
          <p:nvPr/>
        </p:nvCxnSpPr>
        <p:spPr>
          <a:xfrm flipH="1">
            <a:off x="8378190" y="2125272"/>
            <a:ext cx="1894730" cy="755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9EF81E9D-6C85-4A63-8319-35BF02F350F5}"/>
              </a:ext>
            </a:extLst>
          </p:cNvPr>
          <p:cNvCxnSpPr>
            <a:cxnSpLocks/>
          </p:cNvCxnSpPr>
          <p:nvPr/>
        </p:nvCxnSpPr>
        <p:spPr>
          <a:xfrm flipH="1">
            <a:off x="9348218" y="2099605"/>
            <a:ext cx="924703" cy="151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4D248393-5B32-4CA8-94B0-227CAEB9AF98}"/>
              </a:ext>
            </a:extLst>
          </p:cNvPr>
          <p:cNvCxnSpPr>
            <a:cxnSpLocks/>
            <a:stCxn id="7" idx="2"/>
          </p:cNvCxnSpPr>
          <p:nvPr/>
        </p:nvCxnSpPr>
        <p:spPr>
          <a:xfrm>
            <a:off x="10272920" y="2099605"/>
            <a:ext cx="71230" cy="244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986A35A0-9E79-4231-BE7C-9392B3361684}"/>
              </a:ext>
            </a:extLst>
          </p:cNvPr>
          <p:cNvCxnSpPr>
            <a:cxnSpLocks/>
            <a:stCxn id="8" idx="0"/>
          </p:cNvCxnSpPr>
          <p:nvPr/>
        </p:nvCxnSpPr>
        <p:spPr>
          <a:xfrm flipH="1" flipV="1">
            <a:off x="7613348" y="3246247"/>
            <a:ext cx="621412" cy="151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EEFD81CA-3E26-4FA2-A4CA-899D89105FE0}"/>
              </a:ext>
            </a:extLst>
          </p:cNvPr>
          <p:cNvCxnSpPr>
            <a:cxnSpLocks/>
          </p:cNvCxnSpPr>
          <p:nvPr/>
        </p:nvCxnSpPr>
        <p:spPr>
          <a:xfrm flipV="1">
            <a:off x="8234760" y="3799386"/>
            <a:ext cx="755350" cy="95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447C5646-E030-4DAA-94B1-914CD55E2B74}"/>
              </a:ext>
            </a:extLst>
          </p:cNvPr>
          <p:cNvCxnSpPr>
            <a:cxnSpLocks/>
            <a:stCxn id="8" idx="0"/>
          </p:cNvCxnSpPr>
          <p:nvPr/>
        </p:nvCxnSpPr>
        <p:spPr>
          <a:xfrm flipV="1">
            <a:off x="8234760" y="4297680"/>
            <a:ext cx="1446450" cy="46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515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649</Words>
  <Application>Microsoft Office PowerPoint</Application>
  <PresentationFormat>Panorámica</PresentationFormat>
  <Paragraphs>143</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Cambria Math</vt:lpstr>
      <vt:lpstr>Tema de Office</vt:lpstr>
      <vt:lpstr>Comportamiento Precio bonos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Maria Acevedo Prins</dc:creator>
  <cp:lastModifiedBy>Natalia Maria Acevedo Prins</cp:lastModifiedBy>
  <cp:revision>10</cp:revision>
  <dcterms:created xsi:type="dcterms:W3CDTF">2020-04-25T04:54:06Z</dcterms:created>
  <dcterms:modified xsi:type="dcterms:W3CDTF">2020-04-27T06:18:31Z</dcterms:modified>
</cp:coreProperties>
</file>