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347" r:id="rId3"/>
    <p:sldId id="373" r:id="rId4"/>
    <p:sldId id="372" r:id="rId5"/>
    <p:sldId id="354" r:id="rId6"/>
    <p:sldId id="374" r:id="rId7"/>
    <p:sldId id="375" r:id="rId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85" d="100"/>
          <a:sy n="85" d="100"/>
        </p:scale>
        <p:origin x="7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7437BB-65C3-4A24-A7E5-9F3E372756C7}" type="datetimeFigureOut">
              <a:rPr lang="es-CO" smtClean="0"/>
              <a:t>27/04/2020</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0C3477-1511-4B6C-A277-B34A880499CB}" type="slidenum">
              <a:rPr lang="es-CO" smtClean="0"/>
              <a:t>‹Nº›</a:t>
            </a:fld>
            <a:endParaRPr lang="es-CO"/>
          </a:p>
        </p:txBody>
      </p:sp>
    </p:spTree>
    <p:extLst>
      <p:ext uri="{BB962C8B-B14F-4D97-AF65-F5344CB8AC3E}">
        <p14:creationId xmlns:p14="http://schemas.microsoft.com/office/powerpoint/2010/main" val="1195391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Hola, aquí veremos el efecto que tiene la negociación intermedia de los bonos en el mercado secundario, por el efecto de los intereses y como retirarlo. Por lo cual </a:t>
            </a:r>
            <a:r>
              <a:rPr lang="es-CO" dirty="0" err="1"/>
              <a:t>hblaremos</a:t>
            </a:r>
            <a:r>
              <a:rPr lang="es-CO" dirty="0"/>
              <a:t> de precio sucio y precio limpio</a:t>
            </a:r>
          </a:p>
        </p:txBody>
      </p:sp>
      <p:sp>
        <p:nvSpPr>
          <p:cNvPr id="4" name="Marcador de número de diapositiva 3"/>
          <p:cNvSpPr>
            <a:spLocks noGrp="1"/>
          </p:cNvSpPr>
          <p:nvPr>
            <p:ph type="sldNum" sz="quarter" idx="5"/>
          </p:nvPr>
        </p:nvSpPr>
        <p:spPr/>
        <p:txBody>
          <a:bodyPr/>
          <a:lstStyle/>
          <a:p>
            <a:fld id="{900C3477-1511-4B6C-A277-B34A880499CB}" type="slidenum">
              <a:rPr lang="es-CO" smtClean="0"/>
              <a:t>1</a:t>
            </a:fld>
            <a:endParaRPr lang="es-CO"/>
          </a:p>
        </p:txBody>
      </p:sp>
    </p:spTree>
    <p:extLst>
      <p:ext uri="{BB962C8B-B14F-4D97-AF65-F5344CB8AC3E}">
        <p14:creationId xmlns:p14="http://schemas.microsoft.com/office/powerpoint/2010/main" val="632031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BFCA9E-AE8C-410B-84A0-7F8434ED639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ABA6483-D34D-49B5-92AE-C9D0BC3DAD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13C0DC2D-B3D6-4004-A08E-2E944DF04624}"/>
              </a:ext>
            </a:extLst>
          </p:cNvPr>
          <p:cNvSpPr>
            <a:spLocks noGrp="1"/>
          </p:cNvSpPr>
          <p:nvPr>
            <p:ph type="dt" sz="half" idx="10"/>
          </p:nvPr>
        </p:nvSpPr>
        <p:spPr/>
        <p:txBody>
          <a:bodyPr/>
          <a:lstStyle/>
          <a:p>
            <a:fld id="{6CD8CA39-EF5F-4316-A120-29D4A23DBEE9}" type="datetimeFigureOut">
              <a:rPr lang="es-CO" smtClean="0"/>
              <a:t>27/04/2020</a:t>
            </a:fld>
            <a:endParaRPr lang="es-CO"/>
          </a:p>
        </p:txBody>
      </p:sp>
      <p:sp>
        <p:nvSpPr>
          <p:cNvPr id="5" name="Marcador de pie de página 4">
            <a:extLst>
              <a:ext uri="{FF2B5EF4-FFF2-40B4-BE49-F238E27FC236}">
                <a16:creationId xmlns:a16="http://schemas.microsoft.com/office/drawing/2014/main" id="{F3A12C86-626B-4420-B7ED-9B5AF3C9CDC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3D33967-7200-452B-95BE-2DDB4860085D}"/>
              </a:ext>
            </a:extLst>
          </p:cNvPr>
          <p:cNvSpPr>
            <a:spLocks noGrp="1"/>
          </p:cNvSpPr>
          <p:nvPr>
            <p:ph type="sldNum" sz="quarter" idx="12"/>
          </p:nvPr>
        </p:nvSpPr>
        <p:spPr/>
        <p:txBody>
          <a:bodyPr/>
          <a:lstStyle/>
          <a:p>
            <a:fld id="{B6DFE979-FA62-4D73-903D-38FB2CEBD305}" type="slidenum">
              <a:rPr lang="es-CO" smtClean="0"/>
              <a:t>‹Nº›</a:t>
            </a:fld>
            <a:endParaRPr lang="es-CO"/>
          </a:p>
        </p:txBody>
      </p:sp>
    </p:spTree>
    <p:extLst>
      <p:ext uri="{BB962C8B-B14F-4D97-AF65-F5344CB8AC3E}">
        <p14:creationId xmlns:p14="http://schemas.microsoft.com/office/powerpoint/2010/main" val="1822842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06CF21-6EDA-4EDB-AB07-61A0770431F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6DBD13E1-FD91-4029-ACD3-481DEBA2B8B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0A36B59-DD05-4C86-9DD2-721AB72A62CA}"/>
              </a:ext>
            </a:extLst>
          </p:cNvPr>
          <p:cNvSpPr>
            <a:spLocks noGrp="1"/>
          </p:cNvSpPr>
          <p:nvPr>
            <p:ph type="dt" sz="half" idx="10"/>
          </p:nvPr>
        </p:nvSpPr>
        <p:spPr/>
        <p:txBody>
          <a:bodyPr/>
          <a:lstStyle/>
          <a:p>
            <a:fld id="{6CD8CA39-EF5F-4316-A120-29D4A23DBEE9}" type="datetimeFigureOut">
              <a:rPr lang="es-CO" smtClean="0"/>
              <a:t>27/04/2020</a:t>
            </a:fld>
            <a:endParaRPr lang="es-CO"/>
          </a:p>
        </p:txBody>
      </p:sp>
      <p:sp>
        <p:nvSpPr>
          <p:cNvPr id="5" name="Marcador de pie de página 4">
            <a:extLst>
              <a:ext uri="{FF2B5EF4-FFF2-40B4-BE49-F238E27FC236}">
                <a16:creationId xmlns:a16="http://schemas.microsoft.com/office/drawing/2014/main" id="{A4F337B3-597A-46B5-AC84-F4580F7AB65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F998D04-5A48-4A8E-B5DB-443390ABCF64}"/>
              </a:ext>
            </a:extLst>
          </p:cNvPr>
          <p:cNvSpPr>
            <a:spLocks noGrp="1"/>
          </p:cNvSpPr>
          <p:nvPr>
            <p:ph type="sldNum" sz="quarter" idx="12"/>
          </p:nvPr>
        </p:nvSpPr>
        <p:spPr/>
        <p:txBody>
          <a:bodyPr/>
          <a:lstStyle/>
          <a:p>
            <a:fld id="{B6DFE979-FA62-4D73-903D-38FB2CEBD305}" type="slidenum">
              <a:rPr lang="es-CO" smtClean="0"/>
              <a:t>‹Nº›</a:t>
            </a:fld>
            <a:endParaRPr lang="es-CO"/>
          </a:p>
        </p:txBody>
      </p:sp>
    </p:spTree>
    <p:extLst>
      <p:ext uri="{BB962C8B-B14F-4D97-AF65-F5344CB8AC3E}">
        <p14:creationId xmlns:p14="http://schemas.microsoft.com/office/powerpoint/2010/main" val="2651811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AB88669-0804-4314-9F25-11136323697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22A134D1-0483-46E2-9323-D39E8E98999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71C6340-C548-4A49-93A5-89E36FD38C71}"/>
              </a:ext>
            </a:extLst>
          </p:cNvPr>
          <p:cNvSpPr>
            <a:spLocks noGrp="1"/>
          </p:cNvSpPr>
          <p:nvPr>
            <p:ph type="dt" sz="half" idx="10"/>
          </p:nvPr>
        </p:nvSpPr>
        <p:spPr/>
        <p:txBody>
          <a:bodyPr/>
          <a:lstStyle/>
          <a:p>
            <a:fld id="{6CD8CA39-EF5F-4316-A120-29D4A23DBEE9}" type="datetimeFigureOut">
              <a:rPr lang="es-CO" smtClean="0"/>
              <a:t>27/04/2020</a:t>
            </a:fld>
            <a:endParaRPr lang="es-CO"/>
          </a:p>
        </p:txBody>
      </p:sp>
      <p:sp>
        <p:nvSpPr>
          <p:cNvPr id="5" name="Marcador de pie de página 4">
            <a:extLst>
              <a:ext uri="{FF2B5EF4-FFF2-40B4-BE49-F238E27FC236}">
                <a16:creationId xmlns:a16="http://schemas.microsoft.com/office/drawing/2014/main" id="{EA1FFA40-BFA1-4D88-B524-A62CA371C82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13E12C1-C58B-4EE6-8D73-D539DC1A36F7}"/>
              </a:ext>
            </a:extLst>
          </p:cNvPr>
          <p:cNvSpPr>
            <a:spLocks noGrp="1"/>
          </p:cNvSpPr>
          <p:nvPr>
            <p:ph type="sldNum" sz="quarter" idx="12"/>
          </p:nvPr>
        </p:nvSpPr>
        <p:spPr/>
        <p:txBody>
          <a:bodyPr/>
          <a:lstStyle/>
          <a:p>
            <a:fld id="{B6DFE979-FA62-4D73-903D-38FB2CEBD305}" type="slidenum">
              <a:rPr lang="es-CO" smtClean="0"/>
              <a:t>‹Nº›</a:t>
            </a:fld>
            <a:endParaRPr lang="es-CO"/>
          </a:p>
        </p:txBody>
      </p:sp>
    </p:spTree>
    <p:extLst>
      <p:ext uri="{BB962C8B-B14F-4D97-AF65-F5344CB8AC3E}">
        <p14:creationId xmlns:p14="http://schemas.microsoft.com/office/powerpoint/2010/main" val="2546715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A04F15-9B76-4394-B9D4-1D78EDA4E1B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4DB4ED8-65BF-4013-A531-7BBCEFF0868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51FA245-8E1C-4276-881A-70DCC8247C0C}"/>
              </a:ext>
            </a:extLst>
          </p:cNvPr>
          <p:cNvSpPr>
            <a:spLocks noGrp="1"/>
          </p:cNvSpPr>
          <p:nvPr>
            <p:ph type="dt" sz="half" idx="10"/>
          </p:nvPr>
        </p:nvSpPr>
        <p:spPr/>
        <p:txBody>
          <a:bodyPr/>
          <a:lstStyle/>
          <a:p>
            <a:fld id="{6CD8CA39-EF5F-4316-A120-29D4A23DBEE9}" type="datetimeFigureOut">
              <a:rPr lang="es-CO" smtClean="0"/>
              <a:t>27/04/2020</a:t>
            </a:fld>
            <a:endParaRPr lang="es-CO"/>
          </a:p>
        </p:txBody>
      </p:sp>
      <p:sp>
        <p:nvSpPr>
          <p:cNvPr id="5" name="Marcador de pie de página 4">
            <a:extLst>
              <a:ext uri="{FF2B5EF4-FFF2-40B4-BE49-F238E27FC236}">
                <a16:creationId xmlns:a16="http://schemas.microsoft.com/office/drawing/2014/main" id="{9A419813-44DF-4699-850D-D832EEC56E2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DF1C5DE-2F92-4AA2-842D-033D96DC984C}"/>
              </a:ext>
            </a:extLst>
          </p:cNvPr>
          <p:cNvSpPr>
            <a:spLocks noGrp="1"/>
          </p:cNvSpPr>
          <p:nvPr>
            <p:ph type="sldNum" sz="quarter" idx="12"/>
          </p:nvPr>
        </p:nvSpPr>
        <p:spPr/>
        <p:txBody>
          <a:bodyPr/>
          <a:lstStyle/>
          <a:p>
            <a:fld id="{B6DFE979-FA62-4D73-903D-38FB2CEBD305}" type="slidenum">
              <a:rPr lang="es-CO" smtClean="0"/>
              <a:t>‹Nº›</a:t>
            </a:fld>
            <a:endParaRPr lang="es-CO"/>
          </a:p>
        </p:txBody>
      </p:sp>
    </p:spTree>
    <p:extLst>
      <p:ext uri="{BB962C8B-B14F-4D97-AF65-F5344CB8AC3E}">
        <p14:creationId xmlns:p14="http://schemas.microsoft.com/office/powerpoint/2010/main" val="2054992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F47786-4D69-4454-AF14-8C93E09E4DC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A3D66C6B-FD73-42FF-A687-5F9327EEE4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976F1FF-9249-443D-BBD6-83E7D7A8319B}"/>
              </a:ext>
            </a:extLst>
          </p:cNvPr>
          <p:cNvSpPr>
            <a:spLocks noGrp="1"/>
          </p:cNvSpPr>
          <p:nvPr>
            <p:ph type="dt" sz="half" idx="10"/>
          </p:nvPr>
        </p:nvSpPr>
        <p:spPr/>
        <p:txBody>
          <a:bodyPr/>
          <a:lstStyle/>
          <a:p>
            <a:fld id="{6CD8CA39-EF5F-4316-A120-29D4A23DBEE9}" type="datetimeFigureOut">
              <a:rPr lang="es-CO" smtClean="0"/>
              <a:t>27/04/2020</a:t>
            </a:fld>
            <a:endParaRPr lang="es-CO"/>
          </a:p>
        </p:txBody>
      </p:sp>
      <p:sp>
        <p:nvSpPr>
          <p:cNvPr id="5" name="Marcador de pie de página 4">
            <a:extLst>
              <a:ext uri="{FF2B5EF4-FFF2-40B4-BE49-F238E27FC236}">
                <a16:creationId xmlns:a16="http://schemas.microsoft.com/office/drawing/2014/main" id="{4ECB370A-BBAA-4060-B9CB-88561EDF1BD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A38AE31-5872-4C27-8AD3-3F07FC4A3C5D}"/>
              </a:ext>
            </a:extLst>
          </p:cNvPr>
          <p:cNvSpPr>
            <a:spLocks noGrp="1"/>
          </p:cNvSpPr>
          <p:nvPr>
            <p:ph type="sldNum" sz="quarter" idx="12"/>
          </p:nvPr>
        </p:nvSpPr>
        <p:spPr/>
        <p:txBody>
          <a:bodyPr/>
          <a:lstStyle/>
          <a:p>
            <a:fld id="{B6DFE979-FA62-4D73-903D-38FB2CEBD305}" type="slidenum">
              <a:rPr lang="es-CO" smtClean="0"/>
              <a:t>‹Nº›</a:t>
            </a:fld>
            <a:endParaRPr lang="es-CO"/>
          </a:p>
        </p:txBody>
      </p:sp>
    </p:spTree>
    <p:extLst>
      <p:ext uri="{BB962C8B-B14F-4D97-AF65-F5344CB8AC3E}">
        <p14:creationId xmlns:p14="http://schemas.microsoft.com/office/powerpoint/2010/main" val="1085611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034F33-4A30-4BB6-A274-D1690D4B15C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C4E2B4C2-A962-4380-98F4-82BF56A1235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3CEE4FE8-476C-4F8A-8DBB-4680A2543C9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C57855D2-8187-4D71-8AA4-8D4778E4DA99}"/>
              </a:ext>
            </a:extLst>
          </p:cNvPr>
          <p:cNvSpPr>
            <a:spLocks noGrp="1"/>
          </p:cNvSpPr>
          <p:nvPr>
            <p:ph type="dt" sz="half" idx="10"/>
          </p:nvPr>
        </p:nvSpPr>
        <p:spPr/>
        <p:txBody>
          <a:bodyPr/>
          <a:lstStyle/>
          <a:p>
            <a:fld id="{6CD8CA39-EF5F-4316-A120-29D4A23DBEE9}" type="datetimeFigureOut">
              <a:rPr lang="es-CO" smtClean="0"/>
              <a:t>27/04/2020</a:t>
            </a:fld>
            <a:endParaRPr lang="es-CO"/>
          </a:p>
        </p:txBody>
      </p:sp>
      <p:sp>
        <p:nvSpPr>
          <p:cNvPr id="6" name="Marcador de pie de página 5">
            <a:extLst>
              <a:ext uri="{FF2B5EF4-FFF2-40B4-BE49-F238E27FC236}">
                <a16:creationId xmlns:a16="http://schemas.microsoft.com/office/drawing/2014/main" id="{2BA3EC1C-6538-441D-987D-C8D7FAB6E177}"/>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4FF0B32-0730-4309-84A6-044468356A07}"/>
              </a:ext>
            </a:extLst>
          </p:cNvPr>
          <p:cNvSpPr>
            <a:spLocks noGrp="1"/>
          </p:cNvSpPr>
          <p:nvPr>
            <p:ph type="sldNum" sz="quarter" idx="12"/>
          </p:nvPr>
        </p:nvSpPr>
        <p:spPr/>
        <p:txBody>
          <a:bodyPr/>
          <a:lstStyle/>
          <a:p>
            <a:fld id="{B6DFE979-FA62-4D73-903D-38FB2CEBD305}" type="slidenum">
              <a:rPr lang="es-CO" smtClean="0"/>
              <a:t>‹Nº›</a:t>
            </a:fld>
            <a:endParaRPr lang="es-CO"/>
          </a:p>
        </p:txBody>
      </p:sp>
    </p:spTree>
    <p:extLst>
      <p:ext uri="{BB962C8B-B14F-4D97-AF65-F5344CB8AC3E}">
        <p14:creationId xmlns:p14="http://schemas.microsoft.com/office/powerpoint/2010/main" val="2920434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775B4E-7E99-4AA5-ABA7-3878920C324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A6C751D3-0469-4A19-8CED-605FE5A91D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1BADD79-07F8-4014-B182-74361C4A474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DBAD79F3-270C-4D39-BA7E-3326C006CE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E3D8FC6-6F66-45C4-B0D7-AAB89F4EC8C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F4744345-5E2A-4BB1-B6F7-D9A5A5EF956A}"/>
              </a:ext>
            </a:extLst>
          </p:cNvPr>
          <p:cNvSpPr>
            <a:spLocks noGrp="1"/>
          </p:cNvSpPr>
          <p:nvPr>
            <p:ph type="dt" sz="half" idx="10"/>
          </p:nvPr>
        </p:nvSpPr>
        <p:spPr/>
        <p:txBody>
          <a:bodyPr/>
          <a:lstStyle/>
          <a:p>
            <a:fld id="{6CD8CA39-EF5F-4316-A120-29D4A23DBEE9}" type="datetimeFigureOut">
              <a:rPr lang="es-CO" smtClean="0"/>
              <a:t>27/04/2020</a:t>
            </a:fld>
            <a:endParaRPr lang="es-CO"/>
          </a:p>
        </p:txBody>
      </p:sp>
      <p:sp>
        <p:nvSpPr>
          <p:cNvPr id="8" name="Marcador de pie de página 7">
            <a:extLst>
              <a:ext uri="{FF2B5EF4-FFF2-40B4-BE49-F238E27FC236}">
                <a16:creationId xmlns:a16="http://schemas.microsoft.com/office/drawing/2014/main" id="{61C1EC48-5DEE-451F-9DE8-5A1445569166}"/>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AAB470A2-1860-448B-AAC4-79231A85D844}"/>
              </a:ext>
            </a:extLst>
          </p:cNvPr>
          <p:cNvSpPr>
            <a:spLocks noGrp="1"/>
          </p:cNvSpPr>
          <p:nvPr>
            <p:ph type="sldNum" sz="quarter" idx="12"/>
          </p:nvPr>
        </p:nvSpPr>
        <p:spPr/>
        <p:txBody>
          <a:bodyPr/>
          <a:lstStyle/>
          <a:p>
            <a:fld id="{B6DFE979-FA62-4D73-903D-38FB2CEBD305}" type="slidenum">
              <a:rPr lang="es-CO" smtClean="0"/>
              <a:t>‹Nº›</a:t>
            </a:fld>
            <a:endParaRPr lang="es-CO"/>
          </a:p>
        </p:txBody>
      </p:sp>
    </p:spTree>
    <p:extLst>
      <p:ext uri="{BB962C8B-B14F-4D97-AF65-F5344CB8AC3E}">
        <p14:creationId xmlns:p14="http://schemas.microsoft.com/office/powerpoint/2010/main" val="936433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9D1249-FB6C-4EB3-B781-E955E179CEE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60A8965-C3B1-42B2-929A-0A354FF0B515}"/>
              </a:ext>
            </a:extLst>
          </p:cNvPr>
          <p:cNvSpPr>
            <a:spLocks noGrp="1"/>
          </p:cNvSpPr>
          <p:nvPr>
            <p:ph type="dt" sz="half" idx="10"/>
          </p:nvPr>
        </p:nvSpPr>
        <p:spPr/>
        <p:txBody>
          <a:bodyPr/>
          <a:lstStyle/>
          <a:p>
            <a:fld id="{6CD8CA39-EF5F-4316-A120-29D4A23DBEE9}" type="datetimeFigureOut">
              <a:rPr lang="es-CO" smtClean="0"/>
              <a:t>27/04/2020</a:t>
            </a:fld>
            <a:endParaRPr lang="es-CO"/>
          </a:p>
        </p:txBody>
      </p:sp>
      <p:sp>
        <p:nvSpPr>
          <p:cNvPr id="4" name="Marcador de pie de página 3">
            <a:extLst>
              <a:ext uri="{FF2B5EF4-FFF2-40B4-BE49-F238E27FC236}">
                <a16:creationId xmlns:a16="http://schemas.microsoft.com/office/drawing/2014/main" id="{D45FCDA5-D2BA-4D1B-AAB3-EB71D6E33E59}"/>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FAAD277E-69ED-4BFE-B5AD-C6E44B41AA94}"/>
              </a:ext>
            </a:extLst>
          </p:cNvPr>
          <p:cNvSpPr>
            <a:spLocks noGrp="1"/>
          </p:cNvSpPr>
          <p:nvPr>
            <p:ph type="sldNum" sz="quarter" idx="12"/>
          </p:nvPr>
        </p:nvSpPr>
        <p:spPr/>
        <p:txBody>
          <a:bodyPr/>
          <a:lstStyle/>
          <a:p>
            <a:fld id="{B6DFE979-FA62-4D73-903D-38FB2CEBD305}" type="slidenum">
              <a:rPr lang="es-CO" smtClean="0"/>
              <a:t>‹Nº›</a:t>
            </a:fld>
            <a:endParaRPr lang="es-CO"/>
          </a:p>
        </p:txBody>
      </p:sp>
    </p:spTree>
    <p:extLst>
      <p:ext uri="{BB962C8B-B14F-4D97-AF65-F5344CB8AC3E}">
        <p14:creationId xmlns:p14="http://schemas.microsoft.com/office/powerpoint/2010/main" val="2964691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0B1C8C0-AFDE-40CD-BC81-E62DC6D7725A}"/>
              </a:ext>
            </a:extLst>
          </p:cNvPr>
          <p:cNvSpPr>
            <a:spLocks noGrp="1"/>
          </p:cNvSpPr>
          <p:nvPr>
            <p:ph type="dt" sz="half" idx="10"/>
          </p:nvPr>
        </p:nvSpPr>
        <p:spPr/>
        <p:txBody>
          <a:bodyPr/>
          <a:lstStyle/>
          <a:p>
            <a:fld id="{6CD8CA39-EF5F-4316-A120-29D4A23DBEE9}" type="datetimeFigureOut">
              <a:rPr lang="es-CO" smtClean="0"/>
              <a:t>27/04/2020</a:t>
            </a:fld>
            <a:endParaRPr lang="es-CO"/>
          </a:p>
        </p:txBody>
      </p:sp>
      <p:sp>
        <p:nvSpPr>
          <p:cNvPr id="3" name="Marcador de pie de página 2">
            <a:extLst>
              <a:ext uri="{FF2B5EF4-FFF2-40B4-BE49-F238E27FC236}">
                <a16:creationId xmlns:a16="http://schemas.microsoft.com/office/drawing/2014/main" id="{8734DE10-A380-41E7-A3EF-359E497D3B32}"/>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34D04660-4F92-42FF-849F-9FF63A749855}"/>
              </a:ext>
            </a:extLst>
          </p:cNvPr>
          <p:cNvSpPr>
            <a:spLocks noGrp="1"/>
          </p:cNvSpPr>
          <p:nvPr>
            <p:ph type="sldNum" sz="quarter" idx="12"/>
          </p:nvPr>
        </p:nvSpPr>
        <p:spPr/>
        <p:txBody>
          <a:bodyPr/>
          <a:lstStyle/>
          <a:p>
            <a:fld id="{B6DFE979-FA62-4D73-903D-38FB2CEBD305}" type="slidenum">
              <a:rPr lang="es-CO" smtClean="0"/>
              <a:t>‹Nº›</a:t>
            </a:fld>
            <a:endParaRPr lang="es-CO"/>
          </a:p>
        </p:txBody>
      </p:sp>
    </p:spTree>
    <p:extLst>
      <p:ext uri="{BB962C8B-B14F-4D97-AF65-F5344CB8AC3E}">
        <p14:creationId xmlns:p14="http://schemas.microsoft.com/office/powerpoint/2010/main" val="157823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F3D89B-0DC4-4B47-B335-5A1CA808DCB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3788012F-528D-4CA3-8E31-5BF277D984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0C981243-1101-4B3A-A744-281BFE334E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9685CD8-5DA4-4468-862E-33202665912D}"/>
              </a:ext>
            </a:extLst>
          </p:cNvPr>
          <p:cNvSpPr>
            <a:spLocks noGrp="1"/>
          </p:cNvSpPr>
          <p:nvPr>
            <p:ph type="dt" sz="half" idx="10"/>
          </p:nvPr>
        </p:nvSpPr>
        <p:spPr/>
        <p:txBody>
          <a:bodyPr/>
          <a:lstStyle/>
          <a:p>
            <a:fld id="{6CD8CA39-EF5F-4316-A120-29D4A23DBEE9}" type="datetimeFigureOut">
              <a:rPr lang="es-CO" smtClean="0"/>
              <a:t>27/04/2020</a:t>
            </a:fld>
            <a:endParaRPr lang="es-CO"/>
          </a:p>
        </p:txBody>
      </p:sp>
      <p:sp>
        <p:nvSpPr>
          <p:cNvPr id="6" name="Marcador de pie de página 5">
            <a:extLst>
              <a:ext uri="{FF2B5EF4-FFF2-40B4-BE49-F238E27FC236}">
                <a16:creationId xmlns:a16="http://schemas.microsoft.com/office/drawing/2014/main" id="{CCF9ADF4-C41B-4088-86EE-AE797AE32683}"/>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860ABB10-1059-42C1-B817-04ECFDFF0AEC}"/>
              </a:ext>
            </a:extLst>
          </p:cNvPr>
          <p:cNvSpPr>
            <a:spLocks noGrp="1"/>
          </p:cNvSpPr>
          <p:nvPr>
            <p:ph type="sldNum" sz="quarter" idx="12"/>
          </p:nvPr>
        </p:nvSpPr>
        <p:spPr/>
        <p:txBody>
          <a:bodyPr/>
          <a:lstStyle/>
          <a:p>
            <a:fld id="{B6DFE979-FA62-4D73-903D-38FB2CEBD305}" type="slidenum">
              <a:rPr lang="es-CO" smtClean="0"/>
              <a:t>‹Nº›</a:t>
            </a:fld>
            <a:endParaRPr lang="es-CO"/>
          </a:p>
        </p:txBody>
      </p:sp>
    </p:spTree>
    <p:extLst>
      <p:ext uri="{BB962C8B-B14F-4D97-AF65-F5344CB8AC3E}">
        <p14:creationId xmlns:p14="http://schemas.microsoft.com/office/powerpoint/2010/main" val="1371569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24A74B-2A68-4D25-80B8-5402AD6CE7B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93C6D098-87F5-449C-86C3-9C16257FA8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24AA4FC6-16F6-4B8B-87BF-A18949E996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2FA3AA4-9B8D-4309-83A4-5167376102DE}"/>
              </a:ext>
            </a:extLst>
          </p:cNvPr>
          <p:cNvSpPr>
            <a:spLocks noGrp="1"/>
          </p:cNvSpPr>
          <p:nvPr>
            <p:ph type="dt" sz="half" idx="10"/>
          </p:nvPr>
        </p:nvSpPr>
        <p:spPr/>
        <p:txBody>
          <a:bodyPr/>
          <a:lstStyle/>
          <a:p>
            <a:fld id="{6CD8CA39-EF5F-4316-A120-29D4A23DBEE9}" type="datetimeFigureOut">
              <a:rPr lang="es-CO" smtClean="0"/>
              <a:t>27/04/2020</a:t>
            </a:fld>
            <a:endParaRPr lang="es-CO"/>
          </a:p>
        </p:txBody>
      </p:sp>
      <p:sp>
        <p:nvSpPr>
          <p:cNvPr id="6" name="Marcador de pie de página 5">
            <a:extLst>
              <a:ext uri="{FF2B5EF4-FFF2-40B4-BE49-F238E27FC236}">
                <a16:creationId xmlns:a16="http://schemas.microsoft.com/office/drawing/2014/main" id="{2CC646A8-B2E9-46A7-95DC-D4B0DD449C93}"/>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59838565-2DD8-432A-A437-6222BBCFF7E6}"/>
              </a:ext>
            </a:extLst>
          </p:cNvPr>
          <p:cNvSpPr>
            <a:spLocks noGrp="1"/>
          </p:cNvSpPr>
          <p:nvPr>
            <p:ph type="sldNum" sz="quarter" idx="12"/>
          </p:nvPr>
        </p:nvSpPr>
        <p:spPr/>
        <p:txBody>
          <a:bodyPr/>
          <a:lstStyle/>
          <a:p>
            <a:fld id="{B6DFE979-FA62-4D73-903D-38FB2CEBD305}" type="slidenum">
              <a:rPr lang="es-CO" smtClean="0"/>
              <a:t>‹Nº›</a:t>
            </a:fld>
            <a:endParaRPr lang="es-CO"/>
          </a:p>
        </p:txBody>
      </p:sp>
    </p:spTree>
    <p:extLst>
      <p:ext uri="{BB962C8B-B14F-4D97-AF65-F5344CB8AC3E}">
        <p14:creationId xmlns:p14="http://schemas.microsoft.com/office/powerpoint/2010/main" val="1129964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B4146E8-76C3-41D0-9CD7-B57F4927CF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A1A5A83-B645-4A8E-B38D-7469D47313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9432906-7C4D-48EC-912F-8255BE11AA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D8CA39-EF5F-4316-A120-29D4A23DBEE9}" type="datetimeFigureOut">
              <a:rPr lang="es-CO" smtClean="0"/>
              <a:t>27/04/2020</a:t>
            </a:fld>
            <a:endParaRPr lang="es-CO"/>
          </a:p>
        </p:txBody>
      </p:sp>
      <p:sp>
        <p:nvSpPr>
          <p:cNvPr id="5" name="Marcador de pie de página 4">
            <a:extLst>
              <a:ext uri="{FF2B5EF4-FFF2-40B4-BE49-F238E27FC236}">
                <a16:creationId xmlns:a16="http://schemas.microsoft.com/office/drawing/2014/main" id="{38BB941E-6833-492B-BE3B-A0B94C1B14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91DF8360-CE85-44DD-AF2A-51EE370CC3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DFE979-FA62-4D73-903D-38FB2CEBD305}" type="slidenum">
              <a:rPr lang="es-CO" smtClean="0"/>
              <a:t>‹Nº›</a:t>
            </a:fld>
            <a:endParaRPr lang="es-CO"/>
          </a:p>
        </p:txBody>
      </p:sp>
    </p:spTree>
    <p:extLst>
      <p:ext uri="{BB962C8B-B14F-4D97-AF65-F5344CB8AC3E}">
        <p14:creationId xmlns:p14="http://schemas.microsoft.com/office/powerpoint/2010/main" val="183341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532C63-5E77-400C-8348-8066038A6E2E}"/>
              </a:ext>
            </a:extLst>
          </p:cNvPr>
          <p:cNvSpPr>
            <a:spLocks noGrp="1"/>
          </p:cNvSpPr>
          <p:nvPr>
            <p:ph type="ctrTitle"/>
          </p:nvPr>
        </p:nvSpPr>
        <p:spPr>
          <a:xfrm>
            <a:off x="1524000" y="1488557"/>
            <a:ext cx="9144000" cy="2021405"/>
          </a:xfrm>
          <a:ln w="28575"/>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r>
              <a:rPr lang="es-CO" b="1" dirty="0">
                <a:ln w="0"/>
                <a:effectLst>
                  <a:outerShdw blurRad="38100" dist="19050" dir="2700000" algn="tl" rotWithShape="0">
                    <a:schemeClr val="dk1">
                      <a:alpha val="40000"/>
                    </a:schemeClr>
                  </a:outerShdw>
                </a:effectLst>
                <a:latin typeface="+mn-lt"/>
                <a:ea typeface="+mn-ea"/>
                <a:cs typeface="+mn-cs"/>
              </a:rPr>
              <a:t>Precio Sucio y Limpio de los Bonos</a:t>
            </a:r>
          </a:p>
        </p:txBody>
      </p:sp>
      <p:sp>
        <p:nvSpPr>
          <p:cNvPr id="3" name="Subtítulo 2">
            <a:extLst>
              <a:ext uri="{FF2B5EF4-FFF2-40B4-BE49-F238E27FC236}">
                <a16:creationId xmlns:a16="http://schemas.microsoft.com/office/drawing/2014/main" id="{AC6FB2CE-F5B3-4042-8448-2E81A5CB33FF}"/>
              </a:ext>
            </a:extLst>
          </p:cNvPr>
          <p:cNvSpPr>
            <a:spLocks noGrp="1"/>
          </p:cNvSpPr>
          <p:nvPr>
            <p:ph type="subTitle" idx="1"/>
          </p:nvPr>
        </p:nvSpPr>
        <p:spPr>
          <a:xfrm>
            <a:off x="1524000" y="4369981"/>
            <a:ext cx="9144000" cy="887818"/>
          </a:xfrm>
        </p:spPr>
        <p:txBody>
          <a:bodyPr/>
          <a:lstStyle/>
          <a:p>
            <a:r>
              <a:rPr lang="es-CO" dirty="0"/>
              <a:t>Portafolios de Inversión.</a:t>
            </a:r>
          </a:p>
        </p:txBody>
      </p:sp>
      <p:sp>
        <p:nvSpPr>
          <p:cNvPr id="4" name="Rectángulo 3">
            <a:extLst>
              <a:ext uri="{FF2B5EF4-FFF2-40B4-BE49-F238E27FC236}">
                <a16:creationId xmlns:a16="http://schemas.microsoft.com/office/drawing/2014/main" id="{4D6F4A5B-07B0-4547-8811-E71F5C345860}"/>
              </a:ext>
            </a:extLst>
          </p:cNvPr>
          <p:cNvSpPr/>
          <p:nvPr/>
        </p:nvSpPr>
        <p:spPr>
          <a:xfrm>
            <a:off x="3967148" y="5560942"/>
            <a:ext cx="4257704" cy="461665"/>
          </a:xfrm>
          <a:prstGeom prst="rect">
            <a:avLst/>
          </a:prstGeom>
        </p:spPr>
        <p:txBody>
          <a:bodyPr wrap="none">
            <a:spAutoFit/>
          </a:bodyPr>
          <a:lstStyle/>
          <a:p>
            <a:r>
              <a:rPr lang="es-CO" sz="2400" b="1" dirty="0"/>
              <a:t>Docente: </a:t>
            </a:r>
            <a:r>
              <a:rPr lang="es-CO" sz="2400" dirty="0"/>
              <a:t>Natalia Acevedo Prins. </a:t>
            </a:r>
          </a:p>
        </p:txBody>
      </p:sp>
    </p:spTree>
    <p:extLst>
      <p:ext uri="{BB962C8B-B14F-4D97-AF65-F5344CB8AC3E}">
        <p14:creationId xmlns:p14="http://schemas.microsoft.com/office/powerpoint/2010/main" val="3778419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04037" y="1319588"/>
            <a:ext cx="4858959" cy="748680"/>
          </a:xfr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marL="0" indent="0" algn="ctr">
              <a:lnSpc>
                <a:spcPct val="150000"/>
              </a:lnSpc>
              <a:buNone/>
            </a:pPr>
            <a:r>
              <a:rPr lang="es-CO" sz="1800" b="1" dirty="0">
                <a:latin typeface="Arial" panose="020B0604020202020204" pitchFamily="34" charset="0"/>
                <a:cs typeface="Arial" panose="020B0604020202020204" pitchFamily="34" charset="0"/>
              </a:rPr>
              <a:t>Patrón en forma de dientes de sierra:</a:t>
            </a:r>
          </a:p>
        </p:txBody>
      </p:sp>
      <p:sp>
        <p:nvSpPr>
          <p:cNvPr id="4" name="3 Título"/>
          <p:cNvSpPr>
            <a:spLocks noGrp="1"/>
          </p:cNvSpPr>
          <p:nvPr>
            <p:ph type="title"/>
          </p:nvPr>
        </p:nvSpPr>
        <p:spPr>
          <a:xfrm>
            <a:off x="404038" y="394318"/>
            <a:ext cx="11504428" cy="748681"/>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p>
            <a:pPr algn="ctr"/>
            <a:r>
              <a:rPr lang="es-CO" sz="3600" b="1" dirty="0">
                <a:solidFill>
                  <a:schemeClr val="dk1"/>
                </a:solidFill>
                <a:latin typeface="Arial" pitchFamily="34" charset="0"/>
                <a:ea typeface="+mn-ea"/>
                <a:cs typeface="Arial" pitchFamily="34" charset="0"/>
              </a:rPr>
              <a:t>Precio limpio y precio sucio</a:t>
            </a:r>
          </a:p>
        </p:txBody>
      </p:sp>
      <p:sp>
        <p:nvSpPr>
          <p:cNvPr id="5" name="4 Rectángulo"/>
          <p:cNvSpPr/>
          <p:nvPr/>
        </p:nvSpPr>
        <p:spPr>
          <a:xfrm>
            <a:off x="426761" y="2649259"/>
            <a:ext cx="4858957" cy="1643269"/>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algn="just">
              <a:lnSpc>
                <a:spcPct val="150000"/>
              </a:lnSpc>
              <a:spcBef>
                <a:spcPct val="20000"/>
              </a:spcBef>
              <a:buFont typeface="Arial" pitchFamily="34" charset="0"/>
              <a:buNone/>
            </a:pPr>
            <a:r>
              <a:rPr lang="es-CO" sz="1600" dirty="0">
                <a:latin typeface="Arial" panose="020B0604020202020204" pitchFamily="34" charset="0"/>
                <a:cs typeface="Arial" panose="020B0604020202020204" pitchFamily="34" charset="0"/>
              </a:rPr>
              <a:t>El valor de los bonos cupón se eleva conforme se acerca el pago del siguiente y luego cae cuando se paga. Esta fluctuación ocurre aun si no hay cambio en el rendimiento del bono.</a:t>
            </a:r>
          </a:p>
        </p:txBody>
      </p:sp>
      <p:grpSp>
        <p:nvGrpSpPr>
          <p:cNvPr id="2" name="Grupo 1">
            <a:extLst>
              <a:ext uri="{FF2B5EF4-FFF2-40B4-BE49-F238E27FC236}">
                <a16:creationId xmlns:a16="http://schemas.microsoft.com/office/drawing/2014/main" id="{215D9DE8-83C8-46AA-93D5-75086D54C508}"/>
              </a:ext>
            </a:extLst>
          </p:cNvPr>
          <p:cNvGrpSpPr/>
          <p:nvPr/>
        </p:nvGrpSpPr>
        <p:grpSpPr>
          <a:xfrm>
            <a:off x="5630439" y="3265670"/>
            <a:ext cx="5806348" cy="2048693"/>
            <a:chOff x="1915735" y="2480777"/>
            <a:chExt cx="7420625" cy="2513663"/>
          </a:xfrm>
        </p:grpSpPr>
        <p:cxnSp>
          <p:nvCxnSpPr>
            <p:cNvPr id="7" name="6 Conector recto"/>
            <p:cNvCxnSpPr/>
            <p:nvPr/>
          </p:nvCxnSpPr>
          <p:spPr>
            <a:xfrm>
              <a:off x="3143672" y="4509120"/>
              <a:ext cx="6192688" cy="0"/>
            </a:xfrm>
            <a:prstGeom prst="line">
              <a:avLst/>
            </a:prstGeom>
          </p:spPr>
          <p:style>
            <a:lnRef idx="1">
              <a:schemeClr val="dk1"/>
            </a:lnRef>
            <a:fillRef idx="0">
              <a:schemeClr val="dk1"/>
            </a:fillRef>
            <a:effectRef idx="0">
              <a:schemeClr val="dk1"/>
            </a:effectRef>
            <a:fontRef idx="minor">
              <a:schemeClr val="tx1"/>
            </a:fontRef>
          </p:style>
        </p:cxnSp>
        <p:cxnSp>
          <p:nvCxnSpPr>
            <p:cNvPr id="9" name="8 Conector recto"/>
            <p:cNvCxnSpPr/>
            <p:nvPr/>
          </p:nvCxnSpPr>
          <p:spPr>
            <a:xfrm flipV="1">
              <a:off x="3143672" y="2492896"/>
              <a:ext cx="0" cy="2016224"/>
            </a:xfrm>
            <a:prstGeom prst="line">
              <a:avLst/>
            </a:prstGeom>
          </p:spPr>
          <p:style>
            <a:lnRef idx="1">
              <a:schemeClr val="dk1"/>
            </a:lnRef>
            <a:fillRef idx="0">
              <a:schemeClr val="dk1"/>
            </a:fillRef>
            <a:effectRef idx="0">
              <a:schemeClr val="dk1"/>
            </a:effectRef>
            <a:fontRef idx="minor">
              <a:schemeClr val="tx1"/>
            </a:fontRef>
          </p:style>
        </p:cxnSp>
        <p:cxnSp>
          <p:nvCxnSpPr>
            <p:cNvPr id="14" name="13 Conector recto"/>
            <p:cNvCxnSpPr/>
            <p:nvPr/>
          </p:nvCxnSpPr>
          <p:spPr>
            <a:xfrm>
              <a:off x="4888136" y="4365104"/>
              <a:ext cx="0" cy="288032"/>
            </a:xfrm>
            <a:prstGeom prst="line">
              <a:avLst/>
            </a:prstGeom>
          </p:spPr>
          <p:style>
            <a:lnRef idx="1">
              <a:schemeClr val="dk1"/>
            </a:lnRef>
            <a:fillRef idx="0">
              <a:schemeClr val="dk1"/>
            </a:fillRef>
            <a:effectRef idx="0">
              <a:schemeClr val="dk1"/>
            </a:effectRef>
            <a:fontRef idx="minor">
              <a:schemeClr val="tx1"/>
            </a:fontRef>
          </p:style>
        </p:cxnSp>
        <p:cxnSp>
          <p:nvCxnSpPr>
            <p:cNvPr id="16" name="15 Conector recto"/>
            <p:cNvCxnSpPr/>
            <p:nvPr/>
          </p:nvCxnSpPr>
          <p:spPr>
            <a:xfrm>
              <a:off x="6619900" y="4365104"/>
              <a:ext cx="0" cy="288032"/>
            </a:xfrm>
            <a:prstGeom prst="line">
              <a:avLst/>
            </a:prstGeom>
          </p:spPr>
          <p:style>
            <a:lnRef idx="1">
              <a:schemeClr val="dk1"/>
            </a:lnRef>
            <a:fillRef idx="0">
              <a:schemeClr val="dk1"/>
            </a:fillRef>
            <a:effectRef idx="0">
              <a:schemeClr val="dk1"/>
            </a:effectRef>
            <a:fontRef idx="minor">
              <a:schemeClr val="tx1"/>
            </a:fontRef>
          </p:style>
        </p:cxnSp>
        <p:cxnSp>
          <p:nvCxnSpPr>
            <p:cNvPr id="18" name="17 Conector recto"/>
            <p:cNvCxnSpPr/>
            <p:nvPr/>
          </p:nvCxnSpPr>
          <p:spPr>
            <a:xfrm>
              <a:off x="8351664" y="4373488"/>
              <a:ext cx="0" cy="288032"/>
            </a:xfrm>
            <a:prstGeom prst="line">
              <a:avLst/>
            </a:prstGeom>
          </p:spPr>
          <p:style>
            <a:lnRef idx="1">
              <a:schemeClr val="dk1"/>
            </a:lnRef>
            <a:fillRef idx="0">
              <a:schemeClr val="dk1"/>
            </a:fillRef>
            <a:effectRef idx="0">
              <a:schemeClr val="dk1"/>
            </a:effectRef>
            <a:fontRef idx="minor">
              <a:schemeClr val="tx1"/>
            </a:fontRef>
          </p:style>
        </p:cxnSp>
        <p:sp>
          <p:nvSpPr>
            <p:cNvPr id="19" name="18 CuadroTexto"/>
            <p:cNvSpPr txBox="1"/>
            <p:nvPr/>
          </p:nvSpPr>
          <p:spPr>
            <a:xfrm>
              <a:off x="2997325" y="4581128"/>
              <a:ext cx="432048" cy="400110"/>
            </a:xfrm>
            <a:prstGeom prst="rect">
              <a:avLst/>
            </a:prstGeom>
            <a:noFill/>
          </p:spPr>
          <p:txBody>
            <a:bodyPr wrap="square" rtlCol="0">
              <a:spAutoFit/>
            </a:bodyPr>
            <a:lstStyle/>
            <a:p>
              <a:r>
                <a:rPr lang="es-CO" sz="2000" dirty="0">
                  <a:latin typeface="Arial" pitchFamily="34" charset="0"/>
                  <a:cs typeface="Arial" pitchFamily="34" charset="0"/>
                </a:rPr>
                <a:t>0</a:t>
              </a:r>
            </a:p>
          </p:txBody>
        </p:sp>
        <p:sp>
          <p:nvSpPr>
            <p:cNvPr id="20" name="19 CuadroTexto"/>
            <p:cNvSpPr txBox="1"/>
            <p:nvPr/>
          </p:nvSpPr>
          <p:spPr>
            <a:xfrm>
              <a:off x="4672112" y="4594330"/>
              <a:ext cx="432048" cy="400110"/>
            </a:xfrm>
            <a:prstGeom prst="rect">
              <a:avLst/>
            </a:prstGeom>
            <a:noFill/>
          </p:spPr>
          <p:txBody>
            <a:bodyPr wrap="square" rtlCol="0">
              <a:spAutoFit/>
            </a:bodyPr>
            <a:lstStyle/>
            <a:p>
              <a:pPr algn="ctr"/>
              <a:r>
                <a:rPr lang="es-CO" sz="2000" dirty="0">
                  <a:latin typeface="Arial" pitchFamily="34" charset="0"/>
                  <a:cs typeface="Arial" pitchFamily="34" charset="0"/>
                </a:rPr>
                <a:t>1</a:t>
              </a:r>
            </a:p>
          </p:txBody>
        </p:sp>
        <p:sp>
          <p:nvSpPr>
            <p:cNvPr id="21" name="20 CuadroTexto"/>
            <p:cNvSpPr txBox="1"/>
            <p:nvPr/>
          </p:nvSpPr>
          <p:spPr>
            <a:xfrm>
              <a:off x="6403876" y="4594330"/>
              <a:ext cx="432048" cy="400110"/>
            </a:xfrm>
            <a:prstGeom prst="rect">
              <a:avLst/>
            </a:prstGeom>
            <a:noFill/>
          </p:spPr>
          <p:txBody>
            <a:bodyPr wrap="square" rtlCol="0">
              <a:spAutoFit/>
            </a:bodyPr>
            <a:lstStyle/>
            <a:p>
              <a:pPr algn="ctr"/>
              <a:r>
                <a:rPr lang="es-CO" sz="2000" dirty="0">
                  <a:latin typeface="Arial" pitchFamily="34" charset="0"/>
                  <a:cs typeface="Arial" pitchFamily="34" charset="0"/>
                </a:rPr>
                <a:t>2</a:t>
              </a:r>
            </a:p>
          </p:txBody>
        </p:sp>
        <p:sp>
          <p:nvSpPr>
            <p:cNvPr id="22" name="21 CuadroTexto"/>
            <p:cNvSpPr txBox="1"/>
            <p:nvPr/>
          </p:nvSpPr>
          <p:spPr>
            <a:xfrm>
              <a:off x="8135640" y="4587111"/>
              <a:ext cx="432048" cy="400110"/>
            </a:xfrm>
            <a:prstGeom prst="rect">
              <a:avLst/>
            </a:prstGeom>
            <a:noFill/>
          </p:spPr>
          <p:txBody>
            <a:bodyPr wrap="square" rtlCol="0">
              <a:spAutoFit/>
            </a:bodyPr>
            <a:lstStyle/>
            <a:p>
              <a:pPr algn="ctr"/>
              <a:r>
                <a:rPr lang="es-CO" sz="2000" dirty="0">
                  <a:latin typeface="Arial" pitchFamily="34" charset="0"/>
                  <a:cs typeface="Arial" pitchFamily="34" charset="0"/>
                </a:rPr>
                <a:t>3</a:t>
              </a:r>
            </a:p>
          </p:txBody>
        </p:sp>
        <p:cxnSp>
          <p:nvCxnSpPr>
            <p:cNvPr id="24" name="23 Conector recto"/>
            <p:cNvCxnSpPr/>
            <p:nvPr/>
          </p:nvCxnSpPr>
          <p:spPr>
            <a:xfrm flipV="1">
              <a:off x="4888136" y="2708920"/>
              <a:ext cx="0" cy="1808584"/>
            </a:xfrm>
            <a:prstGeom prst="line">
              <a:avLst/>
            </a:prstGeom>
          </p:spPr>
          <p:style>
            <a:lnRef idx="3">
              <a:schemeClr val="accent1"/>
            </a:lnRef>
            <a:fillRef idx="0">
              <a:schemeClr val="accent1"/>
            </a:fillRef>
            <a:effectRef idx="2">
              <a:schemeClr val="accent1"/>
            </a:effectRef>
            <a:fontRef idx="minor">
              <a:schemeClr val="tx1"/>
            </a:fontRef>
          </p:style>
        </p:cxnSp>
        <p:cxnSp>
          <p:nvCxnSpPr>
            <p:cNvPr id="25" name="24 Conector recto"/>
            <p:cNvCxnSpPr/>
            <p:nvPr/>
          </p:nvCxnSpPr>
          <p:spPr>
            <a:xfrm flipV="1">
              <a:off x="6619900" y="2700536"/>
              <a:ext cx="0" cy="1808584"/>
            </a:xfrm>
            <a:prstGeom prst="line">
              <a:avLst/>
            </a:prstGeom>
          </p:spPr>
          <p:style>
            <a:lnRef idx="3">
              <a:schemeClr val="accent1"/>
            </a:lnRef>
            <a:fillRef idx="0">
              <a:schemeClr val="accent1"/>
            </a:fillRef>
            <a:effectRef idx="2">
              <a:schemeClr val="accent1"/>
            </a:effectRef>
            <a:fontRef idx="minor">
              <a:schemeClr val="tx1"/>
            </a:fontRef>
          </p:style>
        </p:cxnSp>
        <p:cxnSp>
          <p:nvCxnSpPr>
            <p:cNvPr id="26" name="25 Conector recto"/>
            <p:cNvCxnSpPr/>
            <p:nvPr/>
          </p:nvCxnSpPr>
          <p:spPr>
            <a:xfrm flipV="1">
              <a:off x="8353475" y="2700536"/>
              <a:ext cx="0" cy="1808584"/>
            </a:xfrm>
            <a:prstGeom prst="line">
              <a:avLst/>
            </a:prstGeom>
          </p:spPr>
          <p:style>
            <a:lnRef idx="3">
              <a:schemeClr val="accent1"/>
            </a:lnRef>
            <a:fillRef idx="0">
              <a:schemeClr val="accent1"/>
            </a:fillRef>
            <a:effectRef idx="2">
              <a:schemeClr val="accent1"/>
            </a:effectRef>
            <a:fontRef idx="minor">
              <a:schemeClr val="tx1"/>
            </a:fontRef>
          </p:style>
        </p:cxnSp>
        <p:cxnSp>
          <p:nvCxnSpPr>
            <p:cNvPr id="27" name="26 Conector recto"/>
            <p:cNvCxnSpPr/>
            <p:nvPr/>
          </p:nvCxnSpPr>
          <p:spPr>
            <a:xfrm flipV="1">
              <a:off x="3155008" y="2708920"/>
              <a:ext cx="1733128" cy="1800200"/>
            </a:xfrm>
            <a:prstGeom prst="line">
              <a:avLst/>
            </a:prstGeom>
          </p:spPr>
          <p:style>
            <a:lnRef idx="3">
              <a:schemeClr val="accent1"/>
            </a:lnRef>
            <a:fillRef idx="0">
              <a:schemeClr val="accent1"/>
            </a:fillRef>
            <a:effectRef idx="2">
              <a:schemeClr val="accent1"/>
            </a:effectRef>
            <a:fontRef idx="minor">
              <a:schemeClr val="tx1"/>
            </a:fontRef>
          </p:style>
        </p:cxnSp>
        <p:cxnSp>
          <p:nvCxnSpPr>
            <p:cNvPr id="29" name="28 Conector recto"/>
            <p:cNvCxnSpPr/>
            <p:nvPr/>
          </p:nvCxnSpPr>
          <p:spPr>
            <a:xfrm flipV="1">
              <a:off x="4888136" y="2717304"/>
              <a:ext cx="1733128" cy="1800200"/>
            </a:xfrm>
            <a:prstGeom prst="line">
              <a:avLst/>
            </a:prstGeom>
          </p:spPr>
          <p:style>
            <a:lnRef idx="3">
              <a:schemeClr val="accent1"/>
            </a:lnRef>
            <a:fillRef idx="0">
              <a:schemeClr val="accent1"/>
            </a:fillRef>
            <a:effectRef idx="2">
              <a:schemeClr val="accent1"/>
            </a:effectRef>
            <a:fontRef idx="minor">
              <a:schemeClr val="tx1"/>
            </a:fontRef>
          </p:style>
        </p:cxnSp>
        <p:cxnSp>
          <p:nvCxnSpPr>
            <p:cNvPr id="30" name="29 Conector recto"/>
            <p:cNvCxnSpPr/>
            <p:nvPr/>
          </p:nvCxnSpPr>
          <p:spPr>
            <a:xfrm flipV="1">
              <a:off x="6618536" y="2717304"/>
              <a:ext cx="1733128" cy="1800200"/>
            </a:xfrm>
            <a:prstGeom prst="line">
              <a:avLst/>
            </a:prstGeom>
          </p:spPr>
          <p:style>
            <a:lnRef idx="3">
              <a:schemeClr val="accent1"/>
            </a:lnRef>
            <a:fillRef idx="0">
              <a:schemeClr val="accent1"/>
            </a:fillRef>
            <a:effectRef idx="2">
              <a:schemeClr val="accent1"/>
            </a:effectRef>
            <a:fontRef idx="minor">
              <a:schemeClr val="tx1"/>
            </a:fontRef>
          </p:style>
        </p:cxnSp>
        <p:cxnSp>
          <p:nvCxnSpPr>
            <p:cNvPr id="32" name="31 Conector recto"/>
            <p:cNvCxnSpPr/>
            <p:nvPr/>
          </p:nvCxnSpPr>
          <p:spPr>
            <a:xfrm flipH="1">
              <a:off x="2997326" y="2700536"/>
              <a:ext cx="5690963" cy="0"/>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33" name="32 CuadroTexto"/>
            <p:cNvSpPr txBox="1"/>
            <p:nvPr/>
          </p:nvSpPr>
          <p:spPr>
            <a:xfrm>
              <a:off x="1915735" y="2480777"/>
              <a:ext cx="1058399" cy="415392"/>
            </a:xfrm>
            <a:prstGeom prst="rect">
              <a:avLst/>
            </a:prstGeom>
            <a:noFill/>
          </p:spPr>
          <p:txBody>
            <a:bodyPr wrap="square" rtlCol="0">
              <a:spAutoFit/>
            </a:bodyPr>
            <a:lstStyle/>
            <a:p>
              <a:pPr algn="ctr"/>
              <a:r>
                <a:rPr lang="es-CO" sz="1600" dirty="0">
                  <a:latin typeface="Arial" pitchFamily="34" charset="0"/>
                  <a:cs typeface="Arial" pitchFamily="34" charset="0"/>
                </a:rPr>
                <a:t>Cupón</a:t>
              </a:r>
            </a:p>
          </p:txBody>
        </p:sp>
      </p:grpSp>
      <p:sp>
        <p:nvSpPr>
          <p:cNvPr id="23" name="5 Rectángulo">
            <a:extLst>
              <a:ext uri="{FF2B5EF4-FFF2-40B4-BE49-F238E27FC236}">
                <a16:creationId xmlns:a16="http://schemas.microsoft.com/office/drawing/2014/main" id="{08914B46-DD80-404E-A453-2E8CD1319E13}"/>
              </a:ext>
            </a:extLst>
          </p:cNvPr>
          <p:cNvSpPr/>
          <p:nvPr/>
        </p:nvSpPr>
        <p:spPr>
          <a:xfrm>
            <a:off x="6096000" y="1554884"/>
            <a:ext cx="5362471" cy="1181745"/>
          </a:xfrm>
          <a:prstGeom prst="rect">
            <a:avLst/>
          </a:prstGeom>
          <a:effectLst>
            <a:glow rad="1016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algn="ctr">
              <a:lnSpc>
                <a:spcPct val="150000"/>
              </a:lnSpc>
              <a:spcBef>
                <a:spcPct val="20000"/>
              </a:spcBef>
              <a:buFont typeface="Arial" pitchFamily="34" charset="0"/>
              <a:buNone/>
            </a:pPr>
            <a:r>
              <a:rPr lang="es-CO" sz="1600" dirty="0">
                <a:latin typeface="Arial" panose="020B0604020202020204" pitchFamily="34" charset="0"/>
                <a:cs typeface="Arial" panose="020B0604020202020204" pitchFamily="34" charset="0"/>
              </a:rPr>
              <a:t>En el momento inmediatamente anterior al pago de un cupón, el interés acumulado es igual a la cantidad completa del cupón.</a:t>
            </a:r>
          </a:p>
        </p:txBody>
      </p:sp>
      <p:cxnSp>
        <p:nvCxnSpPr>
          <p:cNvPr id="8" name="Conector recto de flecha 7">
            <a:extLst>
              <a:ext uri="{FF2B5EF4-FFF2-40B4-BE49-F238E27FC236}">
                <a16:creationId xmlns:a16="http://schemas.microsoft.com/office/drawing/2014/main" id="{E0A394AD-5058-460E-9887-7E9201F01CBE}"/>
              </a:ext>
            </a:extLst>
          </p:cNvPr>
          <p:cNvCxnSpPr>
            <a:cxnSpLocks/>
            <a:stCxn id="23" idx="2"/>
          </p:cNvCxnSpPr>
          <p:nvPr/>
        </p:nvCxnSpPr>
        <p:spPr>
          <a:xfrm flipH="1">
            <a:off x="7956226" y="2736629"/>
            <a:ext cx="821010" cy="734264"/>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38023B28-099B-4CB1-A50B-04DB78A4304F}"/>
              </a:ext>
            </a:extLst>
          </p:cNvPr>
          <p:cNvCxnSpPr>
            <a:cxnSpLocks/>
          </p:cNvCxnSpPr>
          <p:nvPr/>
        </p:nvCxnSpPr>
        <p:spPr>
          <a:xfrm>
            <a:off x="8782526" y="2800531"/>
            <a:ext cx="573860" cy="681787"/>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sp>
        <p:nvSpPr>
          <p:cNvPr id="28" name="5 Rectángulo">
            <a:extLst>
              <a:ext uri="{FF2B5EF4-FFF2-40B4-BE49-F238E27FC236}">
                <a16:creationId xmlns:a16="http://schemas.microsoft.com/office/drawing/2014/main" id="{C060C5C0-F318-433D-A54A-E1370645C2F7}"/>
              </a:ext>
            </a:extLst>
          </p:cNvPr>
          <p:cNvSpPr/>
          <p:nvPr/>
        </p:nvSpPr>
        <p:spPr>
          <a:xfrm>
            <a:off x="7238034" y="5800119"/>
            <a:ext cx="3777166" cy="869164"/>
          </a:xfrm>
          <a:prstGeom prst="rect">
            <a:avLst/>
          </a:prstGeom>
          <a:effectLst>
            <a:glow rad="1016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fontScale="85000" lnSpcReduction="10000"/>
          </a:bodyPr>
          <a:lstStyle/>
          <a:p>
            <a:pPr algn="ctr">
              <a:lnSpc>
                <a:spcPct val="150000"/>
              </a:lnSpc>
              <a:spcBef>
                <a:spcPct val="20000"/>
              </a:spcBef>
            </a:pPr>
            <a:r>
              <a:rPr lang="es-CO" sz="1600" dirty="0">
                <a:latin typeface="Arial" panose="020B0604020202020204" pitchFamily="34" charset="0"/>
                <a:cs typeface="Arial" panose="020B0604020202020204" pitchFamily="34" charset="0"/>
              </a:rPr>
              <a:t>Inmediatamente después de pagar el cupón el interés acumulado será igual a cero.</a:t>
            </a:r>
          </a:p>
        </p:txBody>
      </p:sp>
      <p:cxnSp>
        <p:nvCxnSpPr>
          <p:cNvPr id="13" name="Conector recto de flecha 12">
            <a:extLst>
              <a:ext uri="{FF2B5EF4-FFF2-40B4-BE49-F238E27FC236}">
                <a16:creationId xmlns:a16="http://schemas.microsoft.com/office/drawing/2014/main" id="{DED5F3DD-700D-4F59-AAF3-E69F944C8C5C}"/>
              </a:ext>
            </a:extLst>
          </p:cNvPr>
          <p:cNvCxnSpPr>
            <a:cxnSpLocks/>
            <a:stCxn id="28" idx="0"/>
            <a:endCxn id="20" idx="0"/>
          </p:cNvCxnSpPr>
          <p:nvPr/>
        </p:nvCxnSpPr>
        <p:spPr>
          <a:xfrm flipH="1" flipV="1">
            <a:off x="7956227" y="4988264"/>
            <a:ext cx="1170390" cy="811855"/>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652CB17B-89C0-4AC7-812E-E273ECC06346}"/>
              </a:ext>
            </a:extLst>
          </p:cNvPr>
          <p:cNvCxnSpPr>
            <a:stCxn id="28" idx="0"/>
            <a:endCxn id="22" idx="0"/>
          </p:cNvCxnSpPr>
          <p:nvPr/>
        </p:nvCxnSpPr>
        <p:spPr>
          <a:xfrm flipV="1">
            <a:off x="9126617" y="4982381"/>
            <a:ext cx="1539685" cy="817738"/>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sp>
        <p:nvSpPr>
          <p:cNvPr id="34" name="5 Rectángulo">
            <a:extLst>
              <a:ext uri="{FF2B5EF4-FFF2-40B4-BE49-F238E27FC236}">
                <a16:creationId xmlns:a16="http://schemas.microsoft.com/office/drawing/2014/main" id="{CC19B954-880E-47DD-9D87-6FD28242FAA2}"/>
              </a:ext>
            </a:extLst>
          </p:cNvPr>
          <p:cNvSpPr/>
          <p:nvPr/>
        </p:nvSpPr>
        <p:spPr>
          <a:xfrm>
            <a:off x="426762" y="4860451"/>
            <a:ext cx="4858956" cy="82215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algn="just">
              <a:lnSpc>
                <a:spcPct val="150000"/>
              </a:lnSpc>
              <a:spcBef>
                <a:spcPct val="20000"/>
              </a:spcBef>
              <a:buFont typeface="Arial" pitchFamily="34" charset="0"/>
              <a:buNone/>
            </a:pPr>
            <a:r>
              <a:rPr lang="es-CO" sz="1600" dirty="0">
                <a:latin typeface="Arial" panose="020B0604020202020204" pitchFamily="34" charset="0"/>
                <a:cs typeface="Arial" panose="020B0604020202020204" pitchFamily="34" charset="0"/>
              </a:rPr>
              <a:t>El interés acumulado subirá y bajará con un patrón de dientes de sierra según transcurran los pagos.</a:t>
            </a:r>
          </a:p>
        </p:txBody>
      </p:sp>
    </p:spTree>
    <p:extLst>
      <p:ext uri="{BB962C8B-B14F-4D97-AF65-F5344CB8AC3E}">
        <p14:creationId xmlns:p14="http://schemas.microsoft.com/office/powerpoint/2010/main" val="214910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D0172D-5A51-4100-9E81-F078218D580C}"/>
              </a:ext>
            </a:extLst>
          </p:cNvPr>
          <p:cNvSpPr>
            <a:spLocks noGrp="1"/>
          </p:cNvSpPr>
          <p:nvPr>
            <p:ph type="title"/>
          </p:nvPr>
        </p:nvSpPr>
        <p:spPr>
          <a:xfrm>
            <a:off x="531627" y="308897"/>
            <a:ext cx="11217349" cy="744279"/>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p>
            <a:pPr algn="ctr"/>
            <a:r>
              <a:rPr lang="es-CO" sz="3600" b="1" dirty="0">
                <a:solidFill>
                  <a:schemeClr val="dk1"/>
                </a:solidFill>
                <a:latin typeface="Arial" pitchFamily="34" charset="0"/>
                <a:ea typeface="+mn-ea"/>
                <a:cs typeface="Arial" pitchFamily="34" charset="0"/>
              </a:rPr>
              <a:t>Precio Sucio</a:t>
            </a:r>
          </a:p>
        </p:txBody>
      </p:sp>
      <p:sp>
        <p:nvSpPr>
          <p:cNvPr id="4" name="Rectángulo 3">
            <a:extLst>
              <a:ext uri="{FF2B5EF4-FFF2-40B4-BE49-F238E27FC236}">
                <a16:creationId xmlns:a16="http://schemas.microsoft.com/office/drawing/2014/main" id="{6E5D46AC-917E-49FE-B5DD-1C41FB63DAA7}"/>
              </a:ext>
            </a:extLst>
          </p:cNvPr>
          <p:cNvSpPr/>
          <p:nvPr/>
        </p:nvSpPr>
        <p:spPr>
          <a:xfrm>
            <a:off x="531627" y="1336339"/>
            <a:ext cx="4598196" cy="1349939"/>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algn="ctr">
              <a:lnSpc>
                <a:spcPct val="150000"/>
              </a:lnSpc>
              <a:spcBef>
                <a:spcPts val="1000"/>
              </a:spcBef>
            </a:pPr>
            <a:r>
              <a:rPr lang="es-MX" sz="1700" dirty="0">
                <a:solidFill>
                  <a:schemeClr val="dk1"/>
                </a:solidFill>
                <a:latin typeface="Arial" panose="020B0604020202020204" pitchFamily="34" charset="0"/>
                <a:cs typeface="Arial" panose="020B0604020202020204" pitchFamily="34" charset="0"/>
              </a:rPr>
              <a:t>Es el valor real de un bono incluyendo el valor de los intereses acumulados, valor que debe girar un comprador de un título valor</a:t>
            </a:r>
            <a:r>
              <a:rPr lang="es-MX" sz="2000" dirty="0">
                <a:solidFill>
                  <a:schemeClr val="dk1"/>
                </a:solidFill>
                <a:latin typeface="Arial" panose="020B0604020202020204" pitchFamily="34" charset="0"/>
                <a:cs typeface="Arial" panose="020B0604020202020204" pitchFamily="34" charset="0"/>
              </a:rPr>
              <a:t>. </a:t>
            </a:r>
            <a:endParaRPr lang="es-CO" sz="2000" dirty="0">
              <a:solidFill>
                <a:schemeClr val="dk1"/>
              </a:solidFill>
              <a:latin typeface="Arial" panose="020B0604020202020204" pitchFamily="34" charset="0"/>
              <a:cs typeface="Arial" panose="020B0604020202020204" pitchFamily="34" charset="0"/>
            </a:endParaRPr>
          </a:p>
        </p:txBody>
      </p:sp>
      <p:sp>
        <p:nvSpPr>
          <p:cNvPr id="5" name="5 CuadroTexto">
            <a:extLst>
              <a:ext uri="{FF2B5EF4-FFF2-40B4-BE49-F238E27FC236}">
                <a16:creationId xmlns:a16="http://schemas.microsoft.com/office/drawing/2014/main" id="{F3CAADC9-6F22-4AD1-A897-8A89D5DC9CA0}"/>
              </a:ext>
            </a:extLst>
          </p:cNvPr>
          <p:cNvSpPr txBox="1"/>
          <p:nvPr/>
        </p:nvSpPr>
        <p:spPr>
          <a:xfrm>
            <a:off x="502268" y="3212243"/>
            <a:ext cx="4892330" cy="51373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indent="0" algn="just">
              <a:lnSpc>
                <a:spcPct val="150000"/>
              </a:lnSpc>
              <a:spcBef>
                <a:spcPct val="20000"/>
              </a:spcBef>
              <a:buFont typeface="Arial" pitchFamily="34" charset="0"/>
              <a:buNone/>
              <a:defRPr sz="2400" b="1">
                <a:solidFill>
                  <a:schemeClr val="dk1"/>
                </a:solidFill>
                <a:latin typeface="Arial" panose="020B0604020202020204" pitchFamily="34" charset="0"/>
                <a:cs typeface="Arial" panose="020B0604020202020204" pitchFamily="34" charset="0"/>
              </a:defRPr>
            </a:lvl1pPr>
            <a:lvl2pPr marL="742950" indent="-285750">
              <a:spcBef>
                <a:spcPct val="20000"/>
              </a:spcBef>
              <a:buFont typeface="Arial" pitchFamily="34" charset="0"/>
              <a:buChar char="–"/>
              <a:defRPr sz="2800">
                <a:solidFill>
                  <a:schemeClr val="dk1"/>
                </a:solidFill>
              </a:defRPr>
            </a:lvl2pPr>
            <a:lvl3pPr marL="1143000" indent="-228600">
              <a:spcBef>
                <a:spcPct val="20000"/>
              </a:spcBef>
              <a:buFont typeface="Arial" pitchFamily="34" charset="0"/>
              <a:buChar char="•"/>
              <a:defRPr sz="2400">
                <a:solidFill>
                  <a:schemeClr val="dk1"/>
                </a:solidFill>
              </a:defRPr>
            </a:lvl3pPr>
            <a:lvl4pPr marL="1600200" indent="-228600">
              <a:spcBef>
                <a:spcPct val="20000"/>
              </a:spcBef>
              <a:buFont typeface="Arial" pitchFamily="34" charset="0"/>
              <a:buChar char="–"/>
              <a:defRPr sz="2000">
                <a:solidFill>
                  <a:schemeClr val="dk1"/>
                </a:solidFill>
              </a:defRPr>
            </a:lvl4pPr>
            <a:lvl5pPr marL="2057400" indent="-228600">
              <a:spcBef>
                <a:spcPct val="20000"/>
              </a:spcBef>
              <a:buFont typeface="Arial" pitchFamily="34" charset="0"/>
              <a:buChar char="»"/>
              <a:defRPr sz="2000">
                <a:solidFill>
                  <a:schemeClr val="dk1"/>
                </a:solidFill>
              </a:defRPr>
            </a:lvl5pPr>
            <a:lvl6pPr marL="2514600" indent="-228600">
              <a:spcBef>
                <a:spcPct val="20000"/>
              </a:spcBef>
              <a:buFont typeface="Arial" pitchFamily="34" charset="0"/>
              <a:buChar char="•"/>
              <a:defRPr sz="2000">
                <a:solidFill>
                  <a:schemeClr val="dk1"/>
                </a:solidFill>
              </a:defRPr>
            </a:lvl6pPr>
            <a:lvl7pPr marL="2971800" indent="-228600">
              <a:spcBef>
                <a:spcPct val="20000"/>
              </a:spcBef>
              <a:buFont typeface="Arial" pitchFamily="34" charset="0"/>
              <a:buChar char="•"/>
              <a:defRPr sz="2000">
                <a:solidFill>
                  <a:schemeClr val="dk1"/>
                </a:solidFill>
              </a:defRPr>
            </a:lvl7pPr>
            <a:lvl8pPr marL="3429000" indent="-228600">
              <a:spcBef>
                <a:spcPct val="20000"/>
              </a:spcBef>
              <a:buFont typeface="Arial" pitchFamily="34" charset="0"/>
              <a:buChar char="•"/>
              <a:defRPr sz="2000">
                <a:solidFill>
                  <a:schemeClr val="dk1"/>
                </a:solidFill>
              </a:defRPr>
            </a:lvl8pPr>
            <a:lvl9pPr marL="3886200" indent="-228600">
              <a:spcBef>
                <a:spcPct val="20000"/>
              </a:spcBef>
              <a:buFont typeface="Arial" pitchFamily="34" charset="0"/>
              <a:buChar char="•"/>
              <a:defRPr sz="2000">
                <a:solidFill>
                  <a:schemeClr val="dk1"/>
                </a:solidFill>
              </a:defRPr>
            </a:lvl9pPr>
          </a:lstStyle>
          <a:p>
            <a:pPr algn="ctr"/>
            <a:r>
              <a:rPr lang="es-CO" sz="1600" dirty="0"/>
              <a:t>Precio sucio = </a:t>
            </a:r>
            <a:r>
              <a:rPr lang="es-CO" sz="1600" b="0" dirty="0"/>
              <a:t>Precio limpio + Interés acumulado</a:t>
            </a:r>
          </a:p>
        </p:txBody>
      </p:sp>
      <p:cxnSp>
        <p:nvCxnSpPr>
          <p:cNvPr id="25" name="Conector recto 24">
            <a:extLst>
              <a:ext uri="{FF2B5EF4-FFF2-40B4-BE49-F238E27FC236}">
                <a16:creationId xmlns:a16="http://schemas.microsoft.com/office/drawing/2014/main" id="{35CB83B7-918A-4732-9305-890E6ADE9A0B}"/>
              </a:ext>
            </a:extLst>
          </p:cNvPr>
          <p:cNvCxnSpPr>
            <a:cxnSpLocks/>
          </p:cNvCxnSpPr>
          <p:nvPr/>
        </p:nvCxnSpPr>
        <p:spPr>
          <a:xfrm>
            <a:off x="5675793" y="4820583"/>
            <a:ext cx="4396120" cy="0"/>
          </a:xfrm>
          <a:prstGeom prst="line">
            <a:avLst/>
          </a:prstGeom>
        </p:spPr>
        <p:style>
          <a:lnRef idx="3">
            <a:schemeClr val="dk1"/>
          </a:lnRef>
          <a:fillRef idx="0">
            <a:schemeClr val="dk1"/>
          </a:fillRef>
          <a:effectRef idx="2">
            <a:schemeClr val="dk1"/>
          </a:effectRef>
          <a:fontRef idx="minor">
            <a:schemeClr val="tx1"/>
          </a:fontRef>
        </p:style>
      </p:cxnSp>
      <p:cxnSp>
        <p:nvCxnSpPr>
          <p:cNvPr id="27" name="Conector recto de flecha 26">
            <a:extLst>
              <a:ext uri="{FF2B5EF4-FFF2-40B4-BE49-F238E27FC236}">
                <a16:creationId xmlns:a16="http://schemas.microsoft.com/office/drawing/2014/main" id="{C1EE47DD-FF3C-4121-9AB6-7EDDF05EB6FC}"/>
              </a:ext>
            </a:extLst>
          </p:cNvPr>
          <p:cNvCxnSpPr/>
          <p:nvPr/>
        </p:nvCxnSpPr>
        <p:spPr>
          <a:xfrm>
            <a:off x="5675793" y="4820583"/>
            <a:ext cx="0" cy="1143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Conector recto de flecha 29">
            <a:extLst>
              <a:ext uri="{FF2B5EF4-FFF2-40B4-BE49-F238E27FC236}">
                <a16:creationId xmlns:a16="http://schemas.microsoft.com/office/drawing/2014/main" id="{7DE88C0E-8F5C-4B0D-86EF-C529A05DD068}"/>
              </a:ext>
            </a:extLst>
          </p:cNvPr>
          <p:cNvCxnSpPr>
            <a:cxnSpLocks/>
          </p:cNvCxnSpPr>
          <p:nvPr/>
        </p:nvCxnSpPr>
        <p:spPr>
          <a:xfrm flipV="1">
            <a:off x="7082835" y="4103771"/>
            <a:ext cx="0" cy="716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Conector recto de flecha 31">
            <a:extLst>
              <a:ext uri="{FF2B5EF4-FFF2-40B4-BE49-F238E27FC236}">
                <a16:creationId xmlns:a16="http://schemas.microsoft.com/office/drawing/2014/main" id="{B70D84D4-E6BB-4A1E-B57A-E7B7E01B6041}"/>
              </a:ext>
            </a:extLst>
          </p:cNvPr>
          <p:cNvCxnSpPr>
            <a:cxnSpLocks/>
          </p:cNvCxnSpPr>
          <p:nvPr/>
        </p:nvCxnSpPr>
        <p:spPr>
          <a:xfrm flipV="1">
            <a:off x="8680400" y="4103771"/>
            <a:ext cx="0" cy="716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Conector recto de flecha 32">
            <a:extLst>
              <a:ext uri="{FF2B5EF4-FFF2-40B4-BE49-F238E27FC236}">
                <a16:creationId xmlns:a16="http://schemas.microsoft.com/office/drawing/2014/main" id="{CF1F8F47-44B0-412F-B23F-3C8DCB7F2FF7}"/>
              </a:ext>
            </a:extLst>
          </p:cNvPr>
          <p:cNvCxnSpPr>
            <a:cxnSpLocks/>
          </p:cNvCxnSpPr>
          <p:nvPr/>
        </p:nvCxnSpPr>
        <p:spPr>
          <a:xfrm flipV="1">
            <a:off x="10071913" y="3273221"/>
            <a:ext cx="0" cy="15473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CuadroTexto 34">
            <a:extLst>
              <a:ext uri="{FF2B5EF4-FFF2-40B4-BE49-F238E27FC236}">
                <a16:creationId xmlns:a16="http://schemas.microsoft.com/office/drawing/2014/main" id="{FD6F8E00-F2DA-45D6-99B3-E2BC2F1501AD}"/>
              </a:ext>
            </a:extLst>
          </p:cNvPr>
          <p:cNvSpPr txBox="1"/>
          <p:nvPr/>
        </p:nvSpPr>
        <p:spPr>
          <a:xfrm>
            <a:off x="6548107" y="3614049"/>
            <a:ext cx="965329" cy="369332"/>
          </a:xfrm>
          <a:prstGeom prst="rect">
            <a:avLst/>
          </a:prstGeom>
          <a:noFill/>
        </p:spPr>
        <p:txBody>
          <a:bodyPr wrap="none" rtlCol="0">
            <a:spAutoFit/>
          </a:bodyPr>
          <a:lstStyle/>
          <a:p>
            <a:r>
              <a:rPr lang="es-CO" dirty="0"/>
              <a:t>Cupón 1</a:t>
            </a:r>
          </a:p>
        </p:txBody>
      </p:sp>
      <p:sp>
        <p:nvSpPr>
          <p:cNvPr id="36" name="CuadroTexto 35">
            <a:extLst>
              <a:ext uri="{FF2B5EF4-FFF2-40B4-BE49-F238E27FC236}">
                <a16:creationId xmlns:a16="http://schemas.microsoft.com/office/drawing/2014/main" id="{9E649BCE-DEE5-4B39-AEB7-A578B3E079FD}"/>
              </a:ext>
            </a:extLst>
          </p:cNvPr>
          <p:cNvSpPr txBox="1"/>
          <p:nvPr/>
        </p:nvSpPr>
        <p:spPr>
          <a:xfrm>
            <a:off x="8150308" y="3613619"/>
            <a:ext cx="965329" cy="369332"/>
          </a:xfrm>
          <a:prstGeom prst="rect">
            <a:avLst/>
          </a:prstGeom>
          <a:noFill/>
        </p:spPr>
        <p:txBody>
          <a:bodyPr wrap="none" rtlCol="0">
            <a:spAutoFit/>
          </a:bodyPr>
          <a:lstStyle/>
          <a:p>
            <a:r>
              <a:rPr lang="es-CO" dirty="0"/>
              <a:t>Cupón 2</a:t>
            </a:r>
          </a:p>
        </p:txBody>
      </p:sp>
      <p:sp>
        <p:nvSpPr>
          <p:cNvPr id="37" name="CuadroTexto 36">
            <a:extLst>
              <a:ext uri="{FF2B5EF4-FFF2-40B4-BE49-F238E27FC236}">
                <a16:creationId xmlns:a16="http://schemas.microsoft.com/office/drawing/2014/main" id="{A1CA656A-4A00-48FC-A971-ECFD736B0E00}"/>
              </a:ext>
            </a:extLst>
          </p:cNvPr>
          <p:cNvSpPr txBox="1"/>
          <p:nvPr/>
        </p:nvSpPr>
        <p:spPr>
          <a:xfrm>
            <a:off x="10124810" y="4635917"/>
            <a:ext cx="1361463" cy="369332"/>
          </a:xfrm>
          <a:prstGeom prst="rect">
            <a:avLst/>
          </a:prstGeom>
          <a:noFill/>
        </p:spPr>
        <p:txBody>
          <a:bodyPr wrap="none" rtlCol="0">
            <a:spAutoFit/>
          </a:bodyPr>
          <a:lstStyle/>
          <a:p>
            <a:r>
              <a:rPr lang="es-CO" dirty="0"/>
              <a:t>Vencimiento</a:t>
            </a:r>
          </a:p>
        </p:txBody>
      </p:sp>
      <p:cxnSp>
        <p:nvCxnSpPr>
          <p:cNvPr id="39" name="Conector recto de flecha 38">
            <a:extLst>
              <a:ext uri="{FF2B5EF4-FFF2-40B4-BE49-F238E27FC236}">
                <a16:creationId xmlns:a16="http://schemas.microsoft.com/office/drawing/2014/main" id="{848EF92A-1880-4353-B058-AC1AB8B253F7}"/>
              </a:ext>
            </a:extLst>
          </p:cNvPr>
          <p:cNvCxnSpPr/>
          <p:nvPr/>
        </p:nvCxnSpPr>
        <p:spPr>
          <a:xfrm>
            <a:off x="7873853" y="4820583"/>
            <a:ext cx="0" cy="99857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0" name="CuadroTexto 39">
            <a:extLst>
              <a:ext uri="{FF2B5EF4-FFF2-40B4-BE49-F238E27FC236}">
                <a16:creationId xmlns:a16="http://schemas.microsoft.com/office/drawing/2014/main" id="{314A018F-1096-47B2-9E81-3C29F0A708A9}"/>
              </a:ext>
            </a:extLst>
          </p:cNvPr>
          <p:cNvSpPr txBox="1"/>
          <p:nvPr/>
        </p:nvSpPr>
        <p:spPr>
          <a:xfrm>
            <a:off x="7298953" y="5747929"/>
            <a:ext cx="1334020" cy="369332"/>
          </a:xfrm>
          <a:prstGeom prst="rect">
            <a:avLst/>
          </a:prstGeom>
          <a:noFill/>
        </p:spPr>
        <p:txBody>
          <a:bodyPr wrap="none" rtlCol="0">
            <a:spAutoFit/>
          </a:bodyPr>
          <a:lstStyle/>
          <a:p>
            <a:r>
              <a:rPr lang="es-CO" dirty="0"/>
              <a:t>Negociación</a:t>
            </a:r>
          </a:p>
        </p:txBody>
      </p:sp>
      <p:sp>
        <p:nvSpPr>
          <p:cNvPr id="41" name="CuadroTexto 40">
            <a:extLst>
              <a:ext uri="{FF2B5EF4-FFF2-40B4-BE49-F238E27FC236}">
                <a16:creationId xmlns:a16="http://schemas.microsoft.com/office/drawing/2014/main" id="{42F821C6-A965-47A2-A18F-9993C7D9A5E1}"/>
              </a:ext>
            </a:extLst>
          </p:cNvPr>
          <p:cNvSpPr txBox="1"/>
          <p:nvPr/>
        </p:nvSpPr>
        <p:spPr>
          <a:xfrm>
            <a:off x="9219755" y="2878375"/>
            <a:ext cx="1810111" cy="369332"/>
          </a:xfrm>
          <a:prstGeom prst="rect">
            <a:avLst/>
          </a:prstGeom>
          <a:noFill/>
        </p:spPr>
        <p:txBody>
          <a:bodyPr wrap="none" rtlCol="0">
            <a:spAutoFit/>
          </a:bodyPr>
          <a:lstStyle/>
          <a:p>
            <a:r>
              <a:rPr lang="es-CO" dirty="0"/>
              <a:t>Cupón + Nominal</a:t>
            </a:r>
          </a:p>
        </p:txBody>
      </p:sp>
      <p:sp>
        <p:nvSpPr>
          <p:cNvPr id="42" name="CuadroTexto 41">
            <a:extLst>
              <a:ext uri="{FF2B5EF4-FFF2-40B4-BE49-F238E27FC236}">
                <a16:creationId xmlns:a16="http://schemas.microsoft.com/office/drawing/2014/main" id="{69AE2045-5532-43B0-BC9A-0983538ED05D}"/>
              </a:ext>
            </a:extLst>
          </p:cNvPr>
          <p:cNvSpPr txBox="1"/>
          <p:nvPr/>
        </p:nvSpPr>
        <p:spPr>
          <a:xfrm>
            <a:off x="5215570" y="5998614"/>
            <a:ext cx="920445" cy="369332"/>
          </a:xfrm>
          <a:prstGeom prst="rect">
            <a:avLst/>
          </a:prstGeom>
          <a:noFill/>
        </p:spPr>
        <p:txBody>
          <a:bodyPr wrap="none" rtlCol="0">
            <a:spAutoFit/>
          </a:bodyPr>
          <a:lstStyle/>
          <a:p>
            <a:r>
              <a:rPr lang="es-CO" dirty="0"/>
              <a:t>Emisión</a:t>
            </a:r>
          </a:p>
        </p:txBody>
      </p:sp>
      <p:cxnSp>
        <p:nvCxnSpPr>
          <p:cNvPr id="44" name="Conector recto 43">
            <a:extLst>
              <a:ext uri="{FF2B5EF4-FFF2-40B4-BE49-F238E27FC236}">
                <a16:creationId xmlns:a16="http://schemas.microsoft.com/office/drawing/2014/main" id="{D5BC4F87-FB58-4425-AEC6-E11DB885F7A6}"/>
              </a:ext>
            </a:extLst>
          </p:cNvPr>
          <p:cNvCxnSpPr/>
          <p:nvPr/>
        </p:nvCxnSpPr>
        <p:spPr>
          <a:xfrm>
            <a:off x="7082835" y="4820583"/>
            <a:ext cx="791018" cy="0"/>
          </a:xfrm>
          <a:prstGeom prst="line">
            <a:avLst/>
          </a:prstGeom>
          <a:effectLst>
            <a:glow rad="139700">
              <a:schemeClr val="accent1">
                <a:satMod val="175000"/>
                <a:alpha val="40000"/>
              </a:schemeClr>
            </a:glow>
          </a:effectLst>
        </p:spPr>
        <p:style>
          <a:lnRef idx="3">
            <a:schemeClr val="accent5"/>
          </a:lnRef>
          <a:fillRef idx="0">
            <a:schemeClr val="accent5"/>
          </a:fillRef>
          <a:effectRef idx="2">
            <a:schemeClr val="accent5"/>
          </a:effectRef>
          <a:fontRef idx="minor">
            <a:schemeClr val="tx1"/>
          </a:fontRef>
        </p:style>
      </p:cxnSp>
      <p:cxnSp>
        <p:nvCxnSpPr>
          <p:cNvPr id="45" name="Conector recto 44">
            <a:extLst>
              <a:ext uri="{FF2B5EF4-FFF2-40B4-BE49-F238E27FC236}">
                <a16:creationId xmlns:a16="http://schemas.microsoft.com/office/drawing/2014/main" id="{C6E2F891-1549-450C-A0DC-A192E3FECD8E}"/>
              </a:ext>
            </a:extLst>
          </p:cNvPr>
          <p:cNvCxnSpPr/>
          <p:nvPr/>
        </p:nvCxnSpPr>
        <p:spPr>
          <a:xfrm>
            <a:off x="7889382" y="4814381"/>
            <a:ext cx="791018" cy="0"/>
          </a:xfrm>
          <a:prstGeom prst="line">
            <a:avLst/>
          </a:prstGeom>
          <a:ln>
            <a:solidFill>
              <a:srgbClr val="FF0000"/>
            </a:solidFill>
          </a:ln>
          <a:effectLst>
            <a:glow rad="139700">
              <a:schemeClr val="accent2">
                <a:satMod val="175000"/>
                <a:alpha val="40000"/>
              </a:schemeClr>
            </a:glow>
          </a:effectLst>
        </p:spPr>
        <p:style>
          <a:lnRef idx="3">
            <a:schemeClr val="accent6"/>
          </a:lnRef>
          <a:fillRef idx="0">
            <a:schemeClr val="accent6"/>
          </a:fillRef>
          <a:effectRef idx="2">
            <a:schemeClr val="accent6"/>
          </a:effectRef>
          <a:fontRef idx="minor">
            <a:schemeClr val="tx1"/>
          </a:fontRef>
        </p:style>
      </p:cxnSp>
      <p:sp>
        <p:nvSpPr>
          <p:cNvPr id="46" name="CuadroTexto 45">
            <a:extLst>
              <a:ext uri="{FF2B5EF4-FFF2-40B4-BE49-F238E27FC236}">
                <a16:creationId xmlns:a16="http://schemas.microsoft.com/office/drawing/2014/main" id="{84F706AE-733D-4DCE-B3C0-8CB78E666B9B}"/>
              </a:ext>
            </a:extLst>
          </p:cNvPr>
          <p:cNvSpPr txBox="1"/>
          <p:nvPr/>
        </p:nvSpPr>
        <p:spPr>
          <a:xfrm>
            <a:off x="5197487" y="4089372"/>
            <a:ext cx="1321387" cy="369332"/>
          </a:xfrm>
          <a:prstGeom prst="rect">
            <a:avLst/>
          </a:prstGeom>
          <a:effectLst>
            <a:glow rad="1397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wrap="none" rtlCol="0">
            <a:spAutoFit/>
          </a:bodyPr>
          <a:lstStyle/>
          <a:p>
            <a:r>
              <a:rPr lang="es-CO" dirty="0"/>
              <a:t>Precio Sucio</a:t>
            </a:r>
          </a:p>
        </p:txBody>
      </p:sp>
      <p:sp>
        <p:nvSpPr>
          <p:cNvPr id="47" name="CuadroTexto 46">
            <a:extLst>
              <a:ext uri="{FF2B5EF4-FFF2-40B4-BE49-F238E27FC236}">
                <a16:creationId xmlns:a16="http://schemas.microsoft.com/office/drawing/2014/main" id="{9506646B-01A8-4415-9C5C-22F5B305C097}"/>
              </a:ext>
            </a:extLst>
          </p:cNvPr>
          <p:cNvSpPr txBox="1"/>
          <p:nvPr/>
        </p:nvSpPr>
        <p:spPr>
          <a:xfrm>
            <a:off x="9223666" y="5540025"/>
            <a:ext cx="1452834" cy="369332"/>
          </a:xfrm>
          <a:prstGeom prst="rect">
            <a:avLst/>
          </a:prstGeom>
          <a:effectLst>
            <a:glow rad="1397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wrap="none" rtlCol="0">
            <a:spAutoFit/>
          </a:bodyPr>
          <a:lstStyle/>
          <a:p>
            <a:r>
              <a:rPr lang="es-CO" dirty="0"/>
              <a:t>Precio Limpio</a:t>
            </a:r>
          </a:p>
        </p:txBody>
      </p:sp>
      <p:cxnSp>
        <p:nvCxnSpPr>
          <p:cNvPr id="49" name="Conector: curvado 48">
            <a:extLst>
              <a:ext uri="{FF2B5EF4-FFF2-40B4-BE49-F238E27FC236}">
                <a16:creationId xmlns:a16="http://schemas.microsoft.com/office/drawing/2014/main" id="{8F16071F-31DA-46E0-8F55-AD32DF5848E0}"/>
              </a:ext>
            </a:extLst>
          </p:cNvPr>
          <p:cNvCxnSpPr>
            <a:cxnSpLocks/>
            <a:stCxn id="47" idx="1"/>
          </p:cNvCxnSpPr>
          <p:nvPr/>
        </p:nvCxnSpPr>
        <p:spPr>
          <a:xfrm rot="10800000">
            <a:off x="8448754" y="4848709"/>
            <a:ext cx="774912" cy="87598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ector: curvado 58">
            <a:extLst>
              <a:ext uri="{FF2B5EF4-FFF2-40B4-BE49-F238E27FC236}">
                <a16:creationId xmlns:a16="http://schemas.microsoft.com/office/drawing/2014/main" id="{9AA5351E-7E94-4D9B-9AF6-03C7E097A44B}"/>
              </a:ext>
            </a:extLst>
          </p:cNvPr>
          <p:cNvCxnSpPr>
            <a:cxnSpLocks/>
            <a:stCxn id="46" idx="3"/>
          </p:cNvCxnSpPr>
          <p:nvPr/>
        </p:nvCxnSpPr>
        <p:spPr>
          <a:xfrm>
            <a:off x="6518874" y="4274038"/>
            <a:ext cx="511898" cy="54104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ectángulo 73">
            <a:extLst>
              <a:ext uri="{FF2B5EF4-FFF2-40B4-BE49-F238E27FC236}">
                <a16:creationId xmlns:a16="http://schemas.microsoft.com/office/drawing/2014/main" id="{91921C91-4402-49A0-B608-E34407A8B6D8}"/>
              </a:ext>
            </a:extLst>
          </p:cNvPr>
          <p:cNvSpPr/>
          <p:nvPr/>
        </p:nvSpPr>
        <p:spPr>
          <a:xfrm>
            <a:off x="5675794" y="1588967"/>
            <a:ext cx="5810480" cy="1097307"/>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lnSpcReduction="10000"/>
          </a:bodyPr>
          <a:lstStyle/>
          <a:p>
            <a:pPr algn="ctr">
              <a:lnSpc>
                <a:spcPct val="150000"/>
              </a:lnSpc>
              <a:spcBef>
                <a:spcPts val="1000"/>
              </a:spcBef>
            </a:pPr>
            <a:r>
              <a:rPr lang="es-CO" sz="1600" dirty="0">
                <a:solidFill>
                  <a:schemeClr val="dk1"/>
                </a:solidFill>
                <a:latin typeface="Arial" panose="020B0604020202020204" pitchFamily="34" charset="0"/>
                <a:cs typeface="Arial" panose="020B0604020202020204" pitchFamily="34" charset="0"/>
              </a:rPr>
              <a:t>Cuando se compra o se vende un bono en un período intermedio, se habrán acumulado cierta cantidad de intereses del cupón.</a:t>
            </a:r>
          </a:p>
        </p:txBody>
      </p:sp>
      <p:sp>
        <p:nvSpPr>
          <p:cNvPr id="75" name="Rectángulo 74">
            <a:extLst>
              <a:ext uri="{FF2B5EF4-FFF2-40B4-BE49-F238E27FC236}">
                <a16:creationId xmlns:a16="http://schemas.microsoft.com/office/drawing/2014/main" id="{8F452891-6E7A-4302-A252-20D8B66286F1}"/>
              </a:ext>
            </a:extLst>
          </p:cNvPr>
          <p:cNvSpPr/>
          <p:nvPr/>
        </p:nvSpPr>
        <p:spPr>
          <a:xfrm>
            <a:off x="749587" y="4819575"/>
            <a:ext cx="4327486" cy="872034"/>
          </a:xfrm>
          <a:prstGeom prst="rect">
            <a:avLst/>
          </a:prstGeom>
        </p:spPr>
        <p:txBody>
          <a:bodyPr wrap="square">
            <a:spAutoFit/>
          </a:bodyPr>
          <a:lstStyle/>
          <a:p>
            <a:pPr algn="ctr">
              <a:lnSpc>
                <a:spcPct val="150000"/>
              </a:lnSpc>
              <a:spcBef>
                <a:spcPct val="20000"/>
              </a:spcBef>
              <a:buFont typeface="Arial" pitchFamily="34" charset="0"/>
              <a:buNone/>
            </a:pPr>
            <a:r>
              <a:rPr lang="es-CO" dirty="0">
                <a:latin typeface="Arial" panose="020B0604020202020204" pitchFamily="34" charset="0"/>
                <a:cs typeface="Arial" panose="020B0604020202020204" pitchFamily="34" charset="0"/>
              </a:rPr>
              <a:t>Lo lógico es que se pague al tenedor por los intereses corridos.</a:t>
            </a:r>
          </a:p>
        </p:txBody>
      </p:sp>
    </p:spTree>
    <p:extLst>
      <p:ext uri="{BB962C8B-B14F-4D97-AF65-F5344CB8AC3E}">
        <p14:creationId xmlns:p14="http://schemas.microsoft.com/office/powerpoint/2010/main" val="1480165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04037" y="206896"/>
            <a:ext cx="11270512" cy="936104"/>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p>
            <a:pPr algn="ctr"/>
            <a:r>
              <a:rPr lang="es-CO" sz="3600" b="1" dirty="0">
                <a:solidFill>
                  <a:schemeClr val="dk1"/>
                </a:solidFill>
                <a:latin typeface="Arial" pitchFamily="34" charset="0"/>
                <a:ea typeface="+mn-ea"/>
                <a:cs typeface="Arial" pitchFamily="34" charset="0"/>
              </a:rPr>
              <a:t>Precio limpio</a:t>
            </a:r>
          </a:p>
        </p:txBody>
      </p:sp>
      <p:sp>
        <p:nvSpPr>
          <p:cNvPr id="5" name="4 Marcador de contenido"/>
          <p:cNvSpPr>
            <a:spLocks noGrp="1"/>
          </p:cNvSpPr>
          <p:nvPr>
            <p:ph idx="1"/>
          </p:nvPr>
        </p:nvSpPr>
        <p:spPr>
          <a:xfrm>
            <a:off x="404037" y="1510159"/>
            <a:ext cx="11270512" cy="936104"/>
          </a:xfr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marL="0" indent="0" algn="ctr">
              <a:lnSpc>
                <a:spcPct val="150000"/>
              </a:lnSpc>
              <a:buNone/>
            </a:pPr>
            <a:r>
              <a:rPr lang="es-CO" sz="1800" b="1" dirty="0">
                <a:latin typeface="Arial" panose="020B0604020202020204" pitchFamily="34" charset="0"/>
                <a:cs typeface="Arial" panose="020B0604020202020204" pitchFamily="34" charset="0"/>
              </a:rPr>
              <a:t>Precio limpio: </a:t>
            </a:r>
            <a:r>
              <a:rPr lang="es-CO" sz="1800" dirty="0">
                <a:latin typeface="Arial" panose="020B0604020202020204" pitchFamily="34" charset="0"/>
                <a:cs typeface="Arial" panose="020B0604020202020204" pitchFamily="34" charset="0"/>
              </a:rPr>
              <a:t>Es el precio sucio del bono menos un ajuste por el interés acumulado, y del que resulta la cantidad del siguiente pago de cupón que se acumuló.</a:t>
            </a:r>
          </a:p>
        </p:txBody>
      </p:sp>
      <p:sp>
        <p:nvSpPr>
          <p:cNvPr id="6" name="5 CuadroTexto"/>
          <p:cNvSpPr txBox="1"/>
          <p:nvPr/>
        </p:nvSpPr>
        <p:spPr>
          <a:xfrm>
            <a:off x="807882" y="3082403"/>
            <a:ext cx="5337544" cy="51373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indent="0" algn="just">
              <a:lnSpc>
                <a:spcPct val="150000"/>
              </a:lnSpc>
              <a:spcBef>
                <a:spcPct val="20000"/>
              </a:spcBef>
              <a:buFont typeface="Arial" pitchFamily="34" charset="0"/>
              <a:buNone/>
              <a:defRPr sz="2400" b="1">
                <a:solidFill>
                  <a:schemeClr val="dk1"/>
                </a:solidFill>
                <a:latin typeface="Arial" panose="020B0604020202020204" pitchFamily="34" charset="0"/>
                <a:cs typeface="Arial" panose="020B0604020202020204" pitchFamily="34" charset="0"/>
              </a:defRPr>
            </a:lvl1pPr>
            <a:lvl2pPr marL="742950" indent="-285750">
              <a:spcBef>
                <a:spcPct val="20000"/>
              </a:spcBef>
              <a:buFont typeface="Arial" pitchFamily="34" charset="0"/>
              <a:buChar char="–"/>
              <a:defRPr sz="2800">
                <a:solidFill>
                  <a:schemeClr val="dk1"/>
                </a:solidFill>
              </a:defRPr>
            </a:lvl2pPr>
            <a:lvl3pPr marL="1143000" indent="-228600">
              <a:spcBef>
                <a:spcPct val="20000"/>
              </a:spcBef>
              <a:buFont typeface="Arial" pitchFamily="34" charset="0"/>
              <a:buChar char="•"/>
              <a:defRPr sz="2400">
                <a:solidFill>
                  <a:schemeClr val="dk1"/>
                </a:solidFill>
              </a:defRPr>
            </a:lvl3pPr>
            <a:lvl4pPr marL="1600200" indent="-228600">
              <a:spcBef>
                <a:spcPct val="20000"/>
              </a:spcBef>
              <a:buFont typeface="Arial" pitchFamily="34" charset="0"/>
              <a:buChar char="–"/>
              <a:defRPr sz="2000">
                <a:solidFill>
                  <a:schemeClr val="dk1"/>
                </a:solidFill>
              </a:defRPr>
            </a:lvl4pPr>
            <a:lvl5pPr marL="2057400" indent="-228600">
              <a:spcBef>
                <a:spcPct val="20000"/>
              </a:spcBef>
              <a:buFont typeface="Arial" pitchFamily="34" charset="0"/>
              <a:buChar char="»"/>
              <a:defRPr sz="2000">
                <a:solidFill>
                  <a:schemeClr val="dk1"/>
                </a:solidFill>
              </a:defRPr>
            </a:lvl5pPr>
            <a:lvl6pPr marL="2514600" indent="-228600">
              <a:spcBef>
                <a:spcPct val="20000"/>
              </a:spcBef>
              <a:buFont typeface="Arial" pitchFamily="34" charset="0"/>
              <a:buChar char="•"/>
              <a:defRPr sz="2000">
                <a:solidFill>
                  <a:schemeClr val="dk1"/>
                </a:solidFill>
              </a:defRPr>
            </a:lvl6pPr>
            <a:lvl7pPr marL="2971800" indent="-228600">
              <a:spcBef>
                <a:spcPct val="20000"/>
              </a:spcBef>
              <a:buFont typeface="Arial" pitchFamily="34" charset="0"/>
              <a:buChar char="•"/>
              <a:defRPr sz="2000">
                <a:solidFill>
                  <a:schemeClr val="dk1"/>
                </a:solidFill>
              </a:defRPr>
            </a:lvl7pPr>
            <a:lvl8pPr marL="3429000" indent="-228600">
              <a:spcBef>
                <a:spcPct val="20000"/>
              </a:spcBef>
              <a:buFont typeface="Arial" pitchFamily="34" charset="0"/>
              <a:buChar char="•"/>
              <a:defRPr sz="2000">
                <a:solidFill>
                  <a:schemeClr val="dk1"/>
                </a:solidFill>
              </a:defRPr>
            </a:lvl8pPr>
            <a:lvl9pPr marL="3886200" indent="-228600">
              <a:spcBef>
                <a:spcPct val="20000"/>
              </a:spcBef>
              <a:buFont typeface="Arial" pitchFamily="34" charset="0"/>
              <a:buChar char="•"/>
              <a:defRPr sz="2000">
                <a:solidFill>
                  <a:schemeClr val="dk1"/>
                </a:solidFill>
              </a:defRPr>
            </a:lvl9pPr>
          </a:lstStyle>
          <a:p>
            <a:pPr algn="ctr"/>
            <a:r>
              <a:rPr lang="es-CO" sz="1600" dirty="0"/>
              <a:t>Precio limpio = </a:t>
            </a:r>
            <a:r>
              <a:rPr lang="es-CO" sz="1600" b="0" dirty="0"/>
              <a:t>Precio sucio – Interés acumulado</a:t>
            </a:r>
          </a:p>
        </p:txBody>
      </p:sp>
      <mc:AlternateContent xmlns:mc="http://schemas.openxmlformats.org/markup-compatibility/2006" xmlns:a14="http://schemas.microsoft.com/office/drawing/2010/main">
        <mc:Choice Requires="a14">
          <p:sp>
            <p:nvSpPr>
              <p:cNvPr id="8" name="6 CuadroTexto">
                <a:extLst>
                  <a:ext uri="{FF2B5EF4-FFF2-40B4-BE49-F238E27FC236}">
                    <a16:creationId xmlns:a16="http://schemas.microsoft.com/office/drawing/2014/main" id="{B06597EA-CB89-4BD7-B868-40FA867C0D83}"/>
                  </a:ext>
                </a:extLst>
              </p:cNvPr>
              <p:cNvSpPr txBox="1"/>
              <p:nvPr/>
            </p:nvSpPr>
            <p:spPr>
              <a:xfrm>
                <a:off x="95495" y="4350086"/>
                <a:ext cx="6949799" cy="936104"/>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92500"/>
              </a:bodyPr>
              <a:lstStyle>
                <a:lvl1pPr indent="0" algn="just">
                  <a:lnSpc>
                    <a:spcPct val="150000"/>
                  </a:lnSpc>
                  <a:spcBef>
                    <a:spcPct val="20000"/>
                  </a:spcBef>
                  <a:buFont typeface="Arial" pitchFamily="34" charset="0"/>
                  <a:buNone/>
                  <a:defRPr sz="2400" b="1">
                    <a:solidFill>
                      <a:schemeClr val="dk1"/>
                    </a:solidFill>
                    <a:latin typeface="Arial" panose="020B0604020202020204" pitchFamily="34" charset="0"/>
                    <a:cs typeface="Arial" panose="020B0604020202020204" pitchFamily="34" charset="0"/>
                  </a:defRPr>
                </a:lvl1pPr>
                <a:lvl2pPr marL="742950" indent="-285750">
                  <a:spcBef>
                    <a:spcPct val="20000"/>
                  </a:spcBef>
                  <a:buFont typeface="Arial" pitchFamily="34" charset="0"/>
                  <a:buChar char="–"/>
                  <a:defRPr sz="2800">
                    <a:solidFill>
                      <a:schemeClr val="dk1"/>
                    </a:solidFill>
                  </a:defRPr>
                </a:lvl2pPr>
                <a:lvl3pPr marL="1143000" indent="-228600">
                  <a:spcBef>
                    <a:spcPct val="20000"/>
                  </a:spcBef>
                  <a:buFont typeface="Arial" pitchFamily="34" charset="0"/>
                  <a:buChar char="•"/>
                  <a:defRPr sz="2400">
                    <a:solidFill>
                      <a:schemeClr val="dk1"/>
                    </a:solidFill>
                  </a:defRPr>
                </a:lvl3pPr>
                <a:lvl4pPr marL="1600200" indent="-228600">
                  <a:spcBef>
                    <a:spcPct val="20000"/>
                  </a:spcBef>
                  <a:buFont typeface="Arial" pitchFamily="34" charset="0"/>
                  <a:buChar char="–"/>
                  <a:defRPr sz="2000">
                    <a:solidFill>
                      <a:schemeClr val="dk1"/>
                    </a:solidFill>
                  </a:defRPr>
                </a:lvl4pPr>
                <a:lvl5pPr marL="2057400" indent="-228600">
                  <a:spcBef>
                    <a:spcPct val="20000"/>
                  </a:spcBef>
                  <a:buFont typeface="Arial" pitchFamily="34" charset="0"/>
                  <a:buChar char="»"/>
                  <a:defRPr sz="2000">
                    <a:solidFill>
                      <a:schemeClr val="dk1"/>
                    </a:solidFill>
                  </a:defRPr>
                </a:lvl5pPr>
                <a:lvl6pPr marL="2514600" indent="-228600">
                  <a:spcBef>
                    <a:spcPct val="20000"/>
                  </a:spcBef>
                  <a:buFont typeface="Arial" pitchFamily="34" charset="0"/>
                  <a:buChar char="•"/>
                  <a:defRPr sz="2000">
                    <a:solidFill>
                      <a:schemeClr val="dk1"/>
                    </a:solidFill>
                  </a:defRPr>
                </a:lvl6pPr>
                <a:lvl7pPr marL="2971800" indent="-228600">
                  <a:spcBef>
                    <a:spcPct val="20000"/>
                  </a:spcBef>
                  <a:buFont typeface="Arial" pitchFamily="34" charset="0"/>
                  <a:buChar char="•"/>
                  <a:defRPr sz="2000">
                    <a:solidFill>
                      <a:schemeClr val="dk1"/>
                    </a:solidFill>
                  </a:defRPr>
                </a:lvl7pPr>
                <a:lvl8pPr marL="3429000" indent="-228600">
                  <a:spcBef>
                    <a:spcPct val="20000"/>
                  </a:spcBef>
                  <a:buFont typeface="Arial" pitchFamily="34" charset="0"/>
                  <a:buChar char="•"/>
                  <a:defRPr sz="2000">
                    <a:solidFill>
                      <a:schemeClr val="dk1"/>
                    </a:solidFill>
                  </a:defRPr>
                </a:lvl8pPr>
                <a:lvl9pPr marL="3886200" indent="-228600">
                  <a:spcBef>
                    <a:spcPct val="20000"/>
                  </a:spcBef>
                  <a:buFont typeface="Arial" pitchFamily="34" charset="0"/>
                  <a:buChar char="•"/>
                  <a:defRPr sz="2000">
                    <a:solidFill>
                      <a:schemeClr val="dk1"/>
                    </a:solidFill>
                  </a:defRPr>
                </a:lvl9pPr>
              </a:lstStyle>
              <a:p>
                <a:pPr algn="ctr"/>
                <a:r>
                  <a:rPr lang="es-CO" sz="1600" dirty="0"/>
                  <a:t>Interés acumulado = </a:t>
                </a:r>
                <a:r>
                  <a:rPr lang="es-CO" sz="1600" b="0" dirty="0"/>
                  <a:t>$cupón x </a:t>
                </a:r>
                <a14:m>
                  <m:oMath xmlns:m="http://schemas.openxmlformats.org/officeDocument/2006/math">
                    <m:d>
                      <m:dPr>
                        <m:begChr m:val="["/>
                        <m:endChr m:val="]"/>
                        <m:ctrlPr>
                          <a:rPr lang="es-CO" sz="1800" b="0" i="1">
                            <a:latin typeface="Cambria Math" panose="02040503050406030204" pitchFamily="18" charset="0"/>
                          </a:rPr>
                        </m:ctrlPr>
                      </m:dPr>
                      <m:e>
                        <m:f>
                          <m:fPr>
                            <m:ctrlPr>
                              <a:rPr lang="es-CO" sz="1800" b="0" i="1">
                                <a:latin typeface="Cambria Math" panose="02040503050406030204" pitchFamily="18" charset="0"/>
                              </a:rPr>
                            </m:ctrlPr>
                          </m:fPr>
                          <m:num>
                            <m:r>
                              <a:rPr lang="es-CO" sz="1800" b="0" i="1">
                                <a:latin typeface="Cambria Math"/>
                              </a:rPr>
                              <m:t>𝐷</m:t>
                            </m:r>
                            <m:r>
                              <a:rPr lang="es-CO" sz="1800" b="0" i="1">
                                <a:latin typeface="Cambria Math"/>
                              </a:rPr>
                              <m:t>í</m:t>
                            </m:r>
                            <m:r>
                              <a:rPr lang="es-CO" sz="1800" b="0" i="1">
                                <a:latin typeface="Cambria Math"/>
                              </a:rPr>
                              <m:t>𝑎𝑠</m:t>
                            </m:r>
                            <m:r>
                              <a:rPr lang="es-CO" sz="1800" b="0" i="1">
                                <a:latin typeface="Cambria Math"/>
                              </a:rPr>
                              <m:t> </m:t>
                            </m:r>
                            <m:r>
                              <a:rPr lang="es-CO" sz="1800" b="0" i="1">
                                <a:latin typeface="Cambria Math"/>
                              </a:rPr>
                              <m:t>𝑡𝑟𝑎𝑛𝑠𝑐𝑢𝑟𝑟𝑖𝑑𝑜𝑠</m:t>
                            </m:r>
                            <m:r>
                              <a:rPr lang="es-CO" sz="1800" b="0" i="1">
                                <a:latin typeface="Cambria Math"/>
                              </a:rPr>
                              <m:t> </m:t>
                            </m:r>
                            <m:r>
                              <a:rPr lang="es-CO" sz="1800" b="0" i="1">
                                <a:latin typeface="Cambria Math"/>
                              </a:rPr>
                              <m:t>𝑑𝑒𝑠𝑑𝑒</m:t>
                            </m:r>
                            <m:r>
                              <a:rPr lang="es-CO" sz="1800" b="0" i="1">
                                <a:latin typeface="Cambria Math"/>
                              </a:rPr>
                              <m:t> </m:t>
                            </m:r>
                            <m:r>
                              <a:rPr lang="es-CO" sz="1800" b="0" i="1">
                                <a:latin typeface="Cambria Math"/>
                              </a:rPr>
                              <m:t>𝑒𝑙</m:t>
                            </m:r>
                            <m:r>
                              <a:rPr lang="es-CO" sz="1800" b="0" i="1">
                                <a:latin typeface="Cambria Math"/>
                              </a:rPr>
                              <m:t> ú</m:t>
                            </m:r>
                            <m:r>
                              <a:rPr lang="es-CO" sz="1800" b="0" i="1">
                                <a:latin typeface="Cambria Math"/>
                              </a:rPr>
                              <m:t>𝑙𝑡𝑖𝑚𝑜</m:t>
                            </m:r>
                            <m:r>
                              <a:rPr lang="es-CO" sz="1800" b="0" i="1">
                                <a:latin typeface="Cambria Math"/>
                              </a:rPr>
                              <m:t> </m:t>
                            </m:r>
                            <m:r>
                              <a:rPr lang="es-CO" sz="1800" b="0" i="1">
                                <a:latin typeface="Cambria Math"/>
                              </a:rPr>
                              <m:t>𝑝𝑎𝑔𝑜</m:t>
                            </m:r>
                            <m:r>
                              <a:rPr lang="es-CO" sz="1800" b="0" i="1">
                                <a:latin typeface="Cambria Math"/>
                              </a:rPr>
                              <m:t> </m:t>
                            </m:r>
                            <m:r>
                              <a:rPr lang="es-CO" sz="1800" b="0" i="1">
                                <a:latin typeface="Cambria Math"/>
                              </a:rPr>
                              <m:t>𝑑𝑒</m:t>
                            </m:r>
                            <m:r>
                              <a:rPr lang="es-CO" sz="1800" b="0" i="1">
                                <a:latin typeface="Cambria Math"/>
                              </a:rPr>
                              <m:t> </m:t>
                            </m:r>
                            <m:r>
                              <a:rPr lang="es-CO" sz="1800" b="0" i="1">
                                <a:latin typeface="Cambria Math"/>
                              </a:rPr>
                              <m:t>𝑐𝑢𝑝</m:t>
                            </m:r>
                            <m:r>
                              <a:rPr lang="es-CO" sz="1800" b="0" i="1">
                                <a:latin typeface="Cambria Math"/>
                              </a:rPr>
                              <m:t>ó</m:t>
                            </m:r>
                            <m:r>
                              <a:rPr lang="es-CO" sz="1800" b="0" i="1">
                                <a:latin typeface="Cambria Math"/>
                              </a:rPr>
                              <m:t>𝑛</m:t>
                            </m:r>
                          </m:num>
                          <m:den>
                            <m:r>
                              <a:rPr lang="es-CO" sz="1800" b="0" i="1">
                                <a:latin typeface="Cambria Math"/>
                              </a:rPr>
                              <m:t>𝑑</m:t>
                            </m:r>
                            <m:r>
                              <a:rPr lang="es-CO" sz="1800" b="0" i="1">
                                <a:latin typeface="Cambria Math"/>
                              </a:rPr>
                              <m:t>í</m:t>
                            </m:r>
                            <m:r>
                              <a:rPr lang="es-CO" sz="1800" b="0" i="1">
                                <a:latin typeface="Cambria Math"/>
                              </a:rPr>
                              <m:t>𝑎𝑠</m:t>
                            </m:r>
                            <m:r>
                              <a:rPr lang="es-CO" sz="1800" b="0" i="1">
                                <a:latin typeface="Cambria Math"/>
                              </a:rPr>
                              <m:t> </m:t>
                            </m:r>
                            <m:r>
                              <a:rPr lang="es-CO" sz="1800" b="0" i="1">
                                <a:latin typeface="Cambria Math" panose="02040503050406030204" pitchFamily="18" charset="0"/>
                              </a:rPr>
                              <m:t>𝑒𝑛𝑡𝑟𝑒</m:t>
                            </m:r>
                            <m:r>
                              <a:rPr lang="es-CO" sz="1800" b="0" i="1">
                                <a:latin typeface="Cambria Math" panose="02040503050406030204" pitchFamily="18" charset="0"/>
                              </a:rPr>
                              <m:t> </m:t>
                            </m:r>
                            <m:r>
                              <a:rPr lang="es-CO" sz="1800" b="0" i="1">
                                <a:latin typeface="Cambria Math" panose="02040503050406030204" pitchFamily="18" charset="0"/>
                              </a:rPr>
                              <m:t>𝑝𝑎𝑔𝑜𝑠</m:t>
                            </m:r>
                            <m:r>
                              <a:rPr lang="es-CO" sz="1800" b="0" i="1">
                                <a:latin typeface="Cambria Math" panose="02040503050406030204" pitchFamily="18" charset="0"/>
                              </a:rPr>
                              <m:t> </m:t>
                            </m:r>
                            <m:r>
                              <a:rPr lang="es-CO" sz="1800" b="0" i="1">
                                <a:latin typeface="Cambria Math" panose="02040503050406030204" pitchFamily="18" charset="0"/>
                              </a:rPr>
                              <m:t>𝑑𝑒</m:t>
                            </m:r>
                            <m:r>
                              <a:rPr lang="es-CO" sz="1800" b="0" i="1">
                                <a:latin typeface="Cambria Math" panose="02040503050406030204" pitchFamily="18" charset="0"/>
                              </a:rPr>
                              <m:t> </m:t>
                            </m:r>
                            <m:r>
                              <a:rPr lang="es-CO" sz="1800" b="0" i="1">
                                <a:latin typeface="Cambria Math" panose="02040503050406030204" pitchFamily="18" charset="0"/>
                              </a:rPr>
                              <m:t>𝑐𝑢𝑝𝑜𝑛𝑒𝑠</m:t>
                            </m:r>
                          </m:den>
                        </m:f>
                      </m:e>
                    </m:d>
                  </m:oMath>
                </a14:m>
                <a:endParaRPr lang="es-CO" sz="1600" b="0" dirty="0"/>
              </a:p>
            </p:txBody>
          </p:sp>
        </mc:Choice>
        <mc:Fallback xmlns="">
          <p:sp>
            <p:nvSpPr>
              <p:cNvPr id="8" name="6 CuadroTexto">
                <a:extLst>
                  <a:ext uri="{FF2B5EF4-FFF2-40B4-BE49-F238E27FC236}">
                    <a16:creationId xmlns:a16="http://schemas.microsoft.com/office/drawing/2014/main" id="{B06597EA-CB89-4BD7-B868-40FA867C0D83}"/>
                  </a:ext>
                </a:extLst>
              </p:cNvPr>
              <p:cNvSpPr txBox="1">
                <a:spLocks noRot="1" noChangeAspect="1" noMove="1" noResize="1" noEditPoints="1" noAdjustHandles="1" noChangeArrowheads="1" noChangeShapeType="1" noTextEdit="1"/>
              </p:cNvSpPr>
              <p:nvPr/>
            </p:nvSpPr>
            <p:spPr>
              <a:xfrm>
                <a:off x="95495" y="4350086"/>
                <a:ext cx="6949799" cy="936104"/>
              </a:xfrm>
              <a:prstGeom prst="rect">
                <a:avLst/>
              </a:prstGeom>
              <a:blipFill>
                <a:blip r:embed="rId2"/>
                <a:stretch>
                  <a:fillRect l="-175"/>
                </a:stretch>
              </a:blipFill>
              <a:ln>
                <a:noFill/>
              </a:ln>
            </p:spPr>
            <p:txBody>
              <a:bodyPr/>
              <a:lstStyle/>
              <a:p>
                <a:r>
                  <a:rPr lang="es-CO">
                    <a:noFill/>
                  </a:rPr>
                  <a:t> </a:t>
                </a:r>
              </a:p>
            </p:txBody>
          </p:sp>
        </mc:Fallback>
      </mc:AlternateContent>
      <p:sp>
        <p:nvSpPr>
          <p:cNvPr id="9" name="Rectángulo 8">
            <a:extLst>
              <a:ext uri="{FF2B5EF4-FFF2-40B4-BE49-F238E27FC236}">
                <a16:creationId xmlns:a16="http://schemas.microsoft.com/office/drawing/2014/main" id="{A75B1C02-F9ED-40A1-B1B0-21DA81BAC0B1}"/>
              </a:ext>
            </a:extLst>
          </p:cNvPr>
          <p:cNvSpPr/>
          <p:nvPr/>
        </p:nvSpPr>
        <p:spPr>
          <a:xfrm>
            <a:off x="2887192" y="4261616"/>
            <a:ext cx="4041144" cy="954359"/>
          </a:xfrm>
          <a:prstGeom prst="rect">
            <a:avLst/>
          </a:prstGeom>
          <a:noFill/>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s-CO" sz="1600"/>
          </a:p>
        </p:txBody>
      </p:sp>
      <p:sp>
        <p:nvSpPr>
          <p:cNvPr id="10" name="CuadroTexto 9">
            <a:extLst>
              <a:ext uri="{FF2B5EF4-FFF2-40B4-BE49-F238E27FC236}">
                <a16:creationId xmlns:a16="http://schemas.microsoft.com/office/drawing/2014/main" id="{7331B23F-22BA-4D90-A3D4-59DD1FEA322E}"/>
              </a:ext>
            </a:extLst>
          </p:cNvPr>
          <p:cNvSpPr txBox="1"/>
          <p:nvPr/>
        </p:nvSpPr>
        <p:spPr>
          <a:xfrm>
            <a:off x="4156141" y="5545723"/>
            <a:ext cx="1404614" cy="50968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defPPr>
              <a:defRPr lang="es-CO"/>
            </a:defPPr>
            <a:lvl1pPr indent="0" algn="ctr">
              <a:lnSpc>
                <a:spcPct val="150000"/>
              </a:lnSpc>
              <a:spcBef>
                <a:spcPct val="20000"/>
              </a:spcBef>
              <a:buFont typeface="Arial" pitchFamily="34" charset="0"/>
              <a:buNone/>
              <a:defRPr sz="2000" b="1">
                <a:solidFill>
                  <a:schemeClr val="dk1"/>
                </a:solidFill>
                <a:latin typeface="Arial" panose="020B0604020202020204" pitchFamily="34" charset="0"/>
                <a:cs typeface="Arial" panose="020B0604020202020204" pitchFamily="34" charset="0"/>
              </a:defRPr>
            </a:lvl1pPr>
            <a:lvl2pPr marL="742950" indent="-285750">
              <a:spcBef>
                <a:spcPct val="20000"/>
              </a:spcBef>
              <a:buFont typeface="Arial" pitchFamily="34" charset="0"/>
              <a:buChar char="–"/>
              <a:defRPr sz="2800">
                <a:solidFill>
                  <a:schemeClr val="dk1"/>
                </a:solidFill>
              </a:defRPr>
            </a:lvl2pPr>
            <a:lvl3pPr marL="1143000" indent="-228600">
              <a:spcBef>
                <a:spcPct val="20000"/>
              </a:spcBef>
              <a:buFont typeface="Arial" pitchFamily="34" charset="0"/>
              <a:buChar char="•"/>
              <a:defRPr sz="2400">
                <a:solidFill>
                  <a:schemeClr val="dk1"/>
                </a:solidFill>
              </a:defRPr>
            </a:lvl3pPr>
            <a:lvl4pPr marL="1600200" indent="-228600">
              <a:spcBef>
                <a:spcPct val="20000"/>
              </a:spcBef>
              <a:buFont typeface="Arial" pitchFamily="34" charset="0"/>
              <a:buChar char="–"/>
              <a:defRPr sz="2000">
                <a:solidFill>
                  <a:schemeClr val="dk1"/>
                </a:solidFill>
              </a:defRPr>
            </a:lvl4pPr>
            <a:lvl5pPr marL="2057400" indent="-228600">
              <a:spcBef>
                <a:spcPct val="20000"/>
              </a:spcBef>
              <a:buFont typeface="Arial" pitchFamily="34" charset="0"/>
              <a:buChar char="»"/>
              <a:defRPr sz="2000">
                <a:solidFill>
                  <a:schemeClr val="dk1"/>
                </a:solidFill>
              </a:defRPr>
            </a:lvl5pPr>
            <a:lvl6pPr marL="2514600" indent="-228600">
              <a:spcBef>
                <a:spcPct val="20000"/>
              </a:spcBef>
              <a:buFont typeface="Arial" pitchFamily="34" charset="0"/>
              <a:buChar char="•"/>
              <a:defRPr sz="2000">
                <a:solidFill>
                  <a:schemeClr val="dk1"/>
                </a:solidFill>
              </a:defRPr>
            </a:lvl6pPr>
            <a:lvl7pPr marL="2971800" indent="-228600">
              <a:spcBef>
                <a:spcPct val="20000"/>
              </a:spcBef>
              <a:buFont typeface="Arial" pitchFamily="34" charset="0"/>
              <a:buChar char="•"/>
              <a:defRPr sz="2000">
                <a:solidFill>
                  <a:schemeClr val="dk1"/>
                </a:solidFill>
              </a:defRPr>
            </a:lvl7pPr>
            <a:lvl8pPr marL="3429000" indent="-228600">
              <a:spcBef>
                <a:spcPct val="20000"/>
              </a:spcBef>
              <a:buFont typeface="Arial" pitchFamily="34" charset="0"/>
              <a:buChar char="•"/>
              <a:defRPr sz="2000">
                <a:solidFill>
                  <a:schemeClr val="dk1"/>
                </a:solidFill>
              </a:defRPr>
            </a:lvl8pPr>
            <a:lvl9pPr marL="3886200" indent="-228600">
              <a:spcBef>
                <a:spcPct val="20000"/>
              </a:spcBef>
              <a:buFont typeface="Arial" pitchFamily="34" charset="0"/>
              <a:buChar char="•"/>
              <a:defRPr sz="2000">
                <a:solidFill>
                  <a:schemeClr val="dk1"/>
                </a:solidFill>
              </a:defRPr>
            </a:lvl9pPr>
          </a:lstStyle>
          <a:p>
            <a:r>
              <a:rPr lang="es-CO" sz="1600" b="0" dirty="0"/>
              <a:t>Proporción</a:t>
            </a:r>
          </a:p>
        </p:txBody>
      </p:sp>
      <p:cxnSp>
        <p:nvCxnSpPr>
          <p:cNvPr id="11" name="Conector recto de flecha 10">
            <a:extLst>
              <a:ext uri="{FF2B5EF4-FFF2-40B4-BE49-F238E27FC236}">
                <a16:creationId xmlns:a16="http://schemas.microsoft.com/office/drawing/2014/main" id="{E6600DE7-9080-4F3F-806D-11C2CDEB13B0}"/>
              </a:ext>
            </a:extLst>
          </p:cNvPr>
          <p:cNvCxnSpPr>
            <a:cxnSpLocks/>
          </p:cNvCxnSpPr>
          <p:nvPr/>
        </p:nvCxnSpPr>
        <p:spPr>
          <a:xfrm>
            <a:off x="4869102" y="5215975"/>
            <a:ext cx="0" cy="4137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3" name="Grupo 32">
            <a:extLst>
              <a:ext uri="{FF2B5EF4-FFF2-40B4-BE49-F238E27FC236}">
                <a16:creationId xmlns:a16="http://schemas.microsoft.com/office/drawing/2014/main" id="{1C78183B-DF5D-48E6-84F0-F0DE611A6670}"/>
              </a:ext>
            </a:extLst>
          </p:cNvPr>
          <p:cNvGrpSpPr/>
          <p:nvPr/>
        </p:nvGrpSpPr>
        <p:grpSpPr>
          <a:xfrm>
            <a:off x="7114451" y="3189457"/>
            <a:ext cx="4538229" cy="2840325"/>
            <a:chOff x="1563072" y="2015930"/>
            <a:chExt cx="7937148" cy="4257955"/>
          </a:xfrm>
        </p:grpSpPr>
        <p:cxnSp>
          <p:nvCxnSpPr>
            <p:cNvPr id="34" name="6 Conector recto">
              <a:extLst>
                <a:ext uri="{FF2B5EF4-FFF2-40B4-BE49-F238E27FC236}">
                  <a16:creationId xmlns:a16="http://schemas.microsoft.com/office/drawing/2014/main" id="{BA931412-812F-49E0-B6CF-4B5FE0748E0E}"/>
                </a:ext>
              </a:extLst>
            </p:cNvPr>
            <p:cNvCxnSpPr/>
            <p:nvPr/>
          </p:nvCxnSpPr>
          <p:spPr>
            <a:xfrm>
              <a:off x="3307532" y="5681146"/>
              <a:ext cx="6192688" cy="0"/>
            </a:xfrm>
            <a:prstGeom prst="line">
              <a:avLst/>
            </a:prstGeom>
          </p:spPr>
          <p:style>
            <a:lnRef idx="1">
              <a:schemeClr val="dk1"/>
            </a:lnRef>
            <a:fillRef idx="0">
              <a:schemeClr val="dk1"/>
            </a:fillRef>
            <a:effectRef idx="0">
              <a:schemeClr val="dk1"/>
            </a:effectRef>
            <a:fontRef idx="minor">
              <a:schemeClr val="tx1"/>
            </a:fontRef>
          </p:style>
        </p:cxnSp>
        <p:cxnSp>
          <p:nvCxnSpPr>
            <p:cNvPr id="35" name="8 Conector recto">
              <a:extLst>
                <a:ext uri="{FF2B5EF4-FFF2-40B4-BE49-F238E27FC236}">
                  <a16:creationId xmlns:a16="http://schemas.microsoft.com/office/drawing/2014/main" id="{C41CAA3B-0C3D-4C6C-BA7E-266E26450984}"/>
                </a:ext>
              </a:extLst>
            </p:cNvPr>
            <p:cNvCxnSpPr/>
            <p:nvPr/>
          </p:nvCxnSpPr>
          <p:spPr>
            <a:xfrm flipV="1">
              <a:off x="3307532" y="3664922"/>
              <a:ext cx="0" cy="2016224"/>
            </a:xfrm>
            <a:prstGeom prst="line">
              <a:avLst/>
            </a:prstGeom>
          </p:spPr>
          <p:style>
            <a:lnRef idx="1">
              <a:schemeClr val="dk1"/>
            </a:lnRef>
            <a:fillRef idx="0">
              <a:schemeClr val="dk1"/>
            </a:fillRef>
            <a:effectRef idx="0">
              <a:schemeClr val="dk1"/>
            </a:effectRef>
            <a:fontRef idx="minor">
              <a:schemeClr val="tx1"/>
            </a:fontRef>
          </p:style>
        </p:cxnSp>
        <p:cxnSp>
          <p:nvCxnSpPr>
            <p:cNvPr id="36" name="13 Conector recto">
              <a:extLst>
                <a:ext uri="{FF2B5EF4-FFF2-40B4-BE49-F238E27FC236}">
                  <a16:creationId xmlns:a16="http://schemas.microsoft.com/office/drawing/2014/main" id="{B30EA3F8-4611-4F90-911A-CD6EA6859863}"/>
                </a:ext>
              </a:extLst>
            </p:cNvPr>
            <p:cNvCxnSpPr/>
            <p:nvPr/>
          </p:nvCxnSpPr>
          <p:spPr>
            <a:xfrm>
              <a:off x="5051996" y="5537130"/>
              <a:ext cx="0" cy="288032"/>
            </a:xfrm>
            <a:prstGeom prst="line">
              <a:avLst/>
            </a:prstGeom>
          </p:spPr>
          <p:style>
            <a:lnRef idx="1">
              <a:schemeClr val="dk1"/>
            </a:lnRef>
            <a:fillRef idx="0">
              <a:schemeClr val="dk1"/>
            </a:fillRef>
            <a:effectRef idx="0">
              <a:schemeClr val="dk1"/>
            </a:effectRef>
            <a:fontRef idx="minor">
              <a:schemeClr val="tx1"/>
            </a:fontRef>
          </p:style>
        </p:cxnSp>
        <p:cxnSp>
          <p:nvCxnSpPr>
            <p:cNvPr id="37" name="15 Conector recto">
              <a:extLst>
                <a:ext uri="{FF2B5EF4-FFF2-40B4-BE49-F238E27FC236}">
                  <a16:creationId xmlns:a16="http://schemas.microsoft.com/office/drawing/2014/main" id="{EA6AC503-B089-494A-B785-3D70134F2796}"/>
                </a:ext>
              </a:extLst>
            </p:cNvPr>
            <p:cNvCxnSpPr/>
            <p:nvPr/>
          </p:nvCxnSpPr>
          <p:spPr>
            <a:xfrm>
              <a:off x="6783760" y="5537130"/>
              <a:ext cx="0" cy="288032"/>
            </a:xfrm>
            <a:prstGeom prst="line">
              <a:avLst/>
            </a:prstGeom>
          </p:spPr>
          <p:style>
            <a:lnRef idx="1">
              <a:schemeClr val="dk1"/>
            </a:lnRef>
            <a:fillRef idx="0">
              <a:schemeClr val="dk1"/>
            </a:fillRef>
            <a:effectRef idx="0">
              <a:schemeClr val="dk1"/>
            </a:effectRef>
            <a:fontRef idx="minor">
              <a:schemeClr val="tx1"/>
            </a:fontRef>
          </p:style>
        </p:cxnSp>
        <p:cxnSp>
          <p:nvCxnSpPr>
            <p:cNvPr id="38" name="17 Conector recto">
              <a:extLst>
                <a:ext uri="{FF2B5EF4-FFF2-40B4-BE49-F238E27FC236}">
                  <a16:creationId xmlns:a16="http://schemas.microsoft.com/office/drawing/2014/main" id="{33A62B90-0832-4B0E-9514-4187817C7D3A}"/>
                </a:ext>
              </a:extLst>
            </p:cNvPr>
            <p:cNvCxnSpPr/>
            <p:nvPr/>
          </p:nvCxnSpPr>
          <p:spPr>
            <a:xfrm>
              <a:off x="8515524" y="5545514"/>
              <a:ext cx="0" cy="288032"/>
            </a:xfrm>
            <a:prstGeom prst="line">
              <a:avLst/>
            </a:prstGeom>
          </p:spPr>
          <p:style>
            <a:lnRef idx="1">
              <a:schemeClr val="dk1"/>
            </a:lnRef>
            <a:fillRef idx="0">
              <a:schemeClr val="dk1"/>
            </a:fillRef>
            <a:effectRef idx="0">
              <a:schemeClr val="dk1"/>
            </a:effectRef>
            <a:fontRef idx="minor">
              <a:schemeClr val="tx1"/>
            </a:fontRef>
          </p:style>
        </p:cxnSp>
        <p:sp>
          <p:nvSpPr>
            <p:cNvPr id="39" name="18 CuadroTexto">
              <a:extLst>
                <a:ext uri="{FF2B5EF4-FFF2-40B4-BE49-F238E27FC236}">
                  <a16:creationId xmlns:a16="http://schemas.microsoft.com/office/drawing/2014/main" id="{E132FDF6-6A03-409A-B8CD-9CAB2D10ED92}"/>
                </a:ext>
              </a:extLst>
            </p:cNvPr>
            <p:cNvSpPr txBox="1"/>
            <p:nvPr/>
          </p:nvSpPr>
          <p:spPr>
            <a:xfrm>
              <a:off x="3161186" y="5753154"/>
              <a:ext cx="432048" cy="507529"/>
            </a:xfrm>
            <a:prstGeom prst="rect">
              <a:avLst/>
            </a:prstGeom>
            <a:noFill/>
          </p:spPr>
          <p:txBody>
            <a:bodyPr wrap="square" rtlCol="0">
              <a:spAutoFit/>
            </a:bodyPr>
            <a:lstStyle/>
            <a:p>
              <a:r>
                <a:rPr lang="es-CO" sz="1600" dirty="0">
                  <a:latin typeface="Arial" pitchFamily="34" charset="0"/>
                  <a:cs typeface="Arial" pitchFamily="34" charset="0"/>
                </a:rPr>
                <a:t>0</a:t>
              </a:r>
            </a:p>
          </p:txBody>
        </p:sp>
        <p:sp>
          <p:nvSpPr>
            <p:cNvPr id="40" name="19 CuadroTexto">
              <a:extLst>
                <a:ext uri="{FF2B5EF4-FFF2-40B4-BE49-F238E27FC236}">
                  <a16:creationId xmlns:a16="http://schemas.microsoft.com/office/drawing/2014/main" id="{617F1CA3-4D66-4D2E-8FEB-31DD9BD39EC6}"/>
                </a:ext>
              </a:extLst>
            </p:cNvPr>
            <p:cNvSpPr txBox="1"/>
            <p:nvPr/>
          </p:nvSpPr>
          <p:spPr>
            <a:xfrm>
              <a:off x="4835972" y="5766356"/>
              <a:ext cx="432048" cy="507529"/>
            </a:xfrm>
            <a:prstGeom prst="rect">
              <a:avLst/>
            </a:prstGeom>
            <a:noFill/>
          </p:spPr>
          <p:txBody>
            <a:bodyPr wrap="square" rtlCol="0">
              <a:spAutoFit/>
            </a:bodyPr>
            <a:lstStyle/>
            <a:p>
              <a:pPr algn="ctr"/>
              <a:r>
                <a:rPr lang="es-CO" sz="1600" dirty="0">
                  <a:latin typeface="Arial" pitchFamily="34" charset="0"/>
                  <a:cs typeface="Arial" pitchFamily="34" charset="0"/>
                </a:rPr>
                <a:t>1</a:t>
              </a:r>
            </a:p>
          </p:txBody>
        </p:sp>
        <p:sp>
          <p:nvSpPr>
            <p:cNvPr id="41" name="20 CuadroTexto">
              <a:extLst>
                <a:ext uri="{FF2B5EF4-FFF2-40B4-BE49-F238E27FC236}">
                  <a16:creationId xmlns:a16="http://schemas.microsoft.com/office/drawing/2014/main" id="{073DEEB3-F453-4D3E-B709-6FE97BF525E9}"/>
                </a:ext>
              </a:extLst>
            </p:cNvPr>
            <p:cNvSpPr txBox="1"/>
            <p:nvPr/>
          </p:nvSpPr>
          <p:spPr>
            <a:xfrm>
              <a:off x="6567737" y="5766356"/>
              <a:ext cx="432048" cy="507529"/>
            </a:xfrm>
            <a:prstGeom prst="rect">
              <a:avLst/>
            </a:prstGeom>
            <a:noFill/>
          </p:spPr>
          <p:txBody>
            <a:bodyPr wrap="square" rtlCol="0">
              <a:spAutoFit/>
            </a:bodyPr>
            <a:lstStyle/>
            <a:p>
              <a:pPr algn="ctr"/>
              <a:r>
                <a:rPr lang="es-CO" sz="1600" dirty="0">
                  <a:latin typeface="Arial" pitchFamily="34" charset="0"/>
                  <a:cs typeface="Arial" pitchFamily="34" charset="0"/>
                </a:rPr>
                <a:t>2</a:t>
              </a:r>
            </a:p>
          </p:txBody>
        </p:sp>
        <p:sp>
          <p:nvSpPr>
            <p:cNvPr id="42" name="21 CuadroTexto">
              <a:extLst>
                <a:ext uri="{FF2B5EF4-FFF2-40B4-BE49-F238E27FC236}">
                  <a16:creationId xmlns:a16="http://schemas.microsoft.com/office/drawing/2014/main" id="{0B194055-4A35-41FD-9876-1E1392D232AC}"/>
                </a:ext>
              </a:extLst>
            </p:cNvPr>
            <p:cNvSpPr txBox="1"/>
            <p:nvPr/>
          </p:nvSpPr>
          <p:spPr>
            <a:xfrm>
              <a:off x="8299499" y="5759138"/>
              <a:ext cx="432048" cy="507529"/>
            </a:xfrm>
            <a:prstGeom prst="rect">
              <a:avLst/>
            </a:prstGeom>
            <a:noFill/>
          </p:spPr>
          <p:txBody>
            <a:bodyPr wrap="square" rtlCol="0">
              <a:spAutoFit/>
            </a:bodyPr>
            <a:lstStyle/>
            <a:p>
              <a:pPr algn="ctr"/>
              <a:r>
                <a:rPr lang="es-CO" sz="1600" dirty="0">
                  <a:latin typeface="Arial" pitchFamily="34" charset="0"/>
                  <a:cs typeface="Arial" pitchFamily="34" charset="0"/>
                </a:rPr>
                <a:t>3</a:t>
              </a:r>
            </a:p>
          </p:txBody>
        </p:sp>
        <p:cxnSp>
          <p:nvCxnSpPr>
            <p:cNvPr id="43" name="23 Conector recto">
              <a:extLst>
                <a:ext uri="{FF2B5EF4-FFF2-40B4-BE49-F238E27FC236}">
                  <a16:creationId xmlns:a16="http://schemas.microsoft.com/office/drawing/2014/main" id="{D7D50E4E-DC2B-42BC-99E2-410C61391339}"/>
                </a:ext>
              </a:extLst>
            </p:cNvPr>
            <p:cNvCxnSpPr/>
            <p:nvPr/>
          </p:nvCxnSpPr>
          <p:spPr>
            <a:xfrm flipV="1">
              <a:off x="5051996" y="3880946"/>
              <a:ext cx="0" cy="1808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24 Conector recto">
              <a:extLst>
                <a:ext uri="{FF2B5EF4-FFF2-40B4-BE49-F238E27FC236}">
                  <a16:creationId xmlns:a16="http://schemas.microsoft.com/office/drawing/2014/main" id="{1E5EC471-0566-41C5-80F9-CA5320CAF64F}"/>
                </a:ext>
              </a:extLst>
            </p:cNvPr>
            <p:cNvCxnSpPr/>
            <p:nvPr/>
          </p:nvCxnSpPr>
          <p:spPr>
            <a:xfrm flipV="1">
              <a:off x="6783760" y="3872562"/>
              <a:ext cx="0" cy="1808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25 Conector recto">
              <a:extLst>
                <a:ext uri="{FF2B5EF4-FFF2-40B4-BE49-F238E27FC236}">
                  <a16:creationId xmlns:a16="http://schemas.microsoft.com/office/drawing/2014/main" id="{9AF66C04-7C61-4E04-BEC1-F8638744D258}"/>
                </a:ext>
              </a:extLst>
            </p:cNvPr>
            <p:cNvCxnSpPr/>
            <p:nvPr/>
          </p:nvCxnSpPr>
          <p:spPr>
            <a:xfrm flipV="1">
              <a:off x="8517335" y="3872562"/>
              <a:ext cx="0" cy="1808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26 Conector recto">
              <a:extLst>
                <a:ext uri="{FF2B5EF4-FFF2-40B4-BE49-F238E27FC236}">
                  <a16:creationId xmlns:a16="http://schemas.microsoft.com/office/drawing/2014/main" id="{7E22BD58-AE5D-4399-9A90-2BC8EF025A02}"/>
                </a:ext>
              </a:extLst>
            </p:cNvPr>
            <p:cNvCxnSpPr/>
            <p:nvPr/>
          </p:nvCxnSpPr>
          <p:spPr>
            <a:xfrm flipV="1">
              <a:off x="3318868" y="3880946"/>
              <a:ext cx="1733128" cy="1800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28 Conector recto">
              <a:extLst>
                <a:ext uri="{FF2B5EF4-FFF2-40B4-BE49-F238E27FC236}">
                  <a16:creationId xmlns:a16="http://schemas.microsoft.com/office/drawing/2014/main" id="{1C0B98E4-82DA-4A96-AB9B-A1F1D4FFFB34}"/>
                </a:ext>
              </a:extLst>
            </p:cNvPr>
            <p:cNvCxnSpPr/>
            <p:nvPr/>
          </p:nvCxnSpPr>
          <p:spPr>
            <a:xfrm flipV="1">
              <a:off x="5051996" y="3889330"/>
              <a:ext cx="1733128" cy="1800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29 Conector recto">
              <a:extLst>
                <a:ext uri="{FF2B5EF4-FFF2-40B4-BE49-F238E27FC236}">
                  <a16:creationId xmlns:a16="http://schemas.microsoft.com/office/drawing/2014/main" id="{2E23DDE4-A3CB-4CC4-8130-43A5F47178F9}"/>
                </a:ext>
              </a:extLst>
            </p:cNvPr>
            <p:cNvCxnSpPr/>
            <p:nvPr/>
          </p:nvCxnSpPr>
          <p:spPr>
            <a:xfrm flipV="1">
              <a:off x="6782396" y="3889330"/>
              <a:ext cx="1733128" cy="1800200"/>
            </a:xfrm>
            <a:prstGeom prst="line">
              <a:avLst/>
            </a:prstGeom>
          </p:spPr>
          <p:style>
            <a:lnRef idx="1">
              <a:schemeClr val="accent1"/>
            </a:lnRef>
            <a:fillRef idx="0">
              <a:schemeClr val="accent1"/>
            </a:fillRef>
            <a:effectRef idx="0">
              <a:schemeClr val="accent1"/>
            </a:effectRef>
            <a:fontRef idx="minor">
              <a:schemeClr val="tx1"/>
            </a:fontRef>
          </p:style>
        </p:cxnSp>
        <p:sp>
          <p:nvSpPr>
            <p:cNvPr id="49" name="32 CuadroTexto">
              <a:extLst>
                <a:ext uri="{FF2B5EF4-FFF2-40B4-BE49-F238E27FC236}">
                  <a16:creationId xmlns:a16="http://schemas.microsoft.com/office/drawing/2014/main" id="{2517D2A5-2554-450C-8486-C78860B70B84}"/>
                </a:ext>
              </a:extLst>
            </p:cNvPr>
            <p:cNvSpPr txBox="1"/>
            <p:nvPr/>
          </p:nvSpPr>
          <p:spPr>
            <a:xfrm>
              <a:off x="1563072" y="3601786"/>
              <a:ext cx="1574923" cy="507529"/>
            </a:xfrm>
            <a:prstGeom prst="rect">
              <a:avLst/>
            </a:prstGeom>
            <a:noFill/>
          </p:spPr>
          <p:txBody>
            <a:bodyPr wrap="square" rtlCol="0">
              <a:spAutoFit/>
            </a:bodyPr>
            <a:lstStyle/>
            <a:p>
              <a:pPr algn="ctr"/>
              <a:r>
                <a:rPr lang="es-CO" sz="1600" dirty="0">
                  <a:latin typeface="Arial" pitchFamily="34" charset="0"/>
                  <a:cs typeface="Arial" pitchFamily="34" charset="0"/>
                </a:rPr>
                <a:t>Cupón</a:t>
              </a:r>
            </a:p>
          </p:txBody>
        </p:sp>
        <p:sp>
          <p:nvSpPr>
            <p:cNvPr id="50" name="5 Rectángulo">
              <a:extLst>
                <a:ext uri="{FF2B5EF4-FFF2-40B4-BE49-F238E27FC236}">
                  <a16:creationId xmlns:a16="http://schemas.microsoft.com/office/drawing/2014/main" id="{FD52EC3C-20AF-4149-9F13-FE044B286D3F}"/>
                </a:ext>
              </a:extLst>
            </p:cNvPr>
            <p:cNvSpPr/>
            <p:nvPr/>
          </p:nvSpPr>
          <p:spPr>
            <a:xfrm>
              <a:off x="3833643" y="2015930"/>
              <a:ext cx="4525515" cy="112407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p>
              <a:pPr algn="ctr">
                <a:lnSpc>
                  <a:spcPct val="150000"/>
                </a:lnSpc>
                <a:spcBef>
                  <a:spcPct val="20000"/>
                </a:spcBef>
                <a:buFont typeface="Arial" pitchFamily="34" charset="0"/>
                <a:buNone/>
              </a:pPr>
              <a:r>
                <a:rPr lang="es-CO" sz="1600" dirty="0">
                  <a:latin typeface="Arial" panose="020B0604020202020204" pitchFamily="34" charset="0"/>
                  <a:cs typeface="Arial" panose="020B0604020202020204" pitchFamily="34" charset="0"/>
                </a:rPr>
                <a:t>El precio limpio no tiene los intereses acumulados.</a:t>
              </a:r>
            </a:p>
          </p:txBody>
        </p:sp>
        <p:cxnSp>
          <p:nvCxnSpPr>
            <p:cNvPr id="51" name="22 Conector recto">
              <a:extLst>
                <a:ext uri="{FF2B5EF4-FFF2-40B4-BE49-F238E27FC236}">
                  <a16:creationId xmlns:a16="http://schemas.microsoft.com/office/drawing/2014/main" id="{4CE2F113-F2F6-4210-AC47-BF131B1B8950}"/>
                </a:ext>
              </a:extLst>
            </p:cNvPr>
            <p:cNvCxnSpPr>
              <a:cxnSpLocks/>
              <a:stCxn id="49" idx="3"/>
            </p:cNvCxnSpPr>
            <p:nvPr/>
          </p:nvCxnSpPr>
          <p:spPr>
            <a:xfrm>
              <a:off x="3137995" y="3855550"/>
              <a:ext cx="455239" cy="0"/>
            </a:xfrm>
            <a:prstGeom prst="line">
              <a:avLst/>
            </a:prstGeom>
          </p:spPr>
          <p:style>
            <a:lnRef idx="1">
              <a:schemeClr val="dk1"/>
            </a:lnRef>
            <a:fillRef idx="0">
              <a:schemeClr val="dk1"/>
            </a:fillRef>
            <a:effectRef idx="0">
              <a:schemeClr val="dk1"/>
            </a:effectRef>
            <a:fontRef idx="minor">
              <a:schemeClr val="tx1"/>
            </a:fontRef>
          </p:style>
        </p:cxnSp>
        <p:cxnSp>
          <p:nvCxnSpPr>
            <p:cNvPr id="52" name="2 Conector recto">
              <a:extLst>
                <a:ext uri="{FF2B5EF4-FFF2-40B4-BE49-F238E27FC236}">
                  <a16:creationId xmlns:a16="http://schemas.microsoft.com/office/drawing/2014/main" id="{27B73DD8-6069-46F5-A555-FA7B8A473400}"/>
                </a:ext>
              </a:extLst>
            </p:cNvPr>
            <p:cNvCxnSpPr/>
            <p:nvPr/>
          </p:nvCxnSpPr>
          <p:spPr>
            <a:xfrm>
              <a:off x="3320853" y="5681146"/>
              <a:ext cx="5196483" cy="8384"/>
            </a:xfrm>
            <a:prstGeom prst="line">
              <a:avLst/>
            </a:prstGeom>
            <a:effectLst>
              <a:glow rad="139700">
                <a:schemeClr val="accent2">
                  <a:satMod val="175000"/>
                  <a:alpha val="40000"/>
                </a:schemeClr>
              </a:glow>
            </a:effectLst>
          </p:spPr>
          <p:style>
            <a:lnRef idx="3">
              <a:schemeClr val="accent2"/>
            </a:lnRef>
            <a:fillRef idx="0">
              <a:schemeClr val="accent2"/>
            </a:fillRef>
            <a:effectRef idx="2">
              <a:schemeClr val="accent2"/>
            </a:effectRef>
            <a:fontRef idx="minor">
              <a:schemeClr val="tx1"/>
            </a:fontRef>
          </p:style>
        </p:cxnSp>
        <p:cxnSp>
          <p:nvCxnSpPr>
            <p:cNvPr id="53" name="7 Conector recto de flecha">
              <a:extLst>
                <a:ext uri="{FF2B5EF4-FFF2-40B4-BE49-F238E27FC236}">
                  <a16:creationId xmlns:a16="http://schemas.microsoft.com/office/drawing/2014/main" id="{50AF95EE-F6AF-44CB-A5B7-B68006A180F2}"/>
                </a:ext>
              </a:extLst>
            </p:cNvPr>
            <p:cNvCxnSpPr>
              <a:cxnSpLocks/>
              <a:stCxn id="50" idx="2"/>
            </p:cNvCxnSpPr>
            <p:nvPr/>
          </p:nvCxnSpPr>
          <p:spPr>
            <a:xfrm>
              <a:off x="6096400" y="3140005"/>
              <a:ext cx="0" cy="2541142"/>
            </a:xfrm>
            <a:prstGeom prst="straightConnector1">
              <a:avLst/>
            </a:prstGeom>
            <a:ln>
              <a:prstDash val="sysDash"/>
              <a:tailEnd type="arrow"/>
            </a:ln>
          </p:spPr>
          <p:style>
            <a:lnRef idx="3">
              <a:schemeClr val="accent1"/>
            </a:lnRef>
            <a:fillRef idx="0">
              <a:schemeClr val="accent1"/>
            </a:fillRef>
            <a:effectRef idx="2">
              <a:schemeClr val="accent1"/>
            </a:effectRef>
            <a:fontRef idx="minor">
              <a:schemeClr val="tx1"/>
            </a:fontRef>
          </p:style>
        </p:cxnSp>
        <p:sp>
          <p:nvSpPr>
            <p:cNvPr id="54" name="32 CuadroTexto">
              <a:extLst>
                <a:ext uri="{FF2B5EF4-FFF2-40B4-BE49-F238E27FC236}">
                  <a16:creationId xmlns:a16="http://schemas.microsoft.com/office/drawing/2014/main" id="{A5098AE0-404F-4348-BBB1-21E3DDB84C5D}"/>
                </a:ext>
              </a:extLst>
            </p:cNvPr>
            <p:cNvSpPr txBox="1"/>
            <p:nvPr/>
          </p:nvSpPr>
          <p:spPr>
            <a:xfrm>
              <a:off x="1563072" y="5452125"/>
              <a:ext cx="1770376" cy="507529"/>
            </a:xfrm>
            <a:prstGeom prst="rect">
              <a:avLst/>
            </a:prstGeom>
            <a:noFill/>
          </p:spPr>
          <p:txBody>
            <a:bodyPr wrap="square" rtlCol="0">
              <a:spAutoFit/>
            </a:bodyPr>
            <a:lstStyle/>
            <a:p>
              <a:pPr algn="ctr"/>
              <a:r>
                <a:rPr lang="es-CO" sz="1600" dirty="0">
                  <a:latin typeface="Arial" pitchFamily="34" charset="0"/>
                  <a:cs typeface="Arial" pitchFamily="34" charset="0"/>
                </a:rPr>
                <a:t>Nominal</a:t>
              </a:r>
            </a:p>
          </p:txBody>
        </p:sp>
      </p:grpSp>
    </p:spTree>
    <p:extLst>
      <p:ext uri="{BB962C8B-B14F-4D97-AF65-F5344CB8AC3E}">
        <p14:creationId xmlns:p14="http://schemas.microsoft.com/office/powerpoint/2010/main" val="1279474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595423" y="361506"/>
            <a:ext cx="10909005" cy="781493"/>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p>
            <a:pPr algn="ctr"/>
            <a:r>
              <a:rPr lang="es-CO" sz="3600" b="1" dirty="0">
                <a:solidFill>
                  <a:schemeClr val="dk1"/>
                </a:solidFill>
                <a:latin typeface="Arial" pitchFamily="34" charset="0"/>
                <a:ea typeface="+mn-ea"/>
                <a:cs typeface="Arial" pitchFamily="34" charset="0"/>
              </a:rPr>
              <a:t>Precio limpio y precio sucio</a:t>
            </a:r>
          </a:p>
        </p:txBody>
      </p:sp>
      <p:cxnSp>
        <p:nvCxnSpPr>
          <p:cNvPr id="7" name="6 Conector recto"/>
          <p:cNvCxnSpPr/>
          <p:nvPr/>
        </p:nvCxnSpPr>
        <p:spPr>
          <a:xfrm>
            <a:off x="3307532" y="6144880"/>
            <a:ext cx="6192688" cy="0"/>
          </a:xfrm>
          <a:prstGeom prst="line">
            <a:avLst/>
          </a:prstGeom>
        </p:spPr>
        <p:style>
          <a:lnRef idx="1">
            <a:schemeClr val="dk1"/>
          </a:lnRef>
          <a:fillRef idx="0">
            <a:schemeClr val="dk1"/>
          </a:fillRef>
          <a:effectRef idx="0">
            <a:schemeClr val="dk1"/>
          </a:effectRef>
          <a:fontRef idx="minor">
            <a:schemeClr val="tx1"/>
          </a:fontRef>
        </p:style>
      </p:cxnSp>
      <p:cxnSp>
        <p:nvCxnSpPr>
          <p:cNvPr id="9" name="8 Conector recto"/>
          <p:cNvCxnSpPr/>
          <p:nvPr/>
        </p:nvCxnSpPr>
        <p:spPr>
          <a:xfrm flipV="1">
            <a:off x="3307532" y="4128656"/>
            <a:ext cx="0" cy="2016224"/>
          </a:xfrm>
          <a:prstGeom prst="line">
            <a:avLst/>
          </a:prstGeom>
        </p:spPr>
        <p:style>
          <a:lnRef idx="1">
            <a:schemeClr val="dk1"/>
          </a:lnRef>
          <a:fillRef idx="0">
            <a:schemeClr val="dk1"/>
          </a:fillRef>
          <a:effectRef idx="0">
            <a:schemeClr val="dk1"/>
          </a:effectRef>
          <a:fontRef idx="minor">
            <a:schemeClr val="tx1"/>
          </a:fontRef>
        </p:style>
      </p:cxnSp>
      <p:cxnSp>
        <p:nvCxnSpPr>
          <p:cNvPr id="14" name="13 Conector recto"/>
          <p:cNvCxnSpPr/>
          <p:nvPr/>
        </p:nvCxnSpPr>
        <p:spPr>
          <a:xfrm>
            <a:off x="5051996" y="6000864"/>
            <a:ext cx="0" cy="288032"/>
          </a:xfrm>
          <a:prstGeom prst="line">
            <a:avLst/>
          </a:prstGeom>
        </p:spPr>
        <p:style>
          <a:lnRef idx="1">
            <a:schemeClr val="dk1"/>
          </a:lnRef>
          <a:fillRef idx="0">
            <a:schemeClr val="dk1"/>
          </a:fillRef>
          <a:effectRef idx="0">
            <a:schemeClr val="dk1"/>
          </a:effectRef>
          <a:fontRef idx="minor">
            <a:schemeClr val="tx1"/>
          </a:fontRef>
        </p:style>
      </p:cxnSp>
      <p:cxnSp>
        <p:nvCxnSpPr>
          <p:cNvPr id="16" name="15 Conector recto"/>
          <p:cNvCxnSpPr/>
          <p:nvPr/>
        </p:nvCxnSpPr>
        <p:spPr>
          <a:xfrm>
            <a:off x="6783760" y="6000864"/>
            <a:ext cx="0" cy="288032"/>
          </a:xfrm>
          <a:prstGeom prst="line">
            <a:avLst/>
          </a:prstGeom>
        </p:spPr>
        <p:style>
          <a:lnRef idx="1">
            <a:schemeClr val="dk1"/>
          </a:lnRef>
          <a:fillRef idx="0">
            <a:schemeClr val="dk1"/>
          </a:fillRef>
          <a:effectRef idx="0">
            <a:schemeClr val="dk1"/>
          </a:effectRef>
          <a:fontRef idx="minor">
            <a:schemeClr val="tx1"/>
          </a:fontRef>
        </p:style>
      </p:cxnSp>
      <p:cxnSp>
        <p:nvCxnSpPr>
          <p:cNvPr id="18" name="17 Conector recto"/>
          <p:cNvCxnSpPr/>
          <p:nvPr/>
        </p:nvCxnSpPr>
        <p:spPr>
          <a:xfrm>
            <a:off x="8515524" y="6009248"/>
            <a:ext cx="0" cy="288032"/>
          </a:xfrm>
          <a:prstGeom prst="line">
            <a:avLst/>
          </a:prstGeom>
        </p:spPr>
        <p:style>
          <a:lnRef idx="1">
            <a:schemeClr val="dk1"/>
          </a:lnRef>
          <a:fillRef idx="0">
            <a:schemeClr val="dk1"/>
          </a:fillRef>
          <a:effectRef idx="0">
            <a:schemeClr val="dk1"/>
          </a:effectRef>
          <a:fontRef idx="minor">
            <a:schemeClr val="tx1"/>
          </a:fontRef>
        </p:style>
      </p:cxnSp>
      <p:sp>
        <p:nvSpPr>
          <p:cNvPr id="19" name="18 CuadroTexto"/>
          <p:cNvSpPr txBox="1"/>
          <p:nvPr/>
        </p:nvSpPr>
        <p:spPr>
          <a:xfrm>
            <a:off x="3161185" y="6216888"/>
            <a:ext cx="432048" cy="400110"/>
          </a:xfrm>
          <a:prstGeom prst="rect">
            <a:avLst/>
          </a:prstGeom>
          <a:noFill/>
        </p:spPr>
        <p:txBody>
          <a:bodyPr wrap="square" rtlCol="0">
            <a:spAutoFit/>
          </a:bodyPr>
          <a:lstStyle/>
          <a:p>
            <a:r>
              <a:rPr lang="es-CO" sz="2000" dirty="0">
                <a:latin typeface="Arial" pitchFamily="34" charset="0"/>
                <a:cs typeface="Arial" pitchFamily="34" charset="0"/>
              </a:rPr>
              <a:t>0</a:t>
            </a:r>
          </a:p>
        </p:txBody>
      </p:sp>
      <p:sp>
        <p:nvSpPr>
          <p:cNvPr id="20" name="19 CuadroTexto"/>
          <p:cNvSpPr txBox="1"/>
          <p:nvPr/>
        </p:nvSpPr>
        <p:spPr>
          <a:xfrm>
            <a:off x="4835972" y="6230090"/>
            <a:ext cx="432048" cy="400110"/>
          </a:xfrm>
          <a:prstGeom prst="rect">
            <a:avLst/>
          </a:prstGeom>
          <a:noFill/>
        </p:spPr>
        <p:txBody>
          <a:bodyPr wrap="square" rtlCol="0">
            <a:spAutoFit/>
          </a:bodyPr>
          <a:lstStyle/>
          <a:p>
            <a:pPr algn="ctr"/>
            <a:r>
              <a:rPr lang="es-CO" sz="2000" dirty="0">
                <a:latin typeface="Arial" pitchFamily="34" charset="0"/>
                <a:cs typeface="Arial" pitchFamily="34" charset="0"/>
              </a:rPr>
              <a:t>1</a:t>
            </a:r>
          </a:p>
        </p:txBody>
      </p:sp>
      <p:sp>
        <p:nvSpPr>
          <p:cNvPr id="21" name="20 CuadroTexto"/>
          <p:cNvSpPr txBox="1"/>
          <p:nvPr/>
        </p:nvSpPr>
        <p:spPr>
          <a:xfrm>
            <a:off x="6567736" y="6230090"/>
            <a:ext cx="432048" cy="400110"/>
          </a:xfrm>
          <a:prstGeom prst="rect">
            <a:avLst/>
          </a:prstGeom>
          <a:noFill/>
        </p:spPr>
        <p:txBody>
          <a:bodyPr wrap="square" rtlCol="0">
            <a:spAutoFit/>
          </a:bodyPr>
          <a:lstStyle/>
          <a:p>
            <a:pPr algn="ctr"/>
            <a:r>
              <a:rPr lang="es-CO" sz="2000" dirty="0">
                <a:latin typeface="Arial" pitchFamily="34" charset="0"/>
                <a:cs typeface="Arial" pitchFamily="34" charset="0"/>
              </a:rPr>
              <a:t>2</a:t>
            </a:r>
          </a:p>
        </p:txBody>
      </p:sp>
      <p:sp>
        <p:nvSpPr>
          <p:cNvPr id="22" name="21 CuadroTexto"/>
          <p:cNvSpPr txBox="1"/>
          <p:nvPr/>
        </p:nvSpPr>
        <p:spPr>
          <a:xfrm>
            <a:off x="8299500" y="6222871"/>
            <a:ext cx="432048" cy="400110"/>
          </a:xfrm>
          <a:prstGeom prst="rect">
            <a:avLst/>
          </a:prstGeom>
          <a:noFill/>
        </p:spPr>
        <p:txBody>
          <a:bodyPr wrap="square" rtlCol="0">
            <a:spAutoFit/>
          </a:bodyPr>
          <a:lstStyle/>
          <a:p>
            <a:pPr algn="ctr"/>
            <a:r>
              <a:rPr lang="es-CO" sz="2000" dirty="0">
                <a:latin typeface="Arial" pitchFamily="34" charset="0"/>
                <a:cs typeface="Arial" pitchFamily="34" charset="0"/>
              </a:rPr>
              <a:t>3</a:t>
            </a:r>
          </a:p>
        </p:txBody>
      </p:sp>
      <p:cxnSp>
        <p:nvCxnSpPr>
          <p:cNvPr id="24" name="23 Conector recto"/>
          <p:cNvCxnSpPr/>
          <p:nvPr/>
        </p:nvCxnSpPr>
        <p:spPr>
          <a:xfrm flipV="1">
            <a:off x="5051996" y="4344680"/>
            <a:ext cx="0" cy="1808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24 Conector recto"/>
          <p:cNvCxnSpPr/>
          <p:nvPr/>
        </p:nvCxnSpPr>
        <p:spPr>
          <a:xfrm flipV="1">
            <a:off x="6783760" y="4336296"/>
            <a:ext cx="0" cy="1808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25 Conector recto"/>
          <p:cNvCxnSpPr/>
          <p:nvPr/>
        </p:nvCxnSpPr>
        <p:spPr>
          <a:xfrm flipV="1">
            <a:off x="8517335" y="4336296"/>
            <a:ext cx="0" cy="1808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flipV="1">
            <a:off x="3318868" y="4344680"/>
            <a:ext cx="1733128" cy="1800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flipV="1">
            <a:off x="5051996" y="4353064"/>
            <a:ext cx="1733128" cy="1800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29 Conector recto"/>
          <p:cNvCxnSpPr/>
          <p:nvPr/>
        </p:nvCxnSpPr>
        <p:spPr>
          <a:xfrm flipV="1">
            <a:off x="6782396" y="4353064"/>
            <a:ext cx="1733128" cy="1800200"/>
          </a:xfrm>
          <a:prstGeom prst="line">
            <a:avLst/>
          </a:prstGeom>
        </p:spPr>
        <p:style>
          <a:lnRef idx="1">
            <a:schemeClr val="accent1"/>
          </a:lnRef>
          <a:fillRef idx="0">
            <a:schemeClr val="accent1"/>
          </a:fillRef>
          <a:effectRef idx="0">
            <a:schemeClr val="accent1"/>
          </a:effectRef>
          <a:fontRef idx="minor">
            <a:schemeClr val="tx1"/>
          </a:fontRef>
        </p:style>
      </p:cxnSp>
      <p:sp>
        <p:nvSpPr>
          <p:cNvPr id="33" name="32 CuadroTexto"/>
          <p:cNvSpPr txBox="1"/>
          <p:nvPr/>
        </p:nvSpPr>
        <p:spPr>
          <a:xfrm>
            <a:off x="2201889" y="4116537"/>
            <a:ext cx="936104" cy="400110"/>
          </a:xfrm>
          <a:prstGeom prst="rect">
            <a:avLst/>
          </a:prstGeom>
          <a:noFill/>
        </p:spPr>
        <p:txBody>
          <a:bodyPr wrap="square" rtlCol="0">
            <a:spAutoFit/>
          </a:bodyPr>
          <a:lstStyle/>
          <a:p>
            <a:pPr algn="ctr"/>
            <a:r>
              <a:rPr lang="es-CO" sz="2000" dirty="0">
                <a:latin typeface="Arial" pitchFamily="34" charset="0"/>
                <a:cs typeface="Arial" pitchFamily="34" charset="0"/>
              </a:rPr>
              <a:t>Cupón</a:t>
            </a:r>
          </a:p>
        </p:txBody>
      </p:sp>
      <p:sp>
        <p:nvSpPr>
          <p:cNvPr id="6" name="5 Rectángulo"/>
          <p:cNvSpPr/>
          <p:nvPr/>
        </p:nvSpPr>
        <p:spPr>
          <a:xfrm>
            <a:off x="627343" y="1680321"/>
            <a:ext cx="10877083" cy="1615968"/>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algn="just">
              <a:lnSpc>
                <a:spcPct val="150000"/>
              </a:lnSpc>
              <a:spcBef>
                <a:spcPct val="20000"/>
              </a:spcBef>
              <a:buFont typeface="Arial" pitchFamily="34" charset="0"/>
              <a:buNone/>
            </a:pPr>
            <a:r>
              <a:rPr lang="es-CO" sz="2000" dirty="0">
                <a:latin typeface="Arial" panose="020B0604020202020204" pitchFamily="34" charset="0"/>
                <a:cs typeface="Arial" panose="020B0604020202020204" pitchFamily="34" charset="0"/>
              </a:rPr>
              <a:t>Si se resta el interés acumulado del precio en efectivo del bono y se calcula el precio limpio, se elimina el patrón de sierra. Así, sin cambios en el rendimiento el bono, el precio limpio converge con suavidad hacia su valor nominal conforme pasa el tiempo</a:t>
            </a:r>
          </a:p>
        </p:txBody>
      </p:sp>
      <p:cxnSp>
        <p:nvCxnSpPr>
          <p:cNvPr id="23" name="22 Conector recto"/>
          <p:cNvCxnSpPr>
            <a:stCxn id="33" idx="3"/>
          </p:cNvCxnSpPr>
          <p:nvPr/>
        </p:nvCxnSpPr>
        <p:spPr>
          <a:xfrm>
            <a:off x="3137994" y="4316592"/>
            <a:ext cx="365719" cy="0"/>
          </a:xfrm>
          <a:prstGeom prst="line">
            <a:avLst/>
          </a:prstGeom>
        </p:spPr>
        <p:style>
          <a:lnRef idx="1">
            <a:schemeClr val="dk1"/>
          </a:lnRef>
          <a:fillRef idx="0">
            <a:schemeClr val="dk1"/>
          </a:fillRef>
          <a:effectRef idx="0">
            <a:schemeClr val="dk1"/>
          </a:effectRef>
          <a:fontRef idx="minor">
            <a:schemeClr val="tx1"/>
          </a:fontRef>
        </p:style>
      </p:cxnSp>
      <p:cxnSp>
        <p:nvCxnSpPr>
          <p:cNvPr id="3" name="2 Conector recto"/>
          <p:cNvCxnSpPr/>
          <p:nvPr/>
        </p:nvCxnSpPr>
        <p:spPr>
          <a:xfrm>
            <a:off x="3320853" y="6144880"/>
            <a:ext cx="5196483" cy="8384"/>
          </a:xfrm>
          <a:prstGeom prst="line">
            <a:avLst/>
          </a:prstGeom>
        </p:spPr>
        <p:style>
          <a:lnRef idx="3">
            <a:schemeClr val="accent2"/>
          </a:lnRef>
          <a:fillRef idx="0">
            <a:schemeClr val="accent2"/>
          </a:fillRef>
          <a:effectRef idx="2">
            <a:schemeClr val="accent2"/>
          </a:effectRef>
          <a:fontRef idx="minor">
            <a:schemeClr val="tx1"/>
          </a:fontRef>
        </p:style>
      </p:cxnSp>
      <p:sp>
        <p:nvSpPr>
          <p:cNvPr id="28" name="32 CuadroTexto"/>
          <p:cNvSpPr txBox="1"/>
          <p:nvPr/>
        </p:nvSpPr>
        <p:spPr>
          <a:xfrm>
            <a:off x="2007817" y="5897170"/>
            <a:ext cx="1252935" cy="400110"/>
          </a:xfrm>
          <a:prstGeom prst="rect">
            <a:avLst/>
          </a:prstGeom>
          <a:noFill/>
        </p:spPr>
        <p:txBody>
          <a:bodyPr wrap="square" rtlCol="0">
            <a:spAutoFit/>
          </a:bodyPr>
          <a:lstStyle/>
          <a:p>
            <a:pPr algn="ctr"/>
            <a:r>
              <a:rPr lang="es-CO" sz="2000" dirty="0">
                <a:latin typeface="Arial" pitchFamily="34" charset="0"/>
                <a:cs typeface="Arial" pitchFamily="34" charset="0"/>
              </a:rPr>
              <a:t>Nominal</a:t>
            </a:r>
          </a:p>
        </p:txBody>
      </p:sp>
    </p:spTree>
    <p:extLst>
      <p:ext uri="{BB962C8B-B14F-4D97-AF65-F5344CB8AC3E}">
        <p14:creationId xmlns:p14="http://schemas.microsoft.com/office/powerpoint/2010/main" val="3715876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9E2490-DC10-4865-8CE9-B90B9A236800}"/>
              </a:ext>
            </a:extLst>
          </p:cNvPr>
          <p:cNvSpPr>
            <a:spLocks noGrp="1"/>
          </p:cNvSpPr>
          <p:nvPr>
            <p:ph type="title"/>
          </p:nvPr>
        </p:nvSpPr>
        <p:spPr>
          <a:xfrm>
            <a:off x="563526" y="393405"/>
            <a:ext cx="11174818" cy="818818"/>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p>
            <a:pPr algn="ctr"/>
            <a:r>
              <a:rPr lang="es-CO" sz="3600" b="1" dirty="0">
                <a:solidFill>
                  <a:schemeClr val="dk1"/>
                </a:solidFill>
                <a:latin typeface="Arial" pitchFamily="34" charset="0"/>
                <a:ea typeface="+mn-ea"/>
                <a:cs typeface="Arial" pitchFamily="34" charset="0"/>
              </a:rPr>
              <a:t>Ejemplo Precio Sucio y Limpio</a:t>
            </a:r>
          </a:p>
        </p:txBody>
      </p:sp>
      <p:sp>
        <p:nvSpPr>
          <p:cNvPr id="4" name="CuadroTexto 3">
            <a:extLst>
              <a:ext uri="{FF2B5EF4-FFF2-40B4-BE49-F238E27FC236}">
                <a16:creationId xmlns:a16="http://schemas.microsoft.com/office/drawing/2014/main" id="{E075B2B5-60D9-4E5B-8821-4E4058BD7730}"/>
              </a:ext>
            </a:extLst>
          </p:cNvPr>
          <p:cNvSpPr txBox="1"/>
          <p:nvPr/>
        </p:nvSpPr>
        <p:spPr>
          <a:xfrm>
            <a:off x="549839" y="1403039"/>
            <a:ext cx="11174818" cy="95866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defPPr>
              <a:defRPr lang="es-CO"/>
            </a:defPPr>
            <a:lvl1pPr algn="just">
              <a:lnSpc>
                <a:spcPct val="150000"/>
              </a:lnSpc>
              <a:spcBef>
                <a:spcPct val="20000"/>
              </a:spcBef>
              <a:buFont typeface="Arial" pitchFamily="34" charset="0"/>
              <a:buNone/>
              <a:defRPr sz="2000">
                <a:solidFill>
                  <a:schemeClr val="dk1"/>
                </a:solidFill>
                <a:latin typeface="Arial" panose="020B0604020202020204" pitchFamily="34" charset="0"/>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ctr"/>
            <a:r>
              <a:rPr lang="es-CO" sz="1800" dirty="0"/>
              <a:t>Suponga un  bono con fecha de emisión el 24 de julio de 2008, y vence el 24 de julio de 2024, otorga una tasa cupón de 10% anual</a:t>
            </a:r>
          </a:p>
        </p:txBody>
      </p:sp>
      <p:sp>
        <p:nvSpPr>
          <p:cNvPr id="5" name="CuadroTexto 4">
            <a:extLst>
              <a:ext uri="{FF2B5EF4-FFF2-40B4-BE49-F238E27FC236}">
                <a16:creationId xmlns:a16="http://schemas.microsoft.com/office/drawing/2014/main" id="{0096142E-AF58-4143-A397-EBE38D5B518D}"/>
              </a:ext>
            </a:extLst>
          </p:cNvPr>
          <p:cNvSpPr txBox="1"/>
          <p:nvPr/>
        </p:nvSpPr>
        <p:spPr>
          <a:xfrm>
            <a:off x="564525" y="2756793"/>
            <a:ext cx="4405785" cy="877163"/>
          </a:xfrm>
          <a:prstGeom prst="rect">
            <a:avLst/>
          </a:prstGeom>
          <a:effectLst>
            <a:glow rad="1397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s-CO" sz="1700" dirty="0"/>
              <a:t>Si se negoció el 1 de abril de 2020  a un rendimiento del 6,27% EA. ¿Cuál fue el precio limpio y sucio del bono?</a:t>
            </a:r>
          </a:p>
        </p:txBody>
      </p:sp>
      <p:cxnSp>
        <p:nvCxnSpPr>
          <p:cNvPr id="53" name="Conector: curvado 52">
            <a:extLst>
              <a:ext uri="{FF2B5EF4-FFF2-40B4-BE49-F238E27FC236}">
                <a16:creationId xmlns:a16="http://schemas.microsoft.com/office/drawing/2014/main" id="{51EEF1E0-E16A-4E0B-A07D-F3C13AAD34C5}"/>
              </a:ext>
            </a:extLst>
          </p:cNvPr>
          <p:cNvCxnSpPr>
            <a:cxnSpLocks/>
            <a:stCxn id="5" idx="2"/>
          </p:cNvCxnSpPr>
          <p:nvPr/>
        </p:nvCxnSpPr>
        <p:spPr>
          <a:xfrm rot="16200000" flipH="1">
            <a:off x="3386266" y="3015107"/>
            <a:ext cx="631388" cy="1869085"/>
          </a:xfrm>
          <a:prstGeom prst="curvedConnector2">
            <a:avLst/>
          </a:prstGeom>
          <a:ln>
            <a:prstDash val="sysDash"/>
            <a:tailEnd type="triangle"/>
          </a:ln>
        </p:spPr>
        <p:style>
          <a:lnRef idx="3">
            <a:schemeClr val="accent1"/>
          </a:lnRef>
          <a:fillRef idx="0">
            <a:schemeClr val="accent1"/>
          </a:fillRef>
          <a:effectRef idx="2">
            <a:schemeClr val="accent1"/>
          </a:effectRef>
          <a:fontRef idx="minor">
            <a:schemeClr val="tx1"/>
          </a:fontRef>
        </p:style>
      </p:cxnSp>
      <p:grpSp>
        <p:nvGrpSpPr>
          <p:cNvPr id="71" name="Grupo 70">
            <a:extLst>
              <a:ext uri="{FF2B5EF4-FFF2-40B4-BE49-F238E27FC236}">
                <a16:creationId xmlns:a16="http://schemas.microsoft.com/office/drawing/2014/main" id="{7FB5CFD3-6E1A-4909-BD1A-445900B0A1EE}"/>
              </a:ext>
            </a:extLst>
          </p:cNvPr>
          <p:cNvGrpSpPr/>
          <p:nvPr/>
        </p:nvGrpSpPr>
        <p:grpSpPr>
          <a:xfrm>
            <a:off x="2544202" y="2641418"/>
            <a:ext cx="8309695" cy="3823177"/>
            <a:chOff x="2873811" y="2641418"/>
            <a:chExt cx="8309695" cy="4106708"/>
          </a:xfrm>
        </p:grpSpPr>
        <p:cxnSp>
          <p:nvCxnSpPr>
            <p:cNvPr id="7" name="Conector recto 6">
              <a:extLst>
                <a:ext uri="{FF2B5EF4-FFF2-40B4-BE49-F238E27FC236}">
                  <a16:creationId xmlns:a16="http://schemas.microsoft.com/office/drawing/2014/main" id="{52FE943E-82DB-4FAA-9709-C752F5444C0C}"/>
                </a:ext>
              </a:extLst>
            </p:cNvPr>
            <p:cNvCxnSpPr>
              <a:cxnSpLocks/>
            </p:cNvCxnSpPr>
            <p:nvPr/>
          </p:nvCxnSpPr>
          <p:spPr>
            <a:xfrm>
              <a:off x="4969311" y="4395556"/>
              <a:ext cx="55426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a16="http://schemas.microsoft.com/office/drawing/2014/main" id="{A87F7CA5-3183-4458-9E07-9D73C8BDAC04}"/>
                </a:ext>
              </a:extLst>
            </p:cNvPr>
            <p:cNvCxnSpPr>
              <a:cxnSpLocks/>
            </p:cNvCxnSpPr>
            <p:nvPr/>
          </p:nvCxnSpPr>
          <p:spPr>
            <a:xfrm>
              <a:off x="3692961" y="4395556"/>
              <a:ext cx="0" cy="648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5072432C-3BE1-4416-9E71-07BA9DB54B59}"/>
                </a:ext>
              </a:extLst>
            </p:cNvPr>
            <p:cNvCxnSpPr>
              <a:cxnSpLocks/>
            </p:cNvCxnSpPr>
            <p:nvPr/>
          </p:nvCxnSpPr>
          <p:spPr>
            <a:xfrm>
              <a:off x="4950261" y="4395556"/>
              <a:ext cx="0" cy="648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07C509DB-405C-4A6E-A738-80DEA89C1145}"/>
                </a:ext>
              </a:extLst>
            </p:cNvPr>
            <p:cNvCxnSpPr/>
            <p:nvPr/>
          </p:nvCxnSpPr>
          <p:spPr>
            <a:xfrm flipH="1">
              <a:off x="2873811" y="4395556"/>
              <a:ext cx="209550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Conector recto de flecha 15">
              <a:extLst>
                <a:ext uri="{FF2B5EF4-FFF2-40B4-BE49-F238E27FC236}">
                  <a16:creationId xmlns:a16="http://schemas.microsoft.com/office/drawing/2014/main" id="{C40A02AC-226E-405A-8D0A-34CEFE76B218}"/>
                </a:ext>
              </a:extLst>
            </p:cNvPr>
            <p:cNvCxnSpPr/>
            <p:nvPr/>
          </p:nvCxnSpPr>
          <p:spPr>
            <a:xfrm flipV="1">
              <a:off x="5978961" y="3735894"/>
              <a:ext cx="0" cy="659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F1C4B281-3477-41A8-8235-77AD8CDDAD0D}"/>
                </a:ext>
              </a:extLst>
            </p:cNvPr>
            <p:cNvCxnSpPr/>
            <p:nvPr/>
          </p:nvCxnSpPr>
          <p:spPr>
            <a:xfrm flipV="1">
              <a:off x="7183677" y="3735894"/>
              <a:ext cx="0" cy="659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D15BD3A8-C095-42C7-801B-91D8F73768A5}"/>
                </a:ext>
              </a:extLst>
            </p:cNvPr>
            <p:cNvCxnSpPr/>
            <p:nvPr/>
          </p:nvCxnSpPr>
          <p:spPr>
            <a:xfrm flipV="1">
              <a:off x="8340820" y="3735894"/>
              <a:ext cx="0" cy="659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9B25EB05-2C3F-4409-9F18-46DC8842DBEE}"/>
                </a:ext>
              </a:extLst>
            </p:cNvPr>
            <p:cNvCxnSpPr>
              <a:cxnSpLocks/>
            </p:cNvCxnSpPr>
            <p:nvPr/>
          </p:nvCxnSpPr>
          <p:spPr>
            <a:xfrm flipV="1">
              <a:off x="10511975" y="2890606"/>
              <a:ext cx="0" cy="1504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CuadroTexto 26">
              <a:extLst>
                <a:ext uri="{FF2B5EF4-FFF2-40B4-BE49-F238E27FC236}">
                  <a16:creationId xmlns:a16="http://schemas.microsoft.com/office/drawing/2014/main" id="{5F521A1D-FB40-4685-B81A-73D8A8540380}"/>
                </a:ext>
              </a:extLst>
            </p:cNvPr>
            <p:cNvSpPr txBox="1"/>
            <p:nvPr/>
          </p:nvSpPr>
          <p:spPr>
            <a:xfrm>
              <a:off x="3251274" y="4996483"/>
              <a:ext cx="1053494" cy="307777"/>
            </a:xfrm>
            <a:prstGeom prst="rect">
              <a:avLst/>
            </a:prstGeom>
            <a:noFill/>
          </p:spPr>
          <p:txBody>
            <a:bodyPr wrap="none" rtlCol="0">
              <a:spAutoFit/>
            </a:bodyPr>
            <a:lstStyle>
              <a:defPPr>
                <a:defRPr lang="es-CO"/>
              </a:defPPr>
              <a:lvl1pPr>
                <a:defRPr sz="1400"/>
              </a:lvl1pPr>
            </a:lstStyle>
            <a:p>
              <a:r>
                <a:rPr lang="es-CO" dirty="0"/>
                <a:t>24/07/2019</a:t>
              </a:r>
            </a:p>
          </p:txBody>
        </p:sp>
        <p:sp>
          <p:nvSpPr>
            <p:cNvPr id="28" name="CuadroTexto 27">
              <a:extLst>
                <a:ext uri="{FF2B5EF4-FFF2-40B4-BE49-F238E27FC236}">
                  <a16:creationId xmlns:a16="http://schemas.microsoft.com/office/drawing/2014/main" id="{B2CC344B-8CF9-4078-9089-7024168963AA}"/>
                </a:ext>
              </a:extLst>
            </p:cNvPr>
            <p:cNvSpPr txBox="1"/>
            <p:nvPr/>
          </p:nvSpPr>
          <p:spPr>
            <a:xfrm>
              <a:off x="5494949" y="4996483"/>
              <a:ext cx="1053494" cy="307777"/>
            </a:xfrm>
            <a:prstGeom prst="rect">
              <a:avLst/>
            </a:prstGeom>
            <a:noFill/>
          </p:spPr>
          <p:txBody>
            <a:bodyPr wrap="none" rtlCol="0">
              <a:spAutoFit/>
            </a:bodyPr>
            <a:lstStyle>
              <a:defPPr>
                <a:defRPr lang="es-CO"/>
              </a:defPPr>
              <a:lvl1pPr>
                <a:defRPr sz="1400"/>
              </a:lvl1pPr>
            </a:lstStyle>
            <a:p>
              <a:r>
                <a:rPr lang="es-CO" dirty="0"/>
                <a:t>24/07/2020</a:t>
              </a:r>
            </a:p>
          </p:txBody>
        </p:sp>
        <p:sp>
          <p:nvSpPr>
            <p:cNvPr id="29" name="CuadroTexto 28">
              <a:extLst>
                <a:ext uri="{FF2B5EF4-FFF2-40B4-BE49-F238E27FC236}">
                  <a16:creationId xmlns:a16="http://schemas.microsoft.com/office/drawing/2014/main" id="{B9465D52-CC5E-4E76-BF0A-16C4ED922777}"/>
                </a:ext>
              </a:extLst>
            </p:cNvPr>
            <p:cNvSpPr txBox="1"/>
            <p:nvPr/>
          </p:nvSpPr>
          <p:spPr>
            <a:xfrm>
              <a:off x="6652092" y="4996483"/>
              <a:ext cx="1053494" cy="307777"/>
            </a:xfrm>
            <a:prstGeom prst="rect">
              <a:avLst/>
            </a:prstGeom>
            <a:noFill/>
          </p:spPr>
          <p:txBody>
            <a:bodyPr wrap="none" rtlCol="0">
              <a:spAutoFit/>
            </a:bodyPr>
            <a:lstStyle>
              <a:defPPr>
                <a:defRPr lang="es-CO"/>
              </a:defPPr>
              <a:lvl1pPr>
                <a:defRPr sz="1400"/>
              </a:lvl1pPr>
            </a:lstStyle>
            <a:p>
              <a:r>
                <a:rPr lang="es-CO" dirty="0"/>
                <a:t>24/07/2021</a:t>
              </a:r>
            </a:p>
          </p:txBody>
        </p:sp>
        <p:sp>
          <p:nvSpPr>
            <p:cNvPr id="30" name="CuadroTexto 29">
              <a:extLst>
                <a:ext uri="{FF2B5EF4-FFF2-40B4-BE49-F238E27FC236}">
                  <a16:creationId xmlns:a16="http://schemas.microsoft.com/office/drawing/2014/main" id="{79AD6EEE-43FB-4E66-8517-01F0D60F4A0D}"/>
                </a:ext>
              </a:extLst>
            </p:cNvPr>
            <p:cNvSpPr txBox="1"/>
            <p:nvPr/>
          </p:nvSpPr>
          <p:spPr>
            <a:xfrm>
              <a:off x="7814072" y="4996483"/>
              <a:ext cx="1053494" cy="307777"/>
            </a:xfrm>
            <a:prstGeom prst="rect">
              <a:avLst/>
            </a:prstGeom>
            <a:noFill/>
          </p:spPr>
          <p:txBody>
            <a:bodyPr wrap="none" rtlCol="0">
              <a:spAutoFit/>
            </a:bodyPr>
            <a:lstStyle>
              <a:defPPr>
                <a:defRPr lang="es-CO"/>
              </a:defPPr>
              <a:lvl1pPr>
                <a:defRPr sz="1400"/>
              </a:lvl1pPr>
            </a:lstStyle>
            <a:p>
              <a:r>
                <a:rPr lang="es-CO" dirty="0"/>
                <a:t>24/07/2022</a:t>
              </a:r>
            </a:p>
          </p:txBody>
        </p:sp>
        <p:sp>
          <p:nvSpPr>
            <p:cNvPr id="31" name="CuadroTexto 30">
              <a:extLst>
                <a:ext uri="{FF2B5EF4-FFF2-40B4-BE49-F238E27FC236}">
                  <a16:creationId xmlns:a16="http://schemas.microsoft.com/office/drawing/2014/main" id="{28D1D310-AEB7-4AE5-93C0-C8FD612B1719}"/>
                </a:ext>
              </a:extLst>
            </p:cNvPr>
            <p:cNvSpPr txBox="1"/>
            <p:nvPr/>
          </p:nvSpPr>
          <p:spPr>
            <a:xfrm>
              <a:off x="8976052" y="4996483"/>
              <a:ext cx="1053494" cy="307777"/>
            </a:xfrm>
            <a:prstGeom prst="rect">
              <a:avLst/>
            </a:prstGeom>
            <a:noFill/>
          </p:spPr>
          <p:txBody>
            <a:bodyPr wrap="none" rtlCol="0">
              <a:spAutoFit/>
            </a:bodyPr>
            <a:lstStyle>
              <a:defPPr>
                <a:defRPr lang="es-CO"/>
              </a:defPPr>
              <a:lvl1pPr>
                <a:defRPr sz="1400"/>
              </a:lvl1pPr>
            </a:lstStyle>
            <a:p>
              <a:r>
                <a:rPr lang="es-CO" dirty="0"/>
                <a:t>24/07/2023</a:t>
              </a:r>
            </a:p>
          </p:txBody>
        </p:sp>
        <p:sp>
          <p:nvSpPr>
            <p:cNvPr id="33" name="CuadroTexto 32">
              <a:extLst>
                <a:ext uri="{FF2B5EF4-FFF2-40B4-BE49-F238E27FC236}">
                  <a16:creationId xmlns:a16="http://schemas.microsoft.com/office/drawing/2014/main" id="{ADDA4CC2-3C93-42AF-A9B1-58EAD8729B60}"/>
                </a:ext>
              </a:extLst>
            </p:cNvPr>
            <p:cNvSpPr txBox="1"/>
            <p:nvPr/>
          </p:nvSpPr>
          <p:spPr>
            <a:xfrm>
              <a:off x="10130012" y="4996483"/>
              <a:ext cx="1053494" cy="307777"/>
            </a:xfrm>
            <a:prstGeom prst="rect">
              <a:avLst/>
            </a:prstGeom>
            <a:noFill/>
          </p:spPr>
          <p:txBody>
            <a:bodyPr wrap="none" rtlCol="0">
              <a:spAutoFit/>
            </a:bodyPr>
            <a:lstStyle>
              <a:defPPr>
                <a:defRPr lang="es-CO"/>
              </a:defPPr>
              <a:lvl1pPr>
                <a:defRPr sz="1400"/>
              </a:lvl1pPr>
            </a:lstStyle>
            <a:p>
              <a:r>
                <a:rPr lang="es-CO" dirty="0"/>
                <a:t>24/07/2023</a:t>
              </a:r>
            </a:p>
          </p:txBody>
        </p:sp>
        <p:sp>
          <p:nvSpPr>
            <p:cNvPr id="37" name="CuadroTexto 36">
              <a:extLst>
                <a:ext uri="{FF2B5EF4-FFF2-40B4-BE49-F238E27FC236}">
                  <a16:creationId xmlns:a16="http://schemas.microsoft.com/office/drawing/2014/main" id="{91E96F93-837C-4FA4-8EDC-E76E625281D6}"/>
                </a:ext>
              </a:extLst>
            </p:cNvPr>
            <p:cNvSpPr txBox="1"/>
            <p:nvPr/>
          </p:nvSpPr>
          <p:spPr>
            <a:xfrm>
              <a:off x="5732058" y="3458415"/>
              <a:ext cx="418704" cy="369332"/>
            </a:xfrm>
            <a:prstGeom prst="rect">
              <a:avLst/>
            </a:prstGeom>
            <a:noFill/>
          </p:spPr>
          <p:txBody>
            <a:bodyPr wrap="none" rtlCol="0">
              <a:spAutoFit/>
            </a:bodyPr>
            <a:lstStyle/>
            <a:p>
              <a:r>
                <a:rPr lang="es-CO" dirty="0"/>
                <a:t>10</a:t>
              </a:r>
            </a:p>
          </p:txBody>
        </p:sp>
        <p:sp>
          <p:nvSpPr>
            <p:cNvPr id="38" name="CuadroTexto 37">
              <a:extLst>
                <a:ext uri="{FF2B5EF4-FFF2-40B4-BE49-F238E27FC236}">
                  <a16:creationId xmlns:a16="http://schemas.microsoft.com/office/drawing/2014/main" id="{50EF8442-DB5D-4F59-B506-04B2069769AC}"/>
                </a:ext>
              </a:extLst>
            </p:cNvPr>
            <p:cNvSpPr txBox="1"/>
            <p:nvPr/>
          </p:nvSpPr>
          <p:spPr>
            <a:xfrm>
              <a:off x="6974325" y="3458415"/>
              <a:ext cx="418704" cy="369332"/>
            </a:xfrm>
            <a:prstGeom prst="rect">
              <a:avLst/>
            </a:prstGeom>
            <a:noFill/>
          </p:spPr>
          <p:txBody>
            <a:bodyPr wrap="none" rtlCol="0">
              <a:spAutoFit/>
            </a:bodyPr>
            <a:lstStyle/>
            <a:p>
              <a:r>
                <a:rPr lang="es-CO" dirty="0"/>
                <a:t>10</a:t>
              </a:r>
            </a:p>
          </p:txBody>
        </p:sp>
        <p:sp>
          <p:nvSpPr>
            <p:cNvPr id="39" name="CuadroTexto 38">
              <a:extLst>
                <a:ext uri="{FF2B5EF4-FFF2-40B4-BE49-F238E27FC236}">
                  <a16:creationId xmlns:a16="http://schemas.microsoft.com/office/drawing/2014/main" id="{0DF29FD1-0DFA-42B2-9855-480E2DE1315F}"/>
                </a:ext>
              </a:extLst>
            </p:cNvPr>
            <p:cNvSpPr txBox="1"/>
            <p:nvPr/>
          </p:nvSpPr>
          <p:spPr>
            <a:xfrm>
              <a:off x="8099573" y="3458415"/>
              <a:ext cx="418704" cy="369332"/>
            </a:xfrm>
            <a:prstGeom prst="rect">
              <a:avLst/>
            </a:prstGeom>
            <a:noFill/>
          </p:spPr>
          <p:txBody>
            <a:bodyPr wrap="none" rtlCol="0">
              <a:spAutoFit/>
            </a:bodyPr>
            <a:lstStyle/>
            <a:p>
              <a:r>
                <a:rPr lang="es-CO" dirty="0"/>
                <a:t>10</a:t>
              </a:r>
            </a:p>
          </p:txBody>
        </p:sp>
        <p:sp>
          <p:nvSpPr>
            <p:cNvPr id="40" name="CuadroTexto 39">
              <a:extLst>
                <a:ext uri="{FF2B5EF4-FFF2-40B4-BE49-F238E27FC236}">
                  <a16:creationId xmlns:a16="http://schemas.microsoft.com/office/drawing/2014/main" id="{50B5B331-FB3A-44D4-BDDE-4BDA241B3E3B}"/>
                </a:ext>
              </a:extLst>
            </p:cNvPr>
            <p:cNvSpPr txBox="1"/>
            <p:nvPr/>
          </p:nvSpPr>
          <p:spPr>
            <a:xfrm>
              <a:off x="9165967" y="3438830"/>
              <a:ext cx="418704" cy="369332"/>
            </a:xfrm>
            <a:prstGeom prst="rect">
              <a:avLst/>
            </a:prstGeom>
            <a:noFill/>
          </p:spPr>
          <p:txBody>
            <a:bodyPr wrap="none" rtlCol="0">
              <a:spAutoFit/>
            </a:bodyPr>
            <a:lstStyle/>
            <a:p>
              <a:r>
                <a:rPr lang="es-CO" dirty="0"/>
                <a:t>10</a:t>
              </a:r>
            </a:p>
          </p:txBody>
        </p:sp>
        <p:sp>
          <p:nvSpPr>
            <p:cNvPr id="42" name="CuadroTexto 41">
              <a:extLst>
                <a:ext uri="{FF2B5EF4-FFF2-40B4-BE49-F238E27FC236}">
                  <a16:creationId xmlns:a16="http://schemas.microsoft.com/office/drawing/2014/main" id="{4F8085F7-3A37-47AA-ACD3-7D8613D0CA88}"/>
                </a:ext>
              </a:extLst>
            </p:cNvPr>
            <p:cNvSpPr txBox="1"/>
            <p:nvPr/>
          </p:nvSpPr>
          <p:spPr>
            <a:xfrm>
              <a:off x="10230794" y="2641418"/>
              <a:ext cx="535724" cy="369332"/>
            </a:xfrm>
            <a:prstGeom prst="rect">
              <a:avLst/>
            </a:prstGeom>
            <a:noFill/>
          </p:spPr>
          <p:txBody>
            <a:bodyPr wrap="none" rtlCol="0">
              <a:spAutoFit/>
            </a:bodyPr>
            <a:lstStyle/>
            <a:p>
              <a:r>
                <a:rPr lang="es-CO" dirty="0"/>
                <a:t>110</a:t>
              </a:r>
            </a:p>
          </p:txBody>
        </p:sp>
        <p:sp>
          <p:nvSpPr>
            <p:cNvPr id="49" name="CuadroTexto 48">
              <a:extLst>
                <a:ext uri="{FF2B5EF4-FFF2-40B4-BE49-F238E27FC236}">
                  <a16:creationId xmlns:a16="http://schemas.microsoft.com/office/drawing/2014/main" id="{4A4C1288-8EBF-4C51-8772-8803144E7F3A}"/>
                </a:ext>
              </a:extLst>
            </p:cNvPr>
            <p:cNvSpPr txBox="1"/>
            <p:nvPr/>
          </p:nvSpPr>
          <p:spPr>
            <a:xfrm>
              <a:off x="4412214" y="4996483"/>
              <a:ext cx="1053494" cy="307777"/>
            </a:xfrm>
            <a:prstGeom prst="rect">
              <a:avLst/>
            </a:prstGeom>
            <a:noFill/>
          </p:spPr>
          <p:txBody>
            <a:bodyPr wrap="none" rtlCol="0">
              <a:spAutoFit/>
            </a:bodyPr>
            <a:lstStyle>
              <a:defPPr>
                <a:defRPr lang="es-CO"/>
              </a:defPPr>
              <a:lvl1pPr>
                <a:defRPr sz="1400"/>
              </a:lvl1pPr>
            </a:lstStyle>
            <a:p>
              <a:r>
                <a:rPr lang="es-CO" dirty="0"/>
                <a:t>01/04/2020</a:t>
              </a:r>
            </a:p>
          </p:txBody>
        </p:sp>
        <p:cxnSp>
          <p:nvCxnSpPr>
            <p:cNvPr id="50" name="Conector recto de flecha 49">
              <a:extLst>
                <a:ext uri="{FF2B5EF4-FFF2-40B4-BE49-F238E27FC236}">
                  <a16:creationId xmlns:a16="http://schemas.microsoft.com/office/drawing/2014/main" id="{5B6D3D61-23BF-4D1D-B5E8-64040B91F04E}"/>
                </a:ext>
              </a:extLst>
            </p:cNvPr>
            <p:cNvCxnSpPr/>
            <p:nvPr/>
          </p:nvCxnSpPr>
          <p:spPr>
            <a:xfrm flipV="1">
              <a:off x="9375319" y="3735894"/>
              <a:ext cx="0" cy="659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ector recto 69">
              <a:extLst>
                <a:ext uri="{FF2B5EF4-FFF2-40B4-BE49-F238E27FC236}">
                  <a16:creationId xmlns:a16="http://schemas.microsoft.com/office/drawing/2014/main" id="{EA9C3C85-E0A0-460B-BC4E-D890BCEDB5B8}"/>
                </a:ext>
              </a:extLst>
            </p:cNvPr>
            <p:cNvCxnSpPr/>
            <p:nvPr/>
          </p:nvCxnSpPr>
          <p:spPr>
            <a:xfrm>
              <a:off x="3692961" y="4395556"/>
              <a:ext cx="1246001" cy="0"/>
            </a:xfrm>
            <a:prstGeom prst="line">
              <a:avLst/>
            </a:prstGeom>
            <a:ln>
              <a:prstDash val="sysDash"/>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2" name="Conector recto 71">
              <a:extLst>
                <a:ext uri="{FF2B5EF4-FFF2-40B4-BE49-F238E27FC236}">
                  <a16:creationId xmlns:a16="http://schemas.microsoft.com/office/drawing/2014/main" id="{4C6887FF-EF76-4A9D-BB6D-FF855F3F3C29}"/>
                </a:ext>
              </a:extLst>
            </p:cNvPr>
            <p:cNvCxnSpPr/>
            <p:nvPr/>
          </p:nvCxnSpPr>
          <p:spPr>
            <a:xfrm>
              <a:off x="4969311" y="4395556"/>
              <a:ext cx="1009650" cy="0"/>
            </a:xfrm>
            <a:prstGeom prst="line">
              <a:avLst/>
            </a:prstGeom>
            <a:effectLst>
              <a:glow rad="1397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sp>
          <p:nvSpPr>
            <p:cNvPr id="3" name="CuadroTexto 2">
              <a:extLst>
                <a:ext uri="{FF2B5EF4-FFF2-40B4-BE49-F238E27FC236}">
                  <a16:creationId xmlns:a16="http://schemas.microsoft.com/office/drawing/2014/main" id="{C8168E14-4EF9-46AC-83CB-3729B3AC86A4}"/>
                </a:ext>
              </a:extLst>
            </p:cNvPr>
            <p:cNvSpPr txBox="1"/>
            <p:nvPr/>
          </p:nvSpPr>
          <p:spPr>
            <a:xfrm>
              <a:off x="5244746" y="4565738"/>
              <a:ext cx="458780" cy="307777"/>
            </a:xfrm>
            <a:prstGeom prst="rect">
              <a:avLst/>
            </a:prstGeom>
            <a:noFill/>
          </p:spPr>
          <p:txBody>
            <a:bodyPr wrap="none" rtlCol="0">
              <a:spAutoFit/>
            </a:bodyPr>
            <a:lstStyle>
              <a:defPPr>
                <a:defRPr lang="es-CO"/>
              </a:defPPr>
              <a:lvl1pPr>
                <a:defRPr sz="1400"/>
              </a:lvl1pPr>
            </a:lstStyle>
            <a:p>
              <a:r>
                <a:rPr lang="es-CO" dirty="0"/>
                <a:t>114</a:t>
              </a:r>
            </a:p>
          </p:txBody>
        </p:sp>
        <p:sp>
          <p:nvSpPr>
            <p:cNvPr id="32" name="CuadroTexto 31">
              <a:extLst>
                <a:ext uri="{FF2B5EF4-FFF2-40B4-BE49-F238E27FC236}">
                  <a16:creationId xmlns:a16="http://schemas.microsoft.com/office/drawing/2014/main" id="{10B26F61-AFA0-40C3-AF64-D7D9C78E5477}"/>
                </a:ext>
              </a:extLst>
            </p:cNvPr>
            <p:cNvSpPr txBox="1"/>
            <p:nvPr/>
          </p:nvSpPr>
          <p:spPr>
            <a:xfrm>
              <a:off x="6392510" y="4565738"/>
              <a:ext cx="581815" cy="307777"/>
            </a:xfrm>
            <a:prstGeom prst="rect">
              <a:avLst/>
            </a:prstGeom>
            <a:noFill/>
          </p:spPr>
          <p:txBody>
            <a:bodyPr wrap="square" rtlCol="0">
              <a:spAutoFit/>
            </a:bodyPr>
            <a:lstStyle>
              <a:defPPr>
                <a:defRPr lang="es-CO"/>
              </a:defPPr>
              <a:lvl1pPr>
                <a:defRPr sz="1400"/>
              </a:lvl1pPr>
            </a:lstStyle>
            <a:p>
              <a:r>
                <a:rPr lang="es-CO" dirty="0"/>
                <a:t>365</a:t>
              </a:r>
            </a:p>
          </p:txBody>
        </p:sp>
        <p:sp>
          <p:nvSpPr>
            <p:cNvPr id="34" name="CuadroTexto 33">
              <a:extLst>
                <a:ext uri="{FF2B5EF4-FFF2-40B4-BE49-F238E27FC236}">
                  <a16:creationId xmlns:a16="http://schemas.microsoft.com/office/drawing/2014/main" id="{ABFB052C-1925-4E39-B166-F681236331BF}"/>
                </a:ext>
              </a:extLst>
            </p:cNvPr>
            <p:cNvSpPr txBox="1"/>
            <p:nvPr/>
          </p:nvSpPr>
          <p:spPr>
            <a:xfrm>
              <a:off x="7550967" y="4565737"/>
              <a:ext cx="581815" cy="307777"/>
            </a:xfrm>
            <a:prstGeom prst="rect">
              <a:avLst/>
            </a:prstGeom>
            <a:noFill/>
          </p:spPr>
          <p:txBody>
            <a:bodyPr wrap="square" rtlCol="0">
              <a:spAutoFit/>
            </a:bodyPr>
            <a:lstStyle>
              <a:defPPr>
                <a:defRPr lang="es-CO"/>
              </a:defPPr>
              <a:lvl1pPr>
                <a:defRPr sz="1400"/>
              </a:lvl1pPr>
            </a:lstStyle>
            <a:p>
              <a:r>
                <a:rPr lang="es-CO" dirty="0"/>
                <a:t>365</a:t>
              </a:r>
            </a:p>
          </p:txBody>
        </p:sp>
        <p:sp>
          <p:nvSpPr>
            <p:cNvPr id="35" name="CuadroTexto 34">
              <a:extLst>
                <a:ext uri="{FF2B5EF4-FFF2-40B4-BE49-F238E27FC236}">
                  <a16:creationId xmlns:a16="http://schemas.microsoft.com/office/drawing/2014/main" id="{FE171939-9A19-4373-872D-661FA5D1BBE7}"/>
                </a:ext>
              </a:extLst>
            </p:cNvPr>
            <p:cNvSpPr txBox="1"/>
            <p:nvPr/>
          </p:nvSpPr>
          <p:spPr>
            <a:xfrm>
              <a:off x="8685145" y="4561190"/>
              <a:ext cx="581815" cy="307777"/>
            </a:xfrm>
            <a:prstGeom prst="rect">
              <a:avLst/>
            </a:prstGeom>
            <a:noFill/>
          </p:spPr>
          <p:txBody>
            <a:bodyPr wrap="square" rtlCol="0">
              <a:spAutoFit/>
            </a:bodyPr>
            <a:lstStyle>
              <a:defPPr>
                <a:defRPr lang="es-CO"/>
              </a:defPPr>
              <a:lvl1pPr>
                <a:defRPr sz="1400"/>
              </a:lvl1pPr>
            </a:lstStyle>
            <a:p>
              <a:r>
                <a:rPr lang="es-CO" dirty="0"/>
                <a:t>365</a:t>
              </a:r>
            </a:p>
          </p:txBody>
        </p:sp>
        <p:sp>
          <p:nvSpPr>
            <p:cNvPr id="36" name="CuadroTexto 35">
              <a:extLst>
                <a:ext uri="{FF2B5EF4-FFF2-40B4-BE49-F238E27FC236}">
                  <a16:creationId xmlns:a16="http://schemas.microsoft.com/office/drawing/2014/main" id="{02053806-4ABD-4C5D-A00C-1A1D0EE7F356}"/>
                </a:ext>
              </a:extLst>
            </p:cNvPr>
            <p:cNvSpPr txBox="1"/>
            <p:nvPr/>
          </p:nvSpPr>
          <p:spPr>
            <a:xfrm>
              <a:off x="9648979" y="4561190"/>
              <a:ext cx="581815" cy="307777"/>
            </a:xfrm>
            <a:prstGeom prst="rect">
              <a:avLst/>
            </a:prstGeom>
            <a:noFill/>
          </p:spPr>
          <p:txBody>
            <a:bodyPr wrap="square" rtlCol="0">
              <a:spAutoFit/>
            </a:bodyPr>
            <a:lstStyle>
              <a:defPPr>
                <a:defRPr lang="es-CO"/>
              </a:defPPr>
              <a:lvl1pPr>
                <a:defRPr sz="1400"/>
              </a:lvl1pPr>
            </a:lstStyle>
            <a:p>
              <a:r>
                <a:rPr lang="es-CO" dirty="0"/>
                <a:t>365</a:t>
              </a:r>
            </a:p>
          </p:txBody>
        </p:sp>
        <p:cxnSp>
          <p:nvCxnSpPr>
            <p:cNvPr id="8" name="Conector: angular 7">
              <a:extLst>
                <a:ext uri="{FF2B5EF4-FFF2-40B4-BE49-F238E27FC236}">
                  <a16:creationId xmlns:a16="http://schemas.microsoft.com/office/drawing/2014/main" id="{6814C20C-6445-4DE8-AF8F-7934D8370AD8}"/>
                </a:ext>
              </a:extLst>
            </p:cNvPr>
            <p:cNvCxnSpPr>
              <a:stCxn id="28" idx="2"/>
              <a:endCxn id="49" idx="2"/>
            </p:cNvCxnSpPr>
            <p:nvPr/>
          </p:nvCxnSpPr>
          <p:spPr>
            <a:xfrm rot="5400000">
              <a:off x="5480329" y="4762893"/>
              <a:ext cx="12700" cy="1082735"/>
            </a:xfrm>
            <a:prstGeom prst="bentConnector3">
              <a:avLst>
                <a:gd name="adj1" fmla="val 1800000"/>
              </a:avLst>
            </a:prstGeom>
            <a:ln w="19050">
              <a:solidFill>
                <a:schemeClr val="bg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Conector: angular 19">
              <a:extLst>
                <a:ext uri="{FF2B5EF4-FFF2-40B4-BE49-F238E27FC236}">
                  <a16:creationId xmlns:a16="http://schemas.microsoft.com/office/drawing/2014/main" id="{F22A5DA9-ABC7-4349-AF85-CF81CDC2954E}"/>
                </a:ext>
              </a:extLst>
            </p:cNvPr>
            <p:cNvCxnSpPr>
              <a:stCxn id="30" idx="2"/>
              <a:endCxn id="49" idx="2"/>
            </p:cNvCxnSpPr>
            <p:nvPr/>
          </p:nvCxnSpPr>
          <p:spPr>
            <a:xfrm rot="5400000">
              <a:off x="6639890" y="3603331"/>
              <a:ext cx="12700" cy="3401858"/>
            </a:xfrm>
            <a:prstGeom prst="bentConnector3">
              <a:avLst>
                <a:gd name="adj1" fmla="val 6655819"/>
              </a:avLst>
            </a:prstGeom>
            <a:ln w="19050">
              <a:solidFill>
                <a:schemeClr val="bg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4" name="Conector: angular 23">
              <a:extLst>
                <a:ext uri="{FF2B5EF4-FFF2-40B4-BE49-F238E27FC236}">
                  <a16:creationId xmlns:a16="http://schemas.microsoft.com/office/drawing/2014/main" id="{1A8BC433-37BF-4177-BB6F-03FD4CC44A93}"/>
                </a:ext>
              </a:extLst>
            </p:cNvPr>
            <p:cNvCxnSpPr>
              <a:stCxn id="31" idx="2"/>
              <a:endCxn id="49" idx="2"/>
            </p:cNvCxnSpPr>
            <p:nvPr/>
          </p:nvCxnSpPr>
          <p:spPr>
            <a:xfrm rot="5400000">
              <a:off x="7220880" y="3022341"/>
              <a:ext cx="12700" cy="4563838"/>
            </a:xfrm>
            <a:prstGeom prst="bentConnector3">
              <a:avLst>
                <a:gd name="adj1" fmla="val 9167441"/>
              </a:avLst>
            </a:prstGeom>
            <a:ln w="19050">
              <a:solidFill>
                <a:schemeClr val="bg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Conector: angular 40">
              <a:extLst>
                <a:ext uri="{FF2B5EF4-FFF2-40B4-BE49-F238E27FC236}">
                  <a16:creationId xmlns:a16="http://schemas.microsoft.com/office/drawing/2014/main" id="{44B8B1D7-0A30-467E-87A5-5451DA55E964}"/>
                </a:ext>
              </a:extLst>
            </p:cNvPr>
            <p:cNvCxnSpPr>
              <a:stCxn id="33" idx="2"/>
              <a:endCxn id="49" idx="2"/>
            </p:cNvCxnSpPr>
            <p:nvPr/>
          </p:nvCxnSpPr>
          <p:spPr>
            <a:xfrm rot="5400000">
              <a:off x="7797860" y="2445361"/>
              <a:ext cx="12700" cy="5717798"/>
            </a:xfrm>
            <a:prstGeom prst="bentConnector3">
              <a:avLst>
                <a:gd name="adj1" fmla="val 11511630"/>
              </a:avLst>
            </a:prstGeom>
            <a:ln w="19050">
              <a:solidFill>
                <a:schemeClr val="bg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6" name="Conector: angular 45">
              <a:extLst>
                <a:ext uri="{FF2B5EF4-FFF2-40B4-BE49-F238E27FC236}">
                  <a16:creationId xmlns:a16="http://schemas.microsoft.com/office/drawing/2014/main" id="{8B402EAD-A09B-4B3D-BF15-016B44FA873A}"/>
                </a:ext>
              </a:extLst>
            </p:cNvPr>
            <p:cNvCxnSpPr>
              <a:stCxn id="29" idx="2"/>
              <a:endCxn id="49" idx="2"/>
            </p:cNvCxnSpPr>
            <p:nvPr/>
          </p:nvCxnSpPr>
          <p:spPr>
            <a:xfrm rot="5400000">
              <a:off x="6058900" y="4184321"/>
              <a:ext cx="12700" cy="2239878"/>
            </a:xfrm>
            <a:prstGeom prst="bentConnector3">
              <a:avLst>
                <a:gd name="adj1" fmla="val 4144189"/>
              </a:avLst>
            </a:prstGeom>
            <a:ln w="19050">
              <a:solidFill>
                <a:schemeClr val="bg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6" name="CuadroTexto 55">
              <a:extLst>
                <a:ext uri="{FF2B5EF4-FFF2-40B4-BE49-F238E27FC236}">
                  <a16:creationId xmlns:a16="http://schemas.microsoft.com/office/drawing/2014/main" id="{B80DEF1D-A981-44B2-A54A-2D028DA014F3}"/>
                </a:ext>
              </a:extLst>
            </p:cNvPr>
            <p:cNvSpPr txBox="1"/>
            <p:nvPr/>
          </p:nvSpPr>
          <p:spPr>
            <a:xfrm>
              <a:off x="5244746" y="5273339"/>
              <a:ext cx="487312" cy="307777"/>
            </a:xfrm>
            <a:prstGeom prst="rect">
              <a:avLst/>
            </a:prstGeom>
            <a:noFill/>
          </p:spPr>
          <p:txBody>
            <a:bodyPr wrap="square" rtlCol="0">
              <a:spAutoFit/>
            </a:bodyPr>
            <a:lstStyle>
              <a:defPPr>
                <a:defRPr lang="es-CO"/>
              </a:defPPr>
              <a:lvl1pPr>
                <a:defRPr sz="1400"/>
              </a:lvl1pPr>
            </a:lstStyle>
            <a:p>
              <a:r>
                <a:rPr lang="es-CO" dirty="0"/>
                <a:t>114</a:t>
              </a:r>
            </a:p>
          </p:txBody>
        </p:sp>
        <p:sp>
          <p:nvSpPr>
            <p:cNvPr id="66" name="CuadroTexto 65">
              <a:extLst>
                <a:ext uri="{FF2B5EF4-FFF2-40B4-BE49-F238E27FC236}">
                  <a16:creationId xmlns:a16="http://schemas.microsoft.com/office/drawing/2014/main" id="{0F901CF9-02CA-4A81-B7F5-79714BBF26DB}"/>
                </a:ext>
              </a:extLst>
            </p:cNvPr>
            <p:cNvSpPr txBox="1"/>
            <p:nvPr/>
          </p:nvSpPr>
          <p:spPr>
            <a:xfrm>
              <a:off x="6466857" y="5481325"/>
              <a:ext cx="487312" cy="307777"/>
            </a:xfrm>
            <a:prstGeom prst="rect">
              <a:avLst/>
            </a:prstGeom>
            <a:noFill/>
          </p:spPr>
          <p:txBody>
            <a:bodyPr wrap="square" rtlCol="0">
              <a:spAutoFit/>
            </a:bodyPr>
            <a:lstStyle>
              <a:defPPr>
                <a:defRPr lang="es-CO"/>
              </a:defPPr>
              <a:lvl1pPr>
                <a:defRPr sz="1400"/>
              </a:lvl1pPr>
            </a:lstStyle>
            <a:p>
              <a:r>
                <a:rPr lang="es-CO" dirty="0"/>
                <a:t>479</a:t>
              </a:r>
            </a:p>
          </p:txBody>
        </p:sp>
        <p:sp>
          <p:nvSpPr>
            <p:cNvPr id="67" name="CuadroTexto 66">
              <a:extLst>
                <a:ext uri="{FF2B5EF4-FFF2-40B4-BE49-F238E27FC236}">
                  <a16:creationId xmlns:a16="http://schemas.microsoft.com/office/drawing/2014/main" id="{A974500F-9F6E-4AE6-8240-C88B0F12FD2F}"/>
                </a:ext>
              </a:extLst>
            </p:cNvPr>
            <p:cNvSpPr txBox="1"/>
            <p:nvPr/>
          </p:nvSpPr>
          <p:spPr>
            <a:xfrm>
              <a:off x="7590345" y="5751297"/>
              <a:ext cx="487312" cy="307777"/>
            </a:xfrm>
            <a:prstGeom prst="rect">
              <a:avLst/>
            </a:prstGeom>
            <a:noFill/>
          </p:spPr>
          <p:txBody>
            <a:bodyPr wrap="square" rtlCol="0">
              <a:spAutoFit/>
            </a:bodyPr>
            <a:lstStyle>
              <a:defPPr>
                <a:defRPr lang="es-CO"/>
              </a:defPPr>
              <a:lvl1pPr>
                <a:defRPr sz="1400"/>
              </a:lvl1pPr>
            </a:lstStyle>
            <a:p>
              <a:r>
                <a:rPr lang="es-CO" dirty="0"/>
                <a:t>844</a:t>
              </a:r>
            </a:p>
          </p:txBody>
        </p:sp>
        <p:sp>
          <p:nvSpPr>
            <p:cNvPr id="68" name="CuadroTexto 67">
              <a:extLst>
                <a:ext uri="{FF2B5EF4-FFF2-40B4-BE49-F238E27FC236}">
                  <a16:creationId xmlns:a16="http://schemas.microsoft.com/office/drawing/2014/main" id="{E4932834-DD5D-4B84-8785-76CAF438FB25}"/>
                </a:ext>
              </a:extLst>
            </p:cNvPr>
            <p:cNvSpPr txBox="1"/>
            <p:nvPr/>
          </p:nvSpPr>
          <p:spPr>
            <a:xfrm>
              <a:off x="8920984" y="6151642"/>
              <a:ext cx="581815" cy="307777"/>
            </a:xfrm>
            <a:prstGeom prst="rect">
              <a:avLst/>
            </a:prstGeom>
            <a:noFill/>
          </p:spPr>
          <p:txBody>
            <a:bodyPr wrap="square" rtlCol="0">
              <a:spAutoFit/>
            </a:bodyPr>
            <a:lstStyle>
              <a:defPPr>
                <a:defRPr lang="es-CO"/>
              </a:defPPr>
              <a:lvl1pPr>
                <a:defRPr sz="1400"/>
              </a:lvl1pPr>
            </a:lstStyle>
            <a:p>
              <a:r>
                <a:rPr lang="es-CO" dirty="0"/>
                <a:t>1209</a:t>
              </a:r>
            </a:p>
          </p:txBody>
        </p:sp>
        <p:sp>
          <p:nvSpPr>
            <p:cNvPr id="69" name="CuadroTexto 68">
              <a:extLst>
                <a:ext uri="{FF2B5EF4-FFF2-40B4-BE49-F238E27FC236}">
                  <a16:creationId xmlns:a16="http://schemas.microsoft.com/office/drawing/2014/main" id="{6CA40348-1AD5-456C-822D-97370E33DB18}"/>
                </a:ext>
              </a:extLst>
            </p:cNvPr>
            <p:cNvSpPr txBox="1"/>
            <p:nvPr/>
          </p:nvSpPr>
          <p:spPr>
            <a:xfrm>
              <a:off x="9939886" y="6440349"/>
              <a:ext cx="581815" cy="307777"/>
            </a:xfrm>
            <a:prstGeom prst="rect">
              <a:avLst/>
            </a:prstGeom>
            <a:noFill/>
          </p:spPr>
          <p:txBody>
            <a:bodyPr wrap="square" rtlCol="0">
              <a:spAutoFit/>
            </a:bodyPr>
            <a:lstStyle>
              <a:defPPr>
                <a:defRPr lang="es-CO"/>
              </a:defPPr>
              <a:lvl1pPr>
                <a:defRPr sz="1400"/>
              </a:lvl1pPr>
            </a:lstStyle>
            <a:p>
              <a:r>
                <a:rPr lang="es-CO" dirty="0"/>
                <a:t>1575</a:t>
              </a:r>
            </a:p>
          </p:txBody>
        </p:sp>
      </p:grpSp>
    </p:spTree>
    <p:extLst>
      <p:ext uri="{BB962C8B-B14F-4D97-AF65-F5344CB8AC3E}">
        <p14:creationId xmlns:p14="http://schemas.microsoft.com/office/powerpoint/2010/main" val="1138552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6344BDDE-AEFE-4976-900B-61DAB969AFD8}"/>
              </a:ext>
            </a:extLst>
          </p:cNvPr>
          <p:cNvSpPr>
            <a:spLocks noGrp="1"/>
          </p:cNvSpPr>
          <p:nvPr>
            <p:ph type="title"/>
          </p:nvPr>
        </p:nvSpPr>
        <p:spPr>
          <a:xfrm>
            <a:off x="510363" y="446568"/>
            <a:ext cx="11174817" cy="744390"/>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p>
            <a:pPr algn="ctr"/>
            <a:r>
              <a:rPr lang="es-CO" sz="3600" b="1" dirty="0">
                <a:solidFill>
                  <a:schemeClr val="dk1"/>
                </a:solidFill>
                <a:latin typeface="Arial" pitchFamily="34" charset="0"/>
                <a:ea typeface="+mn-ea"/>
                <a:cs typeface="Arial" pitchFamily="34" charset="0"/>
              </a:rPr>
              <a:t>Ejemplo Precio Sucio y Limpio</a:t>
            </a: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E150EFF9-A75D-48CA-827E-2F6247EDC27A}"/>
                  </a:ext>
                </a:extLst>
              </p:cNvPr>
              <p:cNvSpPr txBox="1"/>
              <p:nvPr/>
            </p:nvSpPr>
            <p:spPr>
              <a:xfrm>
                <a:off x="590106" y="2502985"/>
                <a:ext cx="3313921" cy="428900"/>
              </a:xfrm>
              <a:prstGeom prst="rect">
                <a:avLst/>
              </a:prstGeom>
              <a:noFill/>
            </p:spPr>
            <p:txBody>
              <a:bodyPr wrap="none" lIns="0" tIns="0" rIns="0" bIns="0" rtlCol="0">
                <a:spAutoFit/>
              </a:bodyPr>
              <a:lstStyle>
                <a:defPPr>
                  <a:defRPr lang="es-CO"/>
                </a:defPPr>
                <a:lvl1pPr>
                  <a:defRPr b="0" i="1">
                    <a:latin typeface="Cambria Math" panose="02040503050406030204" pitchFamily="18" charset="0"/>
                  </a:defRPr>
                </a:lvl1pPr>
              </a:lstStyle>
              <a:p>
                <a:r>
                  <a:rPr lang="es-CO" dirty="0"/>
                  <a:t>Cupón 1</a:t>
                </a:r>
                <a14:m>
                  <m:oMath xmlns:m="http://schemas.openxmlformats.org/officeDocument/2006/math">
                    <m:r>
                      <a:rPr lang="es-CO">
                        <a:latin typeface="Cambria Math" panose="02040503050406030204" pitchFamily="18" charset="0"/>
                      </a:rPr>
                      <m:t>=</m:t>
                    </m:r>
                    <m:f>
                      <m:fPr>
                        <m:ctrlPr>
                          <a:rPr lang="es-CO" i="1">
                            <a:latin typeface="Cambria Math" panose="02040503050406030204" pitchFamily="18" charset="0"/>
                          </a:rPr>
                        </m:ctrlPr>
                      </m:fPr>
                      <m:num>
                        <m:r>
                          <a:rPr lang="es-CO" b="0" i="1" smtClean="0">
                            <a:latin typeface="Cambria Math" panose="02040503050406030204" pitchFamily="18" charset="0"/>
                          </a:rPr>
                          <m:t>10</m:t>
                        </m:r>
                      </m:num>
                      <m:den>
                        <m:sSup>
                          <m:sSupPr>
                            <m:ctrlPr>
                              <a:rPr lang="es-CO" i="1" smtClean="0">
                                <a:latin typeface="Cambria Math" panose="02040503050406030204" pitchFamily="18" charset="0"/>
                              </a:rPr>
                            </m:ctrlPr>
                          </m:sSupPr>
                          <m:e>
                            <m:r>
                              <a:rPr lang="es-CO" b="0" i="1" smtClean="0">
                                <a:latin typeface="Cambria Math" panose="02040503050406030204" pitchFamily="18" charset="0"/>
                              </a:rPr>
                              <m:t>(1+6,27%)</m:t>
                            </m:r>
                          </m:e>
                          <m:sup>
                            <m:r>
                              <a:rPr lang="es-CO" b="0" i="1" smtClean="0">
                                <a:latin typeface="Cambria Math" panose="02040503050406030204" pitchFamily="18" charset="0"/>
                              </a:rPr>
                              <m:t>114/365</m:t>
                            </m:r>
                          </m:sup>
                        </m:sSup>
                      </m:den>
                    </m:f>
                  </m:oMath>
                </a14:m>
                <a:r>
                  <a:rPr lang="es-CO" dirty="0"/>
                  <a:t>= 9,812</a:t>
                </a:r>
              </a:p>
            </p:txBody>
          </p:sp>
        </mc:Choice>
        <mc:Fallback xmlns="">
          <p:sp>
            <p:nvSpPr>
              <p:cNvPr id="7" name="CuadroTexto 6">
                <a:extLst>
                  <a:ext uri="{FF2B5EF4-FFF2-40B4-BE49-F238E27FC236}">
                    <a16:creationId xmlns:a16="http://schemas.microsoft.com/office/drawing/2014/main" id="{E150EFF9-A75D-48CA-827E-2F6247EDC27A}"/>
                  </a:ext>
                </a:extLst>
              </p:cNvPr>
              <p:cNvSpPr txBox="1">
                <a:spLocks noRot="1" noChangeAspect="1" noMove="1" noResize="1" noEditPoints="1" noAdjustHandles="1" noChangeArrowheads="1" noChangeShapeType="1" noTextEdit="1"/>
              </p:cNvSpPr>
              <p:nvPr/>
            </p:nvSpPr>
            <p:spPr>
              <a:xfrm>
                <a:off x="590106" y="2502985"/>
                <a:ext cx="3313921" cy="428900"/>
              </a:xfrm>
              <a:prstGeom prst="rect">
                <a:avLst/>
              </a:prstGeom>
              <a:blipFill>
                <a:blip r:embed="rId2"/>
                <a:stretch>
                  <a:fillRect l="-4420" t="-7143" r="-1473" b="-18571"/>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2CE7DE4C-0EF2-49D1-8534-7D270CDA2D7D}"/>
                  </a:ext>
                </a:extLst>
              </p:cNvPr>
              <p:cNvSpPr txBox="1"/>
              <p:nvPr/>
            </p:nvSpPr>
            <p:spPr>
              <a:xfrm>
                <a:off x="2645187" y="1437476"/>
                <a:ext cx="6901626" cy="756169"/>
              </a:xfrm>
              <a:prstGeom prst="rect">
                <a:avLst/>
              </a:prstGeom>
              <a:effectLst>
                <a:glow rad="635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𝑃𝑟𝑒𝑐𝑖𝑜</m:t>
                      </m:r>
                      <m:r>
                        <a:rPr lang="es-CO" b="0" i="1" smtClean="0">
                          <a:latin typeface="Cambria Math" panose="02040503050406030204" pitchFamily="18" charset="0"/>
                        </a:rPr>
                        <m:t>=</m:t>
                      </m:r>
                      <m:nary>
                        <m:naryPr>
                          <m:chr m:val="∑"/>
                          <m:ctrlPr>
                            <a:rPr lang="es-CO" b="0" i="1" smtClean="0">
                              <a:latin typeface="Cambria Math" panose="02040503050406030204" pitchFamily="18" charset="0"/>
                            </a:rPr>
                          </m:ctrlPr>
                        </m:naryPr>
                        <m:sub>
                          <m:r>
                            <m:rPr>
                              <m:brk m:alnAt="23"/>
                            </m:rPr>
                            <a:rPr lang="es-CO" b="0" i="1" smtClean="0">
                              <a:latin typeface="Cambria Math" panose="02040503050406030204" pitchFamily="18" charset="0"/>
                            </a:rPr>
                            <m:t>𝑡</m:t>
                          </m:r>
                          <m:r>
                            <a:rPr lang="es-CO" b="0" i="1" smtClean="0">
                              <a:latin typeface="Cambria Math" panose="02040503050406030204" pitchFamily="18" charset="0"/>
                            </a:rPr>
                            <m:t>=1</m:t>
                          </m:r>
                        </m:sub>
                        <m:sup>
                          <m:r>
                            <a:rPr lang="es-CO" b="0" i="1" smtClean="0">
                              <a:latin typeface="Cambria Math" panose="02040503050406030204" pitchFamily="18" charset="0"/>
                            </a:rPr>
                            <m:t>𝑛</m:t>
                          </m:r>
                        </m:sup>
                        <m:e>
                          <m:f>
                            <m:fPr>
                              <m:ctrlPr>
                                <a:rPr lang="es-CO" b="0" i="1" smtClean="0">
                                  <a:latin typeface="Cambria Math" panose="02040503050406030204" pitchFamily="18" charset="0"/>
                                </a:rPr>
                              </m:ctrlPr>
                            </m:fPr>
                            <m:num>
                              <m:r>
                                <a:rPr lang="es-CO" b="0" i="1" smtClean="0">
                                  <a:latin typeface="Cambria Math" panose="02040503050406030204" pitchFamily="18" charset="0"/>
                                </a:rPr>
                                <m:t>𝐶𝑢𝑝𝑜𝑛𝑒𝑠</m:t>
                              </m:r>
                            </m:num>
                            <m:den>
                              <m:sSup>
                                <m:sSupPr>
                                  <m:ctrlPr>
                                    <a:rPr lang="es-CO" b="0" i="1" smtClean="0">
                                      <a:latin typeface="Cambria Math" panose="02040503050406030204" pitchFamily="18" charset="0"/>
                                    </a:rPr>
                                  </m:ctrlPr>
                                </m:sSupPr>
                                <m:e>
                                  <m:r>
                                    <a:rPr lang="es-CO" b="0" i="1" smtClean="0">
                                      <a:latin typeface="Cambria Math" panose="02040503050406030204" pitchFamily="18" charset="0"/>
                                    </a:rPr>
                                    <m:t>(1+</m:t>
                                  </m:r>
                                  <m:r>
                                    <a:rPr lang="es-CO" b="0" i="1" smtClean="0">
                                      <a:latin typeface="Cambria Math" panose="02040503050406030204" pitchFamily="18" charset="0"/>
                                    </a:rPr>
                                    <m:t>𝑇𝐼𝑅</m:t>
                                  </m:r>
                                  <m:r>
                                    <a:rPr lang="es-CO" b="0" i="1" smtClean="0">
                                      <a:latin typeface="Cambria Math" panose="02040503050406030204" pitchFamily="18" charset="0"/>
                                    </a:rPr>
                                    <m:t>)</m:t>
                                  </m:r>
                                </m:e>
                                <m:sup>
                                  <m:r>
                                    <a:rPr lang="es-CO" b="0" i="1" smtClean="0">
                                      <a:latin typeface="Cambria Math" panose="02040503050406030204" pitchFamily="18" charset="0"/>
                                    </a:rPr>
                                    <m:t>𝑡</m:t>
                                  </m:r>
                                </m:sup>
                              </m:sSup>
                            </m:den>
                          </m:f>
                          <m:r>
                            <a:rPr lang="es-CO" b="0" i="1" smtClean="0">
                              <a:latin typeface="Cambria Math" panose="02040503050406030204" pitchFamily="18" charset="0"/>
                            </a:rPr>
                            <m:t>+</m:t>
                          </m:r>
                          <m:f>
                            <m:fPr>
                              <m:ctrlPr>
                                <a:rPr lang="es-CO" b="0" i="1" smtClean="0">
                                  <a:latin typeface="Cambria Math" panose="02040503050406030204" pitchFamily="18" charset="0"/>
                                </a:rPr>
                              </m:ctrlPr>
                            </m:fPr>
                            <m:num>
                              <m:r>
                                <a:rPr lang="es-CO" b="0" i="1" smtClean="0">
                                  <a:latin typeface="Cambria Math" panose="02040503050406030204" pitchFamily="18" charset="0"/>
                                </a:rPr>
                                <m:t>𝑉𝑎𝑙𝑜𝑟</m:t>
                              </m:r>
                              <m:r>
                                <a:rPr lang="es-CO" b="0" i="1" smtClean="0">
                                  <a:latin typeface="Cambria Math" panose="02040503050406030204" pitchFamily="18" charset="0"/>
                                </a:rPr>
                                <m:t> </m:t>
                              </m:r>
                              <m:r>
                                <a:rPr lang="es-CO" b="0" i="1" smtClean="0">
                                  <a:latin typeface="Cambria Math" panose="02040503050406030204" pitchFamily="18" charset="0"/>
                                </a:rPr>
                                <m:t>𝑛𝑜𝑚𝑖𝑛𝑎𝑙</m:t>
                              </m:r>
                            </m:num>
                            <m:den>
                              <m:sSup>
                                <m:sSupPr>
                                  <m:ctrlPr>
                                    <a:rPr lang="es-CO" b="0" i="1" smtClean="0">
                                      <a:latin typeface="Cambria Math" panose="02040503050406030204" pitchFamily="18" charset="0"/>
                                    </a:rPr>
                                  </m:ctrlPr>
                                </m:sSupPr>
                                <m:e>
                                  <m:r>
                                    <a:rPr lang="es-CO" b="0" i="1" smtClean="0">
                                      <a:latin typeface="Cambria Math" panose="02040503050406030204" pitchFamily="18" charset="0"/>
                                    </a:rPr>
                                    <m:t>(1+</m:t>
                                  </m:r>
                                  <m:r>
                                    <a:rPr lang="es-CO" b="0" i="1" smtClean="0">
                                      <a:latin typeface="Cambria Math" panose="02040503050406030204" pitchFamily="18" charset="0"/>
                                    </a:rPr>
                                    <m:t>𝑇𝐼𝑅</m:t>
                                  </m:r>
                                  <m:r>
                                    <a:rPr lang="es-CO" b="0" i="1" smtClean="0">
                                      <a:latin typeface="Cambria Math" panose="02040503050406030204" pitchFamily="18" charset="0"/>
                                    </a:rPr>
                                    <m:t>)</m:t>
                                  </m:r>
                                </m:e>
                                <m:sup>
                                  <m:r>
                                    <a:rPr lang="es-CO" b="0" i="1" smtClean="0">
                                      <a:latin typeface="Cambria Math" panose="02040503050406030204" pitchFamily="18" charset="0"/>
                                    </a:rPr>
                                    <m:t>𝑛</m:t>
                                  </m:r>
                                </m:sup>
                              </m:sSup>
                            </m:den>
                          </m:f>
                        </m:e>
                      </m:nary>
                    </m:oMath>
                  </m:oMathPara>
                </a14:m>
                <a:endParaRPr lang="es-CO" dirty="0"/>
              </a:p>
            </p:txBody>
          </p:sp>
        </mc:Choice>
        <mc:Fallback xmlns="">
          <p:sp>
            <p:nvSpPr>
              <p:cNvPr id="8" name="CuadroTexto 7">
                <a:extLst>
                  <a:ext uri="{FF2B5EF4-FFF2-40B4-BE49-F238E27FC236}">
                    <a16:creationId xmlns:a16="http://schemas.microsoft.com/office/drawing/2014/main" id="{2CE7DE4C-0EF2-49D1-8534-7D270CDA2D7D}"/>
                  </a:ext>
                </a:extLst>
              </p:cNvPr>
              <p:cNvSpPr txBox="1">
                <a:spLocks noRot="1" noChangeAspect="1" noMove="1" noResize="1" noEditPoints="1" noAdjustHandles="1" noChangeArrowheads="1" noChangeShapeType="1" noTextEdit="1"/>
              </p:cNvSpPr>
              <p:nvPr/>
            </p:nvSpPr>
            <p:spPr>
              <a:xfrm>
                <a:off x="2645187" y="1437476"/>
                <a:ext cx="6901626" cy="756169"/>
              </a:xfrm>
              <a:prstGeom prst="rect">
                <a:avLst/>
              </a:prstGeom>
              <a:blipFill>
                <a:blip r:embed="rId3"/>
                <a:stretch>
                  <a:fillRect/>
                </a:stretch>
              </a:blipFill>
              <a:effectLst>
                <a:glow rad="63500">
                  <a:schemeClr val="accent2">
                    <a:satMod val="175000"/>
                    <a:alpha val="40000"/>
                  </a:schemeClr>
                </a:glow>
              </a:effectLst>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CA8A79EB-9ABF-4C2F-B6C7-A0EB2D611F8C}"/>
                  </a:ext>
                </a:extLst>
              </p:cNvPr>
              <p:cNvSpPr txBox="1"/>
              <p:nvPr/>
            </p:nvSpPr>
            <p:spPr>
              <a:xfrm>
                <a:off x="590106" y="3327672"/>
                <a:ext cx="4383765" cy="428900"/>
              </a:xfrm>
              <a:prstGeom prst="rect">
                <a:avLst/>
              </a:prstGeom>
              <a:noFill/>
            </p:spPr>
            <p:txBody>
              <a:bodyPr wrap="square" lIns="0" tIns="0" rIns="0" bIns="0" rtlCol="0">
                <a:spAutoFit/>
              </a:bodyPr>
              <a:lstStyle>
                <a:defPPr>
                  <a:defRPr lang="es-CO"/>
                </a:defPPr>
                <a:lvl1pPr>
                  <a:defRPr b="0" i="1">
                    <a:latin typeface="Cambria Math" panose="02040503050406030204" pitchFamily="18" charset="0"/>
                  </a:defRPr>
                </a:lvl1pPr>
              </a:lstStyle>
              <a:p>
                <a:r>
                  <a:rPr lang="es-CO" dirty="0"/>
                  <a:t>Cupón 2</a:t>
                </a:r>
                <a14:m>
                  <m:oMath xmlns:m="http://schemas.openxmlformats.org/officeDocument/2006/math">
                    <m:r>
                      <a:rPr lang="es-CO" b="0" i="1" smtClean="0">
                        <a:latin typeface="Cambria Math" panose="02040503050406030204" pitchFamily="18" charset="0"/>
                      </a:rPr>
                      <m:t> </m:t>
                    </m:r>
                    <m:r>
                      <a:rPr lang="es-CO">
                        <a:latin typeface="Cambria Math" panose="02040503050406030204" pitchFamily="18" charset="0"/>
                      </a:rPr>
                      <m:t>=</m:t>
                    </m:r>
                    <m:f>
                      <m:fPr>
                        <m:ctrlPr>
                          <a:rPr lang="es-CO" i="1">
                            <a:latin typeface="Cambria Math" panose="02040503050406030204" pitchFamily="18" charset="0"/>
                          </a:rPr>
                        </m:ctrlPr>
                      </m:fPr>
                      <m:num>
                        <m:r>
                          <a:rPr lang="es-CO" b="0" i="1" smtClean="0">
                            <a:latin typeface="Cambria Math" panose="02040503050406030204" pitchFamily="18" charset="0"/>
                          </a:rPr>
                          <m:t>10</m:t>
                        </m:r>
                      </m:num>
                      <m:den>
                        <m:sSup>
                          <m:sSupPr>
                            <m:ctrlPr>
                              <a:rPr lang="es-CO" i="1" smtClean="0">
                                <a:latin typeface="Cambria Math" panose="02040503050406030204" pitchFamily="18" charset="0"/>
                              </a:rPr>
                            </m:ctrlPr>
                          </m:sSupPr>
                          <m:e>
                            <m:r>
                              <a:rPr lang="es-CO" b="0" i="1" smtClean="0">
                                <a:latin typeface="Cambria Math" panose="02040503050406030204" pitchFamily="18" charset="0"/>
                              </a:rPr>
                              <m:t>(1+6,27%)</m:t>
                            </m:r>
                          </m:e>
                          <m:sup>
                            <m:r>
                              <a:rPr lang="es-CO" b="0" i="1" smtClean="0">
                                <a:latin typeface="Cambria Math" panose="02040503050406030204" pitchFamily="18" charset="0"/>
                              </a:rPr>
                              <m:t>479/365</m:t>
                            </m:r>
                          </m:sup>
                        </m:sSup>
                      </m:den>
                    </m:f>
                  </m:oMath>
                </a14:m>
                <a:r>
                  <a:rPr lang="es-CO" dirty="0"/>
                  <a:t>= 9,233</a:t>
                </a:r>
                <a:endParaRPr lang="es-CO" sz="2400" dirty="0"/>
              </a:p>
            </p:txBody>
          </p:sp>
        </mc:Choice>
        <mc:Fallback xmlns="">
          <p:sp>
            <p:nvSpPr>
              <p:cNvPr id="9" name="CuadroTexto 8">
                <a:extLst>
                  <a:ext uri="{FF2B5EF4-FFF2-40B4-BE49-F238E27FC236}">
                    <a16:creationId xmlns:a16="http://schemas.microsoft.com/office/drawing/2014/main" id="{CA8A79EB-9ABF-4C2F-B6C7-A0EB2D611F8C}"/>
                  </a:ext>
                </a:extLst>
              </p:cNvPr>
              <p:cNvSpPr txBox="1">
                <a:spLocks noRot="1" noChangeAspect="1" noMove="1" noResize="1" noEditPoints="1" noAdjustHandles="1" noChangeArrowheads="1" noChangeShapeType="1" noTextEdit="1"/>
              </p:cNvSpPr>
              <p:nvPr/>
            </p:nvSpPr>
            <p:spPr>
              <a:xfrm>
                <a:off x="590106" y="3327672"/>
                <a:ext cx="4383765" cy="428900"/>
              </a:xfrm>
              <a:prstGeom prst="rect">
                <a:avLst/>
              </a:prstGeom>
              <a:blipFill>
                <a:blip r:embed="rId4"/>
                <a:stretch>
                  <a:fillRect l="-3338" t="-7143" b="-18571"/>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398CCF29-6DCF-406C-8703-75B507E8EA9A}"/>
                  </a:ext>
                </a:extLst>
              </p:cNvPr>
              <p:cNvSpPr txBox="1"/>
              <p:nvPr/>
            </p:nvSpPr>
            <p:spPr>
              <a:xfrm>
                <a:off x="590106" y="4691668"/>
                <a:ext cx="3374835" cy="428900"/>
              </a:xfrm>
              <a:prstGeom prst="rect">
                <a:avLst/>
              </a:prstGeom>
              <a:noFill/>
            </p:spPr>
            <p:txBody>
              <a:bodyPr wrap="none" lIns="0" tIns="0" rIns="0" bIns="0" rtlCol="0">
                <a:spAutoFit/>
              </a:bodyPr>
              <a:lstStyle>
                <a:defPPr>
                  <a:defRPr lang="es-CO"/>
                </a:defPPr>
                <a:lvl1pPr>
                  <a:defRPr b="0" i="1">
                    <a:latin typeface="Cambria Math" panose="02040503050406030204" pitchFamily="18" charset="0"/>
                  </a:defRPr>
                </a:lvl1pPr>
              </a:lstStyle>
              <a:p>
                <a:r>
                  <a:rPr lang="es-CO" dirty="0"/>
                  <a:t>Cupón 4</a:t>
                </a:r>
                <a14:m>
                  <m:oMath xmlns:m="http://schemas.openxmlformats.org/officeDocument/2006/math">
                    <m:r>
                      <a:rPr lang="es-CO" b="0" i="1" smtClean="0">
                        <a:latin typeface="Cambria Math" panose="02040503050406030204" pitchFamily="18" charset="0"/>
                      </a:rPr>
                      <m:t> </m:t>
                    </m:r>
                    <m:r>
                      <a:rPr lang="es-CO">
                        <a:latin typeface="Cambria Math" panose="02040503050406030204" pitchFamily="18" charset="0"/>
                      </a:rPr>
                      <m:t>=</m:t>
                    </m:r>
                    <m:f>
                      <m:fPr>
                        <m:ctrlPr>
                          <a:rPr lang="es-CO" i="1">
                            <a:latin typeface="Cambria Math" panose="02040503050406030204" pitchFamily="18" charset="0"/>
                          </a:rPr>
                        </m:ctrlPr>
                      </m:fPr>
                      <m:num>
                        <m:r>
                          <a:rPr lang="es-CO" b="0" i="1" smtClean="0">
                            <a:latin typeface="Cambria Math" panose="02040503050406030204" pitchFamily="18" charset="0"/>
                          </a:rPr>
                          <m:t>10</m:t>
                        </m:r>
                      </m:num>
                      <m:den>
                        <m:sSup>
                          <m:sSupPr>
                            <m:ctrlPr>
                              <a:rPr lang="es-CO" i="1" smtClean="0">
                                <a:latin typeface="Cambria Math" panose="02040503050406030204" pitchFamily="18" charset="0"/>
                              </a:rPr>
                            </m:ctrlPr>
                          </m:sSupPr>
                          <m:e>
                            <m:r>
                              <a:rPr lang="es-CO" b="0" i="1" smtClean="0">
                                <a:latin typeface="Cambria Math" panose="02040503050406030204" pitchFamily="18" charset="0"/>
                              </a:rPr>
                              <m:t>(1+6,27%)</m:t>
                            </m:r>
                          </m:e>
                          <m:sup>
                            <m:r>
                              <a:rPr lang="es-CO" b="0" i="1" smtClean="0">
                                <a:latin typeface="Cambria Math" panose="02040503050406030204" pitchFamily="18" charset="0"/>
                              </a:rPr>
                              <m:t>1209/365</m:t>
                            </m:r>
                          </m:sup>
                        </m:sSup>
                      </m:den>
                    </m:f>
                  </m:oMath>
                </a14:m>
                <a:r>
                  <a:rPr lang="es-CO" dirty="0"/>
                  <a:t>= 8,176</a:t>
                </a:r>
              </a:p>
            </p:txBody>
          </p:sp>
        </mc:Choice>
        <mc:Fallback xmlns="">
          <p:sp>
            <p:nvSpPr>
              <p:cNvPr id="10" name="CuadroTexto 9">
                <a:extLst>
                  <a:ext uri="{FF2B5EF4-FFF2-40B4-BE49-F238E27FC236}">
                    <a16:creationId xmlns:a16="http://schemas.microsoft.com/office/drawing/2014/main" id="{398CCF29-6DCF-406C-8703-75B507E8EA9A}"/>
                  </a:ext>
                </a:extLst>
              </p:cNvPr>
              <p:cNvSpPr txBox="1">
                <a:spLocks noRot="1" noChangeAspect="1" noMove="1" noResize="1" noEditPoints="1" noAdjustHandles="1" noChangeArrowheads="1" noChangeShapeType="1" noTextEdit="1"/>
              </p:cNvSpPr>
              <p:nvPr/>
            </p:nvSpPr>
            <p:spPr>
              <a:xfrm>
                <a:off x="590106" y="4691668"/>
                <a:ext cx="3374835" cy="428900"/>
              </a:xfrm>
              <a:prstGeom prst="rect">
                <a:avLst/>
              </a:prstGeom>
              <a:blipFill>
                <a:blip r:embed="rId5"/>
                <a:stretch>
                  <a:fillRect l="-4340" t="-7143" r="-3436" b="-18571"/>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D6827D2A-9F39-4432-BFE4-F90F2AB83C86}"/>
                  </a:ext>
                </a:extLst>
              </p:cNvPr>
              <p:cNvSpPr txBox="1"/>
              <p:nvPr/>
            </p:nvSpPr>
            <p:spPr>
              <a:xfrm>
                <a:off x="590106" y="4009670"/>
                <a:ext cx="3293081" cy="428900"/>
              </a:xfrm>
              <a:prstGeom prst="rect">
                <a:avLst/>
              </a:prstGeom>
              <a:noFill/>
            </p:spPr>
            <p:txBody>
              <a:bodyPr wrap="none" lIns="0" tIns="0" rIns="0" bIns="0" rtlCol="0">
                <a:spAutoFit/>
              </a:bodyPr>
              <a:lstStyle>
                <a:defPPr>
                  <a:defRPr lang="es-CO"/>
                </a:defPPr>
                <a:lvl1pPr>
                  <a:defRPr b="0" i="1">
                    <a:latin typeface="Cambria Math" panose="02040503050406030204" pitchFamily="18" charset="0"/>
                  </a:defRPr>
                </a:lvl1pPr>
              </a:lstStyle>
              <a:p>
                <a:r>
                  <a:rPr lang="es-CO" dirty="0"/>
                  <a:t>Cupón 3</a:t>
                </a:r>
                <a14:m>
                  <m:oMath xmlns:m="http://schemas.openxmlformats.org/officeDocument/2006/math">
                    <m:r>
                      <a:rPr lang="es-CO" b="0" i="1" smtClean="0">
                        <a:latin typeface="Cambria Math" panose="02040503050406030204" pitchFamily="18" charset="0"/>
                      </a:rPr>
                      <m:t> </m:t>
                    </m:r>
                    <m:r>
                      <a:rPr lang="es-CO">
                        <a:latin typeface="Cambria Math" panose="02040503050406030204" pitchFamily="18" charset="0"/>
                      </a:rPr>
                      <m:t>=</m:t>
                    </m:r>
                    <m:f>
                      <m:fPr>
                        <m:ctrlPr>
                          <a:rPr lang="es-CO" i="1">
                            <a:latin typeface="Cambria Math" panose="02040503050406030204" pitchFamily="18" charset="0"/>
                          </a:rPr>
                        </m:ctrlPr>
                      </m:fPr>
                      <m:num>
                        <m:r>
                          <a:rPr lang="es-CO" b="0" i="1" smtClean="0">
                            <a:latin typeface="Cambria Math" panose="02040503050406030204" pitchFamily="18" charset="0"/>
                          </a:rPr>
                          <m:t>10</m:t>
                        </m:r>
                      </m:num>
                      <m:den>
                        <m:sSup>
                          <m:sSupPr>
                            <m:ctrlPr>
                              <a:rPr lang="es-CO" i="1" smtClean="0">
                                <a:latin typeface="Cambria Math" panose="02040503050406030204" pitchFamily="18" charset="0"/>
                              </a:rPr>
                            </m:ctrlPr>
                          </m:sSupPr>
                          <m:e>
                            <m:r>
                              <a:rPr lang="es-CO" b="0" i="1" smtClean="0">
                                <a:latin typeface="Cambria Math" panose="02040503050406030204" pitchFamily="18" charset="0"/>
                              </a:rPr>
                              <m:t>(1+6,27%)</m:t>
                            </m:r>
                          </m:e>
                          <m:sup>
                            <m:r>
                              <a:rPr lang="es-CO" b="0" i="1" smtClean="0">
                                <a:latin typeface="Cambria Math" panose="02040503050406030204" pitchFamily="18" charset="0"/>
                              </a:rPr>
                              <m:t>844/365</m:t>
                            </m:r>
                          </m:sup>
                        </m:sSup>
                      </m:den>
                    </m:f>
                  </m:oMath>
                </a14:m>
                <a:r>
                  <a:rPr lang="es-CO" dirty="0"/>
                  <a:t>= 8,688</a:t>
                </a:r>
              </a:p>
            </p:txBody>
          </p:sp>
        </mc:Choice>
        <mc:Fallback xmlns="">
          <p:sp>
            <p:nvSpPr>
              <p:cNvPr id="11" name="CuadroTexto 10">
                <a:extLst>
                  <a:ext uri="{FF2B5EF4-FFF2-40B4-BE49-F238E27FC236}">
                    <a16:creationId xmlns:a16="http://schemas.microsoft.com/office/drawing/2014/main" id="{D6827D2A-9F39-4432-BFE4-F90F2AB83C86}"/>
                  </a:ext>
                </a:extLst>
              </p:cNvPr>
              <p:cNvSpPr txBox="1">
                <a:spLocks noRot="1" noChangeAspect="1" noMove="1" noResize="1" noEditPoints="1" noAdjustHandles="1" noChangeArrowheads="1" noChangeShapeType="1" noTextEdit="1"/>
              </p:cNvSpPr>
              <p:nvPr/>
            </p:nvSpPr>
            <p:spPr>
              <a:xfrm>
                <a:off x="590106" y="4009670"/>
                <a:ext cx="3293081" cy="428900"/>
              </a:xfrm>
              <a:prstGeom prst="rect">
                <a:avLst/>
              </a:prstGeom>
              <a:blipFill>
                <a:blip r:embed="rId6"/>
                <a:stretch>
                  <a:fillRect l="-4444" t="-7143" r="-3519" b="-18571"/>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A8DC4D36-EA74-448C-B459-D7746E198352}"/>
                  </a:ext>
                </a:extLst>
              </p:cNvPr>
              <p:cNvSpPr txBox="1"/>
              <p:nvPr/>
            </p:nvSpPr>
            <p:spPr>
              <a:xfrm>
                <a:off x="590106" y="5403007"/>
                <a:ext cx="4485715" cy="428900"/>
              </a:xfrm>
              <a:prstGeom prst="rect">
                <a:avLst/>
              </a:prstGeom>
              <a:noFill/>
            </p:spPr>
            <p:txBody>
              <a:bodyPr wrap="none" lIns="0" tIns="0" rIns="0" bIns="0" rtlCol="0">
                <a:spAutoFit/>
              </a:bodyPr>
              <a:lstStyle>
                <a:defPPr>
                  <a:defRPr lang="es-CO"/>
                </a:defPPr>
                <a:lvl1pPr>
                  <a:defRPr b="0" i="1">
                    <a:latin typeface="Cambria Math" panose="02040503050406030204" pitchFamily="18" charset="0"/>
                  </a:defRPr>
                </a:lvl1pPr>
              </a:lstStyle>
              <a:p>
                <a:r>
                  <a:rPr lang="es-CO" dirty="0"/>
                  <a:t>Cupón 5+nominal</a:t>
                </a:r>
                <a14:m>
                  <m:oMath xmlns:m="http://schemas.openxmlformats.org/officeDocument/2006/math">
                    <m:r>
                      <a:rPr lang="es-CO" b="0" i="1" smtClean="0">
                        <a:latin typeface="Cambria Math" panose="02040503050406030204" pitchFamily="18" charset="0"/>
                      </a:rPr>
                      <m:t> </m:t>
                    </m:r>
                    <m:r>
                      <a:rPr lang="es-CO">
                        <a:latin typeface="Cambria Math" panose="02040503050406030204" pitchFamily="18" charset="0"/>
                      </a:rPr>
                      <m:t>=</m:t>
                    </m:r>
                    <m:f>
                      <m:fPr>
                        <m:ctrlPr>
                          <a:rPr lang="es-CO" i="1">
                            <a:latin typeface="Cambria Math" panose="02040503050406030204" pitchFamily="18" charset="0"/>
                          </a:rPr>
                        </m:ctrlPr>
                      </m:fPr>
                      <m:num>
                        <m:r>
                          <a:rPr lang="es-CO" b="0" i="1" smtClean="0">
                            <a:latin typeface="Cambria Math" panose="02040503050406030204" pitchFamily="18" charset="0"/>
                          </a:rPr>
                          <m:t>110</m:t>
                        </m:r>
                      </m:num>
                      <m:den>
                        <m:sSup>
                          <m:sSupPr>
                            <m:ctrlPr>
                              <a:rPr lang="es-CO" i="1" smtClean="0">
                                <a:latin typeface="Cambria Math" panose="02040503050406030204" pitchFamily="18" charset="0"/>
                              </a:rPr>
                            </m:ctrlPr>
                          </m:sSupPr>
                          <m:e>
                            <m:r>
                              <a:rPr lang="es-CO" b="0" i="1" smtClean="0">
                                <a:latin typeface="Cambria Math" panose="02040503050406030204" pitchFamily="18" charset="0"/>
                              </a:rPr>
                              <m:t>(1+6,27%)</m:t>
                            </m:r>
                          </m:e>
                          <m:sup>
                            <m:r>
                              <a:rPr lang="es-CO" b="0" i="1" smtClean="0">
                                <a:latin typeface="Cambria Math" panose="02040503050406030204" pitchFamily="18" charset="0"/>
                              </a:rPr>
                              <m:t>1575/365</m:t>
                            </m:r>
                          </m:sup>
                        </m:sSup>
                      </m:den>
                    </m:f>
                  </m:oMath>
                </a14:m>
                <a:r>
                  <a:rPr lang="es-CO" dirty="0"/>
                  <a:t>= 84,611</a:t>
                </a:r>
              </a:p>
            </p:txBody>
          </p:sp>
        </mc:Choice>
        <mc:Fallback xmlns="">
          <p:sp>
            <p:nvSpPr>
              <p:cNvPr id="14" name="CuadroTexto 13">
                <a:extLst>
                  <a:ext uri="{FF2B5EF4-FFF2-40B4-BE49-F238E27FC236}">
                    <a16:creationId xmlns:a16="http://schemas.microsoft.com/office/drawing/2014/main" id="{A8DC4D36-EA74-448C-B459-D7746E198352}"/>
                  </a:ext>
                </a:extLst>
              </p:cNvPr>
              <p:cNvSpPr txBox="1">
                <a:spLocks noRot="1" noChangeAspect="1" noMove="1" noResize="1" noEditPoints="1" noAdjustHandles="1" noChangeArrowheads="1" noChangeShapeType="1" noTextEdit="1"/>
              </p:cNvSpPr>
              <p:nvPr/>
            </p:nvSpPr>
            <p:spPr>
              <a:xfrm>
                <a:off x="590106" y="5403007"/>
                <a:ext cx="4485715" cy="428900"/>
              </a:xfrm>
              <a:prstGeom prst="rect">
                <a:avLst/>
              </a:prstGeom>
              <a:blipFill>
                <a:blip r:embed="rId7"/>
                <a:stretch>
                  <a:fillRect l="-3261" t="-7042" r="-2174" b="-18310"/>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C5A499C5-FC16-44BA-9857-E060CE774BF5}"/>
                  </a:ext>
                </a:extLst>
              </p:cNvPr>
              <p:cNvSpPr txBox="1"/>
              <p:nvPr/>
            </p:nvSpPr>
            <p:spPr>
              <a:xfrm>
                <a:off x="590106" y="6090743"/>
                <a:ext cx="513704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1600" b="1" i="1" smtClean="0">
                          <a:latin typeface="Cambria Math" panose="02040503050406030204" pitchFamily="18" charset="0"/>
                        </a:rPr>
                        <m:t>𝑷𝒓𝒆𝒄𝒊𝒐</m:t>
                      </m:r>
                      <m:r>
                        <a:rPr lang="es-CO" sz="1600" b="1" i="1" smtClean="0">
                          <a:latin typeface="Cambria Math" panose="02040503050406030204" pitchFamily="18" charset="0"/>
                        </a:rPr>
                        <m:t> </m:t>
                      </m:r>
                      <m:r>
                        <a:rPr lang="es-CO" sz="1600" b="1" i="1" smtClean="0">
                          <a:latin typeface="Cambria Math" panose="02040503050406030204" pitchFamily="18" charset="0"/>
                        </a:rPr>
                        <m:t>𝒔𝒖𝒄𝒊𝒐</m:t>
                      </m:r>
                      <m:r>
                        <a:rPr lang="es-CO" sz="1600" b="0" i="1" smtClean="0">
                          <a:latin typeface="Cambria Math" panose="02040503050406030204" pitchFamily="18" charset="0"/>
                        </a:rPr>
                        <m:t>=9,812+9,233+8,688+8,176+84,611</m:t>
                      </m:r>
                    </m:oMath>
                  </m:oMathPara>
                </a14:m>
                <a:endParaRPr lang="es-CO" sz="1600" dirty="0"/>
              </a:p>
            </p:txBody>
          </p:sp>
        </mc:Choice>
        <mc:Fallback xmlns="">
          <p:sp>
            <p:nvSpPr>
              <p:cNvPr id="15" name="CuadroTexto 14">
                <a:extLst>
                  <a:ext uri="{FF2B5EF4-FFF2-40B4-BE49-F238E27FC236}">
                    <a16:creationId xmlns:a16="http://schemas.microsoft.com/office/drawing/2014/main" id="{C5A499C5-FC16-44BA-9857-E060CE774BF5}"/>
                  </a:ext>
                </a:extLst>
              </p:cNvPr>
              <p:cNvSpPr txBox="1">
                <a:spLocks noRot="1" noChangeAspect="1" noMove="1" noResize="1" noEditPoints="1" noAdjustHandles="1" noChangeArrowheads="1" noChangeShapeType="1" noTextEdit="1"/>
              </p:cNvSpPr>
              <p:nvPr/>
            </p:nvSpPr>
            <p:spPr>
              <a:xfrm>
                <a:off x="590106" y="6090743"/>
                <a:ext cx="5137047" cy="246221"/>
              </a:xfrm>
              <a:prstGeom prst="rect">
                <a:avLst/>
              </a:prstGeom>
              <a:blipFill>
                <a:blip r:embed="rId8"/>
                <a:stretch>
                  <a:fillRect l="-475" r="-356" b="-4878"/>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5BB71A8C-764E-4E60-A625-9A7A44CD97E4}"/>
                  </a:ext>
                </a:extLst>
              </p:cNvPr>
              <p:cNvSpPr txBox="1"/>
              <p:nvPr/>
            </p:nvSpPr>
            <p:spPr>
              <a:xfrm>
                <a:off x="5075821" y="2632478"/>
                <a:ext cx="25664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1" i="1" smtClean="0">
                          <a:latin typeface="Cambria Math" panose="02040503050406030204" pitchFamily="18" charset="0"/>
                        </a:rPr>
                        <m:t>𝑷𝒓𝒆𝒄𝒊𝒐</m:t>
                      </m:r>
                      <m:r>
                        <a:rPr lang="es-CO" b="1" i="1" smtClean="0">
                          <a:latin typeface="Cambria Math" panose="02040503050406030204" pitchFamily="18" charset="0"/>
                        </a:rPr>
                        <m:t> </m:t>
                      </m:r>
                      <m:r>
                        <a:rPr lang="es-CO" b="1" i="1" smtClean="0">
                          <a:latin typeface="Cambria Math" panose="02040503050406030204" pitchFamily="18" charset="0"/>
                        </a:rPr>
                        <m:t>𝒔𝒖𝒄𝒊𝒐</m:t>
                      </m:r>
                      <m:r>
                        <a:rPr lang="es-CO" b="0" i="1" smtClean="0">
                          <a:latin typeface="Cambria Math" panose="02040503050406030204" pitchFamily="18" charset="0"/>
                        </a:rPr>
                        <m:t>=120,520</m:t>
                      </m:r>
                    </m:oMath>
                  </m:oMathPara>
                </a14:m>
                <a:endParaRPr lang="es-CO" dirty="0"/>
              </a:p>
            </p:txBody>
          </p:sp>
        </mc:Choice>
        <mc:Fallback xmlns="">
          <p:sp>
            <p:nvSpPr>
              <p:cNvPr id="16" name="CuadroTexto 15">
                <a:extLst>
                  <a:ext uri="{FF2B5EF4-FFF2-40B4-BE49-F238E27FC236}">
                    <a16:creationId xmlns:a16="http://schemas.microsoft.com/office/drawing/2014/main" id="{5BB71A8C-764E-4E60-A625-9A7A44CD97E4}"/>
                  </a:ext>
                </a:extLst>
              </p:cNvPr>
              <p:cNvSpPr txBox="1">
                <a:spLocks noRot="1" noChangeAspect="1" noMove="1" noResize="1" noEditPoints="1" noAdjustHandles="1" noChangeArrowheads="1" noChangeShapeType="1" noTextEdit="1"/>
              </p:cNvSpPr>
              <p:nvPr/>
            </p:nvSpPr>
            <p:spPr>
              <a:xfrm>
                <a:off x="5075821" y="2632478"/>
                <a:ext cx="2566408" cy="276999"/>
              </a:xfrm>
              <a:prstGeom prst="rect">
                <a:avLst/>
              </a:prstGeom>
              <a:blipFill>
                <a:blip r:embed="rId9"/>
                <a:stretch>
                  <a:fillRect l="-1900" r="-2138" b="-8889"/>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3DD96700-BFC8-4E29-9ACE-93CC1EFA47A4}"/>
                  </a:ext>
                </a:extLst>
              </p:cNvPr>
              <p:cNvSpPr txBox="1"/>
              <p:nvPr/>
            </p:nvSpPr>
            <p:spPr>
              <a:xfrm>
                <a:off x="5075821" y="3020015"/>
                <a:ext cx="6609359" cy="616387"/>
              </a:xfrm>
              <a:prstGeom prst="rect">
                <a:avLst/>
              </a:prstGeom>
              <a:effectLst>
                <a:glow rad="635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𝑐𝑢𝑝</m:t>
                      </m:r>
                      <m:r>
                        <a:rPr lang="es-CO" b="0" i="1" smtClean="0">
                          <a:latin typeface="Cambria Math" panose="02040503050406030204" pitchFamily="18" charset="0"/>
                        </a:rPr>
                        <m:t>ó</m:t>
                      </m:r>
                      <m:r>
                        <a:rPr lang="es-CO" b="0" i="1" smtClean="0">
                          <a:latin typeface="Cambria Math" panose="02040503050406030204" pitchFamily="18" charset="0"/>
                        </a:rPr>
                        <m:t>𝑛</m:t>
                      </m:r>
                      <m:r>
                        <a:rPr lang="es-CO" b="0" i="1" smtClean="0">
                          <a:latin typeface="Cambria Math" panose="02040503050406030204" pitchFamily="18" charset="0"/>
                        </a:rPr>
                        <m:t> </m:t>
                      </m:r>
                      <m:r>
                        <a:rPr lang="es-CO" b="0" i="1" smtClean="0">
                          <a:latin typeface="Cambria Math" panose="02040503050406030204" pitchFamily="18" charset="0"/>
                        </a:rPr>
                        <m:t>𝑐𝑜𝑟𝑟𝑖𝑑𝑜</m:t>
                      </m:r>
                      <m:r>
                        <a:rPr lang="es-CO" i="1">
                          <a:latin typeface="Cambria Math"/>
                        </a:rPr>
                        <m:t>=</m:t>
                      </m:r>
                      <m:r>
                        <a:rPr lang="es-CO" i="1">
                          <a:latin typeface="Cambria Math"/>
                        </a:rPr>
                        <m:t>𝑐𝑢𝑝</m:t>
                      </m:r>
                      <m:r>
                        <a:rPr lang="es-CO" i="1">
                          <a:latin typeface="Cambria Math"/>
                        </a:rPr>
                        <m:t>ó</m:t>
                      </m:r>
                      <m:r>
                        <a:rPr lang="es-CO" i="1">
                          <a:latin typeface="Cambria Math"/>
                        </a:rPr>
                        <m:t>𝑛</m:t>
                      </m:r>
                      <m:r>
                        <a:rPr lang="es-CO" i="1">
                          <a:latin typeface="Cambria Math"/>
                        </a:rPr>
                        <m:t> × </m:t>
                      </m:r>
                      <m:d>
                        <m:dPr>
                          <m:begChr m:val="["/>
                          <m:endChr m:val="]"/>
                          <m:ctrlPr>
                            <a:rPr lang="es-CO" i="1">
                              <a:latin typeface="Cambria Math" panose="02040503050406030204" pitchFamily="18" charset="0"/>
                            </a:rPr>
                          </m:ctrlPr>
                        </m:dPr>
                        <m:e>
                          <m:f>
                            <m:fPr>
                              <m:ctrlPr>
                                <a:rPr lang="es-CO" i="1">
                                  <a:latin typeface="Cambria Math" panose="02040503050406030204" pitchFamily="18" charset="0"/>
                                </a:rPr>
                              </m:ctrlPr>
                            </m:fPr>
                            <m:num>
                              <m:r>
                                <a:rPr lang="es-CO" i="1">
                                  <a:latin typeface="Cambria Math"/>
                                </a:rPr>
                                <m:t>𝐷</m:t>
                              </m:r>
                              <m:r>
                                <a:rPr lang="es-CO" i="1">
                                  <a:latin typeface="Cambria Math"/>
                                </a:rPr>
                                <m:t>í</m:t>
                              </m:r>
                              <m:r>
                                <a:rPr lang="es-CO" i="1">
                                  <a:latin typeface="Cambria Math"/>
                                </a:rPr>
                                <m:t>𝑎𝑠</m:t>
                              </m:r>
                              <m:r>
                                <a:rPr lang="es-CO" i="1">
                                  <a:latin typeface="Cambria Math"/>
                                </a:rPr>
                                <m:t> </m:t>
                              </m:r>
                              <m:r>
                                <a:rPr lang="es-CO" i="1">
                                  <a:latin typeface="Cambria Math"/>
                                </a:rPr>
                                <m:t>𝑑𝑒𝑠𝑑𝑒</m:t>
                              </m:r>
                              <m:r>
                                <a:rPr lang="es-CO" i="1">
                                  <a:latin typeface="Cambria Math"/>
                                </a:rPr>
                                <m:t> </m:t>
                              </m:r>
                              <m:r>
                                <a:rPr lang="es-CO" i="1">
                                  <a:latin typeface="Cambria Math"/>
                                </a:rPr>
                                <m:t>𝑒𝑙</m:t>
                              </m:r>
                              <m:r>
                                <a:rPr lang="es-CO" i="1">
                                  <a:latin typeface="Cambria Math"/>
                                </a:rPr>
                                <m:t> ú</m:t>
                              </m:r>
                              <m:r>
                                <a:rPr lang="es-CO" i="1">
                                  <a:latin typeface="Cambria Math"/>
                                </a:rPr>
                                <m:t>𝑙𝑡𝑖𝑚𝑜</m:t>
                              </m:r>
                              <m:r>
                                <a:rPr lang="es-CO" i="1">
                                  <a:latin typeface="Cambria Math"/>
                                </a:rPr>
                                <m:t> </m:t>
                              </m:r>
                              <m:r>
                                <a:rPr lang="es-CO" i="1">
                                  <a:latin typeface="Cambria Math"/>
                                </a:rPr>
                                <m:t>𝑝𝑎𝑔𝑜</m:t>
                              </m:r>
                              <m:r>
                                <a:rPr lang="es-CO" i="1">
                                  <a:latin typeface="Cambria Math"/>
                                </a:rPr>
                                <m:t> </m:t>
                              </m:r>
                              <m:r>
                                <a:rPr lang="es-CO" i="1">
                                  <a:latin typeface="Cambria Math"/>
                                </a:rPr>
                                <m:t>𝑑𝑒</m:t>
                              </m:r>
                              <m:r>
                                <a:rPr lang="es-CO" i="1">
                                  <a:latin typeface="Cambria Math"/>
                                </a:rPr>
                                <m:t> </m:t>
                              </m:r>
                              <m:r>
                                <a:rPr lang="es-CO" i="1">
                                  <a:latin typeface="Cambria Math"/>
                                </a:rPr>
                                <m:t>𝑐𝑢𝑝</m:t>
                              </m:r>
                              <m:r>
                                <a:rPr lang="es-CO" i="1">
                                  <a:latin typeface="Cambria Math"/>
                                </a:rPr>
                                <m:t>ó</m:t>
                              </m:r>
                              <m:r>
                                <a:rPr lang="es-CO" i="1">
                                  <a:latin typeface="Cambria Math"/>
                                </a:rPr>
                                <m:t>𝑛</m:t>
                              </m:r>
                            </m:num>
                            <m:den>
                              <m:r>
                                <a:rPr lang="es-CO" i="1">
                                  <a:latin typeface="Cambria Math"/>
                                </a:rPr>
                                <m:t>𝑑</m:t>
                              </m:r>
                              <m:r>
                                <a:rPr lang="es-CO" i="1">
                                  <a:latin typeface="Cambria Math"/>
                                </a:rPr>
                                <m:t>í</m:t>
                              </m:r>
                              <m:r>
                                <a:rPr lang="es-CO" i="1">
                                  <a:latin typeface="Cambria Math"/>
                                </a:rPr>
                                <m:t>𝑎𝑠</m:t>
                              </m:r>
                              <m:r>
                                <a:rPr lang="es-CO" i="1">
                                  <a:latin typeface="Cambria Math"/>
                                </a:rPr>
                                <m:t> </m:t>
                              </m:r>
                              <m:r>
                                <a:rPr lang="es-CO" i="1">
                                  <a:latin typeface="Cambria Math"/>
                                </a:rPr>
                                <m:t>𝑒𝑛𝑡𝑟𝑒</m:t>
                              </m:r>
                              <m:r>
                                <a:rPr lang="es-CO" i="1">
                                  <a:latin typeface="Cambria Math"/>
                                </a:rPr>
                                <m:t> </m:t>
                              </m:r>
                              <m:r>
                                <a:rPr lang="es-CO" i="1">
                                  <a:latin typeface="Cambria Math"/>
                                </a:rPr>
                                <m:t>𝑝𝑎𝑔𝑜𝑠</m:t>
                              </m:r>
                              <m:r>
                                <a:rPr lang="es-CO" i="1">
                                  <a:latin typeface="Cambria Math"/>
                                </a:rPr>
                                <m:t> </m:t>
                              </m:r>
                              <m:r>
                                <a:rPr lang="es-CO" i="1">
                                  <a:latin typeface="Cambria Math"/>
                                </a:rPr>
                                <m:t>𝑑𝑒</m:t>
                              </m:r>
                              <m:r>
                                <a:rPr lang="es-CO" i="1">
                                  <a:latin typeface="Cambria Math"/>
                                </a:rPr>
                                <m:t> </m:t>
                              </m:r>
                              <m:r>
                                <a:rPr lang="es-CO" i="1">
                                  <a:latin typeface="Cambria Math"/>
                                </a:rPr>
                                <m:t>𝑐𝑢𝑝𝑜𝑛𝑒𝑠</m:t>
                              </m:r>
                            </m:den>
                          </m:f>
                        </m:e>
                      </m:d>
                      <m:r>
                        <a:rPr lang="es-CO" i="1">
                          <a:latin typeface="Cambria Math"/>
                        </a:rPr>
                        <m:t> </m:t>
                      </m:r>
                    </m:oMath>
                  </m:oMathPara>
                </a14:m>
                <a:endParaRPr lang="es-CO" i="1" dirty="0">
                  <a:latin typeface="Cambria Math"/>
                </a:endParaRPr>
              </a:p>
            </p:txBody>
          </p:sp>
        </mc:Choice>
        <mc:Fallback xmlns="">
          <p:sp>
            <p:nvSpPr>
              <p:cNvPr id="18" name="CuadroTexto 17">
                <a:extLst>
                  <a:ext uri="{FF2B5EF4-FFF2-40B4-BE49-F238E27FC236}">
                    <a16:creationId xmlns:a16="http://schemas.microsoft.com/office/drawing/2014/main" id="{3DD96700-BFC8-4E29-9ACE-93CC1EFA47A4}"/>
                  </a:ext>
                </a:extLst>
              </p:cNvPr>
              <p:cNvSpPr txBox="1">
                <a:spLocks noRot="1" noChangeAspect="1" noMove="1" noResize="1" noEditPoints="1" noAdjustHandles="1" noChangeArrowheads="1" noChangeShapeType="1" noTextEdit="1"/>
              </p:cNvSpPr>
              <p:nvPr/>
            </p:nvSpPr>
            <p:spPr>
              <a:xfrm>
                <a:off x="5075821" y="3020015"/>
                <a:ext cx="6609359" cy="616387"/>
              </a:xfrm>
              <a:prstGeom prst="rect">
                <a:avLst/>
              </a:prstGeom>
              <a:blipFill>
                <a:blip r:embed="rId10"/>
                <a:stretch>
                  <a:fillRect/>
                </a:stretch>
              </a:blipFill>
              <a:effectLst>
                <a:glow rad="63500">
                  <a:schemeClr val="accent2">
                    <a:satMod val="175000"/>
                    <a:alpha val="40000"/>
                  </a:schemeClr>
                </a:glow>
              </a:effectLst>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8E877F9C-57F7-4C1B-B04A-47724972FC03}"/>
                  </a:ext>
                </a:extLst>
              </p:cNvPr>
              <p:cNvSpPr txBox="1"/>
              <p:nvPr/>
            </p:nvSpPr>
            <p:spPr>
              <a:xfrm>
                <a:off x="6834311" y="4009140"/>
                <a:ext cx="3735318" cy="616387"/>
              </a:xfrm>
              <a:prstGeom prst="rect">
                <a:avLst/>
              </a:prstGeom>
              <a:ln>
                <a:noFill/>
              </a:ln>
              <a:effectLst/>
            </p:spPr>
            <p:style>
              <a:lnRef idx="2">
                <a:schemeClr val="accent2"/>
              </a:lnRef>
              <a:fillRef idx="1">
                <a:schemeClr val="lt1"/>
              </a:fillRef>
              <a:effectRef idx="0">
                <a:schemeClr val="accent2"/>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𝑐𝑢𝑝</m:t>
                      </m:r>
                      <m:r>
                        <a:rPr lang="es-CO" b="0" i="1" smtClean="0">
                          <a:latin typeface="Cambria Math" panose="02040503050406030204" pitchFamily="18" charset="0"/>
                        </a:rPr>
                        <m:t>ó</m:t>
                      </m:r>
                      <m:r>
                        <a:rPr lang="es-CO" b="0" i="1" smtClean="0">
                          <a:latin typeface="Cambria Math" panose="02040503050406030204" pitchFamily="18" charset="0"/>
                        </a:rPr>
                        <m:t>𝑛</m:t>
                      </m:r>
                      <m:r>
                        <a:rPr lang="es-CO" b="0" i="1" smtClean="0">
                          <a:latin typeface="Cambria Math" panose="02040503050406030204" pitchFamily="18" charset="0"/>
                        </a:rPr>
                        <m:t> </m:t>
                      </m:r>
                      <m:r>
                        <a:rPr lang="es-CO" b="0" i="1" smtClean="0">
                          <a:latin typeface="Cambria Math" panose="02040503050406030204" pitchFamily="18" charset="0"/>
                        </a:rPr>
                        <m:t>𝑐𝑜𝑟𝑟𝑖𝑑𝑜</m:t>
                      </m:r>
                      <m:r>
                        <a:rPr lang="es-CO" i="1">
                          <a:latin typeface="Cambria Math"/>
                        </a:rPr>
                        <m:t>=</m:t>
                      </m:r>
                      <m:r>
                        <a:rPr lang="es-CO" b="0" i="1" smtClean="0">
                          <a:latin typeface="Cambria Math" panose="02040503050406030204" pitchFamily="18" charset="0"/>
                        </a:rPr>
                        <m:t>10</m:t>
                      </m:r>
                      <m:r>
                        <a:rPr lang="es-CO" i="1">
                          <a:latin typeface="Cambria Math"/>
                        </a:rPr>
                        <m:t>× </m:t>
                      </m:r>
                      <m:d>
                        <m:dPr>
                          <m:begChr m:val="["/>
                          <m:endChr m:val="]"/>
                          <m:ctrlPr>
                            <a:rPr lang="es-CO" i="1">
                              <a:latin typeface="Cambria Math" panose="02040503050406030204" pitchFamily="18" charset="0"/>
                            </a:rPr>
                          </m:ctrlPr>
                        </m:dPr>
                        <m:e>
                          <m:f>
                            <m:fPr>
                              <m:ctrlPr>
                                <a:rPr lang="es-CO" i="1">
                                  <a:latin typeface="Cambria Math" panose="02040503050406030204" pitchFamily="18" charset="0"/>
                                </a:rPr>
                              </m:ctrlPr>
                            </m:fPr>
                            <m:num>
                              <m:r>
                                <a:rPr lang="es-CO" b="0" i="1" smtClean="0">
                                  <a:latin typeface="Cambria Math" panose="02040503050406030204" pitchFamily="18" charset="0"/>
                                </a:rPr>
                                <m:t>252</m:t>
                              </m:r>
                            </m:num>
                            <m:den>
                              <m:r>
                                <a:rPr lang="es-CO" b="0" i="1" smtClean="0">
                                  <a:latin typeface="Cambria Math" panose="02040503050406030204" pitchFamily="18" charset="0"/>
                                </a:rPr>
                                <m:t>365</m:t>
                              </m:r>
                            </m:den>
                          </m:f>
                        </m:e>
                      </m:d>
                      <m:r>
                        <a:rPr lang="es-CO" b="0" i="1" smtClean="0">
                          <a:latin typeface="Cambria Math" panose="02040503050406030204" pitchFamily="18" charset="0"/>
                        </a:rPr>
                        <m:t>=6,90</m:t>
                      </m:r>
                      <m:r>
                        <a:rPr lang="es-CO" i="1">
                          <a:latin typeface="Cambria Math"/>
                        </a:rPr>
                        <m:t> </m:t>
                      </m:r>
                    </m:oMath>
                  </m:oMathPara>
                </a14:m>
                <a:endParaRPr lang="es-CO" i="1" dirty="0">
                  <a:latin typeface="Cambria Math"/>
                </a:endParaRPr>
              </a:p>
            </p:txBody>
          </p:sp>
        </mc:Choice>
        <mc:Fallback xmlns="">
          <p:sp>
            <p:nvSpPr>
              <p:cNvPr id="19" name="CuadroTexto 18">
                <a:extLst>
                  <a:ext uri="{FF2B5EF4-FFF2-40B4-BE49-F238E27FC236}">
                    <a16:creationId xmlns:a16="http://schemas.microsoft.com/office/drawing/2014/main" id="{8E877F9C-57F7-4C1B-B04A-47724972FC03}"/>
                  </a:ext>
                </a:extLst>
              </p:cNvPr>
              <p:cNvSpPr txBox="1">
                <a:spLocks noRot="1" noChangeAspect="1" noMove="1" noResize="1" noEditPoints="1" noAdjustHandles="1" noChangeArrowheads="1" noChangeShapeType="1" noTextEdit="1"/>
              </p:cNvSpPr>
              <p:nvPr/>
            </p:nvSpPr>
            <p:spPr>
              <a:xfrm>
                <a:off x="6834311" y="4009140"/>
                <a:ext cx="3735318" cy="616387"/>
              </a:xfrm>
              <a:prstGeom prst="rect">
                <a:avLst/>
              </a:prstGeom>
              <a:blipFill>
                <a:blip r:embed="rId11"/>
                <a:stretch>
                  <a:fillRect/>
                </a:stretch>
              </a:blipFill>
              <a:ln>
                <a:noFill/>
              </a:ln>
              <a:effectLst/>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0" name="CuadroTexto 19">
                <a:extLst>
                  <a:ext uri="{FF2B5EF4-FFF2-40B4-BE49-F238E27FC236}">
                    <a16:creationId xmlns:a16="http://schemas.microsoft.com/office/drawing/2014/main" id="{8BAA3C7F-DC84-4ECE-8002-052D5DD1CCC9}"/>
                  </a:ext>
                </a:extLst>
              </p:cNvPr>
              <p:cNvSpPr txBox="1"/>
              <p:nvPr/>
            </p:nvSpPr>
            <p:spPr>
              <a:xfrm>
                <a:off x="6834311" y="4691668"/>
                <a:ext cx="34208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1" i="1" smtClean="0">
                          <a:latin typeface="Cambria Math" panose="02040503050406030204" pitchFamily="18" charset="0"/>
                        </a:rPr>
                        <m:t>𝑷𝒓𝒆𝒄𝒊𝒐</m:t>
                      </m:r>
                      <m:r>
                        <a:rPr lang="es-CO" b="1" i="1" smtClean="0">
                          <a:latin typeface="Cambria Math" panose="02040503050406030204" pitchFamily="18" charset="0"/>
                        </a:rPr>
                        <m:t> </m:t>
                      </m:r>
                      <m:r>
                        <a:rPr lang="es-CO" b="1" i="1" smtClean="0">
                          <a:latin typeface="Cambria Math" panose="02040503050406030204" pitchFamily="18" charset="0"/>
                        </a:rPr>
                        <m:t>𝒍𝒊𝒎𝒑𝒊𝒐</m:t>
                      </m:r>
                      <m:r>
                        <a:rPr lang="es-CO" b="0" i="1" smtClean="0">
                          <a:latin typeface="Cambria Math" panose="02040503050406030204" pitchFamily="18" charset="0"/>
                        </a:rPr>
                        <m:t>=120,520</m:t>
                      </m:r>
                      <m:r>
                        <a:rPr lang="es-CO" b="0" i="0" smtClean="0">
                          <a:latin typeface="Cambria Math" panose="02040503050406030204" pitchFamily="18" charset="0"/>
                        </a:rPr>
                        <m:t>−6,90</m:t>
                      </m:r>
                    </m:oMath>
                  </m:oMathPara>
                </a14:m>
                <a:endParaRPr lang="es-CO" dirty="0"/>
              </a:p>
            </p:txBody>
          </p:sp>
        </mc:Choice>
        <mc:Fallback xmlns="">
          <p:sp>
            <p:nvSpPr>
              <p:cNvPr id="20" name="CuadroTexto 19">
                <a:extLst>
                  <a:ext uri="{FF2B5EF4-FFF2-40B4-BE49-F238E27FC236}">
                    <a16:creationId xmlns:a16="http://schemas.microsoft.com/office/drawing/2014/main" id="{8BAA3C7F-DC84-4ECE-8002-052D5DD1CCC9}"/>
                  </a:ext>
                </a:extLst>
              </p:cNvPr>
              <p:cNvSpPr txBox="1">
                <a:spLocks noRot="1" noChangeAspect="1" noMove="1" noResize="1" noEditPoints="1" noAdjustHandles="1" noChangeArrowheads="1" noChangeShapeType="1" noTextEdit="1"/>
              </p:cNvSpPr>
              <p:nvPr/>
            </p:nvSpPr>
            <p:spPr>
              <a:xfrm>
                <a:off x="6834311" y="4691668"/>
                <a:ext cx="3420808" cy="276999"/>
              </a:xfrm>
              <a:prstGeom prst="rect">
                <a:avLst/>
              </a:prstGeom>
              <a:blipFill>
                <a:blip r:embed="rId12"/>
                <a:stretch>
                  <a:fillRect l="-1070" t="-6667" r="-1426" b="-35556"/>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AE32E690-5F57-4042-A473-52BAD1FFFEB5}"/>
                  </a:ext>
                </a:extLst>
              </p:cNvPr>
              <p:cNvSpPr txBox="1"/>
              <p:nvPr/>
            </p:nvSpPr>
            <p:spPr>
              <a:xfrm>
                <a:off x="6834311" y="5143525"/>
                <a:ext cx="258404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1" i="1" smtClean="0">
                          <a:latin typeface="Cambria Math" panose="02040503050406030204" pitchFamily="18" charset="0"/>
                        </a:rPr>
                        <m:t>𝑷𝒓𝒆𝒄𝒊𝒐</m:t>
                      </m:r>
                      <m:r>
                        <a:rPr lang="es-CO" b="1" i="1" smtClean="0">
                          <a:latin typeface="Cambria Math" panose="02040503050406030204" pitchFamily="18" charset="0"/>
                        </a:rPr>
                        <m:t> </m:t>
                      </m:r>
                      <m:r>
                        <a:rPr lang="es-CO" b="1" i="1" smtClean="0">
                          <a:latin typeface="Cambria Math" panose="02040503050406030204" pitchFamily="18" charset="0"/>
                        </a:rPr>
                        <m:t>𝒍𝒊𝒎𝒑𝒊𝒐</m:t>
                      </m:r>
                      <m:r>
                        <a:rPr lang="es-CO" b="0" i="1" smtClean="0">
                          <a:latin typeface="Cambria Math" panose="02040503050406030204" pitchFamily="18" charset="0"/>
                        </a:rPr>
                        <m:t>=113,61</m:t>
                      </m:r>
                    </m:oMath>
                  </m:oMathPara>
                </a14:m>
                <a:endParaRPr lang="es-CO" dirty="0"/>
              </a:p>
            </p:txBody>
          </p:sp>
        </mc:Choice>
        <mc:Fallback xmlns="">
          <p:sp>
            <p:nvSpPr>
              <p:cNvPr id="21" name="CuadroTexto 20">
                <a:extLst>
                  <a:ext uri="{FF2B5EF4-FFF2-40B4-BE49-F238E27FC236}">
                    <a16:creationId xmlns:a16="http://schemas.microsoft.com/office/drawing/2014/main" id="{AE32E690-5F57-4042-A473-52BAD1FFFEB5}"/>
                  </a:ext>
                </a:extLst>
              </p:cNvPr>
              <p:cNvSpPr txBox="1">
                <a:spLocks noRot="1" noChangeAspect="1" noMove="1" noResize="1" noEditPoints="1" noAdjustHandles="1" noChangeArrowheads="1" noChangeShapeType="1" noTextEdit="1"/>
              </p:cNvSpPr>
              <p:nvPr/>
            </p:nvSpPr>
            <p:spPr>
              <a:xfrm>
                <a:off x="6834311" y="5143525"/>
                <a:ext cx="2584041" cy="276999"/>
              </a:xfrm>
              <a:prstGeom prst="rect">
                <a:avLst/>
              </a:prstGeom>
              <a:blipFill>
                <a:blip r:embed="rId13"/>
                <a:stretch>
                  <a:fillRect l="-1651" t="-6667" r="-1887" b="-35556"/>
                </a:stretch>
              </a:blipFill>
            </p:spPr>
            <p:txBody>
              <a:bodyPr/>
              <a:lstStyle/>
              <a:p>
                <a:r>
                  <a:rPr lang="es-CO">
                    <a:noFill/>
                  </a:rPr>
                  <a:t> </a:t>
                </a:r>
              </a:p>
            </p:txBody>
          </p:sp>
        </mc:Fallback>
      </mc:AlternateContent>
    </p:spTree>
    <p:extLst>
      <p:ext uri="{BB962C8B-B14F-4D97-AF65-F5344CB8AC3E}">
        <p14:creationId xmlns:p14="http://schemas.microsoft.com/office/powerpoint/2010/main" val="308332188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TotalTime>
  <Words>542</Words>
  <Application>Microsoft Office PowerPoint</Application>
  <PresentationFormat>Panorámica</PresentationFormat>
  <Paragraphs>87</Paragraphs>
  <Slides>7</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Calibri Light</vt:lpstr>
      <vt:lpstr>Cambria Math</vt:lpstr>
      <vt:lpstr>Tema de Office</vt:lpstr>
      <vt:lpstr>Precio Sucio y Limpio de los Bonos</vt:lpstr>
      <vt:lpstr>Precio limpio y precio sucio</vt:lpstr>
      <vt:lpstr>Precio Sucio</vt:lpstr>
      <vt:lpstr>Precio limpio</vt:lpstr>
      <vt:lpstr>Precio limpio y precio sucio</vt:lpstr>
      <vt:lpstr>Ejemplo Precio Sucio y Limpio</vt:lpstr>
      <vt:lpstr>Ejemplo Precio Sucio y Limpio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Precio Sucio y Limpio de los Bonos</dc:title>
  <dc:creator>Natalia Maria Acevedo Prins</dc:creator>
  <cp:lastModifiedBy>Natalia Maria Acevedo Prins</cp:lastModifiedBy>
  <cp:revision>22</cp:revision>
  <dcterms:created xsi:type="dcterms:W3CDTF">2020-04-25T06:11:54Z</dcterms:created>
  <dcterms:modified xsi:type="dcterms:W3CDTF">2020-04-27T06:45:24Z</dcterms:modified>
</cp:coreProperties>
</file>