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306" r:id="rId6"/>
    <p:sldId id="320" r:id="rId7"/>
    <p:sldId id="319" r:id="rId8"/>
    <p:sldId id="325" r:id="rId9"/>
    <p:sldId id="321" r:id="rId10"/>
    <p:sldId id="330" r:id="rId11"/>
    <p:sldId id="328" r:id="rId12"/>
    <p:sldId id="334" r:id="rId13"/>
    <p:sldId id="31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9419" autoAdjust="0"/>
  </p:normalViewPr>
  <p:slideViewPr>
    <p:cSldViewPr snapToGrid="0">
      <p:cViewPr varScale="1">
        <p:scale>
          <a:sx n="80" d="100"/>
          <a:sy n="80" d="100"/>
        </p:scale>
        <p:origin x="9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iguel\Google%20Drive\CLASES%20-%20TRABAJO\ITM\01-2015%20PORTAFOLIO%20DE%20INVERSI&#211;N\CLASES\Bonos%202.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Miguel\Google%20Drive\CLASES%20-%20TRABAJO\ITM\01-2015%20PORTAFOLIO%20DE%20INVERSI&#211;N\CLASES\Bonos%202.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guel\Google%20Drive\CLASES%20-%20TRABAJO\ITM\01-2015%20PORTAFOLIO%20DE%20INVERSI&#211;N\CLASES\Bonos%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Hoja1!$B$26</c:f>
              <c:strCache>
                <c:ptCount val="1"/>
                <c:pt idx="0">
                  <c:v>Precio</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Hoja1!$A$27:$A$32</c:f>
              <c:numCache>
                <c:formatCode>0%</c:formatCode>
                <c:ptCount val="6"/>
                <c:pt idx="0">
                  <c:v>0.02</c:v>
                </c:pt>
                <c:pt idx="1">
                  <c:v>0.04</c:v>
                </c:pt>
                <c:pt idx="2">
                  <c:v>0.06</c:v>
                </c:pt>
                <c:pt idx="3">
                  <c:v>0.08</c:v>
                </c:pt>
                <c:pt idx="4">
                  <c:v>0.1</c:v>
                </c:pt>
                <c:pt idx="5">
                  <c:v>0.12</c:v>
                </c:pt>
              </c:numCache>
            </c:numRef>
          </c:xVal>
          <c:yVal>
            <c:numRef>
              <c:f>Hoja1!$B$27:$B$32</c:f>
              <c:numCache>
                <c:formatCode>"$"#,##0.00_);[Red]\("$"#,##0.00\)</c:formatCode>
                <c:ptCount val="6"/>
                <c:pt idx="0">
                  <c:v>123.07106618118222</c:v>
                </c:pt>
                <c:pt idx="1">
                  <c:v>116.65054619936275</c:v>
                </c:pt>
                <c:pt idx="2">
                  <c:v>110.69204779784653</c:v>
                </c:pt>
                <c:pt idx="3">
                  <c:v>105.15419397449574</c:v>
                </c:pt>
                <c:pt idx="4">
                  <c:v>99.999999999999986</c:v>
                </c:pt>
                <c:pt idx="5">
                  <c:v>95.19633746355683</c:v>
                </c:pt>
              </c:numCache>
            </c:numRef>
          </c:yVal>
          <c:smooth val="1"/>
          <c:extLst>
            <c:ext xmlns:c16="http://schemas.microsoft.com/office/drawing/2014/chart" uri="{C3380CC4-5D6E-409C-BE32-E72D297353CC}">
              <c16:uniqueId val="{00000000-593E-49A9-9173-49E9F162DD08}"/>
            </c:ext>
          </c:extLst>
        </c:ser>
        <c:dLbls>
          <c:showLegendKey val="0"/>
          <c:showVal val="0"/>
          <c:showCatName val="0"/>
          <c:showSerName val="0"/>
          <c:showPercent val="0"/>
          <c:showBubbleSize val="0"/>
        </c:dLbls>
        <c:axId val="569912040"/>
        <c:axId val="569912368"/>
      </c:scatterChart>
      <c:valAx>
        <c:axId val="569912040"/>
        <c:scaling>
          <c:orientation val="minMax"/>
          <c:max val="0.13"/>
          <c:min val="1.9000000000000003E-2"/>
        </c:scaling>
        <c:delete val="0"/>
        <c:axPos val="b"/>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CO"/>
          </a:p>
        </c:txPr>
        <c:crossAx val="569912368"/>
        <c:crosses val="autoZero"/>
        <c:crossBetween val="midCat"/>
      </c:valAx>
      <c:valAx>
        <c:axId val="569912368"/>
        <c:scaling>
          <c:orientation val="minMax"/>
          <c:min val="90"/>
        </c:scaling>
        <c:delete val="0"/>
        <c:axPos val="l"/>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CO"/>
          </a:p>
        </c:txPr>
        <c:crossAx val="5699120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ysClr val="windowText" lastClr="000000"/>
          </a:solidFill>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'Principios 2 y 3'!$L$24</c:f>
              <c:strCache>
                <c:ptCount val="1"/>
                <c:pt idx="0">
                  <c:v>% de cambio en precio</c:v>
                </c:pt>
              </c:strCache>
            </c:strRef>
          </c:tx>
          <c:spPr>
            <a:ln w="22225" cap="flat" cmpd="sng" algn="ctr">
              <a:solidFill>
                <a:schemeClr val="accent1"/>
              </a:solidFill>
              <a:prstDash val="solid"/>
              <a:miter lim="800000"/>
            </a:ln>
            <a:effectLst/>
          </c:spPr>
          <c:marker>
            <c:symbol val="circle"/>
            <c:size val="5"/>
            <c:spPr>
              <a:solidFill>
                <a:schemeClr val="lt1"/>
              </a:solidFill>
              <a:ln w="12700" cap="flat" cmpd="sng" algn="ctr">
                <a:solidFill>
                  <a:schemeClr val="accent1"/>
                </a:solidFill>
                <a:prstDash val="solid"/>
                <a:miter lim="800000"/>
              </a:ln>
              <a:effectLst/>
            </c:spPr>
          </c:marker>
          <c:xVal>
            <c:numRef>
              <c:f>'Principios 2 y 3'!$K$25:$K$29</c:f>
              <c:numCache>
                <c:formatCode>General</c:formatCode>
                <c:ptCount val="5"/>
                <c:pt idx="0">
                  <c:v>10</c:v>
                </c:pt>
                <c:pt idx="1">
                  <c:v>15</c:v>
                </c:pt>
                <c:pt idx="2">
                  <c:v>20</c:v>
                </c:pt>
                <c:pt idx="3">
                  <c:v>25</c:v>
                </c:pt>
                <c:pt idx="4">
                  <c:v>30</c:v>
                </c:pt>
              </c:numCache>
            </c:numRef>
          </c:xVal>
          <c:yVal>
            <c:numRef>
              <c:f>'Principios 2 y 3'!$L$25:$L$29</c:f>
              <c:numCache>
                <c:formatCode>0.00%</c:formatCode>
                <c:ptCount val="5"/>
                <c:pt idx="0">
                  <c:v>0.12290797288513544</c:v>
                </c:pt>
                <c:pt idx="1">
                  <c:v>0.15706250554488299</c:v>
                </c:pt>
                <c:pt idx="2">
                  <c:v>0.18300699504954154</c:v>
                </c:pt>
                <c:pt idx="3">
                  <c:v>0.20331310576061346</c:v>
                </c:pt>
                <c:pt idx="4">
                  <c:v>0.21946233399531689</c:v>
                </c:pt>
              </c:numCache>
            </c:numRef>
          </c:yVal>
          <c:smooth val="1"/>
          <c:extLst>
            <c:ext xmlns:c16="http://schemas.microsoft.com/office/drawing/2014/chart" uri="{C3380CC4-5D6E-409C-BE32-E72D297353CC}">
              <c16:uniqueId val="{00000000-552A-413B-AFB7-0B3426BB16B3}"/>
            </c:ext>
          </c:extLst>
        </c:ser>
        <c:dLbls>
          <c:showLegendKey val="0"/>
          <c:showVal val="0"/>
          <c:showCatName val="0"/>
          <c:showSerName val="0"/>
          <c:showPercent val="0"/>
          <c:showBubbleSize val="0"/>
        </c:dLbls>
        <c:axId val="103512704"/>
        <c:axId val="113249664"/>
      </c:scatterChart>
      <c:valAx>
        <c:axId val="103512704"/>
        <c:scaling>
          <c:orientation val="minMax"/>
          <c:max val="32"/>
          <c:min val="1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Arial" pitchFamily="34" charset="0"/>
                <a:ea typeface="+mn-ea"/>
                <a:cs typeface="Arial" pitchFamily="34" charset="0"/>
              </a:defRPr>
            </a:pPr>
            <a:endParaRPr lang="es-CO"/>
          </a:p>
        </c:txPr>
        <c:crossAx val="113249664"/>
        <c:crosses val="autoZero"/>
        <c:crossBetween val="midCat"/>
      </c:valAx>
      <c:valAx>
        <c:axId val="113249664"/>
        <c:scaling>
          <c:orientation val="minMax"/>
          <c:min val="0.12000000000000001"/>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itchFamily="34" charset="0"/>
                <a:ea typeface="+mn-ea"/>
                <a:cs typeface="Arial" pitchFamily="34" charset="0"/>
              </a:defRPr>
            </a:pPr>
            <a:endParaRPr lang="es-CO"/>
          </a:p>
        </c:txPr>
        <c:crossAx val="10351270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CO"/>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'Principios 2 y 3'!$L$24</c:f>
              <c:strCache>
                <c:ptCount val="1"/>
                <c:pt idx="0">
                  <c:v>% de cambio en precio</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'Principios 2 y 3'!$K$25:$K$29</c:f>
              <c:numCache>
                <c:formatCode>General</c:formatCode>
                <c:ptCount val="5"/>
                <c:pt idx="0">
                  <c:v>10</c:v>
                </c:pt>
                <c:pt idx="1">
                  <c:v>15</c:v>
                </c:pt>
                <c:pt idx="2">
                  <c:v>20</c:v>
                </c:pt>
                <c:pt idx="3">
                  <c:v>25</c:v>
                </c:pt>
                <c:pt idx="4">
                  <c:v>30</c:v>
                </c:pt>
              </c:numCache>
            </c:numRef>
          </c:xVal>
          <c:yVal>
            <c:numRef>
              <c:f>'Principios 2 y 3'!$L$25:$L$29</c:f>
              <c:numCache>
                <c:formatCode>0.00%</c:formatCode>
                <c:ptCount val="5"/>
                <c:pt idx="0">
                  <c:v>0.12290797288513544</c:v>
                </c:pt>
                <c:pt idx="1">
                  <c:v>0.15706250554488299</c:v>
                </c:pt>
                <c:pt idx="2">
                  <c:v>0.18300699504954154</c:v>
                </c:pt>
                <c:pt idx="3">
                  <c:v>0.20331310576061346</c:v>
                </c:pt>
                <c:pt idx="4">
                  <c:v>0.21946233399531689</c:v>
                </c:pt>
              </c:numCache>
            </c:numRef>
          </c:yVal>
          <c:smooth val="0"/>
          <c:extLst>
            <c:ext xmlns:c16="http://schemas.microsoft.com/office/drawing/2014/chart" uri="{C3380CC4-5D6E-409C-BE32-E72D297353CC}">
              <c16:uniqueId val="{00000000-E840-4A89-A5F4-1A60A633215B}"/>
            </c:ext>
          </c:extLst>
        </c:ser>
        <c:dLbls>
          <c:showLegendKey val="0"/>
          <c:showVal val="0"/>
          <c:showCatName val="0"/>
          <c:showSerName val="0"/>
          <c:showPercent val="0"/>
          <c:showBubbleSize val="0"/>
        </c:dLbls>
        <c:axId val="113292032"/>
        <c:axId val="113293952"/>
      </c:scatterChart>
      <c:valAx>
        <c:axId val="113292032"/>
        <c:scaling>
          <c:orientation val="minMax"/>
          <c:max val="32"/>
          <c:min val="1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13293952"/>
        <c:crosses val="autoZero"/>
        <c:crossBetween val="midCat"/>
      </c:valAx>
      <c:valAx>
        <c:axId val="113293952"/>
        <c:scaling>
          <c:orientation val="minMax"/>
          <c:min val="0.12000000000000001"/>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132920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2"/>
            <c:marker>
              <c:symbol val="circle"/>
              <c:size val="5"/>
              <c:spPr>
                <a:solidFill>
                  <a:schemeClr val="accent1"/>
                </a:solidFill>
                <a:ln w="9525">
                  <a:solidFill>
                    <a:schemeClr val="accent1"/>
                  </a:solidFill>
                </a:ln>
                <a:effectLst/>
              </c:spPr>
            </c:marker>
            <c:bubble3D val="0"/>
            <c:spPr>
              <a:ln w="22225" cap="rnd">
                <a:solidFill>
                  <a:schemeClr val="accent1"/>
                </a:solidFill>
                <a:round/>
              </a:ln>
              <a:effectLst/>
            </c:spPr>
            <c:extLst>
              <c:ext xmlns:c16="http://schemas.microsoft.com/office/drawing/2014/chart" uri="{C3380CC4-5D6E-409C-BE32-E72D297353CC}">
                <c16:uniqueId val="{00000001-3E79-4C53-86C2-580202572514}"/>
              </c:ext>
            </c:extLst>
          </c:dPt>
          <c:xVal>
            <c:numRef>
              <c:f>'Principio 4'!$M$16:$M$24</c:f>
              <c:numCache>
                <c:formatCode>0%</c:formatCode>
                <c:ptCount val="9"/>
                <c:pt idx="0">
                  <c:v>0</c:v>
                </c:pt>
                <c:pt idx="1">
                  <c:v>0.02</c:v>
                </c:pt>
                <c:pt idx="2">
                  <c:v>0.04</c:v>
                </c:pt>
                <c:pt idx="3">
                  <c:v>0.06</c:v>
                </c:pt>
                <c:pt idx="4">
                  <c:v>0.08</c:v>
                </c:pt>
                <c:pt idx="5">
                  <c:v>0.1</c:v>
                </c:pt>
                <c:pt idx="6">
                  <c:v>0.12000000000000001</c:v>
                </c:pt>
                <c:pt idx="7">
                  <c:v>0.14000000000000001</c:v>
                </c:pt>
                <c:pt idx="8">
                  <c:v>0.16</c:v>
                </c:pt>
              </c:numCache>
            </c:numRef>
          </c:xVal>
          <c:yVal>
            <c:numRef>
              <c:f>'Principio 4'!$P$16:$P$24</c:f>
              <c:numCache>
                <c:formatCode>0.00%</c:formatCode>
                <c:ptCount val="9"/>
                <c:pt idx="0">
                  <c:v>0.44337305443869068</c:v>
                </c:pt>
                <c:pt idx="1">
                  <c:v>0.28846646060073233</c:v>
                </c:pt>
                <c:pt idx="2">
                  <c:v>0.24139669615465165</c:v>
                </c:pt>
                <c:pt idx="3">
                  <c:v>0.21863366677696172</c:v>
                </c:pt>
                <c:pt idx="4">
                  <c:v>0.20521318491299967</c:v>
                </c:pt>
                <c:pt idx="5">
                  <c:v>0.19636294814898592</c:v>
                </c:pt>
                <c:pt idx="6">
                  <c:v>0.19008808194302751</c:v>
                </c:pt>
                <c:pt idx="7">
                  <c:v>0.18540724118073992</c:v>
                </c:pt>
                <c:pt idx="8">
                  <c:v>0.18178147776763276</c:v>
                </c:pt>
              </c:numCache>
            </c:numRef>
          </c:yVal>
          <c:smooth val="0"/>
          <c:extLst>
            <c:ext xmlns:c16="http://schemas.microsoft.com/office/drawing/2014/chart" uri="{C3380CC4-5D6E-409C-BE32-E72D297353CC}">
              <c16:uniqueId val="{00000002-3E79-4C53-86C2-580202572514}"/>
            </c:ext>
          </c:extLst>
        </c:ser>
        <c:dLbls>
          <c:showLegendKey val="0"/>
          <c:showVal val="0"/>
          <c:showCatName val="0"/>
          <c:showSerName val="0"/>
          <c:showPercent val="0"/>
          <c:showBubbleSize val="0"/>
        </c:dLbls>
        <c:axId val="113308800"/>
        <c:axId val="114435968"/>
      </c:scatterChart>
      <c:valAx>
        <c:axId val="113308800"/>
        <c:scaling>
          <c:orientation val="minMax"/>
        </c:scaling>
        <c:delete val="0"/>
        <c:axPos val="b"/>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14435968"/>
        <c:crosses val="autoZero"/>
        <c:crossBetween val="midCat"/>
      </c:valAx>
      <c:valAx>
        <c:axId val="114435968"/>
        <c:scaling>
          <c:orientation val="minMax"/>
          <c:min val="0.1"/>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133088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0.69142</cdr:x>
      <cdr:y>0.29402</cdr:y>
    </cdr:from>
    <cdr:to>
      <cdr:x>0.69142</cdr:x>
      <cdr:y>0.43291</cdr:y>
    </cdr:to>
    <cdr:cxnSp macro="">
      <cdr:nvCxnSpPr>
        <cdr:cNvPr id="3" name="Conector recto 2">
          <a:extLst xmlns:a="http://schemas.openxmlformats.org/drawingml/2006/main">
            <a:ext uri="{FF2B5EF4-FFF2-40B4-BE49-F238E27FC236}">
              <a16:creationId xmlns:a16="http://schemas.microsoft.com/office/drawing/2014/main" id="{D9DCA43C-ABEE-4844-A80E-DE61E7614EEE}"/>
            </a:ext>
          </a:extLst>
        </cdr:cNvPr>
        <cdr:cNvCxnSpPr/>
      </cdr:nvCxnSpPr>
      <cdr:spPr>
        <a:xfrm xmlns:a="http://schemas.openxmlformats.org/drawingml/2006/main">
          <a:off x="5711962" y="806547"/>
          <a:ext cx="0" cy="381000"/>
        </a:xfrm>
        <a:prstGeom xmlns:a="http://schemas.openxmlformats.org/drawingml/2006/main" prst="line">
          <a:avLst/>
        </a:prstGeom>
        <a:effectLst xmlns:a="http://schemas.openxmlformats.org/drawingml/2006/main">
          <a:glow rad="63500">
            <a:schemeClr val="accent2">
              <a:satMod val="175000"/>
              <a:alpha val="40000"/>
            </a:schemeClr>
          </a:glow>
        </a:effectLst>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0.48573</cdr:x>
      <cdr:y>0.43291</cdr:y>
    </cdr:from>
    <cdr:to>
      <cdr:x>0.69281</cdr:x>
      <cdr:y>0.43291</cdr:y>
    </cdr:to>
    <cdr:cxnSp macro="">
      <cdr:nvCxnSpPr>
        <cdr:cNvPr id="5" name="Conector recto 4">
          <a:extLst xmlns:a="http://schemas.openxmlformats.org/drawingml/2006/main">
            <a:ext uri="{FF2B5EF4-FFF2-40B4-BE49-F238E27FC236}">
              <a16:creationId xmlns:a16="http://schemas.microsoft.com/office/drawing/2014/main" id="{497E1018-0501-490D-ACEE-40BA27541FED}"/>
            </a:ext>
          </a:extLst>
        </cdr:cNvPr>
        <cdr:cNvCxnSpPr/>
      </cdr:nvCxnSpPr>
      <cdr:spPr>
        <a:xfrm xmlns:a="http://schemas.openxmlformats.org/drawingml/2006/main">
          <a:off x="4012702" y="1187547"/>
          <a:ext cx="1710690" cy="0"/>
        </a:xfrm>
        <a:prstGeom xmlns:a="http://schemas.openxmlformats.org/drawingml/2006/main" prst="line">
          <a:avLst/>
        </a:prstGeom>
        <a:effectLst xmlns:a="http://schemas.openxmlformats.org/drawingml/2006/main">
          <a:glow rad="63500">
            <a:schemeClr val="accent2">
              <a:satMod val="175000"/>
              <a:alpha val="40000"/>
            </a:schemeClr>
          </a:glow>
        </a:effectLst>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0.69557</cdr:x>
      <cdr:y>0.29818</cdr:y>
    </cdr:from>
    <cdr:to>
      <cdr:x>0.89481</cdr:x>
      <cdr:y>0.29818</cdr:y>
    </cdr:to>
    <cdr:cxnSp macro="">
      <cdr:nvCxnSpPr>
        <cdr:cNvPr id="8" name="Conector recto 7">
          <a:extLst xmlns:a="http://schemas.openxmlformats.org/drawingml/2006/main">
            <a:ext uri="{FF2B5EF4-FFF2-40B4-BE49-F238E27FC236}">
              <a16:creationId xmlns:a16="http://schemas.microsoft.com/office/drawing/2014/main" id="{70A6E877-B5AA-4AAD-B53A-61FD583E802D}"/>
            </a:ext>
          </a:extLst>
        </cdr:cNvPr>
        <cdr:cNvCxnSpPr/>
      </cdr:nvCxnSpPr>
      <cdr:spPr>
        <a:xfrm xmlns:a="http://schemas.openxmlformats.org/drawingml/2006/main">
          <a:off x="5746252" y="817977"/>
          <a:ext cx="1645920" cy="0"/>
        </a:xfrm>
        <a:prstGeom xmlns:a="http://schemas.openxmlformats.org/drawingml/2006/main" prst="line">
          <a:avLst/>
        </a:prstGeom>
        <a:effectLst xmlns:a="http://schemas.openxmlformats.org/drawingml/2006/main">
          <a:glow rad="63500">
            <a:schemeClr val="accent2">
              <a:satMod val="175000"/>
              <a:alpha val="40000"/>
            </a:schemeClr>
          </a:glow>
        </a:effectLst>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0.89343</cdr:x>
      <cdr:y>0.19818</cdr:y>
    </cdr:from>
    <cdr:to>
      <cdr:x>0.89343</cdr:x>
      <cdr:y>0.30235</cdr:y>
    </cdr:to>
    <cdr:cxnSp macro="">
      <cdr:nvCxnSpPr>
        <cdr:cNvPr id="10" name="Conector recto 9">
          <a:extLst xmlns:a="http://schemas.openxmlformats.org/drawingml/2006/main">
            <a:ext uri="{FF2B5EF4-FFF2-40B4-BE49-F238E27FC236}">
              <a16:creationId xmlns:a16="http://schemas.microsoft.com/office/drawing/2014/main" id="{225AE50E-2AF0-4A5F-95D1-D3FC660A647F}"/>
            </a:ext>
          </a:extLst>
        </cdr:cNvPr>
        <cdr:cNvCxnSpPr/>
      </cdr:nvCxnSpPr>
      <cdr:spPr>
        <a:xfrm xmlns:a="http://schemas.openxmlformats.org/drawingml/2006/main">
          <a:off x="7380742" y="543657"/>
          <a:ext cx="0" cy="285750"/>
        </a:xfrm>
        <a:prstGeom xmlns:a="http://schemas.openxmlformats.org/drawingml/2006/main" prst="line">
          <a:avLst/>
        </a:prstGeom>
        <a:effectLst xmlns:a="http://schemas.openxmlformats.org/drawingml/2006/main">
          <a:glow rad="63500">
            <a:schemeClr val="accent2">
              <a:satMod val="175000"/>
              <a:alpha val="40000"/>
            </a:schemeClr>
          </a:glow>
        </a:effectLst>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2BBEC-13AA-4FC7-B459-A7F7A43C8C10}" type="datetimeFigureOut">
              <a:rPr lang="es-CO" smtClean="0"/>
              <a:t>28/04/2020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D4889-3D9D-4C03-8666-57B4157E085B}" type="slidenum">
              <a:rPr lang="es-CO" smtClean="0"/>
              <a:t>‹Nº›</a:t>
            </a:fld>
            <a:endParaRPr lang="es-CO"/>
          </a:p>
        </p:txBody>
      </p:sp>
    </p:spTree>
    <p:extLst>
      <p:ext uri="{BB962C8B-B14F-4D97-AF65-F5344CB8AC3E}">
        <p14:creationId xmlns:p14="http://schemas.microsoft.com/office/powerpoint/2010/main" val="252602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Hola en este video veremos los principios de </a:t>
            </a:r>
            <a:r>
              <a:rPr lang="es-CO" dirty="0" err="1"/>
              <a:t>Malkiel</a:t>
            </a:r>
            <a:r>
              <a:rPr lang="es-CO" dirty="0"/>
              <a:t>, que determinan como es el comportamiento de los precios de los bonos ante cambios en la variables que los componen y de esta forma conocer y administrar la sensibilidad de estos instrumentos</a:t>
            </a:r>
          </a:p>
        </p:txBody>
      </p:sp>
      <p:sp>
        <p:nvSpPr>
          <p:cNvPr id="4" name="Marcador de número de diapositiva 3"/>
          <p:cNvSpPr>
            <a:spLocks noGrp="1"/>
          </p:cNvSpPr>
          <p:nvPr>
            <p:ph type="sldNum" sz="quarter" idx="5"/>
          </p:nvPr>
        </p:nvSpPr>
        <p:spPr/>
        <p:txBody>
          <a:bodyPr/>
          <a:lstStyle/>
          <a:p>
            <a:fld id="{5B9D4889-3D9D-4C03-8666-57B4157E085B}" type="slidenum">
              <a:rPr lang="es-CO" smtClean="0"/>
              <a:t>1</a:t>
            </a:fld>
            <a:endParaRPr lang="es-CO"/>
          </a:p>
        </p:txBody>
      </p:sp>
    </p:spTree>
    <p:extLst>
      <p:ext uri="{BB962C8B-B14F-4D97-AF65-F5344CB8AC3E}">
        <p14:creationId xmlns:p14="http://schemas.microsoft.com/office/powerpoint/2010/main" val="72153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precios de los bonos están determinados por el </a:t>
            </a:r>
            <a:r>
              <a:rPr lang="es-CO" dirty="0" err="1"/>
              <a:t>rendimeinto</a:t>
            </a:r>
            <a:r>
              <a:rPr lang="es-CO" dirty="0"/>
              <a:t> y la fecha de vencimiento, Por ello es importante conocer como se afectan los bonos ante cambios en estas variables, la primera de ellas es el rendimiento de mercado y configura el primer principio, Un cambio en las tasas de interés siempre ocasionará un cambio en la … supongamos que tenemos un bono con tasa cupón</a:t>
            </a:r>
          </a:p>
        </p:txBody>
      </p:sp>
      <p:sp>
        <p:nvSpPr>
          <p:cNvPr id="4" name="Marcador de número de diapositiva 3"/>
          <p:cNvSpPr>
            <a:spLocks noGrp="1"/>
          </p:cNvSpPr>
          <p:nvPr>
            <p:ph type="sldNum" sz="quarter" idx="5"/>
          </p:nvPr>
        </p:nvSpPr>
        <p:spPr/>
        <p:txBody>
          <a:bodyPr/>
          <a:lstStyle/>
          <a:p>
            <a:fld id="{5B9D4889-3D9D-4C03-8666-57B4157E085B}" type="slidenum">
              <a:rPr lang="es-CO" smtClean="0"/>
              <a:t>2</a:t>
            </a:fld>
            <a:endParaRPr lang="es-CO"/>
          </a:p>
        </p:txBody>
      </p:sp>
    </p:spTree>
    <p:extLst>
      <p:ext uri="{BB962C8B-B14F-4D97-AF65-F5344CB8AC3E}">
        <p14:creationId xmlns:p14="http://schemas.microsoft.com/office/powerpoint/2010/main" val="253187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principio 2 indicará que mientras mas lejos se encuentre el vencimiento más sensible es su precio a un cambio en las tasas de interés, si los demás factores se mantienen constantes.</a:t>
            </a:r>
          </a:p>
        </p:txBody>
      </p:sp>
      <p:sp>
        <p:nvSpPr>
          <p:cNvPr id="4" name="Marcador de número de diapositiva 3"/>
          <p:cNvSpPr>
            <a:spLocks noGrp="1"/>
          </p:cNvSpPr>
          <p:nvPr>
            <p:ph type="sldNum" sz="quarter" idx="5"/>
          </p:nvPr>
        </p:nvSpPr>
        <p:spPr/>
        <p:txBody>
          <a:bodyPr/>
          <a:lstStyle/>
          <a:p>
            <a:fld id="{5B9D4889-3D9D-4C03-8666-57B4157E085B}" type="slidenum">
              <a:rPr lang="es-CO" smtClean="0"/>
              <a:t>3</a:t>
            </a:fld>
            <a:endParaRPr lang="es-CO"/>
          </a:p>
        </p:txBody>
      </p:sp>
    </p:spTree>
    <p:extLst>
      <p:ext uri="{BB962C8B-B14F-4D97-AF65-F5344CB8AC3E}">
        <p14:creationId xmlns:p14="http://schemas.microsoft.com/office/powerpoint/2010/main" val="99770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principio 4 tiene que ver con la segunda variable importante en el precio del bono que es la tasa cupón, este principio indica que mientras…</a:t>
            </a:r>
          </a:p>
        </p:txBody>
      </p:sp>
      <p:sp>
        <p:nvSpPr>
          <p:cNvPr id="4" name="Marcador de número de diapositiva 3"/>
          <p:cNvSpPr>
            <a:spLocks noGrp="1"/>
          </p:cNvSpPr>
          <p:nvPr>
            <p:ph type="sldNum" sz="quarter" idx="5"/>
          </p:nvPr>
        </p:nvSpPr>
        <p:spPr/>
        <p:txBody>
          <a:bodyPr/>
          <a:lstStyle/>
          <a:p>
            <a:fld id="{5B9D4889-3D9D-4C03-8666-57B4157E085B}" type="slidenum">
              <a:rPr lang="es-CO" smtClean="0"/>
              <a:t>7</a:t>
            </a:fld>
            <a:endParaRPr lang="es-CO"/>
          </a:p>
        </p:txBody>
      </p:sp>
    </p:spTree>
    <p:extLst>
      <p:ext uri="{BB962C8B-B14F-4D97-AF65-F5344CB8AC3E}">
        <p14:creationId xmlns:p14="http://schemas.microsoft.com/office/powerpoint/2010/main" val="4191906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Gracias. Te invito a que veas el siguiente de vídeo donde explicaremos por medio de la duración y la </a:t>
            </a:r>
            <a:r>
              <a:rPr lang="es-CO" dirty="0" err="1"/>
              <a:t>convenxidad</a:t>
            </a:r>
            <a:r>
              <a:rPr lang="es-CO" dirty="0"/>
              <a:t> como se agrupan estos factores que determinan la sensibilidad de los instrumentos de renta fija.</a:t>
            </a:r>
          </a:p>
        </p:txBody>
      </p:sp>
      <p:sp>
        <p:nvSpPr>
          <p:cNvPr id="4" name="Marcador de número de diapositiva 3"/>
          <p:cNvSpPr>
            <a:spLocks noGrp="1"/>
          </p:cNvSpPr>
          <p:nvPr>
            <p:ph type="sldNum" sz="quarter" idx="5"/>
          </p:nvPr>
        </p:nvSpPr>
        <p:spPr/>
        <p:txBody>
          <a:bodyPr/>
          <a:lstStyle/>
          <a:p>
            <a:fld id="{D9545BF9-8ADB-48B2-ABDD-85C2AC061F74}" type="slidenum">
              <a:rPr lang="es-CO" smtClean="0"/>
              <a:t>10</a:t>
            </a:fld>
            <a:endParaRPr lang="es-CO"/>
          </a:p>
        </p:txBody>
      </p:sp>
    </p:spTree>
    <p:extLst>
      <p:ext uri="{BB962C8B-B14F-4D97-AF65-F5344CB8AC3E}">
        <p14:creationId xmlns:p14="http://schemas.microsoft.com/office/powerpoint/2010/main" val="264163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32B77-B614-453E-A09C-86414EFBF05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1EFA7A2-F1C4-44F1-9461-46E479CC8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E897C7B-4966-4770-A33F-6725769F4AAF}"/>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5" name="Marcador de pie de página 4">
            <a:extLst>
              <a:ext uri="{FF2B5EF4-FFF2-40B4-BE49-F238E27FC236}">
                <a16:creationId xmlns:a16="http://schemas.microsoft.com/office/drawing/2014/main" id="{5854BDCB-C209-42BE-B543-A420F10F726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860A3C6-C6FF-472A-B79F-215D005D52BF}"/>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260546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155EA-BEB8-4A9D-9912-4B27F11E392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2FB2110-7ADB-4BC4-9A06-1D7B140667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1E0CF2A-7C68-4AA6-9F23-4E9DF2D5E883}"/>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5" name="Marcador de pie de página 4">
            <a:extLst>
              <a:ext uri="{FF2B5EF4-FFF2-40B4-BE49-F238E27FC236}">
                <a16:creationId xmlns:a16="http://schemas.microsoft.com/office/drawing/2014/main" id="{A4A9EE00-2D1D-4BAF-AD01-1E4FFA03BE4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964E195-02ED-4931-8C5C-F0F97FEFB2AD}"/>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102255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6E95250-49CA-4B21-95CD-D0AA5AD59BD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065A921-996E-4ADE-8C16-B7D16BE241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1B7EEF7-C35A-48C3-B382-99FA323C044C}"/>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5" name="Marcador de pie de página 4">
            <a:extLst>
              <a:ext uri="{FF2B5EF4-FFF2-40B4-BE49-F238E27FC236}">
                <a16:creationId xmlns:a16="http://schemas.microsoft.com/office/drawing/2014/main" id="{021E8E2F-D405-4A6B-A76E-8C941AAA715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78A5490-B9DA-4027-8121-508DA49272AF}"/>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291461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58454-9B97-401F-B9C0-2394D70D94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36151AC-7D76-4CD8-AA52-56F0AA6A535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3B01EB0-9E7A-4AE4-BDE5-6FCEE28E47D4}"/>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5" name="Marcador de pie de página 4">
            <a:extLst>
              <a:ext uri="{FF2B5EF4-FFF2-40B4-BE49-F238E27FC236}">
                <a16:creationId xmlns:a16="http://schemas.microsoft.com/office/drawing/2014/main" id="{F0DA9646-A4FE-4569-8E1D-0FBC2C128B5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ABC6C8-8D77-473C-887C-36B286493ABB}"/>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23557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261D8-3184-4F73-96AD-09F9C4C2518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2D8DA09-B660-400D-BBBB-18309E125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5EB0390-EC84-4610-8493-8A842F9138D4}"/>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5" name="Marcador de pie de página 4">
            <a:extLst>
              <a:ext uri="{FF2B5EF4-FFF2-40B4-BE49-F238E27FC236}">
                <a16:creationId xmlns:a16="http://schemas.microsoft.com/office/drawing/2014/main" id="{74E46833-F194-4ECD-9F85-863401FC97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F57E54-E010-4206-82C9-EF0C41DC8A7F}"/>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125644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25872-3EFC-4E98-8790-F1B93938CC4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032187F-0DC8-4D5C-ADA7-86695E7CE09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7A73875-460F-4DA7-8827-4C9B290F4F0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D03E302-E9C1-47B3-BDE9-82312DF787BE}"/>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6" name="Marcador de pie de página 5">
            <a:extLst>
              <a:ext uri="{FF2B5EF4-FFF2-40B4-BE49-F238E27FC236}">
                <a16:creationId xmlns:a16="http://schemas.microsoft.com/office/drawing/2014/main" id="{8B68C05A-D5A2-4BEC-A8C5-67C00E6F3F3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6E11672-AF5F-47EE-9A27-0C66A8EBD762}"/>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106893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FB63C-7AB5-4C71-AC0A-9C953A2838A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1DA5F9E-18B3-4319-8A31-57385C101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DEFECA5-2BF9-41B9-9D1E-CB36DC6088F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4839EE7-666C-4628-B34B-16B1B5B79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DFDF1C6-DE47-4881-817B-62476783A35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CA3B2C4-5083-4716-AB4E-3DD40B5EBB82}"/>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8" name="Marcador de pie de página 7">
            <a:extLst>
              <a:ext uri="{FF2B5EF4-FFF2-40B4-BE49-F238E27FC236}">
                <a16:creationId xmlns:a16="http://schemas.microsoft.com/office/drawing/2014/main" id="{D224AB77-ACEB-4B18-8F97-1757F9BDD63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2AEFE7D-F6A2-4BEE-AFED-F4BE462070DF}"/>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383072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96E6B-48B4-478F-A5B3-AE92117CA31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CF3D216-B68C-4E06-B571-12BC9FEC6CCF}"/>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4" name="Marcador de pie de página 3">
            <a:extLst>
              <a:ext uri="{FF2B5EF4-FFF2-40B4-BE49-F238E27FC236}">
                <a16:creationId xmlns:a16="http://schemas.microsoft.com/office/drawing/2014/main" id="{057D7F71-2466-4016-9031-2BB2E79DB30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C23F866-F175-4A27-8576-0309626BBFEF}"/>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21484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5EA3757-087D-4C50-8611-6206F084E364}"/>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3" name="Marcador de pie de página 2">
            <a:extLst>
              <a:ext uri="{FF2B5EF4-FFF2-40B4-BE49-F238E27FC236}">
                <a16:creationId xmlns:a16="http://schemas.microsoft.com/office/drawing/2014/main" id="{28087A12-7C51-4BE9-B07A-24D5C605D74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33DEEEB-024C-478B-84F4-6BEE12B08D37}"/>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43451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9F88-7125-42E9-87E5-5D382565B9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D54DB62-42CF-4309-87EF-3F519084E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C863600-B70A-4D41-8D73-C663C97EF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83AB47F-F2FB-45F6-B0B1-D6AAA17EE20C}"/>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6" name="Marcador de pie de página 5">
            <a:extLst>
              <a:ext uri="{FF2B5EF4-FFF2-40B4-BE49-F238E27FC236}">
                <a16:creationId xmlns:a16="http://schemas.microsoft.com/office/drawing/2014/main" id="{CD14CB4C-B222-45D5-9FB7-2C8B2303DDE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3CBAF1E-BFD6-4076-AB2E-58C7C425C85A}"/>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79232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8F793-F95D-43A6-AE70-CFD95363B2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A03120C-55A2-42BD-83B8-1CDB1E469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C2B7DFF-21E0-4BDF-A05B-2142B8992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D26B56-603D-4B98-8789-D1BF9E26E7D5}"/>
              </a:ext>
            </a:extLst>
          </p:cNvPr>
          <p:cNvSpPr>
            <a:spLocks noGrp="1"/>
          </p:cNvSpPr>
          <p:nvPr>
            <p:ph type="dt" sz="half" idx="10"/>
          </p:nvPr>
        </p:nvSpPr>
        <p:spPr/>
        <p:txBody>
          <a:bodyPr/>
          <a:lstStyle/>
          <a:p>
            <a:fld id="{65DF392E-0768-4822-B994-F6261CDAF927}" type="datetimeFigureOut">
              <a:rPr lang="es-CO" smtClean="0"/>
              <a:t>28/04/2020</a:t>
            </a:fld>
            <a:endParaRPr lang="es-CO"/>
          </a:p>
        </p:txBody>
      </p:sp>
      <p:sp>
        <p:nvSpPr>
          <p:cNvPr id="6" name="Marcador de pie de página 5">
            <a:extLst>
              <a:ext uri="{FF2B5EF4-FFF2-40B4-BE49-F238E27FC236}">
                <a16:creationId xmlns:a16="http://schemas.microsoft.com/office/drawing/2014/main" id="{DAC048BA-6E42-4C75-B8E5-F1DC9D04D2C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1D9CA67-4B5D-44A4-AF8E-BC701D857B66}"/>
              </a:ext>
            </a:extLst>
          </p:cNvPr>
          <p:cNvSpPr>
            <a:spLocks noGrp="1"/>
          </p:cNvSpPr>
          <p:nvPr>
            <p:ph type="sldNum" sz="quarter" idx="12"/>
          </p:nvPr>
        </p:nvSpPr>
        <p:spPr/>
        <p:txBody>
          <a:bodyPr/>
          <a:lstStyle/>
          <a:p>
            <a:fld id="{7F1D0E48-750F-40B6-8D61-60C94F68F111}" type="slidenum">
              <a:rPr lang="es-CO" smtClean="0"/>
              <a:t>‹Nº›</a:t>
            </a:fld>
            <a:endParaRPr lang="es-CO"/>
          </a:p>
        </p:txBody>
      </p:sp>
    </p:spTree>
    <p:extLst>
      <p:ext uri="{BB962C8B-B14F-4D97-AF65-F5344CB8AC3E}">
        <p14:creationId xmlns:p14="http://schemas.microsoft.com/office/powerpoint/2010/main" val="126092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F0145B4-9C4E-4D6A-9FA3-3B7D7F4C6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82326B2-7E9B-40B8-9430-BD259B109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F9EC8D2-B7B2-4AA0-B53D-572B42075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F392E-0768-4822-B994-F6261CDAF927}" type="datetimeFigureOut">
              <a:rPr lang="es-CO" smtClean="0"/>
              <a:t>28/04/2020</a:t>
            </a:fld>
            <a:endParaRPr lang="es-CO"/>
          </a:p>
        </p:txBody>
      </p:sp>
      <p:sp>
        <p:nvSpPr>
          <p:cNvPr id="5" name="Marcador de pie de página 4">
            <a:extLst>
              <a:ext uri="{FF2B5EF4-FFF2-40B4-BE49-F238E27FC236}">
                <a16:creationId xmlns:a16="http://schemas.microsoft.com/office/drawing/2014/main" id="{7F2A2BBC-C8F1-4D16-AE81-355284C6E7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1CD9523-D440-415F-ACEE-0BA9D3D69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D0E48-750F-40B6-8D61-60C94F68F111}" type="slidenum">
              <a:rPr lang="es-CO" smtClean="0"/>
              <a:t>‹Nº›</a:t>
            </a:fld>
            <a:endParaRPr lang="es-CO"/>
          </a:p>
        </p:txBody>
      </p:sp>
    </p:spTree>
    <p:extLst>
      <p:ext uri="{BB962C8B-B14F-4D97-AF65-F5344CB8AC3E}">
        <p14:creationId xmlns:p14="http://schemas.microsoft.com/office/powerpoint/2010/main" val="1352288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B7F4C61-D6D9-4037-874C-83621DF857DA}"/>
              </a:ext>
            </a:extLst>
          </p:cNvPr>
          <p:cNvSpPr>
            <a:spLocks noGrp="1"/>
          </p:cNvSpPr>
          <p:nvPr>
            <p:ph type="ctrTitle"/>
          </p:nvPr>
        </p:nvSpPr>
        <p:spPr>
          <a:xfrm>
            <a:off x="1524000" y="1722473"/>
            <a:ext cx="9144000" cy="1372819"/>
          </a:xfrm>
          <a:ln w="28575"/>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r>
              <a:rPr lang="es-CO" b="1" dirty="0">
                <a:ln w="0"/>
                <a:solidFill>
                  <a:schemeClr val="tx1"/>
                </a:solidFill>
                <a:effectLst>
                  <a:outerShdw blurRad="38100" dist="19050" dir="2700000" algn="tl" rotWithShape="0">
                    <a:schemeClr val="dk1">
                      <a:alpha val="40000"/>
                    </a:schemeClr>
                  </a:outerShdw>
                </a:effectLst>
              </a:rPr>
              <a:t>Principios de los bonos</a:t>
            </a:r>
          </a:p>
        </p:txBody>
      </p:sp>
      <p:sp>
        <p:nvSpPr>
          <p:cNvPr id="5" name="Subtítulo 2">
            <a:extLst>
              <a:ext uri="{FF2B5EF4-FFF2-40B4-BE49-F238E27FC236}">
                <a16:creationId xmlns:a16="http://schemas.microsoft.com/office/drawing/2014/main" id="{3B974322-D9D3-4F83-B975-FF883C0DDE90}"/>
              </a:ext>
            </a:extLst>
          </p:cNvPr>
          <p:cNvSpPr txBox="1">
            <a:spLocks/>
          </p:cNvSpPr>
          <p:nvPr/>
        </p:nvSpPr>
        <p:spPr>
          <a:xfrm>
            <a:off x="1524000" y="4261256"/>
            <a:ext cx="9144000" cy="7892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a:t>Portafolios de Inversión</a:t>
            </a:r>
            <a:endParaRPr lang="es-CO" dirty="0"/>
          </a:p>
        </p:txBody>
      </p:sp>
      <p:sp>
        <p:nvSpPr>
          <p:cNvPr id="6" name="Rectángulo 5">
            <a:extLst>
              <a:ext uri="{FF2B5EF4-FFF2-40B4-BE49-F238E27FC236}">
                <a16:creationId xmlns:a16="http://schemas.microsoft.com/office/drawing/2014/main" id="{286DC01F-E250-4959-AC70-BE59A6258722}"/>
              </a:ext>
            </a:extLst>
          </p:cNvPr>
          <p:cNvSpPr/>
          <p:nvPr/>
        </p:nvSpPr>
        <p:spPr>
          <a:xfrm>
            <a:off x="3967148" y="5560942"/>
            <a:ext cx="4257704" cy="461665"/>
          </a:xfrm>
          <a:prstGeom prst="rect">
            <a:avLst/>
          </a:prstGeom>
        </p:spPr>
        <p:txBody>
          <a:bodyPr wrap="none">
            <a:spAutoFit/>
          </a:bodyPr>
          <a:lstStyle/>
          <a:p>
            <a:r>
              <a:rPr lang="es-CO" sz="2400" b="1" dirty="0"/>
              <a:t>Docente: </a:t>
            </a:r>
            <a:r>
              <a:rPr lang="es-CO" sz="2400" dirty="0"/>
              <a:t>Natalia Acevedo Prins. </a:t>
            </a:r>
          </a:p>
        </p:txBody>
      </p:sp>
    </p:spTree>
    <p:extLst>
      <p:ext uri="{BB962C8B-B14F-4D97-AF65-F5344CB8AC3E}">
        <p14:creationId xmlns:p14="http://schemas.microsoft.com/office/powerpoint/2010/main" val="152535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EADF1-12E0-446A-AB42-2AA8ABBDCE51}"/>
              </a:ext>
            </a:extLst>
          </p:cNvPr>
          <p:cNvSpPr>
            <a:spLocks noGrp="1"/>
          </p:cNvSpPr>
          <p:nvPr>
            <p:ph type="title"/>
          </p:nvPr>
        </p:nvSpPr>
        <p:spPr>
          <a:xfrm>
            <a:off x="838200" y="2468245"/>
            <a:ext cx="10515600" cy="1325563"/>
          </a:xfrm>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a:bodyPr>
          <a:lstStyle/>
          <a:p>
            <a:pPr algn="ctr"/>
            <a:r>
              <a:rPr lang="es-CO" sz="6600" b="1" dirty="0">
                <a:ln w="9525">
                  <a:solidFill>
                    <a:schemeClr val="bg1"/>
                  </a:solidFill>
                  <a:prstDash val="solid"/>
                </a:ln>
                <a:effectLst>
                  <a:outerShdw blurRad="12700" dist="38100" dir="2700000" algn="tl" rotWithShape="0">
                    <a:schemeClr val="bg1">
                      <a:lumMod val="50000"/>
                    </a:schemeClr>
                  </a:outerShdw>
                </a:effectLst>
              </a:rPr>
              <a:t>¡Gracias!</a:t>
            </a:r>
          </a:p>
        </p:txBody>
      </p:sp>
    </p:spTree>
    <p:extLst>
      <p:ext uri="{BB962C8B-B14F-4D97-AF65-F5344CB8AC3E}">
        <p14:creationId xmlns:p14="http://schemas.microsoft.com/office/powerpoint/2010/main" val="229458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Título"/>
          <p:cNvSpPr txBox="1">
            <a:spLocks/>
          </p:cNvSpPr>
          <p:nvPr/>
        </p:nvSpPr>
        <p:spPr>
          <a:xfrm>
            <a:off x="616688" y="308344"/>
            <a:ext cx="11111024" cy="83465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a:t>Principio 1</a:t>
            </a:r>
            <a:endParaRPr lang="es-CO" dirty="0"/>
          </a:p>
        </p:txBody>
      </p:sp>
      <p:sp>
        <p:nvSpPr>
          <p:cNvPr id="5" name="CuadroTexto 4"/>
          <p:cNvSpPr txBox="1"/>
          <p:nvPr/>
        </p:nvSpPr>
        <p:spPr>
          <a:xfrm>
            <a:off x="616687" y="1412776"/>
            <a:ext cx="11111023" cy="116030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defPPr>
              <a:defRPr lang="es-CO"/>
            </a:defPPr>
            <a:lvl1pPr indent="-342900" algn="just">
              <a:lnSpc>
                <a:spcPct val="150000"/>
              </a:lnSpc>
              <a:spcBef>
                <a:spcPct val="20000"/>
              </a:spcBef>
              <a:buFont typeface="Arial" pitchFamily="34" charset="0"/>
              <a:buNone/>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r>
              <a:rPr lang="es-CO" sz="2000" dirty="0"/>
              <a:t>Un cambio en las tasas de interés del mercado ocasiona un cambio en dirección opuesta de los valores de mercado de los títulos de renta fija.</a:t>
            </a:r>
          </a:p>
        </p:txBody>
      </p:sp>
      <p:graphicFrame>
        <p:nvGraphicFramePr>
          <p:cNvPr id="7" name="Tabla 6">
            <a:extLst>
              <a:ext uri="{FF2B5EF4-FFF2-40B4-BE49-F238E27FC236}">
                <a16:creationId xmlns:a16="http://schemas.microsoft.com/office/drawing/2014/main" id="{AD026504-3043-44B5-9BA7-5B3CEAE4F095}"/>
              </a:ext>
            </a:extLst>
          </p:cNvPr>
          <p:cNvGraphicFramePr>
            <a:graphicFrameLocks noGrp="1"/>
          </p:cNvGraphicFramePr>
          <p:nvPr>
            <p:extLst>
              <p:ext uri="{D42A27DB-BD31-4B8C-83A1-F6EECF244321}">
                <p14:modId xmlns:p14="http://schemas.microsoft.com/office/powerpoint/2010/main" val="2336171570"/>
              </p:ext>
            </p:extLst>
          </p:nvPr>
        </p:nvGraphicFramePr>
        <p:xfrm>
          <a:off x="6096000" y="3108669"/>
          <a:ext cx="2910730" cy="1125855"/>
        </p:xfrm>
        <a:graphic>
          <a:graphicData uri="http://schemas.openxmlformats.org/drawingml/2006/table">
            <a:tbl>
              <a:tblPr/>
              <a:tblGrid>
                <a:gridCol w="1500845">
                  <a:extLst>
                    <a:ext uri="{9D8B030D-6E8A-4147-A177-3AD203B41FA5}">
                      <a16:colId xmlns:a16="http://schemas.microsoft.com/office/drawing/2014/main" val="20000"/>
                    </a:ext>
                  </a:extLst>
                </a:gridCol>
                <a:gridCol w="1409885">
                  <a:extLst>
                    <a:ext uri="{9D8B030D-6E8A-4147-A177-3AD203B41FA5}">
                      <a16:colId xmlns:a16="http://schemas.microsoft.com/office/drawing/2014/main" val="20001"/>
                    </a:ext>
                  </a:extLst>
                </a:gridCol>
              </a:tblGrid>
              <a:tr h="210630">
                <a:tc>
                  <a:txBody>
                    <a:bodyPr/>
                    <a:lstStyle/>
                    <a:p>
                      <a:pPr algn="ctr" fontAlgn="ctr">
                        <a:lnSpc>
                          <a:spcPct val="150000"/>
                        </a:lnSpc>
                      </a:pPr>
                      <a:r>
                        <a:rPr lang="es-CO" sz="1600" b="1" i="0" u="none" strike="noStrike" dirty="0">
                          <a:solidFill>
                            <a:srgbClr val="000000"/>
                          </a:solidFill>
                          <a:effectLst/>
                          <a:latin typeface="Arial" panose="020B0604020202020204" pitchFamily="34" charset="0"/>
                          <a:cs typeface="Arial" panose="020B0604020202020204" pitchFamily="34" charset="0"/>
                        </a:rPr>
                        <a:t>Tasa </a:t>
                      </a:r>
                      <a:r>
                        <a:rPr lang="es-CO" sz="1600" b="1" u="none" strike="noStrike" kern="1200" dirty="0">
                          <a:solidFill>
                            <a:schemeClr val="tx1"/>
                          </a:solidFill>
                          <a:effectLst/>
                          <a:latin typeface="+mn-lt"/>
                          <a:ea typeface="+mn-ea"/>
                          <a:cs typeface="+mn-cs"/>
                        </a:rPr>
                        <a:t>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ct val="150000"/>
                        </a:lnSpc>
                      </a:pPr>
                      <a:r>
                        <a:rPr lang="es-CO" sz="1600" b="0" i="0" u="none" strike="noStrike" dirty="0">
                          <a:solidFill>
                            <a:srgbClr val="000000"/>
                          </a:solidFill>
                          <a:effectLst/>
                          <a:latin typeface="Arial" panose="020B0604020202020204" pitchFamily="34" charset="0"/>
                          <a:cs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7756">
                <a:tc>
                  <a:txBody>
                    <a:bodyPr/>
                    <a:lstStyle/>
                    <a:p>
                      <a:pPr algn="ctr" fontAlgn="ctr">
                        <a:lnSpc>
                          <a:spcPct val="150000"/>
                        </a:lnSpc>
                      </a:pPr>
                      <a:r>
                        <a:rPr lang="es-CO" sz="1600" b="1" i="0" u="none" strike="noStrike" dirty="0">
                          <a:solidFill>
                            <a:srgbClr val="000000"/>
                          </a:solidFill>
                          <a:effectLst/>
                          <a:latin typeface="Arial" panose="020B0604020202020204" pitchFamily="34" charset="0"/>
                          <a:cs typeface="Arial" panose="020B0604020202020204" pitchFamily="34" charset="0"/>
                        </a:rPr>
                        <a:t>Períodos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ct val="150000"/>
                        </a:lnSpc>
                      </a:pPr>
                      <a:r>
                        <a:rPr lang="es-CO" sz="1600" b="0" i="0" u="none" strike="noStrike" dirty="0">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7756">
                <a:tc>
                  <a:txBody>
                    <a:bodyPr/>
                    <a:lstStyle/>
                    <a:p>
                      <a:pPr algn="ctr" fontAlgn="ctr">
                        <a:lnSpc>
                          <a:spcPct val="150000"/>
                        </a:lnSpc>
                      </a:pPr>
                      <a:r>
                        <a:rPr lang="es-CO" sz="1600" b="1" i="0" u="none" strike="noStrike" dirty="0">
                          <a:solidFill>
                            <a:srgbClr val="000000"/>
                          </a:solidFill>
                          <a:effectLst/>
                          <a:latin typeface="Arial" panose="020B0604020202020204" pitchFamily="34" charset="0"/>
                          <a:cs typeface="Arial" panose="020B060402020202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ct val="150000"/>
                        </a:lnSpc>
                      </a:pPr>
                      <a:r>
                        <a:rPr lang="es-CO" sz="16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Tabla 7">
            <a:extLst>
              <a:ext uri="{FF2B5EF4-FFF2-40B4-BE49-F238E27FC236}">
                <a16:creationId xmlns:a16="http://schemas.microsoft.com/office/drawing/2014/main" id="{A376A574-FEE9-4768-B85E-65862D0C75D5}"/>
              </a:ext>
            </a:extLst>
          </p:cNvPr>
          <p:cNvGraphicFramePr>
            <a:graphicFrameLocks noGrp="1"/>
          </p:cNvGraphicFramePr>
          <p:nvPr>
            <p:extLst>
              <p:ext uri="{D42A27DB-BD31-4B8C-83A1-F6EECF244321}">
                <p14:modId xmlns:p14="http://schemas.microsoft.com/office/powerpoint/2010/main" val="1183124160"/>
              </p:ext>
            </p:extLst>
          </p:nvPr>
        </p:nvGraphicFramePr>
        <p:xfrm>
          <a:off x="6096000" y="4361329"/>
          <a:ext cx="2910730" cy="1266825"/>
        </p:xfrm>
        <a:graphic>
          <a:graphicData uri="http://schemas.openxmlformats.org/drawingml/2006/table">
            <a:tbl>
              <a:tblPr/>
              <a:tblGrid>
                <a:gridCol w="1115780">
                  <a:extLst>
                    <a:ext uri="{9D8B030D-6E8A-4147-A177-3AD203B41FA5}">
                      <a16:colId xmlns:a16="http://schemas.microsoft.com/office/drawing/2014/main" val="20000"/>
                    </a:ext>
                  </a:extLst>
                </a:gridCol>
                <a:gridCol w="1794950">
                  <a:extLst>
                    <a:ext uri="{9D8B030D-6E8A-4147-A177-3AD203B41FA5}">
                      <a16:colId xmlns:a16="http://schemas.microsoft.com/office/drawing/2014/main" val="20001"/>
                    </a:ext>
                  </a:extLst>
                </a:gridCol>
              </a:tblGrid>
              <a:tr h="204145">
                <a:tc>
                  <a:txBody>
                    <a:bodyPr/>
                    <a:lstStyle/>
                    <a:p>
                      <a:pPr algn="ctr" fontAlgn="ctr"/>
                      <a:r>
                        <a:rPr lang="es-CO" sz="1600" b="1" i="0" u="none" strike="noStrike" dirty="0">
                          <a:solidFill>
                            <a:srgbClr val="000000"/>
                          </a:solidFill>
                          <a:effectLst/>
                          <a:latin typeface="Arial" panose="020B0604020202020204" pitchFamily="34" charset="0"/>
                          <a:cs typeface="Arial" panose="020B0604020202020204" pitchFamily="34" charset="0"/>
                        </a:rPr>
                        <a:t>Períodos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s-CO" sz="1600" b="1" i="0" u="none" strike="noStrike" dirty="0">
                          <a:solidFill>
                            <a:srgbClr val="000000"/>
                          </a:solidFill>
                          <a:effectLst/>
                          <a:latin typeface="Arial" panose="020B0604020202020204" pitchFamily="34" charset="0"/>
                          <a:cs typeface="Arial" panose="020B0604020202020204" pitchFamily="34" charset="0"/>
                        </a:rPr>
                        <a:t>Flujos de Caja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04145">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4145">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4145">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4145">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9" name="Gráfico 8">
            <a:extLst>
              <a:ext uri="{FF2B5EF4-FFF2-40B4-BE49-F238E27FC236}">
                <a16:creationId xmlns:a16="http://schemas.microsoft.com/office/drawing/2014/main" id="{F85036FC-524A-4C66-BBAE-CBD77004D19E}"/>
              </a:ext>
            </a:extLst>
          </p:cNvPr>
          <p:cNvGraphicFramePr>
            <a:graphicFrameLocks/>
          </p:cNvGraphicFramePr>
          <p:nvPr>
            <p:extLst>
              <p:ext uri="{D42A27DB-BD31-4B8C-83A1-F6EECF244321}">
                <p14:modId xmlns:p14="http://schemas.microsoft.com/office/powerpoint/2010/main" val="537573811"/>
              </p:ext>
            </p:extLst>
          </p:nvPr>
        </p:nvGraphicFramePr>
        <p:xfrm>
          <a:off x="616687" y="2764466"/>
          <a:ext cx="5129391" cy="33492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a 9">
            <a:extLst>
              <a:ext uri="{FF2B5EF4-FFF2-40B4-BE49-F238E27FC236}">
                <a16:creationId xmlns:a16="http://schemas.microsoft.com/office/drawing/2014/main" id="{288B9C28-5C39-478F-9F89-FB6203F40823}"/>
              </a:ext>
            </a:extLst>
          </p:cNvPr>
          <p:cNvGraphicFramePr>
            <a:graphicFrameLocks noGrp="1"/>
          </p:cNvGraphicFramePr>
          <p:nvPr>
            <p:extLst>
              <p:ext uri="{D42A27DB-BD31-4B8C-83A1-F6EECF244321}">
                <p14:modId xmlns:p14="http://schemas.microsoft.com/office/powerpoint/2010/main" val="3668143687"/>
              </p:ext>
            </p:extLst>
          </p:nvPr>
        </p:nvGraphicFramePr>
        <p:xfrm>
          <a:off x="9112102" y="3108669"/>
          <a:ext cx="2636876" cy="2505321"/>
        </p:xfrm>
        <a:graphic>
          <a:graphicData uri="http://schemas.openxmlformats.org/drawingml/2006/table">
            <a:tbl>
              <a:tblPr>
                <a:tableStyleId>{616DA210-FB5B-4158-B5E0-FEB733F419BA}</a:tableStyleId>
              </a:tblPr>
              <a:tblGrid>
                <a:gridCol w="1416996">
                  <a:extLst>
                    <a:ext uri="{9D8B030D-6E8A-4147-A177-3AD203B41FA5}">
                      <a16:colId xmlns:a16="http://schemas.microsoft.com/office/drawing/2014/main" val="120526301"/>
                    </a:ext>
                  </a:extLst>
                </a:gridCol>
                <a:gridCol w="1219880">
                  <a:extLst>
                    <a:ext uri="{9D8B030D-6E8A-4147-A177-3AD203B41FA5}">
                      <a16:colId xmlns:a16="http://schemas.microsoft.com/office/drawing/2014/main" val="524777585"/>
                    </a:ext>
                  </a:extLst>
                </a:gridCol>
              </a:tblGrid>
              <a:tr h="357903">
                <a:tc>
                  <a:txBody>
                    <a:bodyPr/>
                    <a:lstStyle/>
                    <a:p>
                      <a:pPr algn="ctr" fontAlgn="b"/>
                      <a:r>
                        <a:rPr lang="es-CO" sz="1600" b="1" u="none" strike="noStrike" dirty="0">
                          <a:effectLst/>
                        </a:rPr>
                        <a:t>Tasa</a:t>
                      </a:r>
                      <a:endParaRPr lang="es-CO"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b"/>
                      <a:r>
                        <a:rPr lang="es-CO" sz="1600" b="1" u="none" strike="noStrike" dirty="0">
                          <a:effectLst/>
                        </a:rPr>
                        <a:t>Precio</a:t>
                      </a:r>
                      <a:endParaRPr lang="es-CO" sz="1600" b="1"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extLst>
                  <a:ext uri="{0D108BD9-81ED-4DB2-BD59-A6C34878D82A}">
                    <a16:rowId xmlns:a16="http://schemas.microsoft.com/office/drawing/2014/main" val="1335044241"/>
                  </a:ext>
                </a:extLst>
              </a:tr>
              <a:tr h="357903">
                <a:tc>
                  <a:txBody>
                    <a:bodyPr/>
                    <a:lstStyle/>
                    <a:p>
                      <a:pPr algn="ctr" fontAlgn="b"/>
                      <a:r>
                        <a:rPr lang="es-CO" sz="1600" u="none" strike="noStrike" dirty="0">
                          <a:effectLst/>
                        </a:rPr>
                        <a:t>2%</a:t>
                      </a:r>
                      <a:endParaRPr lang="es-CO"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O" sz="1600" u="none" strike="noStrike" dirty="0">
                          <a:effectLst/>
                        </a:rPr>
                        <a:t>$ 123,07</a:t>
                      </a:r>
                      <a:endParaRPr lang="es-CO"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4770032"/>
                  </a:ext>
                </a:extLst>
              </a:tr>
              <a:tr h="357903">
                <a:tc>
                  <a:txBody>
                    <a:bodyPr/>
                    <a:lstStyle/>
                    <a:p>
                      <a:pPr algn="ctr" fontAlgn="b"/>
                      <a:r>
                        <a:rPr lang="es-CO" sz="1600" u="none" strike="noStrike" dirty="0">
                          <a:effectLst/>
                        </a:rPr>
                        <a:t>4%</a:t>
                      </a:r>
                      <a:endParaRPr lang="es-CO"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O" sz="1600" u="none" strike="noStrike" dirty="0">
                          <a:effectLst/>
                        </a:rPr>
                        <a:t>$ 116,65</a:t>
                      </a:r>
                      <a:endParaRPr lang="es-CO"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18780076"/>
                  </a:ext>
                </a:extLst>
              </a:tr>
              <a:tr h="357903">
                <a:tc>
                  <a:txBody>
                    <a:bodyPr/>
                    <a:lstStyle/>
                    <a:p>
                      <a:pPr algn="ctr" fontAlgn="b"/>
                      <a:r>
                        <a:rPr lang="es-CO" sz="1600" u="none" strike="noStrike" dirty="0">
                          <a:effectLst/>
                        </a:rPr>
                        <a:t>6%</a:t>
                      </a:r>
                      <a:endParaRPr lang="es-CO"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O" sz="1600" u="none" strike="noStrike" dirty="0">
                          <a:effectLst/>
                        </a:rPr>
                        <a:t>$ 110,69</a:t>
                      </a:r>
                      <a:endParaRPr lang="es-CO"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79836243"/>
                  </a:ext>
                </a:extLst>
              </a:tr>
              <a:tr h="357903">
                <a:tc>
                  <a:txBody>
                    <a:bodyPr/>
                    <a:lstStyle/>
                    <a:p>
                      <a:pPr algn="ctr" fontAlgn="b"/>
                      <a:r>
                        <a:rPr lang="es-CO" sz="1600" u="none" strike="noStrike" dirty="0">
                          <a:effectLst/>
                        </a:rPr>
                        <a:t>8%</a:t>
                      </a:r>
                      <a:endParaRPr lang="es-CO"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O" sz="1600" u="none" strike="noStrike" dirty="0">
                          <a:effectLst/>
                        </a:rPr>
                        <a:t>$ 105,15</a:t>
                      </a:r>
                      <a:endParaRPr lang="es-CO"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61415532"/>
                  </a:ext>
                </a:extLst>
              </a:tr>
              <a:tr h="357903">
                <a:tc>
                  <a:txBody>
                    <a:bodyPr/>
                    <a:lstStyle/>
                    <a:p>
                      <a:pPr algn="ctr" fontAlgn="b"/>
                      <a:r>
                        <a:rPr lang="es-CO" sz="1600" u="none" strike="noStrike" dirty="0">
                          <a:effectLst/>
                        </a:rPr>
                        <a:t>10%</a:t>
                      </a:r>
                      <a:endParaRPr lang="es-CO"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O" sz="1600" u="none" strike="noStrike" dirty="0">
                          <a:effectLst/>
                        </a:rPr>
                        <a:t>$ 100,00</a:t>
                      </a:r>
                      <a:endParaRPr lang="es-CO"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12185852"/>
                  </a:ext>
                </a:extLst>
              </a:tr>
              <a:tr h="357903">
                <a:tc>
                  <a:txBody>
                    <a:bodyPr/>
                    <a:lstStyle/>
                    <a:p>
                      <a:pPr algn="ctr" fontAlgn="b"/>
                      <a:r>
                        <a:rPr lang="es-CO" sz="1600" u="none" strike="noStrike" dirty="0">
                          <a:effectLst/>
                        </a:rPr>
                        <a:t>12%</a:t>
                      </a:r>
                      <a:endParaRPr lang="es-CO"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CO" sz="1600" u="none" strike="noStrike" dirty="0">
                          <a:effectLst/>
                        </a:rPr>
                        <a:t>$ 95,20</a:t>
                      </a:r>
                      <a:endParaRPr lang="es-CO"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06027"/>
                  </a:ext>
                </a:extLst>
              </a:tr>
            </a:tbl>
          </a:graphicData>
        </a:graphic>
      </p:graphicFrame>
    </p:spTree>
    <p:extLst>
      <p:ext uri="{BB962C8B-B14F-4D97-AF65-F5344CB8AC3E}">
        <p14:creationId xmlns:p14="http://schemas.microsoft.com/office/powerpoint/2010/main" val="264471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p:cNvSpPr txBox="1">
            <a:spLocks/>
          </p:cNvSpPr>
          <p:nvPr/>
        </p:nvSpPr>
        <p:spPr>
          <a:xfrm>
            <a:off x="489096" y="235905"/>
            <a:ext cx="10994065" cy="685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a:t>Principio 2</a:t>
            </a:r>
            <a:endParaRPr lang="es-CO" dirty="0"/>
          </a:p>
        </p:txBody>
      </p:sp>
      <p:sp>
        <p:nvSpPr>
          <p:cNvPr id="6" name="CuadroTexto 5"/>
          <p:cNvSpPr txBox="1"/>
          <p:nvPr/>
        </p:nvSpPr>
        <p:spPr>
          <a:xfrm>
            <a:off x="489095" y="1228570"/>
            <a:ext cx="10994065" cy="96173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defPPr>
              <a:defRPr lang="es-CO"/>
            </a:defPPr>
            <a:lvl1pPr indent="-342900" algn="ctr">
              <a:lnSpc>
                <a:spcPct val="150000"/>
              </a:lnSpc>
              <a:spcBef>
                <a:spcPct val="20000"/>
              </a:spcBef>
              <a:buFont typeface="Arial" pitchFamily="34" charset="0"/>
              <a:buNone/>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CO" dirty="0"/>
              <a:t>Mientras más lejos se encuentre el vencimiento de un bono, más sensible es su precio a un cambio en las tasas de interés, si los demás factores se mantienen constantes.</a:t>
            </a:r>
          </a:p>
        </p:txBody>
      </p:sp>
      <p:sp>
        <p:nvSpPr>
          <p:cNvPr id="2" name="CuadroTexto 1"/>
          <p:cNvSpPr txBox="1"/>
          <p:nvPr/>
        </p:nvSpPr>
        <p:spPr>
          <a:xfrm rot="16200000">
            <a:off x="-1019112" y="4016882"/>
            <a:ext cx="3354971" cy="338554"/>
          </a:xfrm>
          <a:prstGeom prst="rect">
            <a:avLst/>
          </a:prstGeom>
          <a:noFill/>
        </p:spPr>
        <p:txBody>
          <a:bodyPr wrap="square" rtlCol="0">
            <a:spAutoFit/>
          </a:bodyPr>
          <a:lstStyle/>
          <a:p>
            <a:r>
              <a:rPr lang="es-CO" sz="1400" b="1" dirty="0">
                <a:latin typeface="Arial" panose="020B0604020202020204" pitchFamily="34" charset="0"/>
                <a:cs typeface="Arial" panose="020B0604020202020204" pitchFamily="34" charset="0"/>
              </a:rPr>
              <a:t>Cambio en el </a:t>
            </a:r>
            <a:r>
              <a:rPr lang="es-CO" sz="1600" b="1" dirty="0">
                <a:latin typeface="Arial" panose="020B0604020202020204" pitchFamily="34" charset="0"/>
                <a:cs typeface="Arial" panose="020B0604020202020204" pitchFamily="34" charset="0"/>
              </a:rPr>
              <a:t>precio</a:t>
            </a:r>
            <a:r>
              <a:rPr lang="es-CO" sz="1400" b="1" dirty="0">
                <a:latin typeface="Arial" panose="020B0604020202020204" pitchFamily="34" charset="0"/>
                <a:cs typeface="Arial" panose="020B0604020202020204" pitchFamily="34" charset="0"/>
              </a:rPr>
              <a:t> porcentual</a:t>
            </a:r>
          </a:p>
        </p:txBody>
      </p:sp>
      <p:sp>
        <p:nvSpPr>
          <p:cNvPr id="10" name="CuadroTexto 9"/>
          <p:cNvSpPr txBox="1"/>
          <p:nvPr/>
        </p:nvSpPr>
        <p:spPr>
          <a:xfrm>
            <a:off x="2339944" y="5833018"/>
            <a:ext cx="2636912" cy="338554"/>
          </a:xfrm>
          <a:prstGeom prst="rect">
            <a:avLst/>
          </a:prstGeom>
          <a:noFill/>
        </p:spPr>
        <p:txBody>
          <a:bodyPr wrap="square" rtlCol="0">
            <a:spAutoFit/>
          </a:bodyPr>
          <a:lstStyle/>
          <a:p>
            <a:pPr algn="ctr"/>
            <a:r>
              <a:rPr lang="es-CO" sz="1600" b="1" dirty="0">
                <a:latin typeface="Arial" panose="020B0604020202020204" pitchFamily="34" charset="0"/>
                <a:cs typeface="Arial" panose="020B0604020202020204" pitchFamily="34" charset="0"/>
              </a:rPr>
              <a:t>Vencimiento</a:t>
            </a:r>
          </a:p>
        </p:txBody>
      </p:sp>
      <p:sp>
        <p:nvSpPr>
          <p:cNvPr id="13" name="CuadroTexto 12"/>
          <p:cNvSpPr txBox="1"/>
          <p:nvPr/>
        </p:nvSpPr>
        <p:spPr>
          <a:xfrm>
            <a:off x="489095" y="2464435"/>
            <a:ext cx="5900275" cy="338554"/>
          </a:xfrm>
          <a:prstGeom prst="rect">
            <a:avLst/>
          </a:prstGeom>
          <a:noFill/>
        </p:spPr>
        <p:txBody>
          <a:bodyPr wrap="square" rtlCol="0">
            <a:spAutoFit/>
          </a:bodyPr>
          <a:lstStyle/>
          <a:p>
            <a:r>
              <a:rPr lang="es-CO" sz="1600" dirty="0">
                <a:latin typeface="Arial" panose="020B0604020202020204" pitchFamily="34" charset="0"/>
                <a:cs typeface="Arial" panose="020B0604020202020204" pitchFamily="34" charset="0"/>
              </a:rPr>
              <a:t>Ejemplo cuando las tasas de interés pasan de 5% a 7%</a:t>
            </a:r>
          </a:p>
        </p:txBody>
      </p:sp>
      <p:graphicFrame>
        <p:nvGraphicFramePr>
          <p:cNvPr id="8" name="7 Gráfico"/>
          <p:cNvGraphicFramePr>
            <a:graphicFrameLocks/>
          </p:cNvGraphicFramePr>
          <p:nvPr>
            <p:extLst>
              <p:ext uri="{D42A27DB-BD31-4B8C-83A1-F6EECF244321}">
                <p14:modId xmlns:p14="http://schemas.microsoft.com/office/powerpoint/2010/main" val="3381214395"/>
              </p:ext>
            </p:extLst>
          </p:nvPr>
        </p:nvGraphicFramePr>
        <p:xfrm>
          <a:off x="930807" y="3089818"/>
          <a:ext cx="516519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a 8">
            <a:extLst>
              <a:ext uri="{FF2B5EF4-FFF2-40B4-BE49-F238E27FC236}">
                <a16:creationId xmlns:a16="http://schemas.microsoft.com/office/drawing/2014/main" id="{CCFE60E2-C5E5-467A-B962-5FE05CA787B5}"/>
              </a:ext>
            </a:extLst>
          </p:cNvPr>
          <p:cNvGraphicFramePr>
            <a:graphicFrameLocks noGrp="1"/>
          </p:cNvGraphicFramePr>
          <p:nvPr>
            <p:extLst>
              <p:ext uri="{D42A27DB-BD31-4B8C-83A1-F6EECF244321}">
                <p14:modId xmlns:p14="http://schemas.microsoft.com/office/powerpoint/2010/main" val="3397329505"/>
              </p:ext>
            </p:extLst>
          </p:nvPr>
        </p:nvGraphicFramePr>
        <p:xfrm>
          <a:off x="6317965" y="2641163"/>
          <a:ext cx="5165194" cy="1520190"/>
        </p:xfrm>
        <a:graphic>
          <a:graphicData uri="http://schemas.openxmlformats.org/drawingml/2006/table">
            <a:tbl>
              <a:tblPr/>
              <a:tblGrid>
                <a:gridCol w="2605451">
                  <a:extLst>
                    <a:ext uri="{9D8B030D-6E8A-4147-A177-3AD203B41FA5}">
                      <a16:colId xmlns:a16="http://schemas.microsoft.com/office/drawing/2014/main" val="20000"/>
                    </a:ext>
                  </a:extLst>
                </a:gridCol>
                <a:gridCol w="1218925">
                  <a:extLst>
                    <a:ext uri="{9D8B030D-6E8A-4147-A177-3AD203B41FA5}">
                      <a16:colId xmlns:a16="http://schemas.microsoft.com/office/drawing/2014/main" val="20001"/>
                    </a:ext>
                  </a:extLst>
                </a:gridCol>
                <a:gridCol w="1340818">
                  <a:extLst>
                    <a:ext uri="{9D8B030D-6E8A-4147-A177-3AD203B41FA5}">
                      <a16:colId xmlns:a16="http://schemas.microsoft.com/office/drawing/2014/main" val="20002"/>
                    </a:ext>
                  </a:extLst>
                </a:gridCol>
              </a:tblGrid>
              <a:tr h="190500">
                <a:tc gridSpan="3">
                  <a:txBody>
                    <a:bodyPr/>
                    <a:lstStyle/>
                    <a:p>
                      <a:pPr algn="ctr" fontAlgn="ctr"/>
                      <a:r>
                        <a:rPr lang="es-CO" sz="1600" b="1" i="0" u="none" strike="noStrike" dirty="0">
                          <a:solidFill>
                            <a:srgbClr val="000000"/>
                          </a:solidFill>
                          <a:effectLst/>
                          <a:latin typeface="Arial" panose="020B0604020202020204" pitchFamily="34" charset="0"/>
                          <a:cs typeface="Arial" panose="020B0604020202020204" pitchFamily="34" charset="0"/>
                        </a:rPr>
                        <a:t>Bono a 10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190500">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Plazo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Tasa 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10004"/>
                  </a:ext>
                </a:extLst>
              </a:tr>
              <a:tr h="190500">
                <a:tc>
                  <a:txBody>
                    <a:bodyPr/>
                    <a:lstStyle/>
                    <a:p>
                      <a:pPr algn="ctr" fontAlgn="ctr"/>
                      <a:r>
                        <a:rPr lang="es-CO" sz="1600" b="1" i="0" u="none" strike="noStrike" dirty="0">
                          <a:solidFill>
                            <a:srgbClr val="000000"/>
                          </a:solidFill>
                          <a:effectLst/>
                          <a:latin typeface="Arial" panose="020B0604020202020204" pitchFamily="34" charset="0"/>
                          <a:cs typeface="Arial" panose="020B0604020202020204" pitchFamily="34" charset="0"/>
                        </a:rPr>
                        <a:t>Rendimiento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1"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10005"/>
                  </a:ext>
                </a:extLst>
              </a:tr>
            </a:tbl>
          </a:graphicData>
        </a:graphic>
      </p:graphicFrame>
      <p:graphicFrame>
        <p:nvGraphicFramePr>
          <p:cNvPr id="11" name="Tabla 10">
            <a:extLst>
              <a:ext uri="{FF2B5EF4-FFF2-40B4-BE49-F238E27FC236}">
                <a16:creationId xmlns:a16="http://schemas.microsoft.com/office/drawing/2014/main" id="{858D936D-6048-4404-823C-891934A282D3}"/>
              </a:ext>
            </a:extLst>
          </p:cNvPr>
          <p:cNvGraphicFramePr>
            <a:graphicFrameLocks noGrp="1"/>
          </p:cNvGraphicFramePr>
          <p:nvPr>
            <p:extLst>
              <p:ext uri="{D42A27DB-BD31-4B8C-83A1-F6EECF244321}">
                <p14:modId xmlns:p14="http://schemas.microsoft.com/office/powerpoint/2010/main" val="1031756596"/>
              </p:ext>
            </p:extLst>
          </p:nvPr>
        </p:nvGraphicFramePr>
        <p:xfrm>
          <a:off x="6317965" y="4482105"/>
          <a:ext cx="5165193" cy="1520190"/>
        </p:xfrm>
        <a:graphic>
          <a:graphicData uri="http://schemas.openxmlformats.org/drawingml/2006/table">
            <a:tbl>
              <a:tblPr/>
              <a:tblGrid>
                <a:gridCol w="2325225">
                  <a:extLst>
                    <a:ext uri="{9D8B030D-6E8A-4147-A177-3AD203B41FA5}">
                      <a16:colId xmlns:a16="http://schemas.microsoft.com/office/drawing/2014/main" val="20000"/>
                    </a:ext>
                  </a:extLst>
                </a:gridCol>
                <a:gridCol w="1419984">
                  <a:extLst>
                    <a:ext uri="{9D8B030D-6E8A-4147-A177-3AD203B41FA5}">
                      <a16:colId xmlns:a16="http://schemas.microsoft.com/office/drawing/2014/main" val="20001"/>
                    </a:ext>
                  </a:extLst>
                </a:gridCol>
                <a:gridCol w="1419984">
                  <a:extLst>
                    <a:ext uri="{9D8B030D-6E8A-4147-A177-3AD203B41FA5}">
                      <a16:colId xmlns:a16="http://schemas.microsoft.com/office/drawing/2014/main" val="20002"/>
                    </a:ext>
                  </a:extLst>
                </a:gridCol>
              </a:tblGrid>
              <a:tr h="102778">
                <a:tc gridSpan="3">
                  <a:txBody>
                    <a:bodyPr/>
                    <a:lstStyle/>
                    <a:p>
                      <a:pPr algn="ctr" fontAlgn="ctr"/>
                      <a:r>
                        <a:rPr lang="es-CO" sz="1600" b="1" i="0" u="none" strike="noStrike" dirty="0">
                          <a:solidFill>
                            <a:srgbClr val="000000"/>
                          </a:solidFill>
                          <a:effectLst/>
                          <a:latin typeface="Arial" panose="020B0604020202020204" pitchFamily="34" charset="0"/>
                          <a:cs typeface="Arial" panose="020B0604020202020204" pitchFamily="34" charset="0"/>
                        </a:rPr>
                        <a:t>Bono a 20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190500">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Plazo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Tasa 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ctr"/>
                      <a:r>
                        <a:rPr lang="es-CO" sz="1600" b="0" i="0" u="none" strike="noStrike">
                          <a:solidFill>
                            <a:srgbClr val="000000"/>
                          </a:solidFill>
                          <a:effectLst/>
                          <a:latin typeface="Arial" panose="020B0604020202020204" pitchFamily="34" charset="0"/>
                          <a:cs typeface="Arial" panose="020B0604020202020204" pitchFamily="34" charset="0"/>
                        </a:rPr>
                        <a:t>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anose="020B0604020202020204" pitchFamily="34" charset="0"/>
                          <a:cs typeface="Arial" panose="020B0604020202020204" pitchFamily="34" charset="0"/>
                        </a:rPr>
                        <a:t>$12,00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10004"/>
                  </a:ext>
                </a:extLst>
              </a:tr>
              <a:tr h="190500">
                <a:tc>
                  <a:txBody>
                    <a:bodyPr/>
                    <a:lstStyle/>
                    <a:p>
                      <a:pPr algn="ctr" fontAlgn="ctr"/>
                      <a:r>
                        <a:rPr lang="es-CO" sz="1600" b="1" i="0" u="none" strike="noStrike" dirty="0">
                          <a:solidFill>
                            <a:srgbClr val="000000"/>
                          </a:solidFill>
                          <a:effectLst/>
                          <a:latin typeface="Arial" panose="020B0604020202020204" pitchFamily="34" charset="0"/>
                          <a:cs typeface="Arial" panose="020B0604020202020204" pitchFamily="34" charset="0"/>
                        </a:rPr>
                        <a:t>Rendimiento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1"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0100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914889208"/>
              </p:ext>
            </p:extLst>
          </p:nvPr>
        </p:nvGraphicFramePr>
        <p:xfrm>
          <a:off x="2344479" y="2602612"/>
          <a:ext cx="7315199" cy="2242796"/>
        </p:xfrm>
        <a:graphic>
          <a:graphicData uri="http://schemas.openxmlformats.org/drawingml/2006/table">
            <a:tbl>
              <a:tblPr/>
              <a:tblGrid>
                <a:gridCol w="2187879">
                  <a:extLst>
                    <a:ext uri="{9D8B030D-6E8A-4147-A177-3AD203B41FA5}">
                      <a16:colId xmlns:a16="http://schemas.microsoft.com/office/drawing/2014/main" val="20000"/>
                    </a:ext>
                  </a:extLst>
                </a:gridCol>
                <a:gridCol w="1336110">
                  <a:extLst>
                    <a:ext uri="{9D8B030D-6E8A-4147-A177-3AD203B41FA5}">
                      <a16:colId xmlns:a16="http://schemas.microsoft.com/office/drawing/2014/main" val="20001"/>
                    </a:ext>
                  </a:extLst>
                </a:gridCol>
                <a:gridCol w="1336110">
                  <a:extLst>
                    <a:ext uri="{9D8B030D-6E8A-4147-A177-3AD203B41FA5}">
                      <a16:colId xmlns:a16="http://schemas.microsoft.com/office/drawing/2014/main" val="20002"/>
                    </a:ext>
                  </a:extLst>
                </a:gridCol>
                <a:gridCol w="2455100">
                  <a:extLst>
                    <a:ext uri="{9D8B030D-6E8A-4147-A177-3AD203B41FA5}">
                      <a16:colId xmlns:a16="http://schemas.microsoft.com/office/drawing/2014/main" val="20003"/>
                    </a:ext>
                  </a:extLst>
                </a:gridCol>
              </a:tblGrid>
              <a:tr h="519135">
                <a:tc rowSpan="2">
                  <a:txBody>
                    <a:bodyPr/>
                    <a:lstStyle/>
                    <a:p>
                      <a:pPr algn="ctr" fontAlgn="ctr"/>
                      <a:r>
                        <a:rPr lang="es-CO" sz="18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s-CO" sz="1800" b="1" i="0" u="none" strike="noStrike" dirty="0">
                          <a:solidFill>
                            <a:srgbClr val="000000"/>
                          </a:solidFill>
                          <a:effectLst/>
                          <a:latin typeface="Arial" panose="020B0604020202020204" pitchFamily="34" charset="0"/>
                          <a:cs typeface="Arial" panose="020B0604020202020204" pitchFamily="34" charset="0"/>
                        </a:rPr>
                        <a:t>Tasas de interés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ctr" fontAlgn="ctr"/>
                      <a:r>
                        <a:rPr lang="es-CO" sz="18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9135">
                <a:tc vMerge="1">
                  <a:txBody>
                    <a:bodyPr/>
                    <a:lstStyle/>
                    <a:p>
                      <a:endParaRPr lang="es-CO"/>
                    </a:p>
                  </a:txBody>
                  <a:tcPr/>
                </a:tc>
                <a:tc>
                  <a:txBody>
                    <a:bodyPr/>
                    <a:lstStyle/>
                    <a:p>
                      <a:pPr algn="ctr" fontAlgn="ctr"/>
                      <a:r>
                        <a:rPr lang="es-CO" sz="1800" b="0" i="0" u="none" strike="noStrike" dirty="0">
                          <a:solidFill>
                            <a:srgbClr val="FF0000"/>
                          </a:solidFill>
                          <a:effectLst/>
                          <a:latin typeface="Arial" panose="020B0604020202020204" pitchFamily="34" charset="0"/>
                          <a:cs typeface="Arial" panose="020B0604020202020204" pitchFamily="34" charset="0"/>
                        </a:rPr>
                        <a:t>TIR =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FF0000"/>
                          </a:solidFill>
                          <a:effectLst/>
                          <a:latin typeface="Arial" panose="020B0604020202020204" pitchFamily="34" charset="0"/>
                          <a:cs typeface="Arial" panose="020B0604020202020204" pitchFamily="34" charset="0"/>
                        </a:rPr>
                        <a:t>TIR =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a:solidFill>
                            <a:srgbClr val="000000"/>
                          </a:solidFill>
                          <a:effectLst/>
                          <a:latin typeface="Arial" panose="020B0604020202020204" pitchFamily="34" charset="0"/>
                          <a:cs typeface="Arial" panose="020B0604020202020204" pitchFamily="34" charset="0"/>
                        </a:rPr>
                        <a:t>% de cambio en precio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2263">
                <a:tc>
                  <a:txBody>
                    <a:bodyPr/>
                    <a:lstStyle/>
                    <a:p>
                      <a:pPr algn="ctr" fontAlgn="ctr"/>
                      <a:r>
                        <a:rPr lang="es-CO" sz="1800" b="1" i="0" u="none" strike="noStrike">
                          <a:solidFill>
                            <a:srgbClr val="000000"/>
                          </a:solidFill>
                          <a:effectLst/>
                          <a:latin typeface="Arial" panose="020B0604020202020204" pitchFamily="34" charset="0"/>
                          <a:cs typeface="Arial" panose="020B0604020202020204" pitchFamily="34" charset="0"/>
                        </a:rPr>
                        <a:t>Precio Bono 10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anose="020B0604020202020204" pitchFamily="34" charset="0"/>
                          <a:cs typeface="Arial" panose="020B0604020202020204" pitchFamily="34" charset="0"/>
                        </a:rPr>
                        <a:t>$154,05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a:solidFill>
                            <a:srgbClr val="000000"/>
                          </a:solidFill>
                          <a:effectLst/>
                          <a:latin typeface="Arial" panose="020B0604020202020204" pitchFamily="34" charset="0"/>
                          <a:cs typeface="Arial" panose="020B0604020202020204" pitchFamily="34" charset="0"/>
                        </a:rPr>
                        <a:t>$135,12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anose="020B0604020202020204" pitchFamily="34" charset="0"/>
                          <a:cs typeface="Arial" panose="020B0604020202020204" pitchFamily="34" charset="0"/>
                        </a:rPr>
                        <a:t>-12,291%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2263">
                <a:tc>
                  <a:txBody>
                    <a:bodyPr/>
                    <a:lstStyle/>
                    <a:p>
                      <a:pPr algn="ctr" fontAlgn="ctr"/>
                      <a:r>
                        <a:rPr lang="es-CO" sz="1800" b="1" i="0" u="none" strike="noStrike">
                          <a:solidFill>
                            <a:srgbClr val="000000"/>
                          </a:solidFill>
                          <a:effectLst/>
                          <a:latin typeface="Arial" panose="020B0604020202020204" pitchFamily="34" charset="0"/>
                          <a:cs typeface="Arial" panose="020B0604020202020204" pitchFamily="34" charset="0"/>
                        </a:rPr>
                        <a:t>Precio Bono 20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a:solidFill>
                            <a:srgbClr val="000000"/>
                          </a:solidFill>
                          <a:effectLst/>
                          <a:latin typeface="Arial" panose="020B0604020202020204" pitchFamily="34" charset="0"/>
                          <a:cs typeface="Arial" panose="020B0604020202020204" pitchFamily="34" charset="0"/>
                        </a:rPr>
                        <a:t>$187,24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anose="020B0604020202020204" pitchFamily="34" charset="0"/>
                          <a:cs typeface="Arial" panose="020B0604020202020204" pitchFamily="34" charset="0"/>
                        </a:rPr>
                        <a:t>$152,97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anose="020B0604020202020204" pitchFamily="34" charset="0"/>
                          <a:cs typeface="Arial" panose="020B0604020202020204" pitchFamily="34" charset="0"/>
                        </a:rPr>
                        <a:t>-18,301%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3 Título"/>
          <p:cNvSpPr txBox="1">
            <a:spLocks/>
          </p:cNvSpPr>
          <p:nvPr/>
        </p:nvSpPr>
        <p:spPr>
          <a:xfrm>
            <a:off x="425302" y="302994"/>
            <a:ext cx="11153554" cy="84000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a:t>Principio 2</a:t>
            </a:r>
            <a:endParaRPr lang="es-CO" dirty="0"/>
          </a:p>
        </p:txBody>
      </p:sp>
      <p:sp>
        <p:nvSpPr>
          <p:cNvPr id="3" name="CuadroTexto 2"/>
          <p:cNvSpPr txBox="1"/>
          <p:nvPr/>
        </p:nvSpPr>
        <p:spPr>
          <a:xfrm>
            <a:off x="425303" y="1488524"/>
            <a:ext cx="11153553" cy="84000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defPPr>
              <a:defRPr lang="es-CO"/>
            </a:defPPr>
            <a:lvl1pPr indent="-342900" algn="just">
              <a:lnSpc>
                <a:spcPct val="150000"/>
              </a:lnSpc>
              <a:spcBef>
                <a:spcPct val="20000"/>
              </a:spcBef>
              <a:buFont typeface="Arial" pitchFamily="34" charset="0"/>
              <a:buNone/>
              <a:defRPr sz="2400">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2000" dirty="0"/>
              <a:t>El bono con 20 años de vencimiento es más sensible a los cambios en las tasas de interés (rendimientos).</a:t>
            </a:r>
          </a:p>
        </p:txBody>
      </p:sp>
      <p:sp>
        <p:nvSpPr>
          <p:cNvPr id="2" name="Elipse 1">
            <a:extLst>
              <a:ext uri="{FF2B5EF4-FFF2-40B4-BE49-F238E27FC236}">
                <a16:creationId xmlns:a16="http://schemas.microsoft.com/office/drawing/2014/main" id="{A7AFCC11-DA58-430F-9321-414F5EE0482F}"/>
              </a:ext>
            </a:extLst>
          </p:cNvPr>
          <p:cNvSpPr/>
          <p:nvPr/>
        </p:nvSpPr>
        <p:spPr>
          <a:xfrm>
            <a:off x="7857460" y="4297246"/>
            <a:ext cx="1127051" cy="548162"/>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98F56E4A-50A6-4FB5-9955-23FDC795D090}"/>
              </a:ext>
            </a:extLst>
          </p:cNvPr>
          <p:cNvSpPr txBox="1"/>
          <p:nvPr/>
        </p:nvSpPr>
        <p:spPr>
          <a:xfrm>
            <a:off x="4384158" y="5369476"/>
            <a:ext cx="3600894" cy="923330"/>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CO" dirty="0"/>
              <a:t>A un cambio de un 2% en el rendimiento. La sensibilidad es mayor</a:t>
            </a:r>
          </a:p>
        </p:txBody>
      </p:sp>
      <p:cxnSp>
        <p:nvCxnSpPr>
          <p:cNvPr id="12" name="Conector: curvado 11">
            <a:extLst>
              <a:ext uri="{FF2B5EF4-FFF2-40B4-BE49-F238E27FC236}">
                <a16:creationId xmlns:a16="http://schemas.microsoft.com/office/drawing/2014/main" id="{E7304C60-2744-4E37-A3D8-E09E45C8B1B3}"/>
              </a:ext>
            </a:extLst>
          </p:cNvPr>
          <p:cNvCxnSpPr>
            <a:cxnSpLocks/>
            <a:stCxn id="6" idx="0"/>
            <a:endCxn id="2" idx="2"/>
          </p:cNvCxnSpPr>
          <p:nvPr/>
        </p:nvCxnSpPr>
        <p:spPr>
          <a:xfrm rot="5400000" flipH="1" flipV="1">
            <a:off x="6621958" y="4133975"/>
            <a:ext cx="798149" cy="1672855"/>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95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p:cNvSpPr txBox="1">
            <a:spLocks/>
          </p:cNvSpPr>
          <p:nvPr/>
        </p:nvSpPr>
        <p:spPr>
          <a:xfrm>
            <a:off x="542260" y="361506"/>
            <a:ext cx="11270512" cy="69111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Principio 3</a:t>
            </a:r>
          </a:p>
        </p:txBody>
      </p:sp>
      <p:sp>
        <p:nvSpPr>
          <p:cNvPr id="3" name="2 CuadroTexto"/>
          <p:cNvSpPr txBox="1"/>
          <p:nvPr/>
        </p:nvSpPr>
        <p:spPr>
          <a:xfrm>
            <a:off x="542260" y="1479869"/>
            <a:ext cx="11270512" cy="57221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defPPr>
              <a:defRPr lang="es-CO"/>
            </a:defPPr>
            <a:lvl1pPr indent="-342900" algn="just">
              <a:lnSpc>
                <a:spcPct val="150000"/>
              </a:lnSpc>
              <a:spcBef>
                <a:spcPct val="20000"/>
              </a:spcBef>
              <a:buFont typeface="Arial" pitchFamily="34" charset="0"/>
              <a:buNone/>
              <a:defRPr sz="2400">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r>
              <a:rPr lang="es-CO" sz="1800" dirty="0"/>
              <a:t>La sensibilidad del precio de un bono aumenta con el vencimiento, pero a una tasa decreciente.</a:t>
            </a:r>
          </a:p>
        </p:txBody>
      </p:sp>
      <p:graphicFrame>
        <p:nvGraphicFramePr>
          <p:cNvPr id="4" name="1 Tabla">
            <a:extLst>
              <a:ext uri="{FF2B5EF4-FFF2-40B4-BE49-F238E27FC236}">
                <a16:creationId xmlns:a16="http://schemas.microsoft.com/office/drawing/2014/main" id="{271186FB-FDF5-4D97-9D18-5E96BC22EF83}"/>
              </a:ext>
            </a:extLst>
          </p:cNvPr>
          <p:cNvGraphicFramePr>
            <a:graphicFrameLocks noGrp="1"/>
          </p:cNvGraphicFramePr>
          <p:nvPr>
            <p:extLst>
              <p:ext uri="{D42A27DB-BD31-4B8C-83A1-F6EECF244321}">
                <p14:modId xmlns:p14="http://schemas.microsoft.com/office/powerpoint/2010/main" val="3171673182"/>
              </p:ext>
            </p:extLst>
          </p:nvPr>
        </p:nvGraphicFramePr>
        <p:xfrm>
          <a:off x="542260" y="2374793"/>
          <a:ext cx="10877107" cy="3030428"/>
        </p:xfrm>
        <a:graphic>
          <a:graphicData uri="http://schemas.openxmlformats.org/drawingml/2006/table">
            <a:tbl>
              <a:tblPr/>
              <a:tblGrid>
                <a:gridCol w="2345191">
                  <a:extLst>
                    <a:ext uri="{9D8B030D-6E8A-4147-A177-3AD203B41FA5}">
                      <a16:colId xmlns:a16="http://schemas.microsoft.com/office/drawing/2014/main" val="20000"/>
                    </a:ext>
                  </a:extLst>
                </a:gridCol>
                <a:gridCol w="1750717">
                  <a:extLst>
                    <a:ext uri="{9D8B030D-6E8A-4147-A177-3AD203B41FA5}">
                      <a16:colId xmlns:a16="http://schemas.microsoft.com/office/drawing/2014/main" val="20001"/>
                    </a:ext>
                  </a:extLst>
                </a:gridCol>
                <a:gridCol w="1461611">
                  <a:extLst>
                    <a:ext uri="{9D8B030D-6E8A-4147-A177-3AD203B41FA5}">
                      <a16:colId xmlns:a16="http://schemas.microsoft.com/office/drawing/2014/main" val="20002"/>
                    </a:ext>
                  </a:extLst>
                </a:gridCol>
                <a:gridCol w="2481340">
                  <a:extLst>
                    <a:ext uri="{9D8B030D-6E8A-4147-A177-3AD203B41FA5}">
                      <a16:colId xmlns:a16="http://schemas.microsoft.com/office/drawing/2014/main" val="20003"/>
                    </a:ext>
                  </a:extLst>
                </a:gridCol>
                <a:gridCol w="2838248">
                  <a:extLst>
                    <a:ext uri="{9D8B030D-6E8A-4147-A177-3AD203B41FA5}">
                      <a16:colId xmlns:a16="http://schemas.microsoft.com/office/drawing/2014/main" val="415181936"/>
                    </a:ext>
                  </a:extLst>
                </a:gridCol>
              </a:tblGrid>
              <a:tr h="339244">
                <a:tc rowSpan="2">
                  <a:txBody>
                    <a:bodyPr/>
                    <a:lstStyle/>
                    <a:p>
                      <a:pPr algn="ctr" fontAlgn="ctr"/>
                      <a:r>
                        <a:rPr lang="es-CO" sz="1800" b="0" i="0" u="none" strike="noStrike" dirty="0">
                          <a:solidFill>
                            <a:srgbClr val="000000"/>
                          </a:solidFill>
                          <a:effectLst/>
                          <a:latin typeface="Arial" pitchFamily="34" charset="0"/>
                          <a:cs typeface="Arial"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s-CO" sz="1800" b="1" i="0" u="none" strike="noStrike" dirty="0">
                          <a:solidFill>
                            <a:srgbClr val="000000"/>
                          </a:solidFill>
                          <a:effectLst/>
                          <a:latin typeface="Arial" pitchFamily="34" charset="0"/>
                          <a:cs typeface="Arial" pitchFamily="34" charset="0"/>
                        </a:rPr>
                        <a:t>Tasas de interés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s-CO"/>
                    </a:p>
                  </a:txBody>
                  <a:tcPr/>
                </a:tc>
                <a:tc>
                  <a:txBody>
                    <a:bodyPr/>
                    <a:lstStyle/>
                    <a:p>
                      <a:pPr algn="ctr" fontAlgn="ctr"/>
                      <a:r>
                        <a:rPr lang="es-CO" sz="1800" b="1" i="0" u="none" strike="noStrike" dirty="0">
                          <a:solidFill>
                            <a:srgbClr val="000000"/>
                          </a:solidFill>
                          <a:effectLst/>
                          <a:latin typeface="Arial" pitchFamily="34" charset="0"/>
                          <a:cs typeface="Arial" pitchFamily="34" charset="0"/>
                        </a:rPr>
                        <a:t>Principio 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800" b="1" i="0" u="none" strike="noStrike" dirty="0">
                          <a:solidFill>
                            <a:srgbClr val="000000"/>
                          </a:solidFill>
                          <a:effectLst/>
                          <a:latin typeface="Arial" pitchFamily="34" charset="0"/>
                          <a:cs typeface="Arial" pitchFamily="34" charset="0"/>
                        </a:rPr>
                        <a:t>Principio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994964">
                <a:tc vMerge="1">
                  <a:txBody>
                    <a:bodyPr/>
                    <a:lstStyle/>
                    <a:p>
                      <a:endParaRPr lang="es-CO"/>
                    </a:p>
                  </a:txBody>
                  <a:tcPr/>
                </a:tc>
                <a:tc>
                  <a:txBody>
                    <a:bodyPr/>
                    <a:lstStyle/>
                    <a:p>
                      <a:pPr algn="ctr" fontAlgn="ctr"/>
                      <a:r>
                        <a:rPr lang="es-CO" sz="1800" b="1" i="0" u="none" strike="noStrike" dirty="0">
                          <a:solidFill>
                            <a:srgbClr val="000000"/>
                          </a:solidFill>
                          <a:effectLst/>
                          <a:latin typeface="Arial" pitchFamily="34" charset="0"/>
                          <a:cs typeface="Arial"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800" b="1" i="0" u="none" strike="noStrike" dirty="0">
                          <a:solidFill>
                            <a:srgbClr val="000000"/>
                          </a:solidFill>
                          <a:effectLst/>
                          <a:latin typeface="Arial" pitchFamily="34" charset="0"/>
                          <a:cs typeface="Arial"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800" b="1" i="0" u="none" strike="noStrike" dirty="0">
                          <a:solidFill>
                            <a:srgbClr val="000000"/>
                          </a:solidFill>
                          <a:effectLst/>
                          <a:latin typeface="Arial" pitchFamily="34" charset="0"/>
                          <a:cs typeface="Arial" pitchFamily="34" charset="0"/>
                        </a:rPr>
                        <a:t>% de cambio en precio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CO" sz="1800" b="1" i="0" u="none" strike="noStrike" dirty="0">
                          <a:solidFill>
                            <a:srgbClr val="000000"/>
                          </a:solidFill>
                          <a:effectLst/>
                          <a:latin typeface="Arial" pitchFamily="34" charset="0"/>
                          <a:cs typeface="Arial" pitchFamily="34" charset="0"/>
                        </a:rPr>
                        <a:t>Diferencia en el cambio en precio </a:t>
                      </a:r>
                    </a:p>
                    <a:p>
                      <a:pPr algn="ctr" fontAlgn="ctr"/>
                      <a:endParaRPr lang="es-CO" sz="1800" b="1" i="0" u="none" strike="noStrike" dirty="0">
                        <a:solidFill>
                          <a:srgbClr val="000000"/>
                        </a:solidFill>
                        <a:effectLst/>
                        <a:latin typeface="Arial" pitchFamily="34" charset="0"/>
                        <a:cs typeface="Arial"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39244">
                <a:tc>
                  <a:txBody>
                    <a:bodyPr/>
                    <a:lstStyle/>
                    <a:p>
                      <a:pPr algn="ctr" fontAlgn="ctr"/>
                      <a:r>
                        <a:rPr lang="es-CO" sz="1800" b="1" i="0" u="none" strike="noStrike" dirty="0">
                          <a:solidFill>
                            <a:srgbClr val="000000"/>
                          </a:solidFill>
                          <a:effectLst/>
                          <a:latin typeface="Arial" pitchFamily="34" charset="0"/>
                          <a:cs typeface="Arial" pitchFamily="34" charset="0"/>
                        </a:rPr>
                        <a:t>Bono 10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itchFamily="34" charset="0"/>
                          <a:cs typeface="Arial" pitchFamily="34" charset="0"/>
                        </a:rPr>
                        <a:t>$154,05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itchFamily="34" charset="0"/>
                          <a:cs typeface="Arial" pitchFamily="34" charset="0"/>
                        </a:rPr>
                        <a:t>$135,12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s-CO" sz="1800" b="0" i="0" u="none" strike="noStrike" kern="1200" dirty="0">
                          <a:solidFill>
                            <a:srgbClr val="000000"/>
                          </a:solidFill>
                          <a:effectLst/>
                          <a:latin typeface="Arial" pitchFamily="34" charset="0"/>
                          <a:ea typeface="+mn-ea"/>
                          <a:cs typeface="Arial" pitchFamily="34" charset="0"/>
                        </a:rPr>
                        <a:t>-12,29%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endParaRPr lang="es-CO" sz="1800" b="1" i="0" u="none" strike="noStrike" kern="1200" dirty="0">
                        <a:solidFill>
                          <a:srgbClr val="000000"/>
                        </a:solidFill>
                        <a:effectLst/>
                        <a:latin typeface="Arial" pitchFamily="34" charset="0"/>
                        <a:ea typeface="+mn-ea"/>
                        <a:cs typeface="Arial"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9244">
                <a:tc>
                  <a:txBody>
                    <a:bodyPr/>
                    <a:lstStyle/>
                    <a:p>
                      <a:pPr algn="ctr" fontAlgn="ctr"/>
                      <a:r>
                        <a:rPr lang="es-CO" sz="1800" b="1" i="0" u="none" strike="noStrike" dirty="0">
                          <a:solidFill>
                            <a:srgbClr val="000000"/>
                          </a:solidFill>
                          <a:effectLst/>
                          <a:latin typeface="Arial" pitchFamily="34" charset="0"/>
                          <a:cs typeface="Arial" pitchFamily="34" charset="0"/>
                        </a:rPr>
                        <a:t>Bono 15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a:solidFill>
                            <a:srgbClr val="000000"/>
                          </a:solidFill>
                          <a:effectLst/>
                          <a:latin typeface="Arial" pitchFamily="34" charset="0"/>
                          <a:cs typeface="Arial" pitchFamily="34" charset="0"/>
                        </a:rPr>
                        <a:t>$172,66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itchFamily="34" charset="0"/>
                          <a:cs typeface="Arial" pitchFamily="34" charset="0"/>
                        </a:rPr>
                        <a:t>$145,54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s-CO" sz="1800" b="0" i="0" u="none" strike="noStrike" kern="1200" dirty="0">
                          <a:solidFill>
                            <a:srgbClr val="000000"/>
                          </a:solidFill>
                          <a:effectLst/>
                          <a:latin typeface="Arial" pitchFamily="34" charset="0"/>
                          <a:ea typeface="+mn-ea"/>
                          <a:cs typeface="Arial" pitchFamily="34" charset="0"/>
                        </a:rPr>
                        <a:t>-15,71%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1" i="0" u="none" strike="noStrike" dirty="0">
                          <a:solidFill>
                            <a:srgbClr val="000000"/>
                          </a:solidFill>
                          <a:effectLst/>
                          <a:latin typeface="Arial" pitchFamily="34" charset="0"/>
                          <a:cs typeface="Arial" pitchFamily="34" charset="0"/>
                        </a:rPr>
                        <a:t>3,42%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9244">
                <a:tc>
                  <a:txBody>
                    <a:bodyPr/>
                    <a:lstStyle/>
                    <a:p>
                      <a:pPr algn="ctr" fontAlgn="ctr"/>
                      <a:r>
                        <a:rPr lang="es-CO" sz="1800" b="1" i="0" u="none" strike="noStrike" dirty="0">
                          <a:solidFill>
                            <a:srgbClr val="000000"/>
                          </a:solidFill>
                          <a:effectLst/>
                          <a:latin typeface="Arial" pitchFamily="34" charset="0"/>
                          <a:cs typeface="Arial" pitchFamily="34" charset="0"/>
                        </a:rPr>
                        <a:t>Bono 20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a:solidFill>
                            <a:srgbClr val="000000"/>
                          </a:solidFill>
                          <a:effectLst/>
                          <a:latin typeface="Arial" pitchFamily="34" charset="0"/>
                          <a:cs typeface="Arial" pitchFamily="34" charset="0"/>
                        </a:rPr>
                        <a:t>$187,24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itchFamily="34" charset="0"/>
                          <a:cs typeface="Arial" pitchFamily="34" charset="0"/>
                        </a:rPr>
                        <a:t>$152,97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s-CO" sz="1800" b="0" i="0" u="none" strike="noStrike" kern="1200" dirty="0">
                          <a:solidFill>
                            <a:srgbClr val="000000"/>
                          </a:solidFill>
                          <a:effectLst/>
                          <a:latin typeface="Arial" pitchFamily="34" charset="0"/>
                          <a:ea typeface="+mn-ea"/>
                          <a:cs typeface="Arial" pitchFamily="34" charset="0"/>
                        </a:rPr>
                        <a:t>-18,30%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1" i="0" u="none" strike="noStrike" dirty="0">
                          <a:solidFill>
                            <a:srgbClr val="000000"/>
                          </a:solidFill>
                          <a:effectLst/>
                          <a:latin typeface="Arial" pitchFamily="34" charset="0"/>
                          <a:cs typeface="Arial" pitchFamily="34" charset="0"/>
                        </a:rPr>
                        <a:t>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9244">
                <a:tc>
                  <a:txBody>
                    <a:bodyPr/>
                    <a:lstStyle/>
                    <a:p>
                      <a:pPr algn="ctr" fontAlgn="ctr"/>
                      <a:r>
                        <a:rPr lang="es-CO" sz="1800" b="1" i="0" u="none" strike="noStrike" dirty="0">
                          <a:solidFill>
                            <a:srgbClr val="000000"/>
                          </a:solidFill>
                          <a:effectLst/>
                          <a:latin typeface="Arial" pitchFamily="34" charset="0"/>
                          <a:cs typeface="Arial" pitchFamily="34" charset="0"/>
                        </a:rPr>
                        <a:t>Bono 25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a:solidFill>
                            <a:srgbClr val="000000"/>
                          </a:solidFill>
                          <a:effectLst/>
                          <a:latin typeface="Arial" pitchFamily="34" charset="0"/>
                          <a:cs typeface="Arial" pitchFamily="34" charset="0"/>
                        </a:rPr>
                        <a:t>$198,66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itchFamily="34" charset="0"/>
                          <a:cs typeface="Arial" pitchFamily="34" charset="0"/>
                        </a:rPr>
                        <a:t>$158,27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s-CO" sz="1800" b="0" i="0" u="none" strike="noStrike" kern="1200" dirty="0">
                          <a:solidFill>
                            <a:srgbClr val="000000"/>
                          </a:solidFill>
                          <a:effectLst/>
                          <a:latin typeface="Arial" pitchFamily="34" charset="0"/>
                          <a:ea typeface="+mn-ea"/>
                          <a:cs typeface="Arial" pitchFamily="34" charset="0"/>
                        </a:rPr>
                        <a:t>-20,33%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1" i="0" u="none" strike="noStrike" dirty="0">
                          <a:solidFill>
                            <a:srgbClr val="000000"/>
                          </a:solidFill>
                          <a:effectLst/>
                          <a:latin typeface="Arial" pitchFamily="34" charset="0"/>
                          <a:cs typeface="Arial" pitchFamily="34" charset="0"/>
                        </a:rPr>
                        <a:t>2,03%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9244">
                <a:tc>
                  <a:txBody>
                    <a:bodyPr/>
                    <a:lstStyle/>
                    <a:p>
                      <a:pPr algn="ctr" fontAlgn="ctr"/>
                      <a:r>
                        <a:rPr lang="es-CO" sz="1800" b="1" i="0" u="none" strike="noStrike" dirty="0">
                          <a:solidFill>
                            <a:srgbClr val="000000"/>
                          </a:solidFill>
                          <a:effectLst/>
                          <a:latin typeface="Arial" pitchFamily="34" charset="0"/>
                          <a:cs typeface="Arial" pitchFamily="34" charset="0"/>
                        </a:rPr>
                        <a:t>Bono 30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a:solidFill>
                            <a:srgbClr val="000000"/>
                          </a:solidFill>
                          <a:effectLst/>
                          <a:latin typeface="Arial" pitchFamily="34" charset="0"/>
                          <a:cs typeface="Arial" pitchFamily="34" charset="0"/>
                        </a:rPr>
                        <a:t>$207,61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0" i="0" u="none" strike="noStrike" dirty="0">
                          <a:solidFill>
                            <a:srgbClr val="000000"/>
                          </a:solidFill>
                          <a:effectLst/>
                          <a:latin typeface="Arial" pitchFamily="34" charset="0"/>
                          <a:cs typeface="Arial" pitchFamily="34" charset="0"/>
                        </a:rPr>
                        <a:t>$162,05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s-CO" sz="1800" b="0" i="0" u="none" strike="noStrike" kern="1200" dirty="0">
                          <a:solidFill>
                            <a:srgbClr val="000000"/>
                          </a:solidFill>
                          <a:effectLst/>
                          <a:latin typeface="Arial" pitchFamily="34" charset="0"/>
                          <a:ea typeface="+mn-ea"/>
                          <a:cs typeface="Arial" pitchFamily="34" charset="0"/>
                        </a:rPr>
                        <a:t>-21,95%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800" b="1" i="0" u="none" strike="noStrike" dirty="0">
                          <a:solidFill>
                            <a:srgbClr val="000000"/>
                          </a:solidFill>
                          <a:effectLst/>
                          <a:latin typeface="Arial" pitchFamily="34" charset="0"/>
                          <a:cs typeface="Arial" pitchFamily="34" charset="0"/>
                        </a:rPr>
                        <a:t>1,61%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Rectángulo 5">
            <a:extLst>
              <a:ext uri="{FF2B5EF4-FFF2-40B4-BE49-F238E27FC236}">
                <a16:creationId xmlns:a16="http://schemas.microsoft.com/office/drawing/2014/main" id="{5C0E2633-EFF4-4170-85BB-D5627289B649}"/>
              </a:ext>
            </a:extLst>
          </p:cNvPr>
          <p:cNvSpPr/>
          <p:nvPr/>
        </p:nvSpPr>
        <p:spPr>
          <a:xfrm>
            <a:off x="7240772" y="5920142"/>
            <a:ext cx="2647507" cy="584775"/>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CO" sz="1600" dirty="0"/>
              <a:t>siempre lo hará a una tasa decreciente.</a:t>
            </a:r>
          </a:p>
        </p:txBody>
      </p:sp>
      <p:sp>
        <p:nvSpPr>
          <p:cNvPr id="10" name="Elipse 9">
            <a:extLst>
              <a:ext uri="{FF2B5EF4-FFF2-40B4-BE49-F238E27FC236}">
                <a16:creationId xmlns:a16="http://schemas.microsoft.com/office/drawing/2014/main" id="{95F36BB2-C644-42F7-9B4C-993D2E49118D}"/>
              </a:ext>
            </a:extLst>
          </p:cNvPr>
          <p:cNvSpPr/>
          <p:nvPr/>
        </p:nvSpPr>
        <p:spPr>
          <a:xfrm>
            <a:off x="6756991" y="3644969"/>
            <a:ext cx="1249326" cy="1788322"/>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cxnSp>
        <p:nvCxnSpPr>
          <p:cNvPr id="12" name="Conector: curvado 11">
            <a:extLst>
              <a:ext uri="{FF2B5EF4-FFF2-40B4-BE49-F238E27FC236}">
                <a16:creationId xmlns:a16="http://schemas.microsoft.com/office/drawing/2014/main" id="{15A9AAD1-8730-4865-8203-7800847F5CB6}"/>
              </a:ext>
            </a:extLst>
          </p:cNvPr>
          <p:cNvCxnSpPr>
            <a:cxnSpLocks/>
            <a:stCxn id="13" idx="0"/>
            <a:endCxn id="10" idx="4"/>
          </p:cNvCxnSpPr>
          <p:nvPr/>
        </p:nvCxnSpPr>
        <p:spPr>
          <a:xfrm rot="5400000" flipH="1" flipV="1">
            <a:off x="5980142" y="4395519"/>
            <a:ext cx="363740" cy="2439284"/>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Rectángulo 12">
            <a:extLst>
              <a:ext uri="{FF2B5EF4-FFF2-40B4-BE49-F238E27FC236}">
                <a16:creationId xmlns:a16="http://schemas.microsoft.com/office/drawing/2014/main" id="{1F8545DA-A410-45D6-B3F5-8E6A43CD4A8B}"/>
              </a:ext>
            </a:extLst>
          </p:cNvPr>
          <p:cNvSpPr/>
          <p:nvPr/>
        </p:nvSpPr>
        <p:spPr>
          <a:xfrm>
            <a:off x="3420141" y="5797031"/>
            <a:ext cx="3044457" cy="830997"/>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CO" sz="1600" dirty="0">
                <a:solidFill>
                  <a:schemeClr val="dk1"/>
                </a:solidFill>
              </a:rPr>
              <a:t>Aunque la sensibilidad del precio del bono siempre aumenta a vencimientos más lejanos</a:t>
            </a:r>
          </a:p>
        </p:txBody>
      </p:sp>
      <p:sp>
        <p:nvSpPr>
          <p:cNvPr id="16" name="Elipse 15">
            <a:extLst>
              <a:ext uri="{FF2B5EF4-FFF2-40B4-BE49-F238E27FC236}">
                <a16:creationId xmlns:a16="http://schemas.microsoft.com/office/drawing/2014/main" id="{611ED31E-42C3-4D66-91D6-494E41963524}"/>
              </a:ext>
            </a:extLst>
          </p:cNvPr>
          <p:cNvSpPr/>
          <p:nvPr/>
        </p:nvSpPr>
        <p:spPr>
          <a:xfrm>
            <a:off x="9452343" y="3859619"/>
            <a:ext cx="1095155" cy="1628833"/>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cxnSp>
        <p:nvCxnSpPr>
          <p:cNvPr id="23" name="Conector: curvado 22">
            <a:extLst>
              <a:ext uri="{FF2B5EF4-FFF2-40B4-BE49-F238E27FC236}">
                <a16:creationId xmlns:a16="http://schemas.microsoft.com/office/drawing/2014/main" id="{4021E6EB-4498-4D2F-9C1D-D7A09BE6404C}"/>
              </a:ext>
            </a:extLst>
          </p:cNvPr>
          <p:cNvCxnSpPr>
            <a:stCxn id="6" idx="0"/>
            <a:endCxn id="16" idx="4"/>
          </p:cNvCxnSpPr>
          <p:nvPr/>
        </p:nvCxnSpPr>
        <p:spPr>
          <a:xfrm rot="5400000" flipH="1" flipV="1">
            <a:off x="9066378" y="4986600"/>
            <a:ext cx="431690" cy="143539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32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p:cNvSpPr txBox="1">
            <a:spLocks/>
          </p:cNvSpPr>
          <p:nvPr/>
        </p:nvSpPr>
        <p:spPr>
          <a:xfrm>
            <a:off x="530222" y="289413"/>
            <a:ext cx="11398103" cy="73372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Principio 3</a:t>
            </a:r>
          </a:p>
        </p:txBody>
      </p:sp>
      <p:sp>
        <p:nvSpPr>
          <p:cNvPr id="8" name="CuadroTexto 1"/>
          <p:cNvSpPr txBox="1"/>
          <p:nvPr/>
        </p:nvSpPr>
        <p:spPr>
          <a:xfrm rot="16200000">
            <a:off x="251925" y="2949992"/>
            <a:ext cx="3354971" cy="338554"/>
          </a:xfrm>
          <a:prstGeom prst="rect">
            <a:avLst/>
          </a:prstGeom>
          <a:noFill/>
        </p:spPr>
        <p:txBody>
          <a:bodyPr wrap="square" rtlCol="0">
            <a:spAutoFit/>
          </a:bodyPr>
          <a:lstStyle/>
          <a:p>
            <a:r>
              <a:rPr lang="es-CO" sz="1400" b="1" dirty="0">
                <a:latin typeface="Arial" panose="020B0604020202020204" pitchFamily="34" charset="0"/>
                <a:cs typeface="Arial" panose="020B0604020202020204" pitchFamily="34" charset="0"/>
              </a:rPr>
              <a:t>Cambio en el </a:t>
            </a:r>
            <a:r>
              <a:rPr lang="es-CO" sz="1600" b="1" dirty="0">
                <a:latin typeface="Arial" panose="020B0604020202020204" pitchFamily="34" charset="0"/>
                <a:cs typeface="Arial" panose="020B0604020202020204" pitchFamily="34" charset="0"/>
              </a:rPr>
              <a:t>precio</a:t>
            </a:r>
            <a:r>
              <a:rPr lang="es-CO" sz="1400" b="1" dirty="0">
                <a:latin typeface="Arial" panose="020B0604020202020204" pitchFamily="34" charset="0"/>
                <a:cs typeface="Arial" panose="020B0604020202020204" pitchFamily="34" charset="0"/>
              </a:rPr>
              <a:t> porcentual</a:t>
            </a:r>
          </a:p>
        </p:txBody>
      </p:sp>
      <p:sp>
        <p:nvSpPr>
          <p:cNvPr id="9" name="CuadroTexto 9"/>
          <p:cNvSpPr txBox="1"/>
          <p:nvPr/>
        </p:nvSpPr>
        <p:spPr>
          <a:xfrm>
            <a:off x="4777544" y="4796754"/>
            <a:ext cx="2636912" cy="338554"/>
          </a:xfrm>
          <a:prstGeom prst="rect">
            <a:avLst/>
          </a:prstGeom>
          <a:noFill/>
        </p:spPr>
        <p:txBody>
          <a:bodyPr wrap="square" rtlCol="0">
            <a:spAutoFit/>
          </a:bodyPr>
          <a:lstStyle/>
          <a:p>
            <a:pPr algn="ctr"/>
            <a:r>
              <a:rPr lang="es-CO" sz="1600" b="1" dirty="0">
                <a:latin typeface="Arial" panose="020B0604020202020204" pitchFamily="34" charset="0"/>
                <a:cs typeface="Arial" panose="020B0604020202020204" pitchFamily="34" charset="0"/>
              </a:rPr>
              <a:t>Vencimiento</a:t>
            </a:r>
          </a:p>
        </p:txBody>
      </p:sp>
      <p:sp>
        <p:nvSpPr>
          <p:cNvPr id="11" name="CuadroTexto 12"/>
          <p:cNvSpPr txBox="1"/>
          <p:nvPr/>
        </p:nvSpPr>
        <p:spPr>
          <a:xfrm>
            <a:off x="3431704" y="1541135"/>
            <a:ext cx="6912768" cy="369332"/>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Ejemplo cuando las tasas de interés pasan de 5% a 7%</a:t>
            </a:r>
          </a:p>
        </p:txBody>
      </p:sp>
      <p:graphicFrame>
        <p:nvGraphicFramePr>
          <p:cNvPr id="14" name="13 Gráfico"/>
          <p:cNvGraphicFramePr>
            <a:graphicFrameLocks/>
          </p:cNvGraphicFramePr>
          <p:nvPr>
            <p:extLst>
              <p:ext uri="{D42A27DB-BD31-4B8C-83A1-F6EECF244321}">
                <p14:modId xmlns:p14="http://schemas.microsoft.com/office/powerpoint/2010/main" val="2878242996"/>
              </p:ext>
            </p:extLst>
          </p:nvPr>
        </p:nvGraphicFramePr>
        <p:xfrm>
          <a:off x="2083298" y="2085243"/>
          <a:ext cx="8261174"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2 CuadroTexto"/>
          <p:cNvSpPr txBox="1"/>
          <p:nvPr/>
        </p:nvSpPr>
        <p:spPr>
          <a:xfrm>
            <a:off x="530222" y="5553954"/>
            <a:ext cx="11398103" cy="733726"/>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defPPr>
              <a:defRPr lang="es-CO"/>
            </a:defPPr>
            <a:lvl1pPr indent="-342900" algn="just">
              <a:lnSpc>
                <a:spcPct val="150000"/>
              </a:lnSpc>
              <a:spcBef>
                <a:spcPct val="20000"/>
              </a:spcBef>
              <a:buFont typeface="Arial" pitchFamily="34" charset="0"/>
              <a:buNone/>
              <a:defRPr sz="2400">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dirty="0"/>
              <a:t>A medida que aumenta el vencimiento disminuye la pendiente.</a:t>
            </a:r>
          </a:p>
        </p:txBody>
      </p:sp>
      <p:cxnSp>
        <p:nvCxnSpPr>
          <p:cNvPr id="4" name="Conector recto 3">
            <a:extLst>
              <a:ext uri="{FF2B5EF4-FFF2-40B4-BE49-F238E27FC236}">
                <a16:creationId xmlns:a16="http://schemas.microsoft.com/office/drawing/2014/main" id="{003C04F7-7626-4BEE-8CCC-F57A52B08481}"/>
              </a:ext>
            </a:extLst>
          </p:cNvPr>
          <p:cNvCxnSpPr>
            <a:cxnSpLocks/>
          </p:cNvCxnSpPr>
          <p:nvPr/>
        </p:nvCxnSpPr>
        <p:spPr>
          <a:xfrm>
            <a:off x="4457700" y="3760470"/>
            <a:ext cx="0" cy="628650"/>
          </a:xfrm>
          <a:prstGeom prst="line">
            <a:avLst/>
          </a:prstGeom>
          <a:ln>
            <a:solidFill>
              <a:schemeClr val="accent2"/>
            </a:solidFill>
          </a:ln>
          <a:effectLst>
            <a:glow rad="635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7" name="Conector recto 6">
            <a:extLst>
              <a:ext uri="{FF2B5EF4-FFF2-40B4-BE49-F238E27FC236}">
                <a16:creationId xmlns:a16="http://schemas.microsoft.com/office/drawing/2014/main" id="{E7309C64-3EC6-4B9F-9FD1-D116577ACC8B}"/>
              </a:ext>
            </a:extLst>
          </p:cNvPr>
          <p:cNvCxnSpPr/>
          <p:nvPr/>
        </p:nvCxnSpPr>
        <p:spPr>
          <a:xfrm>
            <a:off x="2754630" y="4389120"/>
            <a:ext cx="1703070" cy="0"/>
          </a:xfrm>
          <a:prstGeom prst="line">
            <a:avLst/>
          </a:prstGeom>
          <a:ln>
            <a:solidFill>
              <a:schemeClr val="accent2"/>
            </a:solidFill>
          </a:ln>
          <a:effectLst>
            <a:glow rad="635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3" name="Conector recto 12">
            <a:extLst>
              <a:ext uri="{FF2B5EF4-FFF2-40B4-BE49-F238E27FC236}">
                <a16:creationId xmlns:a16="http://schemas.microsoft.com/office/drawing/2014/main" id="{11D044C7-062A-43D0-81A9-F838B696E824}"/>
              </a:ext>
            </a:extLst>
          </p:cNvPr>
          <p:cNvCxnSpPr>
            <a:cxnSpLocks/>
          </p:cNvCxnSpPr>
          <p:nvPr/>
        </p:nvCxnSpPr>
        <p:spPr>
          <a:xfrm flipH="1">
            <a:off x="6096000" y="3272790"/>
            <a:ext cx="3810" cy="487680"/>
          </a:xfrm>
          <a:prstGeom prst="line">
            <a:avLst/>
          </a:prstGeom>
          <a:ln>
            <a:solidFill>
              <a:schemeClr val="accent2"/>
            </a:solidFill>
          </a:ln>
          <a:effectLst>
            <a:glow rad="635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5" name="Conector recto 14">
            <a:extLst>
              <a:ext uri="{FF2B5EF4-FFF2-40B4-BE49-F238E27FC236}">
                <a16:creationId xmlns:a16="http://schemas.microsoft.com/office/drawing/2014/main" id="{CA013427-6434-4CF4-9364-9932BB692E0D}"/>
              </a:ext>
            </a:extLst>
          </p:cNvPr>
          <p:cNvCxnSpPr/>
          <p:nvPr/>
        </p:nvCxnSpPr>
        <p:spPr>
          <a:xfrm>
            <a:off x="4457700" y="3760470"/>
            <a:ext cx="1638300" cy="0"/>
          </a:xfrm>
          <a:prstGeom prst="line">
            <a:avLst/>
          </a:prstGeom>
          <a:ln>
            <a:solidFill>
              <a:schemeClr val="accent2"/>
            </a:solidFill>
          </a:ln>
          <a:effectLst>
            <a:glow rad="635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5825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p:cNvSpPr txBox="1">
            <a:spLocks/>
          </p:cNvSpPr>
          <p:nvPr/>
        </p:nvSpPr>
        <p:spPr>
          <a:xfrm>
            <a:off x="388620" y="320040"/>
            <a:ext cx="11464290" cy="82296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Principio 4</a:t>
            </a:r>
          </a:p>
        </p:txBody>
      </p:sp>
      <p:sp>
        <p:nvSpPr>
          <p:cNvPr id="7" name="6 CuadroTexto"/>
          <p:cNvSpPr txBox="1"/>
          <p:nvPr/>
        </p:nvSpPr>
        <p:spPr>
          <a:xfrm>
            <a:off x="388620" y="1305771"/>
            <a:ext cx="11464290" cy="82296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defPPr>
              <a:defRPr lang="es-CO"/>
            </a:defPPr>
            <a:lvl1pPr indent="-342900" algn="just">
              <a:lnSpc>
                <a:spcPct val="150000"/>
              </a:lnSpc>
              <a:spcBef>
                <a:spcPct val="20000"/>
              </a:spcBef>
              <a:buFont typeface="Arial" pitchFamily="34" charset="0"/>
              <a:buNone/>
              <a:defRPr sz="2400">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1800" dirty="0"/>
              <a:t>Mientras más baja la tasa de cupón, más sensible es su precio a un cambio en las tasas de interés, manteniendo los demás factores constantes.</a:t>
            </a:r>
          </a:p>
        </p:txBody>
      </p:sp>
      <p:graphicFrame>
        <p:nvGraphicFramePr>
          <p:cNvPr id="4" name="1 Tabla">
            <a:extLst>
              <a:ext uri="{FF2B5EF4-FFF2-40B4-BE49-F238E27FC236}">
                <a16:creationId xmlns:a16="http://schemas.microsoft.com/office/drawing/2014/main" id="{65014A73-616B-44AF-A51C-DD29114AD594}"/>
              </a:ext>
            </a:extLst>
          </p:cNvPr>
          <p:cNvGraphicFramePr>
            <a:graphicFrameLocks noGrp="1"/>
          </p:cNvGraphicFramePr>
          <p:nvPr>
            <p:extLst>
              <p:ext uri="{D42A27DB-BD31-4B8C-83A1-F6EECF244321}">
                <p14:modId xmlns:p14="http://schemas.microsoft.com/office/powerpoint/2010/main" val="1875078008"/>
              </p:ext>
            </p:extLst>
          </p:nvPr>
        </p:nvGraphicFramePr>
        <p:xfrm>
          <a:off x="798202" y="2351255"/>
          <a:ext cx="3746828" cy="1266825"/>
        </p:xfrm>
        <a:graphic>
          <a:graphicData uri="http://schemas.openxmlformats.org/drawingml/2006/table">
            <a:tbl>
              <a:tblPr/>
              <a:tblGrid>
                <a:gridCol w="1873414">
                  <a:extLst>
                    <a:ext uri="{9D8B030D-6E8A-4147-A177-3AD203B41FA5}">
                      <a16:colId xmlns:a16="http://schemas.microsoft.com/office/drawing/2014/main" val="20000"/>
                    </a:ext>
                  </a:extLst>
                </a:gridCol>
                <a:gridCol w="1873414">
                  <a:extLst>
                    <a:ext uri="{9D8B030D-6E8A-4147-A177-3AD203B41FA5}">
                      <a16:colId xmlns:a16="http://schemas.microsoft.com/office/drawing/2014/main" val="20001"/>
                    </a:ext>
                  </a:extLst>
                </a:gridCol>
              </a:tblGrid>
              <a:tr h="142850">
                <a:tc gridSpan="2">
                  <a:txBody>
                    <a:bodyPr/>
                    <a:lstStyle/>
                    <a:p>
                      <a:pPr algn="ctr" fontAlgn="ctr"/>
                      <a:r>
                        <a:rPr lang="es-CO" sz="1600" b="1" i="0" u="none" strike="noStrike" dirty="0">
                          <a:solidFill>
                            <a:srgbClr val="000000"/>
                          </a:solidFill>
                          <a:effectLst/>
                          <a:latin typeface="Arial" pitchFamily="34" charset="0"/>
                          <a:cs typeface="Arial" pitchFamily="34" charset="0"/>
                        </a:rPr>
                        <a:t>Bono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s-CO"/>
                    </a:p>
                  </a:txBody>
                  <a:tcPr/>
                </a:tc>
                <a:extLst>
                  <a:ext uri="{0D108BD9-81ED-4DB2-BD59-A6C34878D82A}">
                    <a16:rowId xmlns:a16="http://schemas.microsoft.com/office/drawing/2014/main" val="10000"/>
                  </a:ext>
                </a:extLst>
              </a:tr>
              <a:tr h="76459">
                <a:tc>
                  <a:txBody>
                    <a:bodyPr/>
                    <a:lstStyle/>
                    <a:p>
                      <a:pPr algn="ctr" fontAlgn="ctr"/>
                      <a:r>
                        <a:rPr lang="es-CO" sz="1600" b="0" i="0" u="none" strike="noStrike">
                          <a:solidFill>
                            <a:srgbClr val="000000"/>
                          </a:solidFill>
                          <a:effectLst/>
                          <a:latin typeface="Arial" pitchFamily="34" charset="0"/>
                          <a:cs typeface="Arial" pitchFamily="34" charset="0"/>
                        </a:rPr>
                        <a:t>Plazo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20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459">
                <a:tc>
                  <a:txBody>
                    <a:bodyPr/>
                    <a:lstStyle/>
                    <a:p>
                      <a:pPr algn="ctr" fontAlgn="ctr"/>
                      <a:r>
                        <a:rPr lang="es-CO" sz="1600" b="1" i="0" u="none" strike="noStrike" dirty="0">
                          <a:solidFill>
                            <a:srgbClr val="000000"/>
                          </a:solidFill>
                          <a:effectLst/>
                          <a:latin typeface="Arial" pitchFamily="34" charset="0"/>
                          <a:cs typeface="Arial" pitchFamily="34" charset="0"/>
                        </a:rPr>
                        <a:t>Tasa 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s-CO" sz="1600" b="1" i="0" u="none" strike="noStrike" dirty="0">
                          <a:solidFill>
                            <a:srgbClr val="000000"/>
                          </a:solidFill>
                          <a:effectLst/>
                          <a:latin typeface="Arial" pitchFamily="34" charset="0"/>
                          <a:cs typeface="Arial"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76459">
                <a:tc>
                  <a:txBody>
                    <a:bodyPr/>
                    <a:lstStyle/>
                    <a:p>
                      <a:pPr algn="ctr" fontAlgn="ctr"/>
                      <a:r>
                        <a:rPr lang="es-CO" sz="1600" b="0" i="0" u="none" strike="noStrike">
                          <a:solidFill>
                            <a:srgbClr val="000000"/>
                          </a:solidFill>
                          <a:effectLst/>
                          <a:latin typeface="Arial" pitchFamily="34" charset="0"/>
                          <a:cs typeface="Arial" pitchFamily="34" charset="0"/>
                        </a:rPr>
                        <a:t>Nominal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6459">
                <a:tc>
                  <a:txBody>
                    <a:bodyPr/>
                    <a:lstStyle/>
                    <a:p>
                      <a:pPr algn="ctr" fontAlgn="ctr"/>
                      <a:r>
                        <a:rPr lang="es-CO" sz="1600" b="0" i="0" u="none" strike="noStrike" dirty="0">
                          <a:solidFill>
                            <a:srgbClr val="000000"/>
                          </a:solidFill>
                          <a:effectLst/>
                          <a:latin typeface="Arial" pitchFamily="34" charset="0"/>
                          <a:cs typeface="Arial" pitchFamily="34" charset="0"/>
                        </a:rPr>
                        <a:t>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3 Tabla">
            <a:extLst>
              <a:ext uri="{FF2B5EF4-FFF2-40B4-BE49-F238E27FC236}">
                <a16:creationId xmlns:a16="http://schemas.microsoft.com/office/drawing/2014/main" id="{530CABE0-A608-4D63-B4D3-DB374364AFF0}"/>
              </a:ext>
            </a:extLst>
          </p:cNvPr>
          <p:cNvGraphicFramePr>
            <a:graphicFrameLocks noGrp="1"/>
          </p:cNvGraphicFramePr>
          <p:nvPr>
            <p:extLst>
              <p:ext uri="{D42A27DB-BD31-4B8C-83A1-F6EECF244321}">
                <p14:modId xmlns:p14="http://schemas.microsoft.com/office/powerpoint/2010/main" val="1003695783"/>
              </p:ext>
            </p:extLst>
          </p:nvPr>
        </p:nvGraphicFramePr>
        <p:xfrm>
          <a:off x="798202" y="3879419"/>
          <a:ext cx="3746828" cy="1266825"/>
        </p:xfrm>
        <a:graphic>
          <a:graphicData uri="http://schemas.openxmlformats.org/drawingml/2006/table">
            <a:tbl>
              <a:tblPr/>
              <a:tblGrid>
                <a:gridCol w="1873414">
                  <a:extLst>
                    <a:ext uri="{9D8B030D-6E8A-4147-A177-3AD203B41FA5}">
                      <a16:colId xmlns:a16="http://schemas.microsoft.com/office/drawing/2014/main" val="20000"/>
                    </a:ext>
                  </a:extLst>
                </a:gridCol>
                <a:gridCol w="1873414">
                  <a:extLst>
                    <a:ext uri="{9D8B030D-6E8A-4147-A177-3AD203B41FA5}">
                      <a16:colId xmlns:a16="http://schemas.microsoft.com/office/drawing/2014/main" val="20001"/>
                    </a:ext>
                  </a:extLst>
                </a:gridCol>
              </a:tblGrid>
              <a:tr h="73793">
                <a:tc gridSpan="2">
                  <a:txBody>
                    <a:bodyPr/>
                    <a:lstStyle/>
                    <a:p>
                      <a:pPr algn="ctr" fontAlgn="ctr"/>
                      <a:r>
                        <a:rPr lang="es-CO" sz="1600" b="1" i="0" u="none" strike="noStrike" dirty="0">
                          <a:solidFill>
                            <a:srgbClr val="000000"/>
                          </a:solidFill>
                          <a:effectLst/>
                          <a:latin typeface="Arial" pitchFamily="34" charset="0"/>
                          <a:cs typeface="Arial" pitchFamily="34" charset="0"/>
                        </a:rPr>
                        <a:t>Bono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s-CO"/>
                    </a:p>
                  </a:txBody>
                  <a:tcPr/>
                </a:tc>
                <a:extLst>
                  <a:ext uri="{0D108BD9-81ED-4DB2-BD59-A6C34878D82A}">
                    <a16:rowId xmlns:a16="http://schemas.microsoft.com/office/drawing/2014/main" val="10000"/>
                  </a:ext>
                </a:extLst>
              </a:tr>
              <a:tr h="73793">
                <a:tc>
                  <a:txBody>
                    <a:bodyPr/>
                    <a:lstStyle/>
                    <a:p>
                      <a:pPr algn="ctr" fontAlgn="ctr"/>
                      <a:r>
                        <a:rPr lang="es-CO" sz="1600" b="0" i="0" u="none" strike="noStrike" dirty="0">
                          <a:solidFill>
                            <a:srgbClr val="000000"/>
                          </a:solidFill>
                          <a:effectLst/>
                          <a:latin typeface="Arial" pitchFamily="34" charset="0"/>
                          <a:cs typeface="Arial" pitchFamily="34" charset="0"/>
                        </a:rPr>
                        <a:t>Plazo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20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3793">
                <a:tc>
                  <a:txBody>
                    <a:bodyPr/>
                    <a:lstStyle/>
                    <a:p>
                      <a:pPr algn="ctr" fontAlgn="ctr"/>
                      <a:r>
                        <a:rPr lang="es-CO" sz="1600" b="1" i="0" u="none" strike="noStrike" dirty="0">
                          <a:solidFill>
                            <a:srgbClr val="000000"/>
                          </a:solidFill>
                          <a:effectLst/>
                          <a:latin typeface="Arial" pitchFamily="34" charset="0"/>
                          <a:cs typeface="Arial" pitchFamily="34" charset="0"/>
                        </a:rPr>
                        <a:t>Tasa 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s-CO" sz="1600" b="1" i="0" u="none" strike="noStrike" dirty="0">
                          <a:solidFill>
                            <a:srgbClr val="000000"/>
                          </a:solidFill>
                          <a:effectLst/>
                          <a:latin typeface="Arial" pitchFamily="34" charset="0"/>
                          <a:cs typeface="Arial"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73793">
                <a:tc>
                  <a:txBody>
                    <a:bodyPr/>
                    <a:lstStyle/>
                    <a:p>
                      <a:pPr algn="ctr" fontAlgn="ctr"/>
                      <a:r>
                        <a:rPr lang="es-CO" sz="1600" b="0" i="0" u="none" strike="noStrike" dirty="0">
                          <a:solidFill>
                            <a:srgbClr val="000000"/>
                          </a:solidFill>
                          <a:effectLst/>
                          <a:latin typeface="Arial" pitchFamily="34" charset="0"/>
                          <a:cs typeface="Arial" pitchFamily="34" charset="0"/>
                        </a:rPr>
                        <a:t>Nominal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793">
                <a:tc>
                  <a:txBody>
                    <a:bodyPr/>
                    <a:lstStyle/>
                    <a:p>
                      <a:pPr algn="ctr" fontAlgn="ctr"/>
                      <a:r>
                        <a:rPr lang="es-CO" sz="1600" b="0" i="0" u="none" strike="noStrike">
                          <a:solidFill>
                            <a:srgbClr val="000000"/>
                          </a:solidFill>
                          <a:effectLst/>
                          <a:latin typeface="Arial" pitchFamily="34" charset="0"/>
                          <a:cs typeface="Arial" pitchFamily="34" charset="0"/>
                        </a:rPr>
                        <a:t>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5 CuadroTexto">
            <a:extLst>
              <a:ext uri="{FF2B5EF4-FFF2-40B4-BE49-F238E27FC236}">
                <a16:creationId xmlns:a16="http://schemas.microsoft.com/office/drawing/2014/main" id="{0A7D7A68-3CFE-4D6D-95D4-FA64B7F809D3}"/>
              </a:ext>
            </a:extLst>
          </p:cNvPr>
          <p:cNvSpPr txBox="1"/>
          <p:nvPr/>
        </p:nvSpPr>
        <p:spPr>
          <a:xfrm>
            <a:off x="5773558" y="2696184"/>
            <a:ext cx="3746828" cy="57696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defPPr>
              <a:defRPr lang="es-CO"/>
            </a:defPPr>
            <a:lvl1pPr indent="-342900" algn="ctr">
              <a:lnSpc>
                <a:spcPct val="150000"/>
              </a:lnSpc>
              <a:spcBef>
                <a:spcPct val="20000"/>
              </a:spcBef>
              <a:buFont typeface="Arial" pitchFamily="34" charset="0"/>
              <a:buNone/>
              <a:defRPr sz="2400">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r>
              <a:rPr lang="es-CO" sz="1600" dirty="0"/>
              <a:t>Tasa de interés de 10% y 8%.</a:t>
            </a:r>
          </a:p>
        </p:txBody>
      </p:sp>
      <p:graphicFrame>
        <p:nvGraphicFramePr>
          <p:cNvPr id="9" name="2 Tabla">
            <a:extLst>
              <a:ext uri="{FF2B5EF4-FFF2-40B4-BE49-F238E27FC236}">
                <a16:creationId xmlns:a16="http://schemas.microsoft.com/office/drawing/2014/main" id="{070B17D5-35C6-4537-AB16-101BBDD20B45}"/>
              </a:ext>
            </a:extLst>
          </p:cNvPr>
          <p:cNvGraphicFramePr>
            <a:graphicFrameLocks noGrp="1"/>
          </p:cNvGraphicFramePr>
          <p:nvPr>
            <p:extLst>
              <p:ext uri="{D42A27DB-BD31-4B8C-83A1-F6EECF244321}">
                <p14:modId xmlns:p14="http://schemas.microsoft.com/office/powerpoint/2010/main" val="3706235751"/>
              </p:ext>
            </p:extLst>
          </p:nvPr>
        </p:nvGraphicFramePr>
        <p:xfrm>
          <a:off x="5058934" y="3879419"/>
          <a:ext cx="6715542" cy="1140142"/>
        </p:xfrm>
        <a:graphic>
          <a:graphicData uri="http://schemas.openxmlformats.org/drawingml/2006/table">
            <a:tbl>
              <a:tblPr/>
              <a:tblGrid>
                <a:gridCol w="2383857">
                  <a:extLst>
                    <a:ext uri="{9D8B030D-6E8A-4147-A177-3AD203B41FA5}">
                      <a16:colId xmlns:a16="http://schemas.microsoft.com/office/drawing/2014/main" val="20000"/>
                    </a:ext>
                  </a:extLst>
                </a:gridCol>
                <a:gridCol w="1105786">
                  <a:extLst>
                    <a:ext uri="{9D8B030D-6E8A-4147-A177-3AD203B41FA5}">
                      <a16:colId xmlns:a16="http://schemas.microsoft.com/office/drawing/2014/main" val="20001"/>
                    </a:ext>
                  </a:extLst>
                </a:gridCol>
                <a:gridCol w="1190846">
                  <a:extLst>
                    <a:ext uri="{9D8B030D-6E8A-4147-A177-3AD203B41FA5}">
                      <a16:colId xmlns:a16="http://schemas.microsoft.com/office/drawing/2014/main" val="20002"/>
                    </a:ext>
                  </a:extLst>
                </a:gridCol>
                <a:gridCol w="2035053">
                  <a:extLst>
                    <a:ext uri="{9D8B030D-6E8A-4147-A177-3AD203B41FA5}">
                      <a16:colId xmlns:a16="http://schemas.microsoft.com/office/drawing/2014/main" val="20003"/>
                    </a:ext>
                  </a:extLst>
                </a:gridCol>
              </a:tblGrid>
              <a:tr h="171586">
                <a:tc rowSpan="2">
                  <a:txBody>
                    <a:bodyPr/>
                    <a:lstStyle/>
                    <a:p>
                      <a:pPr algn="ctr" fontAlgn="ctr"/>
                      <a:r>
                        <a:rPr lang="es-CO" sz="1600" b="0" i="0" u="none" strike="noStrike" dirty="0">
                          <a:solidFill>
                            <a:srgbClr val="000000"/>
                          </a:solidFill>
                          <a:effectLst/>
                          <a:latin typeface="Arial" pitchFamily="34" charset="0"/>
                          <a:cs typeface="Arial"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gridSpan="2">
                  <a:txBody>
                    <a:bodyPr/>
                    <a:lstStyle/>
                    <a:p>
                      <a:pPr algn="ctr" fontAlgn="ctr"/>
                      <a:r>
                        <a:rPr lang="es-CO" sz="1600" b="1" i="0" u="none" strike="noStrike" dirty="0">
                          <a:solidFill>
                            <a:srgbClr val="000000"/>
                          </a:solidFill>
                          <a:effectLst/>
                          <a:latin typeface="Arial" pitchFamily="34" charset="0"/>
                          <a:cs typeface="Arial" pitchFamily="34" charset="0"/>
                        </a:rPr>
                        <a:t>Tasas de interés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s-CO"/>
                    </a:p>
                  </a:txBody>
                  <a:tcPr/>
                </a:tc>
                <a:tc rowSpan="2">
                  <a:txBody>
                    <a:bodyPr/>
                    <a:lstStyle/>
                    <a:p>
                      <a:pPr algn="ctr" fontAlgn="b"/>
                      <a:r>
                        <a:rPr lang="es-CO" sz="1600" b="1" i="0" u="none" strike="noStrike" dirty="0">
                          <a:solidFill>
                            <a:srgbClr val="000000"/>
                          </a:solidFill>
                          <a:effectLst/>
                          <a:latin typeface="Arial" pitchFamily="34" charset="0"/>
                          <a:cs typeface="Arial" pitchFamily="34" charset="0"/>
                        </a:rPr>
                        <a:t>Cambio en el precio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0">
                <a:tc vMerge="1">
                  <a:txBody>
                    <a:bodyPr/>
                    <a:lstStyle/>
                    <a:p>
                      <a:endParaRPr lang="es-CO"/>
                    </a:p>
                  </a:txBody>
                  <a:tcPr/>
                </a:tc>
                <a:tc>
                  <a:txBody>
                    <a:bodyPr/>
                    <a:lstStyle/>
                    <a:p>
                      <a:pPr algn="ctr" fontAlgn="ctr"/>
                      <a:r>
                        <a:rPr lang="es-CO" sz="1600" b="1" i="0" u="none" strike="noStrike" dirty="0">
                          <a:solidFill>
                            <a:srgbClr val="000000"/>
                          </a:solidFill>
                          <a:effectLst/>
                          <a:latin typeface="Arial" pitchFamily="34" charset="0"/>
                          <a:cs typeface="Arial"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600" b="1" i="0" u="none" strike="noStrike" dirty="0">
                          <a:solidFill>
                            <a:srgbClr val="000000"/>
                          </a:solidFill>
                          <a:effectLst/>
                          <a:latin typeface="Arial" pitchFamily="34" charset="0"/>
                          <a:cs typeface="Arial"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vMerge="1">
                  <a:txBody>
                    <a:bodyPr/>
                    <a:lstStyle/>
                    <a:p>
                      <a:endParaRPr lang="es-CO"/>
                    </a:p>
                  </a:txBody>
                  <a:tcPr/>
                </a:tc>
                <a:extLst>
                  <a:ext uri="{0D108BD9-81ED-4DB2-BD59-A6C34878D82A}">
                    <a16:rowId xmlns:a16="http://schemas.microsoft.com/office/drawing/2014/main" val="10001"/>
                  </a:ext>
                </a:extLst>
              </a:tr>
              <a:tr h="316706">
                <a:tc>
                  <a:txBody>
                    <a:bodyPr/>
                    <a:lstStyle/>
                    <a:p>
                      <a:pPr algn="ctr" fontAlgn="ctr"/>
                      <a:r>
                        <a:rPr lang="it-IT" sz="1600" b="0" i="0" u="none" strike="noStrike">
                          <a:solidFill>
                            <a:srgbClr val="000000"/>
                          </a:solidFill>
                          <a:effectLst/>
                          <a:latin typeface="Arial" pitchFamily="34" charset="0"/>
                          <a:cs typeface="Arial" pitchFamily="34" charset="0"/>
                        </a:rPr>
                        <a:t>Bono A (tasa cupón 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$ 117,03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$ 139,27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1" i="0" u="none" strike="noStrike" dirty="0">
                          <a:solidFill>
                            <a:srgbClr val="000000"/>
                          </a:solidFill>
                          <a:effectLst/>
                          <a:latin typeface="Arial" pitchFamily="34" charset="0"/>
                          <a:cs typeface="Arial" pitchFamily="34" charset="0"/>
                        </a:rPr>
                        <a:t>19,01%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6706">
                <a:tc>
                  <a:txBody>
                    <a:bodyPr/>
                    <a:lstStyle/>
                    <a:p>
                      <a:pPr algn="ctr" fontAlgn="ctr"/>
                      <a:r>
                        <a:rPr lang="it-IT" sz="1600" b="0" i="0" u="none" strike="noStrike">
                          <a:solidFill>
                            <a:srgbClr val="000000"/>
                          </a:solidFill>
                          <a:effectLst/>
                          <a:latin typeface="Arial" pitchFamily="34" charset="0"/>
                          <a:cs typeface="Arial" pitchFamily="34" charset="0"/>
                        </a:rPr>
                        <a:t>Bono B (tasa cupón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effectLst/>
                          <a:latin typeface="Arial" pitchFamily="34" charset="0"/>
                          <a:cs typeface="Arial" pitchFamily="34" charset="0"/>
                        </a:rPr>
                        <a:t>$ 48,92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$ 60,73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1" i="0" u="none" strike="noStrike" dirty="0">
                          <a:solidFill>
                            <a:srgbClr val="000000"/>
                          </a:solidFill>
                          <a:effectLst/>
                          <a:latin typeface="Arial" pitchFamily="34" charset="0"/>
                          <a:cs typeface="Arial" pitchFamily="34" charset="0"/>
                        </a:rPr>
                        <a:t>24,14%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5 CuadroTexto">
            <a:extLst>
              <a:ext uri="{FF2B5EF4-FFF2-40B4-BE49-F238E27FC236}">
                <a16:creationId xmlns:a16="http://schemas.microsoft.com/office/drawing/2014/main" id="{E6F835DE-555B-4CA6-BC64-2BECFF9527CF}"/>
              </a:ext>
            </a:extLst>
          </p:cNvPr>
          <p:cNvSpPr txBox="1"/>
          <p:nvPr/>
        </p:nvSpPr>
        <p:spPr>
          <a:xfrm>
            <a:off x="798202" y="5552229"/>
            <a:ext cx="10976274" cy="985730"/>
          </a:xfrm>
          <a:prstGeom prst="rect">
            <a:avLst/>
          </a:prstGeom>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defPPr>
              <a:defRPr lang="es-CO"/>
            </a:defPPr>
            <a:lvl1pPr indent="-342900" algn="ctr">
              <a:lnSpc>
                <a:spcPct val="150000"/>
              </a:lnSpc>
              <a:spcBef>
                <a:spcPct val="20000"/>
              </a:spcBef>
              <a:buFont typeface="Arial" pitchFamily="34" charset="0"/>
              <a:buNone/>
              <a:defRPr>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CO" dirty="0"/>
              <a:t>Esto se debe al hecho de que los bonos con cupones altos devuelven más de su valor en época más temprana de su vida, por medio del pago de cupones más altos.</a:t>
            </a:r>
          </a:p>
        </p:txBody>
      </p:sp>
    </p:spTree>
    <p:extLst>
      <p:ext uri="{BB962C8B-B14F-4D97-AF65-F5344CB8AC3E}">
        <p14:creationId xmlns:p14="http://schemas.microsoft.com/office/powerpoint/2010/main" val="169863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p:cNvSpPr txBox="1">
            <a:spLocks/>
          </p:cNvSpPr>
          <p:nvPr/>
        </p:nvSpPr>
        <p:spPr>
          <a:xfrm>
            <a:off x="563525" y="224905"/>
            <a:ext cx="11270511" cy="73896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Principio 4</a:t>
            </a:r>
          </a:p>
        </p:txBody>
      </p:sp>
      <p:graphicFrame>
        <p:nvGraphicFramePr>
          <p:cNvPr id="2" name="1 Tabla"/>
          <p:cNvGraphicFramePr>
            <a:graphicFrameLocks noGrp="1"/>
          </p:cNvGraphicFramePr>
          <p:nvPr>
            <p:extLst>
              <p:ext uri="{D42A27DB-BD31-4B8C-83A1-F6EECF244321}">
                <p14:modId xmlns:p14="http://schemas.microsoft.com/office/powerpoint/2010/main" val="2546214204"/>
              </p:ext>
            </p:extLst>
          </p:nvPr>
        </p:nvGraphicFramePr>
        <p:xfrm>
          <a:off x="563525" y="2223798"/>
          <a:ext cx="6399410" cy="4180330"/>
        </p:xfrm>
        <a:graphic>
          <a:graphicData uri="http://schemas.openxmlformats.org/drawingml/2006/table">
            <a:tbl>
              <a:tblPr/>
              <a:tblGrid>
                <a:gridCol w="1510186">
                  <a:extLst>
                    <a:ext uri="{9D8B030D-6E8A-4147-A177-3AD203B41FA5}">
                      <a16:colId xmlns:a16="http://schemas.microsoft.com/office/drawing/2014/main" val="20000"/>
                    </a:ext>
                  </a:extLst>
                </a:gridCol>
                <a:gridCol w="1510186">
                  <a:extLst>
                    <a:ext uri="{9D8B030D-6E8A-4147-A177-3AD203B41FA5}">
                      <a16:colId xmlns:a16="http://schemas.microsoft.com/office/drawing/2014/main" val="20001"/>
                    </a:ext>
                  </a:extLst>
                </a:gridCol>
                <a:gridCol w="1510186">
                  <a:extLst>
                    <a:ext uri="{9D8B030D-6E8A-4147-A177-3AD203B41FA5}">
                      <a16:colId xmlns:a16="http://schemas.microsoft.com/office/drawing/2014/main" val="20002"/>
                    </a:ext>
                  </a:extLst>
                </a:gridCol>
                <a:gridCol w="1868852">
                  <a:extLst>
                    <a:ext uri="{9D8B030D-6E8A-4147-A177-3AD203B41FA5}">
                      <a16:colId xmlns:a16="http://schemas.microsoft.com/office/drawing/2014/main" val="20003"/>
                    </a:ext>
                  </a:extLst>
                </a:gridCol>
              </a:tblGrid>
              <a:tr h="380030">
                <a:tc rowSpan="2">
                  <a:txBody>
                    <a:bodyPr/>
                    <a:lstStyle/>
                    <a:p>
                      <a:pPr algn="ctr" fontAlgn="ctr"/>
                      <a:r>
                        <a:rPr lang="es-CO" sz="2000" b="1" i="0" u="none" strike="noStrike" dirty="0">
                          <a:solidFill>
                            <a:srgbClr val="000000"/>
                          </a:solidFill>
                          <a:effectLst/>
                          <a:latin typeface="Arial" pitchFamily="34" charset="0"/>
                          <a:cs typeface="Arial" pitchFamily="34" charset="0"/>
                        </a:rPr>
                        <a:t>Tasa 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s-CO" sz="2000" b="1" i="0" u="none" strike="noStrike" dirty="0">
                          <a:solidFill>
                            <a:srgbClr val="000000"/>
                          </a:solidFill>
                          <a:effectLst/>
                          <a:latin typeface="Arial" pitchFamily="34" charset="0"/>
                          <a:cs typeface="Arial" pitchFamily="34" charset="0"/>
                        </a:rPr>
                        <a:t>Tasas de interés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rowSpan="2">
                  <a:txBody>
                    <a:bodyPr/>
                    <a:lstStyle/>
                    <a:p>
                      <a:pPr algn="ctr" fontAlgn="ctr"/>
                      <a:r>
                        <a:rPr lang="es-CO" sz="2000" b="1" i="0" u="none" strike="noStrike" dirty="0">
                          <a:solidFill>
                            <a:srgbClr val="000000"/>
                          </a:solidFill>
                          <a:effectLst/>
                          <a:latin typeface="Arial" pitchFamily="34" charset="0"/>
                          <a:cs typeface="Arial" pitchFamily="34" charset="0"/>
                        </a:rPr>
                        <a:t>Cambio en el precio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80030">
                <a:tc vMerge="1">
                  <a:txBody>
                    <a:bodyPr/>
                    <a:lstStyle/>
                    <a:p>
                      <a:endParaRPr lang="es-CO"/>
                    </a:p>
                  </a:txBody>
                  <a:tcPr/>
                </a:tc>
                <a:tc>
                  <a:txBody>
                    <a:bodyPr/>
                    <a:lstStyle/>
                    <a:p>
                      <a:pPr algn="ctr" fontAlgn="ctr"/>
                      <a:r>
                        <a:rPr lang="es-CO" sz="2000" b="1" i="0" u="none" strike="noStrike" dirty="0">
                          <a:solidFill>
                            <a:schemeClr val="tx1"/>
                          </a:solidFill>
                          <a:effectLst/>
                          <a:latin typeface="Arial" pitchFamily="34" charset="0"/>
                          <a:cs typeface="Arial"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1" i="0" u="none" strike="noStrike" dirty="0">
                          <a:solidFill>
                            <a:schemeClr val="tx1"/>
                          </a:solidFill>
                          <a:effectLst/>
                          <a:latin typeface="Arial" pitchFamily="34" charset="0"/>
                          <a:cs typeface="Arial"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10001"/>
                  </a:ext>
                </a:extLst>
              </a:tr>
              <a:tr h="380030">
                <a:tc>
                  <a:txBody>
                    <a:bodyPr/>
                    <a:lstStyle/>
                    <a:p>
                      <a:pPr algn="ctr" fontAlgn="ctr"/>
                      <a:r>
                        <a:rPr lang="es-CO" sz="2000" b="0" i="0" u="none" strike="noStrike" dirty="0">
                          <a:solidFill>
                            <a:srgbClr val="000000"/>
                          </a:solidFill>
                          <a:effectLst/>
                          <a:latin typeface="Arial" pitchFamily="34" charset="0"/>
                          <a:cs typeface="Arial"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$ 14,86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$ 21,45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44,34%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80030">
                <a:tc>
                  <a:txBody>
                    <a:bodyPr/>
                    <a:lstStyle/>
                    <a:p>
                      <a:pPr algn="ctr" fontAlgn="ctr"/>
                      <a:r>
                        <a:rPr lang="es-CO" sz="2000" b="0" i="0" u="none" strike="noStrike" dirty="0">
                          <a:solidFill>
                            <a:srgbClr val="000000"/>
                          </a:solidFill>
                          <a:effectLst/>
                          <a:latin typeface="Arial" pitchFamily="34" charset="0"/>
                          <a:cs typeface="Arial"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$ 31,89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$ 41,09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28,85%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80030">
                <a:tc>
                  <a:txBody>
                    <a:bodyPr/>
                    <a:lstStyle/>
                    <a:p>
                      <a:pPr algn="ctr" fontAlgn="ctr"/>
                      <a:r>
                        <a:rPr lang="es-CO" sz="2000" b="0" i="0" u="none" strike="noStrike" dirty="0">
                          <a:solidFill>
                            <a:srgbClr val="000000"/>
                          </a:solidFill>
                          <a:effectLst/>
                          <a:latin typeface="Arial" pitchFamily="34" charset="0"/>
                          <a:cs typeface="Arial"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$ 48,92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$ 60,73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24,14%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80030">
                <a:tc>
                  <a:txBody>
                    <a:bodyPr/>
                    <a:lstStyle/>
                    <a:p>
                      <a:pPr algn="ctr" fontAlgn="ctr"/>
                      <a:r>
                        <a:rPr lang="es-CO" sz="2000" b="0" i="0" u="none" strike="noStrike" dirty="0">
                          <a:solidFill>
                            <a:srgbClr val="000000"/>
                          </a:solidFill>
                          <a:effectLst/>
                          <a:latin typeface="Arial" pitchFamily="34" charset="0"/>
                          <a:cs typeface="Arial"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$ 65,95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$ 80,36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21,86%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380030">
                <a:tc>
                  <a:txBody>
                    <a:bodyPr/>
                    <a:lstStyle/>
                    <a:p>
                      <a:pPr algn="ctr" fontAlgn="ctr"/>
                      <a:r>
                        <a:rPr lang="es-CO" sz="2000" b="0" i="0" u="none" strike="noStrike" dirty="0">
                          <a:solidFill>
                            <a:srgbClr val="000000"/>
                          </a:solidFill>
                          <a:effectLst/>
                          <a:latin typeface="Arial" pitchFamily="34" charset="0"/>
                          <a:cs typeface="Arial"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$ 82,97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$ 100,00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20,52%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80030">
                <a:tc>
                  <a:txBody>
                    <a:bodyPr/>
                    <a:lstStyle/>
                    <a:p>
                      <a:pPr algn="ctr" fontAlgn="ctr"/>
                      <a:r>
                        <a:rPr lang="es-CO" sz="2000" b="0" i="0" u="none" strike="noStrike" dirty="0">
                          <a:solidFill>
                            <a:srgbClr val="000000"/>
                          </a:solidFill>
                          <a:effectLst/>
                          <a:latin typeface="Arial" pitchFamily="34" charset="0"/>
                          <a:cs typeface="Arial"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$ 100,00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$ 119,64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19,64%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r h="380030">
                <a:tc>
                  <a:txBody>
                    <a:bodyPr/>
                    <a:lstStyle/>
                    <a:p>
                      <a:pPr algn="ctr" fontAlgn="ctr"/>
                      <a:r>
                        <a:rPr lang="es-CO" sz="2000" b="0" i="0" u="none" strike="noStrike" dirty="0">
                          <a:solidFill>
                            <a:srgbClr val="000000"/>
                          </a:solidFill>
                          <a:effectLst/>
                          <a:latin typeface="Arial" pitchFamily="34" charset="0"/>
                          <a:cs typeface="Arial"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$ 117,03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$ 139,27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19,01%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380030">
                <a:tc>
                  <a:txBody>
                    <a:bodyPr/>
                    <a:lstStyle/>
                    <a:p>
                      <a:pPr algn="ctr" fontAlgn="ctr"/>
                      <a:r>
                        <a:rPr lang="es-CO" sz="2000" b="0" i="0" u="none" strike="noStrike" dirty="0">
                          <a:solidFill>
                            <a:srgbClr val="000000"/>
                          </a:solidFill>
                          <a:effectLst/>
                          <a:latin typeface="Arial" pitchFamily="34" charset="0"/>
                          <a:cs typeface="Arial"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$ 134,05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effectLst/>
                          <a:latin typeface="Arial" pitchFamily="34" charset="0"/>
                          <a:cs typeface="Arial" pitchFamily="34" charset="0"/>
                        </a:rPr>
                        <a:t>$ 158,91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18,54%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380030">
                <a:tc>
                  <a:txBody>
                    <a:bodyPr/>
                    <a:lstStyle/>
                    <a:p>
                      <a:pPr algn="ctr" fontAlgn="ctr"/>
                      <a:r>
                        <a:rPr lang="es-CO" sz="2000" b="0" i="0" u="none" strike="noStrike" dirty="0">
                          <a:solidFill>
                            <a:srgbClr val="000000"/>
                          </a:solidFill>
                          <a:effectLst/>
                          <a:latin typeface="Arial" pitchFamily="34" charset="0"/>
                          <a:cs typeface="Arial"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$ 151,08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$ 178,55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effectLst/>
                          <a:latin typeface="Arial" pitchFamily="34" charset="0"/>
                          <a:cs typeface="Arial" pitchFamily="34" charset="0"/>
                        </a:rPr>
                        <a:t>18,18%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0"/>
                  </a:ext>
                </a:extLst>
              </a:tr>
            </a:tbl>
          </a:graphicData>
        </a:graphic>
      </p:graphicFrame>
      <p:sp>
        <p:nvSpPr>
          <p:cNvPr id="7" name="6 CuadroTexto"/>
          <p:cNvSpPr txBox="1"/>
          <p:nvPr/>
        </p:nvSpPr>
        <p:spPr>
          <a:xfrm>
            <a:off x="3143672" y="1346626"/>
            <a:ext cx="5904656" cy="494414"/>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defPPr>
              <a:defRPr lang="es-CO"/>
            </a:defPPr>
            <a:lvl1pPr indent="-342900" algn="just">
              <a:lnSpc>
                <a:spcPct val="150000"/>
              </a:lnSpc>
              <a:spcBef>
                <a:spcPct val="20000"/>
              </a:spcBef>
              <a:buFont typeface="Arial" pitchFamily="34" charset="0"/>
              <a:buNone/>
              <a:defRPr sz="2400">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1800" dirty="0"/>
              <a:t>Nominal = $100. Vencimiento 20 años</a:t>
            </a:r>
          </a:p>
        </p:txBody>
      </p:sp>
      <p:grpSp>
        <p:nvGrpSpPr>
          <p:cNvPr id="3" name="Grupo 2">
            <a:extLst>
              <a:ext uri="{FF2B5EF4-FFF2-40B4-BE49-F238E27FC236}">
                <a16:creationId xmlns:a16="http://schemas.microsoft.com/office/drawing/2014/main" id="{D3D5B668-93AE-4A3D-8146-0BD23951C4C4}"/>
              </a:ext>
            </a:extLst>
          </p:cNvPr>
          <p:cNvGrpSpPr/>
          <p:nvPr/>
        </p:nvGrpSpPr>
        <p:grpSpPr>
          <a:xfrm>
            <a:off x="7166273" y="2223798"/>
            <a:ext cx="4667763" cy="4180330"/>
            <a:chOff x="7166273" y="1816546"/>
            <a:chExt cx="4667763" cy="4274567"/>
          </a:xfrm>
        </p:grpSpPr>
        <p:graphicFrame>
          <p:nvGraphicFramePr>
            <p:cNvPr id="6" name="2 Gráfico">
              <a:extLst>
                <a:ext uri="{FF2B5EF4-FFF2-40B4-BE49-F238E27FC236}">
                  <a16:creationId xmlns:a16="http://schemas.microsoft.com/office/drawing/2014/main" id="{F416D0D7-CB0C-4814-853F-0F69B8C54CF8}"/>
                </a:ext>
              </a:extLst>
            </p:cNvPr>
            <p:cNvGraphicFramePr>
              <a:graphicFrameLocks/>
            </p:cNvGraphicFramePr>
            <p:nvPr>
              <p:extLst>
                <p:ext uri="{D42A27DB-BD31-4B8C-83A1-F6EECF244321}">
                  <p14:modId xmlns:p14="http://schemas.microsoft.com/office/powerpoint/2010/main" val="2867287673"/>
                </p:ext>
              </p:extLst>
            </p:nvPr>
          </p:nvGraphicFramePr>
          <p:xfrm>
            <a:off x="7459050" y="1816546"/>
            <a:ext cx="4374986" cy="3996564"/>
          </p:xfrm>
          <a:graphic>
            <a:graphicData uri="http://schemas.openxmlformats.org/drawingml/2006/chart">
              <c:chart xmlns:c="http://schemas.openxmlformats.org/drawingml/2006/chart" xmlns:r="http://schemas.openxmlformats.org/officeDocument/2006/relationships" r:id="rId2"/>
            </a:graphicData>
          </a:graphic>
        </p:graphicFrame>
        <p:sp>
          <p:nvSpPr>
            <p:cNvPr id="8" name="CuadroTexto 9">
              <a:extLst>
                <a:ext uri="{FF2B5EF4-FFF2-40B4-BE49-F238E27FC236}">
                  <a16:creationId xmlns:a16="http://schemas.microsoft.com/office/drawing/2014/main" id="{EDCA89FF-B513-4CC2-BEC0-26CC135AB2AE}"/>
                </a:ext>
              </a:extLst>
            </p:cNvPr>
            <p:cNvSpPr txBox="1"/>
            <p:nvPr/>
          </p:nvSpPr>
          <p:spPr>
            <a:xfrm>
              <a:off x="8720489" y="5783336"/>
              <a:ext cx="2347735"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Tasa cupón</a:t>
              </a:r>
            </a:p>
          </p:txBody>
        </p:sp>
        <p:sp>
          <p:nvSpPr>
            <p:cNvPr id="9" name="CuadroTexto 1">
              <a:extLst>
                <a:ext uri="{FF2B5EF4-FFF2-40B4-BE49-F238E27FC236}">
                  <a16:creationId xmlns:a16="http://schemas.microsoft.com/office/drawing/2014/main" id="{5FB04D92-348D-45CF-BA10-A03EE2CC556E}"/>
                </a:ext>
              </a:extLst>
            </p:cNvPr>
            <p:cNvSpPr txBox="1"/>
            <p:nvPr/>
          </p:nvSpPr>
          <p:spPr>
            <a:xfrm rot="16200000">
              <a:off x="6249827" y="3477980"/>
              <a:ext cx="2140670"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Cambio en el precio</a:t>
              </a:r>
            </a:p>
          </p:txBody>
        </p:sp>
      </p:grpSp>
    </p:spTree>
    <p:extLst>
      <p:ext uri="{BB962C8B-B14F-4D97-AF65-F5344CB8AC3E}">
        <p14:creationId xmlns:p14="http://schemas.microsoft.com/office/powerpoint/2010/main" val="274622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p:cNvSpPr txBox="1">
            <a:spLocks/>
          </p:cNvSpPr>
          <p:nvPr/>
        </p:nvSpPr>
        <p:spPr>
          <a:xfrm>
            <a:off x="369570" y="308610"/>
            <a:ext cx="11391900" cy="58293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lnSpcReduction="10000"/>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Principio 5</a:t>
            </a:r>
          </a:p>
        </p:txBody>
      </p:sp>
      <p:sp>
        <p:nvSpPr>
          <p:cNvPr id="8" name="7 CuadroTexto"/>
          <p:cNvSpPr txBox="1"/>
          <p:nvPr/>
        </p:nvSpPr>
        <p:spPr>
          <a:xfrm>
            <a:off x="369570" y="1163588"/>
            <a:ext cx="11391900" cy="124814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defPPr>
              <a:defRPr lang="es-CO"/>
            </a:defPPr>
            <a:lvl1pPr indent="-342900" algn="just">
              <a:lnSpc>
                <a:spcPct val="150000"/>
              </a:lnSpc>
              <a:spcBef>
                <a:spcPct val="20000"/>
              </a:spcBef>
              <a:buFont typeface="Arial" pitchFamily="34" charset="0"/>
              <a:buNone/>
              <a:defRPr sz="2400">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2000" dirty="0"/>
              <a:t>Para un determinado bono, la ganancia de capital ocasionada por una disminución en rendimiento es mayor en magnitud que la pérdida de capital ocasionada por un aumento en rendimiento de igual magnitud.</a:t>
            </a:r>
          </a:p>
        </p:txBody>
      </p:sp>
      <p:graphicFrame>
        <p:nvGraphicFramePr>
          <p:cNvPr id="4" name="1 Tabla">
            <a:extLst>
              <a:ext uri="{FF2B5EF4-FFF2-40B4-BE49-F238E27FC236}">
                <a16:creationId xmlns:a16="http://schemas.microsoft.com/office/drawing/2014/main" id="{E006EA16-C0BB-4CF8-BBFF-882DB47E41D9}"/>
              </a:ext>
            </a:extLst>
          </p:cNvPr>
          <p:cNvGraphicFramePr>
            <a:graphicFrameLocks noGrp="1"/>
          </p:cNvGraphicFramePr>
          <p:nvPr>
            <p:extLst>
              <p:ext uri="{D42A27DB-BD31-4B8C-83A1-F6EECF244321}">
                <p14:modId xmlns:p14="http://schemas.microsoft.com/office/powerpoint/2010/main" val="369262544"/>
              </p:ext>
            </p:extLst>
          </p:nvPr>
        </p:nvGraphicFramePr>
        <p:xfrm>
          <a:off x="369568" y="2718841"/>
          <a:ext cx="3368040" cy="760095"/>
        </p:xfrm>
        <a:graphic>
          <a:graphicData uri="http://schemas.openxmlformats.org/drawingml/2006/table">
            <a:tbl>
              <a:tblPr/>
              <a:tblGrid>
                <a:gridCol w="2091059">
                  <a:extLst>
                    <a:ext uri="{9D8B030D-6E8A-4147-A177-3AD203B41FA5}">
                      <a16:colId xmlns:a16="http://schemas.microsoft.com/office/drawing/2014/main" val="20000"/>
                    </a:ext>
                  </a:extLst>
                </a:gridCol>
                <a:gridCol w="1276981">
                  <a:extLst>
                    <a:ext uri="{9D8B030D-6E8A-4147-A177-3AD203B41FA5}">
                      <a16:colId xmlns:a16="http://schemas.microsoft.com/office/drawing/2014/main" val="20001"/>
                    </a:ext>
                  </a:extLst>
                </a:gridCol>
              </a:tblGrid>
              <a:tr h="130413">
                <a:tc>
                  <a:txBody>
                    <a:bodyPr/>
                    <a:lstStyle/>
                    <a:p>
                      <a:pPr algn="ctr" fontAlgn="ctr"/>
                      <a:r>
                        <a:rPr lang="es-CO" sz="1600" b="0" i="0" u="none" strike="noStrike" dirty="0">
                          <a:solidFill>
                            <a:srgbClr val="000000"/>
                          </a:solidFill>
                          <a:effectLst/>
                          <a:latin typeface="Arial" pitchFamily="34" charset="0"/>
                          <a:cs typeface="Arial"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600" b="0" i="0" u="none" strike="noStrike" dirty="0">
                          <a:solidFill>
                            <a:srgbClr val="000000"/>
                          </a:solidFill>
                          <a:effectLst/>
                          <a:latin typeface="Arial" pitchFamily="34" charset="0"/>
                          <a:cs typeface="Arial" pitchFamily="34" charset="0"/>
                        </a:rPr>
                        <a:t>$ 100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5809">
                <a:tc>
                  <a:txBody>
                    <a:bodyPr/>
                    <a:lstStyle/>
                    <a:p>
                      <a:pPr algn="ctr" fontAlgn="ctr"/>
                      <a:r>
                        <a:rPr lang="es-CO" sz="1600" b="0" i="0" u="none" strike="noStrike" dirty="0">
                          <a:solidFill>
                            <a:srgbClr val="000000"/>
                          </a:solidFill>
                          <a:effectLst/>
                          <a:latin typeface="Arial" pitchFamily="34" charset="0"/>
                          <a:cs typeface="Arial" pitchFamily="34" charset="0"/>
                        </a:rPr>
                        <a:t>Tasa 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600" b="0" i="0" u="none" strike="noStrike" dirty="0">
                          <a:solidFill>
                            <a:srgbClr val="000000"/>
                          </a:solidFill>
                          <a:effectLst/>
                          <a:latin typeface="Arial" pitchFamily="34" charset="0"/>
                          <a:cs typeface="Arial"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5809">
                <a:tc>
                  <a:txBody>
                    <a:bodyPr/>
                    <a:lstStyle/>
                    <a:p>
                      <a:pPr algn="ctr" fontAlgn="ctr"/>
                      <a:r>
                        <a:rPr lang="es-CO" sz="1600" b="0" i="0" u="none" strike="noStrike" dirty="0">
                          <a:solidFill>
                            <a:srgbClr val="000000"/>
                          </a:solidFill>
                          <a:effectLst/>
                          <a:latin typeface="Arial" pitchFamily="34" charset="0"/>
                          <a:cs typeface="Arial" pitchFamily="34" charset="0"/>
                        </a:rPr>
                        <a:t>Cupón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600" b="0" i="0" u="none" strike="noStrike" dirty="0">
                          <a:solidFill>
                            <a:srgbClr val="000000"/>
                          </a:solidFill>
                          <a:effectLst/>
                          <a:latin typeface="Arial" pitchFamily="34" charset="0"/>
                          <a:cs typeface="Arial" pitchFamily="34" charset="0"/>
                        </a:rPr>
                        <a:t>$ 12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2 CuadroTexto">
            <a:extLst>
              <a:ext uri="{FF2B5EF4-FFF2-40B4-BE49-F238E27FC236}">
                <a16:creationId xmlns:a16="http://schemas.microsoft.com/office/drawing/2014/main" id="{03E4F200-D4EF-4114-A8EA-9B0463107BEE}"/>
              </a:ext>
            </a:extLst>
          </p:cNvPr>
          <p:cNvSpPr txBox="1"/>
          <p:nvPr/>
        </p:nvSpPr>
        <p:spPr>
          <a:xfrm>
            <a:off x="369568" y="3839005"/>
            <a:ext cx="3368040" cy="101840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defPPr>
              <a:defRPr lang="es-CO"/>
            </a:defPPr>
            <a:lvl1pPr indent="-342900" algn="ctr">
              <a:lnSpc>
                <a:spcPct val="150000"/>
              </a:lnSpc>
              <a:spcBef>
                <a:spcPct val="20000"/>
              </a:spcBef>
              <a:buFont typeface="Arial" pitchFamily="34" charset="0"/>
              <a:buNone/>
              <a:defRPr sz="2400">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r>
              <a:rPr lang="es-CO" sz="1800" dirty="0"/>
              <a:t>Tasa de interés de: 12%, 10% y 8%.</a:t>
            </a:r>
          </a:p>
        </p:txBody>
      </p:sp>
      <p:sp>
        <p:nvSpPr>
          <p:cNvPr id="7" name="5 CuadroTexto">
            <a:extLst>
              <a:ext uri="{FF2B5EF4-FFF2-40B4-BE49-F238E27FC236}">
                <a16:creationId xmlns:a16="http://schemas.microsoft.com/office/drawing/2014/main" id="{99362567-B712-4365-B0C1-E80C9A8A4348}"/>
              </a:ext>
            </a:extLst>
          </p:cNvPr>
          <p:cNvSpPr txBox="1"/>
          <p:nvPr/>
        </p:nvSpPr>
        <p:spPr>
          <a:xfrm>
            <a:off x="369569" y="5283694"/>
            <a:ext cx="3368039" cy="95919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defPPr>
              <a:defRPr lang="es-CO"/>
            </a:defPPr>
            <a:lvl1pPr indent="-342900" algn="ctr">
              <a:lnSpc>
                <a:spcPct val="150000"/>
              </a:lnSpc>
              <a:spcBef>
                <a:spcPct val="20000"/>
              </a:spcBef>
              <a:buFont typeface="Arial" pitchFamily="34" charset="0"/>
              <a:buNone/>
              <a:defRPr>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CO" dirty="0"/>
              <a:t>Vencimientos: 10, 15, 20, 25 y 30 años.</a:t>
            </a:r>
          </a:p>
        </p:txBody>
      </p:sp>
      <p:graphicFrame>
        <p:nvGraphicFramePr>
          <p:cNvPr id="9" name="3 Tabla">
            <a:extLst>
              <a:ext uri="{FF2B5EF4-FFF2-40B4-BE49-F238E27FC236}">
                <a16:creationId xmlns:a16="http://schemas.microsoft.com/office/drawing/2014/main" id="{8F75EDB1-3102-49BF-8DE7-6E488D99F088}"/>
              </a:ext>
            </a:extLst>
          </p:cNvPr>
          <p:cNvGraphicFramePr>
            <a:graphicFrameLocks noGrp="1"/>
          </p:cNvGraphicFramePr>
          <p:nvPr>
            <p:extLst>
              <p:ext uri="{D42A27DB-BD31-4B8C-83A1-F6EECF244321}">
                <p14:modId xmlns:p14="http://schemas.microsoft.com/office/powerpoint/2010/main" val="952066278"/>
              </p:ext>
            </p:extLst>
          </p:nvPr>
        </p:nvGraphicFramePr>
        <p:xfrm>
          <a:off x="4229100" y="2683779"/>
          <a:ext cx="7532369" cy="3156950"/>
        </p:xfrm>
        <a:graphic>
          <a:graphicData uri="http://schemas.openxmlformats.org/drawingml/2006/table">
            <a:tbl>
              <a:tblPr/>
              <a:tblGrid>
                <a:gridCol w="1600200">
                  <a:extLst>
                    <a:ext uri="{9D8B030D-6E8A-4147-A177-3AD203B41FA5}">
                      <a16:colId xmlns:a16="http://schemas.microsoft.com/office/drawing/2014/main" val="20000"/>
                    </a:ext>
                  </a:extLst>
                </a:gridCol>
                <a:gridCol w="1017270">
                  <a:extLst>
                    <a:ext uri="{9D8B030D-6E8A-4147-A177-3AD203B41FA5}">
                      <a16:colId xmlns:a16="http://schemas.microsoft.com/office/drawing/2014/main" val="20001"/>
                    </a:ext>
                  </a:extLst>
                </a:gridCol>
                <a:gridCol w="925830">
                  <a:extLst>
                    <a:ext uri="{9D8B030D-6E8A-4147-A177-3AD203B41FA5}">
                      <a16:colId xmlns:a16="http://schemas.microsoft.com/office/drawing/2014/main" val="20002"/>
                    </a:ext>
                  </a:extLst>
                </a:gridCol>
                <a:gridCol w="845820">
                  <a:extLst>
                    <a:ext uri="{9D8B030D-6E8A-4147-A177-3AD203B41FA5}">
                      <a16:colId xmlns:a16="http://schemas.microsoft.com/office/drawing/2014/main" val="20003"/>
                    </a:ext>
                  </a:extLst>
                </a:gridCol>
                <a:gridCol w="1623060">
                  <a:extLst>
                    <a:ext uri="{9D8B030D-6E8A-4147-A177-3AD203B41FA5}">
                      <a16:colId xmlns:a16="http://schemas.microsoft.com/office/drawing/2014/main" val="3483888282"/>
                    </a:ext>
                  </a:extLst>
                </a:gridCol>
                <a:gridCol w="1520189">
                  <a:extLst>
                    <a:ext uri="{9D8B030D-6E8A-4147-A177-3AD203B41FA5}">
                      <a16:colId xmlns:a16="http://schemas.microsoft.com/office/drawing/2014/main" val="156791462"/>
                    </a:ext>
                  </a:extLst>
                </a:gridCol>
              </a:tblGrid>
              <a:tr h="499835">
                <a:tc>
                  <a:txBody>
                    <a:bodyPr/>
                    <a:lstStyle/>
                    <a:p>
                      <a:pPr algn="ctr" fontAlgn="ctr"/>
                      <a:r>
                        <a:rPr lang="es-CO" sz="1600" b="1" i="0" u="none" strike="noStrike" dirty="0">
                          <a:solidFill>
                            <a:schemeClr val="tx1"/>
                          </a:solidFill>
                          <a:effectLst/>
                          <a:latin typeface="Arial" pitchFamily="34" charset="0"/>
                          <a:cs typeface="Arial"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s-CO" sz="1600" b="1" i="0" u="none" strike="noStrike" dirty="0">
                          <a:solidFill>
                            <a:schemeClr val="tx1"/>
                          </a:solidFill>
                          <a:effectLst/>
                          <a:latin typeface="Arial" pitchFamily="34" charset="0"/>
                          <a:cs typeface="Arial" pitchFamily="34" charset="0"/>
                        </a:rPr>
                        <a:t>Tasa de interés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s-CO"/>
                    </a:p>
                  </a:txBody>
                  <a:tcPr/>
                </a:tc>
                <a:tc hMerge="1">
                  <a:txBody>
                    <a:bodyPr/>
                    <a:lstStyle/>
                    <a:p>
                      <a:endParaRPr lang="es-CO"/>
                    </a:p>
                  </a:txBody>
                  <a:tcPr/>
                </a:tc>
                <a:tc>
                  <a:txBody>
                    <a:bodyPr/>
                    <a:lstStyle/>
                    <a:p>
                      <a:pPr algn="ctr" fontAlgn="ctr"/>
                      <a:r>
                        <a:rPr lang="es-CO" sz="1600" b="1" i="0" u="none" strike="noStrike" dirty="0">
                          <a:solidFill>
                            <a:srgbClr val="000000"/>
                          </a:solidFill>
                          <a:effectLst/>
                          <a:latin typeface="Arial" pitchFamily="34" charset="0"/>
                          <a:cs typeface="Arial" pitchFamily="34" charset="0"/>
                        </a:rPr>
                        <a:t>Disminución de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600" b="1" i="0" u="none" strike="noStrike" dirty="0">
                          <a:solidFill>
                            <a:srgbClr val="000000"/>
                          </a:solidFill>
                          <a:effectLst/>
                          <a:latin typeface="Arial" pitchFamily="34" charset="0"/>
                          <a:cs typeface="Arial" pitchFamily="34" charset="0"/>
                        </a:rPr>
                        <a:t>Aumento de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826865">
                <a:tc>
                  <a:txBody>
                    <a:bodyPr/>
                    <a:lstStyle/>
                    <a:p>
                      <a:pPr algn="ctr" fontAlgn="ctr"/>
                      <a:endParaRPr lang="es-CO" sz="1600" b="1" i="0" u="none" strike="sngStrike" dirty="0">
                        <a:solidFill>
                          <a:srgbClr val="FF0000"/>
                        </a:solidFill>
                        <a:effectLst/>
                        <a:latin typeface="Arial" pitchFamily="34" charset="0"/>
                        <a:cs typeface="Arial"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1" i="0" u="none" strike="noStrike" dirty="0">
                          <a:solidFill>
                            <a:schemeClr val="tx1"/>
                          </a:solidFill>
                          <a:effectLst/>
                          <a:latin typeface="Arial" pitchFamily="34" charset="0"/>
                          <a:cs typeface="Arial"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600" b="1" i="0" u="none" strike="noStrike" dirty="0">
                          <a:solidFill>
                            <a:schemeClr val="tx1"/>
                          </a:solidFill>
                          <a:effectLst/>
                          <a:latin typeface="Arial" pitchFamily="34" charset="0"/>
                          <a:cs typeface="Arial"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600" b="1" i="0" u="none" strike="noStrike" dirty="0">
                          <a:solidFill>
                            <a:schemeClr val="tx1"/>
                          </a:solidFill>
                          <a:effectLst/>
                          <a:latin typeface="Arial" pitchFamily="34" charset="0"/>
                          <a:cs typeface="Arial"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600" b="1" i="0" u="none" strike="noStrike" dirty="0">
                          <a:solidFill>
                            <a:srgbClr val="000000"/>
                          </a:solidFill>
                          <a:effectLst/>
                          <a:latin typeface="Arial" pitchFamily="34" charset="0"/>
                          <a:cs typeface="Arial" pitchFamily="34" charset="0"/>
                        </a:rPr>
                        <a:t>Cambio en el precio (10% al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s-CO" sz="1600" b="1" i="0" u="none" strike="noStrike" dirty="0">
                          <a:solidFill>
                            <a:srgbClr val="000000"/>
                          </a:solidFill>
                          <a:effectLst/>
                          <a:latin typeface="Arial" pitchFamily="34" charset="0"/>
                          <a:cs typeface="Arial" pitchFamily="34" charset="0"/>
                        </a:rPr>
                        <a:t>Cambio en el precio (10% al 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66050">
                <a:tc>
                  <a:txBody>
                    <a:bodyPr/>
                    <a:lstStyle/>
                    <a:p>
                      <a:pPr algn="ctr" fontAlgn="ctr"/>
                      <a:r>
                        <a:rPr lang="es-CO" sz="1600" b="1" i="0" u="none" strike="noStrike" dirty="0">
                          <a:solidFill>
                            <a:schemeClr val="tx1"/>
                          </a:solidFill>
                          <a:effectLst/>
                          <a:latin typeface="Arial" pitchFamily="34" charset="0"/>
                          <a:cs typeface="Arial" pitchFamily="34" charset="0"/>
                        </a:rPr>
                        <a:t>Bono 10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chemeClr val="tx1"/>
                          </a:solidFill>
                          <a:effectLst/>
                          <a:latin typeface="Arial" pitchFamily="34" charset="0"/>
                          <a:cs typeface="Arial" pitchFamily="34" charset="0"/>
                        </a:rPr>
                        <a:t>$ 100,00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$ 112,29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$ 126,84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-$ 12,29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6050">
                <a:tc>
                  <a:txBody>
                    <a:bodyPr/>
                    <a:lstStyle/>
                    <a:p>
                      <a:pPr algn="ctr" fontAlgn="ctr"/>
                      <a:r>
                        <a:rPr lang="es-CO" sz="1600" b="1" i="0" u="none" strike="noStrike" dirty="0">
                          <a:solidFill>
                            <a:schemeClr val="tx1"/>
                          </a:solidFill>
                          <a:effectLst/>
                          <a:latin typeface="Arial" pitchFamily="34" charset="0"/>
                          <a:cs typeface="Arial" pitchFamily="34" charset="0"/>
                        </a:rPr>
                        <a:t>Bono 15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chemeClr val="tx1"/>
                          </a:solidFill>
                          <a:effectLst/>
                          <a:latin typeface="Arial" pitchFamily="34" charset="0"/>
                          <a:cs typeface="Arial" pitchFamily="34" charset="0"/>
                        </a:rPr>
                        <a:t>$ 115,21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$ 134,24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$ 19,03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-$ 15,21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6050">
                <a:tc>
                  <a:txBody>
                    <a:bodyPr/>
                    <a:lstStyle/>
                    <a:p>
                      <a:pPr algn="ctr" fontAlgn="ctr"/>
                      <a:r>
                        <a:rPr lang="es-CO" sz="1600" b="1" i="0" u="none" strike="noStrike" dirty="0">
                          <a:solidFill>
                            <a:schemeClr val="tx1"/>
                          </a:solidFill>
                          <a:effectLst/>
                          <a:latin typeface="Arial" pitchFamily="34" charset="0"/>
                          <a:cs typeface="Arial" pitchFamily="34" charset="0"/>
                        </a:rPr>
                        <a:t>Bono 20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chemeClr val="tx1"/>
                          </a:solidFill>
                          <a:effectLst/>
                          <a:latin typeface="Arial" pitchFamily="34" charset="0"/>
                          <a:cs typeface="Arial" pitchFamily="34" charset="0"/>
                        </a:rPr>
                        <a:t>$ 117,03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$ 139,27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$ 22,25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-$ 17,03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6050">
                <a:tc>
                  <a:txBody>
                    <a:bodyPr/>
                    <a:lstStyle/>
                    <a:p>
                      <a:pPr algn="ctr" fontAlgn="ctr"/>
                      <a:r>
                        <a:rPr lang="es-CO" sz="1600" b="1" i="0" u="none" strike="noStrike" dirty="0">
                          <a:solidFill>
                            <a:schemeClr val="tx1"/>
                          </a:solidFill>
                          <a:effectLst/>
                          <a:latin typeface="Arial" pitchFamily="34" charset="0"/>
                          <a:cs typeface="Arial" pitchFamily="34" charset="0"/>
                        </a:rPr>
                        <a:t>Bono 25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chemeClr val="tx1"/>
                          </a:solidFill>
                          <a:effectLst/>
                          <a:latin typeface="Arial" pitchFamily="34" charset="0"/>
                          <a:cs typeface="Arial" pitchFamily="34" charset="0"/>
                        </a:rPr>
                        <a:t>$ 118,15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$ 142,70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$ 24,55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-$ 18,15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6050">
                <a:tc>
                  <a:txBody>
                    <a:bodyPr/>
                    <a:lstStyle/>
                    <a:p>
                      <a:pPr algn="ctr" fontAlgn="ctr"/>
                      <a:r>
                        <a:rPr lang="es-CO" sz="1600" b="1" i="0" u="none" strike="noStrike" dirty="0">
                          <a:solidFill>
                            <a:schemeClr val="tx1"/>
                          </a:solidFill>
                          <a:effectLst/>
                          <a:latin typeface="Arial" pitchFamily="34" charset="0"/>
                          <a:cs typeface="Arial" pitchFamily="34" charset="0"/>
                        </a:rPr>
                        <a:t>Bono 30 años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$ 118,85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chemeClr val="tx1"/>
                          </a:solidFill>
                          <a:effectLst/>
                          <a:latin typeface="Arial" pitchFamily="34" charset="0"/>
                          <a:cs typeface="Arial" pitchFamily="34" charset="0"/>
                        </a:rPr>
                        <a:t>$ 145,03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$ 26,18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effectLst/>
                          <a:latin typeface="Arial" pitchFamily="34" charset="0"/>
                          <a:cs typeface="Arial" pitchFamily="34" charset="0"/>
                        </a:rPr>
                        <a:t>-$ 18,85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5 CuadroTexto">
            <a:extLst>
              <a:ext uri="{FF2B5EF4-FFF2-40B4-BE49-F238E27FC236}">
                <a16:creationId xmlns:a16="http://schemas.microsoft.com/office/drawing/2014/main" id="{F4DCC3D5-43AC-4A3E-AD97-187FBAD0E1BF}"/>
              </a:ext>
            </a:extLst>
          </p:cNvPr>
          <p:cNvSpPr txBox="1"/>
          <p:nvPr/>
        </p:nvSpPr>
        <p:spPr>
          <a:xfrm>
            <a:off x="6372225" y="5936382"/>
            <a:ext cx="2154556" cy="613008"/>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defPPr>
              <a:defRPr lang="es-CO"/>
            </a:defPPr>
            <a:lvl1pPr indent="-342900" algn="just">
              <a:lnSpc>
                <a:spcPct val="150000"/>
              </a:lnSpc>
              <a:spcBef>
                <a:spcPct val="20000"/>
              </a:spcBef>
              <a:buFont typeface="Arial" pitchFamily="34" charset="0"/>
              <a:buNone/>
              <a:defRPr sz="2400">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1800" dirty="0"/>
              <a:t>Mayor en magnitud</a:t>
            </a:r>
          </a:p>
        </p:txBody>
      </p:sp>
      <p:sp>
        <p:nvSpPr>
          <p:cNvPr id="2" name="Elipse 1">
            <a:extLst>
              <a:ext uri="{FF2B5EF4-FFF2-40B4-BE49-F238E27FC236}">
                <a16:creationId xmlns:a16="http://schemas.microsoft.com/office/drawing/2014/main" id="{FD0138AD-C935-4C59-B6AD-BF0C2C6EE997}"/>
              </a:ext>
            </a:extLst>
          </p:cNvPr>
          <p:cNvSpPr/>
          <p:nvPr/>
        </p:nvSpPr>
        <p:spPr>
          <a:xfrm>
            <a:off x="8938260" y="5415414"/>
            <a:ext cx="1108710" cy="425316"/>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cxnSp>
        <p:nvCxnSpPr>
          <p:cNvPr id="13" name="Conector: curvado 12">
            <a:extLst>
              <a:ext uri="{FF2B5EF4-FFF2-40B4-BE49-F238E27FC236}">
                <a16:creationId xmlns:a16="http://schemas.microsoft.com/office/drawing/2014/main" id="{7EF1B205-B7A9-45B0-AF46-DBC318434F44}"/>
              </a:ext>
            </a:extLst>
          </p:cNvPr>
          <p:cNvCxnSpPr>
            <a:stCxn id="11" idx="3"/>
            <a:endCxn id="2" idx="4"/>
          </p:cNvCxnSpPr>
          <p:nvPr/>
        </p:nvCxnSpPr>
        <p:spPr>
          <a:xfrm flipV="1">
            <a:off x="8526781" y="5840730"/>
            <a:ext cx="965834" cy="402156"/>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39008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34344447CE854E8D0F3AF2300B105D" ma:contentTypeVersion="2" ma:contentTypeDescription="Create a new document." ma:contentTypeScope="" ma:versionID="ed6ee01cca35f72ccbddcda8b7a89664">
  <xsd:schema xmlns:xsd="http://www.w3.org/2001/XMLSchema" xmlns:xs="http://www.w3.org/2001/XMLSchema" xmlns:p="http://schemas.microsoft.com/office/2006/metadata/properties" xmlns:ns3="9a8c3efe-d021-498a-be25-f19e00b2293a" targetNamespace="http://schemas.microsoft.com/office/2006/metadata/properties" ma:root="true" ma:fieldsID="d69b6428dd8bf720a69b143f2b14cc34" ns3:_="">
    <xsd:import namespace="9a8c3efe-d021-498a-be25-f19e00b2293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8c3efe-d021-498a-be25-f19e00b2293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510710-AB9B-46EC-BD96-82794F203E49}">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9a8c3efe-d021-498a-be25-f19e00b2293a"/>
    <ds:schemaRef ds:uri="http://www.w3.org/XML/1998/namespace"/>
  </ds:schemaRefs>
</ds:datastoreItem>
</file>

<file path=customXml/itemProps2.xml><?xml version="1.0" encoding="utf-8"?>
<ds:datastoreItem xmlns:ds="http://schemas.openxmlformats.org/officeDocument/2006/customXml" ds:itemID="{357DA207-89E5-48E8-9753-09804BF4D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8c3efe-d021-498a-be25-f19e00b229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74FD3F-F12C-4715-9C3D-CEDCBC2B0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460</TotalTime>
  <Words>1058</Words>
  <Application>Microsoft Office PowerPoint</Application>
  <PresentationFormat>Panorámica</PresentationFormat>
  <Paragraphs>267</Paragraphs>
  <Slides>10</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Principios de los bonos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de los bonos</dc:title>
  <dc:creator>Natalia Maria Acevedo Prins</dc:creator>
  <cp:lastModifiedBy>Natalia Maria Acevedo Prins</cp:lastModifiedBy>
  <cp:revision>17</cp:revision>
  <dcterms:created xsi:type="dcterms:W3CDTF">2020-04-26T00:21:23Z</dcterms:created>
  <dcterms:modified xsi:type="dcterms:W3CDTF">2020-04-28T06:48:00Z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0x0101003B34344447CE854E8D0F3AF2300B105D</vt:lpwstr>
  </property>
</Properties>
</file>