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5" r:id="rId3"/>
    <p:sldId id="337" r:id="rId4"/>
    <p:sldId id="338" r:id="rId5"/>
    <p:sldId id="360" r:id="rId6"/>
    <p:sldId id="340" r:id="rId7"/>
    <p:sldId id="361" r:id="rId8"/>
    <p:sldId id="342" r:id="rId9"/>
    <p:sldId id="345" r:id="rId10"/>
    <p:sldId id="362" r:id="rId11"/>
    <p:sldId id="31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121" autoAdjust="0"/>
  </p:normalViewPr>
  <p:slideViewPr>
    <p:cSldViewPr snapToGrid="0">
      <p:cViewPr varScale="1">
        <p:scale>
          <a:sx n="80" d="100"/>
          <a:sy n="80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iguel\Google%20Drive\CLASES%20-%20TRABAJO\ITM\01-2015%20PORTAFOLIO%20DE%20INVERSI&#211;N\CLASES\Convexid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guel\Google%20Drive\CLASES%20-%20TRABAJO\ITM\01-2015%20PORTAFOLIO%20DE%20INVERSI&#211;N\CLASES\Convexid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Hoja1!$C$7:$G$7</c:f>
              <c:numCache>
                <c:formatCode>0%</c:formatCode>
                <c:ptCount val="5"/>
                <c:pt idx="0">
                  <c:v>0.1016826952878061</c:v>
                </c:pt>
                <c:pt idx="1">
                  <c:v>8.9195346743689549E-2</c:v>
                </c:pt>
                <c:pt idx="2">
                  <c:v>7.8241532231306615E-2</c:v>
                </c:pt>
                <c:pt idx="3">
                  <c:v>6.8632923009918079E-2</c:v>
                </c:pt>
                <c:pt idx="4">
                  <c:v>0.66224750272727961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F3-42FB-9C37-0712A310B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515936"/>
        <c:axId val="487520528"/>
      </c:barChart>
      <c:catAx>
        <c:axId val="487515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87520528"/>
        <c:crosses val="autoZero"/>
        <c:auto val="1"/>
        <c:lblAlgn val="ctr"/>
        <c:lblOffset val="100"/>
        <c:noMultiLvlLbl val="0"/>
      </c:catAx>
      <c:valAx>
        <c:axId val="487520528"/>
        <c:scaling>
          <c:orientation val="minMax"/>
          <c:max val="0.70000000000000007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8751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78120764468112"/>
          <c:y val="1.7390633066914133E-2"/>
          <c:w val="0.84513762304544371"/>
          <c:h val="0.93928207323369295"/>
        </c:manualLayout>
      </c:layout>
      <c:scatterChart>
        <c:scatterStyle val="lineMarker"/>
        <c:varyColors val="0"/>
        <c:ser>
          <c:idx val="0"/>
          <c:order val="0"/>
          <c:spPr>
            <a:ln w="76200">
              <a:solidFill>
                <a:schemeClr val="accent5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'Convexidad 1'!$E$15:$E$33</c:f>
              <c:numCache>
                <c:formatCode>0%</c:formatCode>
                <c:ptCount val="19"/>
                <c:pt idx="0">
                  <c:v>-0.09</c:v>
                </c:pt>
                <c:pt idx="1">
                  <c:v>-7.9999999999999988E-2</c:v>
                </c:pt>
                <c:pt idx="2">
                  <c:v>-6.9999999999999993E-2</c:v>
                </c:pt>
                <c:pt idx="3">
                  <c:v>-5.9999999999999991E-2</c:v>
                </c:pt>
                <c:pt idx="4">
                  <c:v>-4.9999999999999989E-2</c:v>
                </c:pt>
                <c:pt idx="5">
                  <c:v>-3.9999999999999987E-2</c:v>
                </c:pt>
                <c:pt idx="6">
                  <c:v>-2.9999999999999985E-2</c:v>
                </c:pt>
                <c:pt idx="7">
                  <c:v>-1.999999999999999E-2</c:v>
                </c:pt>
                <c:pt idx="8">
                  <c:v>-9.999999999999995E-3</c:v>
                </c:pt>
                <c:pt idx="9">
                  <c:v>0</c:v>
                </c:pt>
                <c:pt idx="10">
                  <c:v>9.999999999999995E-3</c:v>
                </c:pt>
                <c:pt idx="11">
                  <c:v>1.999999999999999E-2</c:v>
                </c:pt>
                <c:pt idx="12">
                  <c:v>2.9999999999999985E-2</c:v>
                </c:pt>
                <c:pt idx="13">
                  <c:v>3.9999999999999994E-2</c:v>
                </c:pt>
                <c:pt idx="14">
                  <c:v>0.05</c:v>
                </c:pt>
                <c:pt idx="15">
                  <c:v>6.0000000000000012E-2</c:v>
                </c:pt>
                <c:pt idx="16">
                  <c:v>7.0000000000000021E-2</c:v>
                </c:pt>
                <c:pt idx="17">
                  <c:v>8.0000000000000029E-2</c:v>
                </c:pt>
                <c:pt idx="18">
                  <c:v>9.0000000000000038E-2</c:v>
                </c:pt>
              </c:numCache>
            </c:numRef>
          </c:xVal>
          <c:yVal>
            <c:numRef>
              <c:f>'Convexidad 1'!$H$15:$H$33</c:f>
              <c:numCache>
                <c:formatCode>0.00%</c:formatCode>
                <c:ptCount val="19"/>
                <c:pt idx="0">
                  <c:v>1.5086526922256098</c:v>
                </c:pt>
                <c:pt idx="1">
                  <c:v>1.2357379260620784</c:v>
                </c:pt>
                <c:pt idx="2">
                  <c:v>0.99897797047517911</c:v>
                </c:pt>
                <c:pt idx="3">
                  <c:v>0.79311118687143622</c:v>
                </c:pt>
                <c:pt idx="4">
                  <c:v>0.61369439235791257</c:v>
                </c:pt>
                <c:pt idx="5">
                  <c:v>0.45696837507089794</c:v>
                </c:pt>
                <c:pt idx="6">
                  <c:v>0.31974659723545784</c:v>
                </c:pt>
                <c:pt idx="7">
                  <c:v>0.19932290955149679</c:v>
                </c:pt>
                <c:pt idx="8">
                  <c:v>9.33948836459082E-2</c:v>
                </c:pt>
                <c:pt idx="9" formatCode="0%">
                  <c:v>0</c:v>
                </c:pt>
                <c:pt idx="10">
                  <c:v>-8.2537562291103539E-2</c:v>
                </c:pt>
                <c:pt idx="11">
                  <c:v>-0.15565137600523915</c:v>
                </c:pt>
                <c:pt idx="12">
                  <c:v>-0.22056996511413574</c:v>
                </c:pt>
                <c:pt idx="13">
                  <c:v>-0.27834799076241301</c:v>
                </c:pt>
                <c:pt idx="14">
                  <c:v>-0.32989244146231977</c:v>
                </c:pt>
                <c:pt idx="15">
                  <c:v>-0.37598466553103771</c:v>
                </c:pt>
                <c:pt idx="16">
                  <c:v>-0.41729893719165567</c:v>
                </c:pt>
                <c:pt idx="17">
                  <c:v>-0.45441812781742352</c:v>
                </c:pt>
                <c:pt idx="18">
                  <c:v>-0.48784695549243862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ED-4583-BAC3-957AD1C66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366912"/>
        <c:axId val="113368448"/>
      </c:scatterChart>
      <c:scatterChart>
        <c:scatterStyle val="lineMarker"/>
        <c:varyColors val="0"/>
        <c:ser>
          <c:idx val="1"/>
          <c:order val="1"/>
          <c:spPr>
            <a:ln w="57150" cap="flat" cmpd="sng" algn="ctr">
              <a:solidFill>
                <a:schemeClr val="dk1"/>
              </a:solidFill>
              <a:prstDash val="dash"/>
            </a:ln>
            <a:effectLst/>
          </c:spPr>
          <c:marker>
            <c:symbol val="none"/>
          </c:marker>
          <c:xVal>
            <c:numRef>
              <c:f>'Convexidad 1'!$E$15:$E$33</c:f>
              <c:numCache>
                <c:formatCode>0%</c:formatCode>
                <c:ptCount val="19"/>
                <c:pt idx="0">
                  <c:v>-0.09</c:v>
                </c:pt>
                <c:pt idx="1">
                  <c:v>-7.9999999999999988E-2</c:v>
                </c:pt>
                <c:pt idx="2">
                  <c:v>-6.9999999999999993E-2</c:v>
                </c:pt>
                <c:pt idx="3">
                  <c:v>-5.9999999999999991E-2</c:v>
                </c:pt>
                <c:pt idx="4">
                  <c:v>-4.9999999999999989E-2</c:v>
                </c:pt>
                <c:pt idx="5">
                  <c:v>-3.9999999999999987E-2</c:v>
                </c:pt>
                <c:pt idx="6">
                  <c:v>-2.9999999999999985E-2</c:v>
                </c:pt>
                <c:pt idx="7">
                  <c:v>-1.999999999999999E-2</c:v>
                </c:pt>
                <c:pt idx="8">
                  <c:v>-9.999999999999995E-3</c:v>
                </c:pt>
                <c:pt idx="9">
                  <c:v>0</c:v>
                </c:pt>
                <c:pt idx="10">
                  <c:v>9.999999999999995E-3</c:v>
                </c:pt>
                <c:pt idx="11">
                  <c:v>1.999999999999999E-2</c:v>
                </c:pt>
                <c:pt idx="12">
                  <c:v>2.9999999999999985E-2</c:v>
                </c:pt>
                <c:pt idx="13">
                  <c:v>3.9999999999999994E-2</c:v>
                </c:pt>
                <c:pt idx="14">
                  <c:v>0.05</c:v>
                </c:pt>
                <c:pt idx="15">
                  <c:v>6.0000000000000012E-2</c:v>
                </c:pt>
                <c:pt idx="16">
                  <c:v>7.0000000000000021E-2</c:v>
                </c:pt>
                <c:pt idx="17">
                  <c:v>8.0000000000000029E-2</c:v>
                </c:pt>
                <c:pt idx="18">
                  <c:v>9.0000000000000038E-2</c:v>
                </c:pt>
              </c:numCache>
            </c:numRef>
          </c:xVal>
          <c:yVal>
            <c:numRef>
              <c:f>'Convexidad 1'!$J$15:$J$33</c:f>
              <c:numCache>
                <c:formatCode>0.00%</c:formatCode>
                <c:ptCount val="19"/>
                <c:pt idx="0">
                  <c:v>0.78914884872067448</c:v>
                </c:pt>
                <c:pt idx="1">
                  <c:v>0.70146564330726613</c:v>
                </c:pt>
                <c:pt idx="2">
                  <c:v>0.61378243789385789</c:v>
                </c:pt>
                <c:pt idx="3">
                  <c:v>0.52609923248044954</c:v>
                </c:pt>
                <c:pt idx="4">
                  <c:v>0.4384160270670413</c:v>
                </c:pt>
                <c:pt idx="5">
                  <c:v>0.35073282165363301</c:v>
                </c:pt>
                <c:pt idx="6">
                  <c:v>0.26304961624022466</c:v>
                </c:pt>
                <c:pt idx="7">
                  <c:v>0.17536641082681648</c:v>
                </c:pt>
                <c:pt idx="8">
                  <c:v>8.7683205413408238E-2</c:v>
                </c:pt>
                <c:pt idx="9">
                  <c:v>0</c:v>
                </c:pt>
                <c:pt idx="10">
                  <c:v>-8.7683205413408238E-2</c:v>
                </c:pt>
                <c:pt idx="11">
                  <c:v>-0.17536641082681648</c:v>
                </c:pt>
                <c:pt idx="12">
                  <c:v>-0.26304961624022466</c:v>
                </c:pt>
                <c:pt idx="13">
                  <c:v>-0.35073282165363306</c:v>
                </c:pt>
                <c:pt idx="14">
                  <c:v>-0.43841602706704136</c:v>
                </c:pt>
                <c:pt idx="15">
                  <c:v>-0.52609923248044976</c:v>
                </c:pt>
                <c:pt idx="16">
                  <c:v>-0.61378243789385822</c:v>
                </c:pt>
                <c:pt idx="17">
                  <c:v>-0.70146564330726646</c:v>
                </c:pt>
                <c:pt idx="18">
                  <c:v>-0.78914884872067481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ED-4583-BAC3-957AD1C66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371776"/>
        <c:axId val="113370240"/>
      </c:scatterChart>
      <c:valAx>
        <c:axId val="113366912"/>
        <c:scaling>
          <c:orientation val="minMax"/>
          <c:max val="9.0000000000000024E-2"/>
          <c:min val="-9.0000000000000024E-2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s-CO"/>
          </a:p>
        </c:txPr>
        <c:crossAx val="113368448"/>
        <c:crosses val="autoZero"/>
        <c:crossBetween val="midCat"/>
      </c:valAx>
      <c:valAx>
        <c:axId val="113368448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low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s-CO"/>
          </a:p>
        </c:txPr>
        <c:crossAx val="113366912"/>
        <c:crosses val="autoZero"/>
        <c:crossBetween val="midCat"/>
      </c:valAx>
      <c:valAx>
        <c:axId val="113370240"/>
        <c:scaling>
          <c:orientation val="minMax"/>
          <c:max val="14"/>
          <c:min val="7"/>
        </c:scaling>
        <c:delete val="1"/>
        <c:axPos val="r"/>
        <c:numFmt formatCode="0.00%" sourceLinked="1"/>
        <c:majorTickMark val="out"/>
        <c:minorTickMark val="none"/>
        <c:tickLblPos val="nextTo"/>
        <c:crossAx val="113371776"/>
        <c:crosses val="max"/>
        <c:crossBetween val="midCat"/>
      </c:valAx>
      <c:valAx>
        <c:axId val="11337177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13370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78120764468112"/>
          <c:y val="1.7390633066914133E-2"/>
          <c:w val="0.84513762304544371"/>
          <c:h val="0.93928207323369295"/>
        </c:manualLayout>
      </c:layout>
      <c:scatterChart>
        <c:scatterStyle val="lineMarker"/>
        <c:varyColors val="0"/>
        <c:ser>
          <c:idx val="0"/>
          <c:order val="0"/>
          <c:spPr>
            <a:ln w="38100">
              <a:solidFill>
                <a:schemeClr val="accent5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'Convexidad 1'!$E$15:$E$33</c:f>
              <c:numCache>
                <c:formatCode>0%</c:formatCode>
                <c:ptCount val="19"/>
                <c:pt idx="0">
                  <c:v>-0.09</c:v>
                </c:pt>
                <c:pt idx="1">
                  <c:v>-7.9999999999999988E-2</c:v>
                </c:pt>
                <c:pt idx="2">
                  <c:v>-6.9999999999999993E-2</c:v>
                </c:pt>
                <c:pt idx="3">
                  <c:v>-5.9999999999999991E-2</c:v>
                </c:pt>
                <c:pt idx="4">
                  <c:v>-4.9999999999999989E-2</c:v>
                </c:pt>
                <c:pt idx="5">
                  <c:v>-3.9999999999999987E-2</c:v>
                </c:pt>
                <c:pt idx="6">
                  <c:v>-2.9999999999999985E-2</c:v>
                </c:pt>
                <c:pt idx="7">
                  <c:v>-1.999999999999999E-2</c:v>
                </c:pt>
                <c:pt idx="8">
                  <c:v>-9.999999999999995E-3</c:v>
                </c:pt>
                <c:pt idx="9">
                  <c:v>0</c:v>
                </c:pt>
                <c:pt idx="10">
                  <c:v>9.999999999999995E-3</c:v>
                </c:pt>
                <c:pt idx="11">
                  <c:v>1.999999999999999E-2</c:v>
                </c:pt>
                <c:pt idx="12">
                  <c:v>2.9999999999999985E-2</c:v>
                </c:pt>
                <c:pt idx="13">
                  <c:v>3.9999999999999994E-2</c:v>
                </c:pt>
                <c:pt idx="14">
                  <c:v>0.05</c:v>
                </c:pt>
                <c:pt idx="15">
                  <c:v>6.0000000000000012E-2</c:v>
                </c:pt>
                <c:pt idx="16">
                  <c:v>7.0000000000000021E-2</c:v>
                </c:pt>
                <c:pt idx="17">
                  <c:v>8.0000000000000029E-2</c:v>
                </c:pt>
                <c:pt idx="18">
                  <c:v>9.0000000000000038E-2</c:v>
                </c:pt>
              </c:numCache>
            </c:numRef>
          </c:xVal>
          <c:yVal>
            <c:numRef>
              <c:f>'Convexidad 1'!$H$15:$H$33</c:f>
              <c:numCache>
                <c:formatCode>0.00%</c:formatCode>
                <c:ptCount val="19"/>
                <c:pt idx="0">
                  <c:v>1.5086526922256098</c:v>
                </c:pt>
                <c:pt idx="1">
                  <c:v>1.2357379260620784</c:v>
                </c:pt>
                <c:pt idx="2">
                  <c:v>0.99897797047517911</c:v>
                </c:pt>
                <c:pt idx="3">
                  <c:v>0.79311118687143622</c:v>
                </c:pt>
                <c:pt idx="4">
                  <c:v>0.61369439235791257</c:v>
                </c:pt>
                <c:pt idx="5">
                  <c:v>0.45696837507089794</c:v>
                </c:pt>
                <c:pt idx="6">
                  <c:v>0.31974659723545784</c:v>
                </c:pt>
                <c:pt idx="7">
                  <c:v>0.19932290955149679</c:v>
                </c:pt>
                <c:pt idx="8">
                  <c:v>9.33948836459082E-2</c:v>
                </c:pt>
                <c:pt idx="9" formatCode="0%">
                  <c:v>0</c:v>
                </c:pt>
                <c:pt idx="10">
                  <c:v>-8.2537562291103539E-2</c:v>
                </c:pt>
                <c:pt idx="11">
                  <c:v>-0.15565137600523915</c:v>
                </c:pt>
                <c:pt idx="12">
                  <c:v>-0.22056996511413574</c:v>
                </c:pt>
                <c:pt idx="13">
                  <c:v>-0.27834799076241301</c:v>
                </c:pt>
                <c:pt idx="14">
                  <c:v>-0.32989244146231977</c:v>
                </c:pt>
                <c:pt idx="15">
                  <c:v>-0.37598466553103771</c:v>
                </c:pt>
                <c:pt idx="16">
                  <c:v>-0.41729893719165567</c:v>
                </c:pt>
                <c:pt idx="17">
                  <c:v>-0.45441812781742352</c:v>
                </c:pt>
                <c:pt idx="18">
                  <c:v>-0.48784695549243862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00-40E7-9FB3-DB99E6311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366912"/>
        <c:axId val="113368448"/>
      </c:scatterChart>
      <c:scatterChart>
        <c:scatterStyle val="lineMarker"/>
        <c:varyColors val="0"/>
        <c:ser>
          <c:idx val="1"/>
          <c:order val="1"/>
          <c:spPr>
            <a:ln w="31750" cap="flat" cmpd="sng" algn="ctr">
              <a:solidFill>
                <a:schemeClr val="dk1"/>
              </a:solidFill>
              <a:prstDash val="dash"/>
            </a:ln>
            <a:effectLst/>
          </c:spPr>
          <c:marker>
            <c:symbol val="none"/>
          </c:marker>
          <c:xVal>
            <c:numRef>
              <c:f>'Convexidad 1'!$E$15:$E$33</c:f>
              <c:numCache>
                <c:formatCode>0%</c:formatCode>
                <c:ptCount val="19"/>
                <c:pt idx="0">
                  <c:v>-0.09</c:v>
                </c:pt>
                <c:pt idx="1">
                  <c:v>-7.9999999999999988E-2</c:v>
                </c:pt>
                <c:pt idx="2">
                  <c:v>-6.9999999999999993E-2</c:v>
                </c:pt>
                <c:pt idx="3">
                  <c:v>-5.9999999999999991E-2</c:v>
                </c:pt>
                <c:pt idx="4">
                  <c:v>-4.9999999999999989E-2</c:v>
                </c:pt>
                <c:pt idx="5">
                  <c:v>-3.9999999999999987E-2</c:v>
                </c:pt>
                <c:pt idx="6">
                  <c:v>-2.9999999999999985E-2</c:v>
                </c:pt>
                <c:pt idx="7">
                  <c:v>-1.999999999999999E-2</c:v>
                </c:pt>
                <c:pt idx="8">
                  <c:v>-9.999999999999995E-3</c:v>
                </c:pt>
                <c:pt idx="9">
                  <c:v>0</c:v>
                </c:pt>
                <c:pt idx="10">
                  <c:v>9.999999999999995E-3</c:v>
                </c:pt>
                <c:pt idx="11">
                  <c:v>1.999999999999999E-2</c:v>
                </c:pt>
                <c:pt idx="12">
                  <c:v>2.9999999999999985E-2</c:v>
                </c:pt>
                <c:pt idx="13">
                  <c:v>3.9999999999999994E-2</c:v>
                </c:pt>
                <c:pt idx="14">
                  <c:v>0.05</c:v>
                </c:pt>
                <c:pt idx="15">
                  <c:v>6.0000000000000012E-2</c:v>
                </c:pt>
                <c:pt idx="16">
                  <c:v>7.0000000000000021E-2</c:v>
                </c:pt>
                <c:pt idx="17">
                  <c:v>8.0000000000000029E-2</c:v>
                </c:pt>
                <c:pt idx="18">
                  <c:v>9.0000000000000038E-2</c:v>
                </c:pt>
              </c:numCache>
            </c:numRef>
          </c:xVal>
          <c:yVal>
            <c:numRef>
              <c:f>'Convexidad 1'!$J$15:$J$33</c:f>
              <c:numCache>
                <c:formatCode>0.00%</c:formatCode>
                <c:ptCount val="19"/>
                <c:pt idx="0">
                  <c:v>0.78914884872067448</c:v>
                </c:pt>
                <c:pt idx="1">
                  <c:v>0.70146564330726613</c:v>
                </c:pt>
                <c:pt idx="2">
                  <c:v>0.61378243789385789</c:v>
                </c:pt>
                <c:pt idx="3">
                  <c:v>0.52609923248044954</c:v>
                </c:pt>
                <c:pt idx="4">
                  <c:v>0.4384160270670413</c:v>
                </c:pt>
                <c:pt idx="5">
                  <c:v>0.35073282165363301</c:v>
                </c:pt>
                <c:pt idx="6">
                  <c:v>0.26304961624022466</c:v>
                </c:pt>
                <c:pt idx="7">
                  <c:v>0.17536641082681648</c:v>
                </c:pt>
                <c:pt idx="8">
                  <c:v>8.7683205413408238E-2</c:v>
                </c:pt>
                <c:pt idx="9">
                  <c:v>0</c:v>
                </c:pt>
                <c:pt idx="10">
                  <c:v>-8.7683205413408238E-2</c:v>
                </c:pt>
                <c:pt idx="11">
                  <c:v>-0.17536641082681648</c:v>
                </c:pt>
                <c:pt idx="12">
                  <c:v>-0.26304961624022466</c:v>
                </c:pt>
                <c:pt idx="13">
                  <c:v>-0.35073282165363306</c:v>
                </c:pt>
                <c:pt idx="14">
                  <c:v>-0.43841602706704136</c:v>
                </c:pt>
                <c:pt idx="15">
                  <c:v>-0.52609923248044976</c:v>
                </c:pt>
                <c:pt idx="16">
                  <c:v>-0.61378243789385822</c:v>
                </c:pt>
                <c:pt idx="17">
                  <c:v>-0.70146564330726646</c:v>
                </c:pt>
                <c:pt idx="18">
                  <c:v>-0.78914884872067481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00-40E7-9FB3-DB99E6311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371776"/>
        <c:axId val="113370240"/>
      </c:scatterChart>
      <c:valAx>
        <c:axId val="113366912"/>
        <c:scaling>
          <c:orientation val="minMax"/>
          <c:max val="9.0000000000000024E-2"/>
          <c:min val="-9.0000000000000024E-2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s-CO"/>
          </a:p>
        </c:txPr>
        <c:crossAx val="113368448"/>
        <c:crosses val="autoZero"/>
        <c:crossBetween val="midCat"/>
      </c:valAx>
      <c:valAx>
        <c:axId val="113368448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low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s-CO"/>
          </a:p>
        </c:txPr>
        <c:crossAx val="113366912"/>
        <c:crosses val="autoZero"/>
        <c:crossBetween val="midCat"/>
      </c:valAx>
      <c:valAx>
        <c:axId val="113370240"/>
        <c:scaling>
          <c:orientation val="minMax"/>
          <c:max val="14"/>
          <c:min val="7"/>
        </c:scaling>
        <c:delete val="1"/>
        <c:axPos val="r"/>
        <c:numFmt formatCode="0.00%" sourceLinked="1"/>
        <c:majorTickMark val="out"/>
        <c:minorTickMark val="none"/>
        <c:tickLblPos val="nextTo"/>
        <c:crossAx val="113371776"/>
        <c:crosses val="max"/>
        <c:crossBetween val="midCat"/>
      </c:valAx>
      <c:valAx>
        <c:axId val="11337177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13370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0.45636</cdr:x>
      <cdr:y>0.61011</cdr:y>
    </cdr:from>
    <cdr:to>
      <cdr:x>0.59439</cdr:x>
      <cdr:y>0.68214</cdr:y>
    </cdr:to>
    <cdr:sp macro="" textlink="">
      <cdr:nvSpPr>
        <cdr:cNvPr id="2" name="1 Elipse"/>
        <cdr:cNvSpPr/>
      </cdr:nvSpPr>
      <cdr:spPr>
        <a:xfrm xmlns:a="http://schemas.openxmlformats.org/drawingml/2006/main" rot="693514">
          <a:off x="3342810" y="2987421"/>
          <a:ext cx="1011061" cy="35269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CO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5CCB-184E-485A-9F81-1FA95AC22793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7EA90-3B55-4D0E-B0F4-7E4E6FEF8A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7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Hola en este video veremos como los conceptos de duración </a:t>
            </a:r>
            <a:r>
              <a:rPr lang="es-CO" dirty="0" err="1"/>
              <a:t>duración</a:t>
            </a:r>
            <a:r>
              <a:rPr lang="es-CO" dirty="0"/>
              <a:t> </a:t>
            </a:r>
            <a:r>
              <a:rPr lang="es-CO" dirty="0" err="1"/>
              <a:t>modficada</a:t>
            </a:r>
            <a:r>
              <a:rPr lang="es-CO" dirty="0"/>
              <a:t> y convexidad nos ayudan a determinar la sensibilidad de los bonos y a elegirlos según las expectativas del mercado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7EA90-3B55-4D0E-B0F4-7E4E6FEF8A4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47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primer concepto es la duración, esta permite resumir todos…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7EA90-3B55-4D0E-B0F4-7E4E6FEF8A4E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92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Gracias. Te invito a vea el video en Excel donde profundizamos sobre estos concetos que miden la sensibilidad de los bonos.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45BF9-8ADB-48B2-ABDD-85C2AC061F74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63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92864-49ED-4DC0-9F86-5BDB928B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C83E5D-3295-45DB-805E-22B1BD4A5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391C75-DE28-48FB-B4FF-D13F94FC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0D322-7E0C-47A9-8775-BDD5BEBB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566CBE-4EC7-42AC-8B84-B67587CD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26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9BF97-26B8-46A1-9589-4DB0BAD7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B4115E-1DCD-4946-9F7A-438BBB51D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B1B00-8598-4242-8A91-9BD10C19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406AC-C132-46E4-8A1F-19060A9E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ED4750-54C8-4D10-AC0A-01DE08A2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88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B462B9-6E1C-47CC-90B3-65FE5244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C1BA0D-6551-49F6-96BE-344A575B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E7652-FEAD-4F26-94C5-114D6B0A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36108-9F9E-4893-B021-CA7BE8BB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29C87B-112C-4F3C-BD5B-9A3534A5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396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9947B-076A-457B-A1A3-CCE34865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F0E23-301D-4E86-A12E-CCB325D6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E12FB-55D4-49F5-82BD-5D37D564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ADA6D-3319-46E5-8C51-CC1ED826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25F97D-EA17-45FC-8E93-60CB5997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803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264B1-D642-43D9-BAF0-AF97828E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42E2AB-5F4F-4DE8-86DE-5E35C7F0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0D527-6BC9-4882-B1D9-2413D33A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D1EC1-7354-4701-A3ED-55EE8720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BD74A-145F-43C7-AFF9-2BF20F21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16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60F07-79E5-4381-A30F-8555C48D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C9059-5D2E-404E-BC7E-1A627B85A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507201-87BA-47FB-8F94-7E1F5EBD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C064F-CFE6-409F-9576-782E5FBE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FD3F9C-BC49-44C3-B131-C077B3E5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7F7AA6-EEEE-4298-8B5C-1ECCF48E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95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28621-7D80-4A49-99FA-DAD32426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117AFA-BE8B-4555-9914-32EB29CC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F33BB7-F793-4305-947E-1FD89F08A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4E9E0F-59A7-4867-890E-6DD300F38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CBBF5E-AE58-4019-A749-DE96BA44A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051253-B2FA-47FA-B1E0-6EF270A7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AA24AC-7165-4479-9F66-931070B1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753E95-FD8A-4C9F-9365-A683198A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16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2822A-AF5E-4375-9A50-CDA5AD6F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BEE790-8DCF-4F6B-B6FC-EE26CB5D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EFD55A-EB0B-496C-A400-ACF64876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48CA01-423F-434D-AAA6-ED4C67FF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70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F34336-31F2-4CB5-BBBC-94E62FCD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A5D2D8-E001-4A36-8B65-CFF16213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42B9F9-26F7-4A67-836A-F9903F96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41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92C8D-B6A9-4243-B60E-EEBFC7E7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53085-A558-4333-BF13-A0A0A689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C511B5-218A-49B0-ABF8-64CD74E81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7074BB-2659-4E87-9C99-3AF9762D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BDB803-B78A-4F21-AF10-82289944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A05C2D-49DD-4C17-8EF9-1E27B513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9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09297-4266-4AEB-89D5-213BEB08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4CFCF8-F5D0-49B8-8C5D-5E9B1BB23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086BB0-9F14-424F-A7F3-6900011D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01137D-71A9-41AC-89D8-C5657FA8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D70245-26C1-44F9-BF1B-FFEF1469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5673A-DFA2-438B-91EE-CCFB1AA4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03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76A7B2-3B16-491F-9405-AE7CE06A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74A9C4-860C-4B70-A144-D063F64B6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FBA3B-38C0-4A59-96C7-34DA57698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EBF3F-A2D7-40E4-A0CA-1DBB528D861A}" type="datetimeFigureOut">
              <a:rPr lang="es-CO" smtClean="0"/>
              <a:t>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DEDAC-0D42-4136-8F94-BFAF3A46A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AAF96-4ECC-4645-8ACC-606C32B8A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38EA8-DDC1-4D92-9BD8-849865E98A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93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EE1408D-1096-41A6-B276-CEDE52B86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7717"/>
            <a:ext cx="9144000" cy="1851283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s-CO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Duración y Sensibilidad de los Bonos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FD889AE-9C39-41B4-A10A-711D9DBF781B}"/>
              </a:ext>
            </a:extLst>
          </p:cNvPr>
          <p:cNvSpPr txBox="1">
            <a:spLocks/>
          </p:cNvSpPr>
          <p:nvPr/>
        </p:nvSpPr>
        <p:spPr>
          <a:xfrm>
            <a:off x="1524000" y="4261256"/>
            <a:ext cx="9144000" cy="78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/>
              <a:t>Portafolios de Inversión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03EDA0-0513-4CF2-8458-0E44C2D2DD1A}"/>
              </a:ext>
            </a:extLst>
          </p:cNvPr>
          <p:cNvSpPr/>
          <p:nvPr/>
        </p:nvSpPr>
        <p:spPr>
          <a:xfrm>
            <a:off x="3967148" y="5560942"/>
            <a:ext cx="4257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/>
              <a:t>Docente: </a:t>
            </a:r>
            <a:r>
              <a:rPr lang="es-CO" sz="2400" dirty="0"/>
              <a:t>Natalia Acevedo Prins. </a:t>
            </a:r>
          </a:p>
        </p:txBody>
      </p:sp>
    </p:spTree>
    <p:extLst>
      <p:ext uri="{BB962C8B-B14F-4D97-AF65-F5344CB8AC3E}">
        <p14:creationId xmlns:p14="http://schemas.microsoft.com/office/powerpoint/2010/main" val="234231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>
            <a:extLst>
              <a:ext uri="{FF2B5EF4-FFF2-40B4-BE49-F238E27FC236}">
                <a16:creationId xmlns:a16="http://schemas.microsoft.com/office/drawing/2014/main" id="{ED489750-C1C8-4083-9510-1DE303C0CF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633" y="482083"/>
            <a:ext cx="11408734" cy="79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Convexidad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60CEC7C-FECA-47DD-8CDF-8CA5854F053E}"/>
                  </a:ext>
                </a:extLst>
              </p:cNvPr>
              <p:cNvSpPr txBox="1"/>
              <p:nvPr/>
            </p:nvSpPr>
            <p:spPr>
              <a:xfrm>
                <a:off x="4537961" y="1711833"/>
                <a:ext cx="7262406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sz="2400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smtClean="0">
                          <a:latin typeface="Cambria Math" panose="02040503050406030204" pitchFamily="18" charset="0"/>
                        </a:rPr>
                        <m:t>𝐶𝑜𝑛𝑣𝑒𝑥𝑖𝑑𝑎𝑑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CO" sz="20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𝑇𝐼𝑅</m:t>
                              </m:r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00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CO" sz="20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2000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es-CO" sz="2000">
                                          <a:latin typeface="Cambria Math" panose="02040503050406030204" pitchFamily="18" charset="0"/>
                                        </a:rPr>
                                        <m:t>𝑇𝐼𝑅</m:t>
                                      </m:r>
                                      <m:r>
                                        <a:rPr lang="es-CO" sz="2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CO" sz="20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×(</m:t>
                              </m:r>
                              <m:sSup>
                                <m:sSupPr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0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s-CO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60CEC7C-FECA-47DD-8CDF-8CA5854F0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61" y="1711833"/>
                <a:ext cx="7262406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6 Gráfico">
            <a:extLst>
              <a:ext uri="{FF2B5EF4-FFF2-40B4-BE49-F238E27FC236}">
                <a16:creationId xmlns:a16="http://schemas.microsoft.com/office/drawing/2014/main" id="{9961A985-DA2C-4230-89A5-948C51268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653192"/>
              </p:ext>
            </p:extLst>
          </p:nvPr>
        </p:nvGraphicFramePr>
        <p:xfrm>
          <a:off x="760966" y="1817534"/>
          <a:ext cx="5000110" cy="3724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6 CuadroTexto">
            <a:extLst>
              <a:ext uri="{FF2B5EF4-FFF2-40B4-BE49-F238E27FC236}">
                <a16:creationId xmlns:a16="http://schemas.microsoft.com/office/drawing/2014/main" id="{EEE4D829-C6C2-4B4A-9E10-45BDF559F4C6}"/>
              </a:ext>
            </a:extLst>
          </p:cNvPr>
          <p:cNvSpPr txBox="1"/>
          <p:nvPr/>
        </p:nvSpPr>
        <p:spPr>
          <a:xfrm rot="16200000">
            <a:off x="-1571713" y="3701137"/>
            <a:ext cx="42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" pitchFamily="34" charset="0"/>
                <a:cs typeface="Arial" pitchFamily="34" charset="0"/>
              </a:rPr>
              <a:t>Cambio en el precio del Bono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91A55C-F1C8-40E2-A604-F9AF59D728EC}"/>
              </a:ext>
            </a:extLst>
          </p:cNvPr>
          <p:cNvSpPr txBox="1"/>
          <p:nvPr/>
        </p:nvSpPr>
        <p:spPr>
          <a:xfrm>
            <a:off x="3080269" y="5284615"/>
            <a:ext cx="1403499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Duración modificada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F7761F5-DDB3-469B-B94C-C776A5BDB88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782019" y="4549140"/>
            <a:ext cx="369333" cy="735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FAA515-9883-4729-A3BA-45EE7142B202}"/>
              </a:ext>
            </a:extLst>
          </p:cNvPr>
          <p:cNvSpPr txBox="1"/>
          <p:nvPr/>
        </p:nvSpPr>
        <p:spPr>
          <a:xfrm>
            <a:off x="2102071" y="1851313"/>
            <a:ext cx="1158949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Curva precio/TIR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D46A8A6-6469-4D59-837A-149D98DD49C8}"/>
              </a:ext>
            </a:extLst>
          </p:cNvPr>
          <p:cNvCxnSpPr/>
          <p:nvPr/>
        </p:nvCxnSpPr>
        <p:spPr>
          <a:xfrm flipH="1">
            <a:off x="2073349" y="2493959"/>
            <a:ext cx="608197" cy="62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7B88CEDA-E6F4-4D51-8C14-9511464C6B8A}"/>
              </a:ext>
            </a:extLst>
          </p:cNvPr>
          <p:cNvSpPr/>
          <p:nvPr/>
        </p:nvSpPr>
        <p:spPr>
          <a:xfrm rot="1196031">
            <a:off x="4452322" y="4597748"/>
            <a:ext cx="1338522" cy="464777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9E6CCE-6A55-4904-A4A3-8CD2400A5B63}"/>
              </a:ext>
            </a:extLst>
          </p:cNvPr>
          <p:cNvSpPr txBox="1"/>
          <p:nvPr/>
        </p:nvSpPr>
        <p:spPr>
          <a:xfrm>
            <a:off x="4663440" y="5357555"/>
            <a:ext cx="1268361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Convexidad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60A584B-A1FD-4752-82C0-9B1182F2F8AD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121583" y="4830136"/>
            <a:ext cx="176038" cy="527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4059FA9-36F4-4E96-BC82-CBCE826890DA}"/>
                  </a:ext>
                </a:extLst>
              </p:cNvPr>
              <p:cNvSpPr txBox="1"/>
              <p:nvPr/>
            </p:nvSpPr>
            <p:spPr>
              <a:xfrm>
                <a:off x="6096000" y="2984953"/>
                <a:ext cx="427561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sz="2400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smtClean="0">
                          <a:latin typeface="Cambria Math" panose="02040503050406030204" pitchFamily="18" charset="0"/>
                        </a:rPr>
                        <m:t>𝐶𝑜𝑛𝑣𝑒𝑥𝑖𝑑𝑎𝑑</m:t>
                      </m:r>
                      <m:r>
                        <a:rPr lang="es-CO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7,63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4059FA9-36F4-4E96-BC82-CBCE8268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84953"/>
                <a:ext cx="4275617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D80BBE0-49FC-4C93-8DED-D0E1FF1F0180}"/>
                  </a:ext>
                </a:extLst>
              </p:cNvPr>
              <p:cNvSpPr txBox="1"/>
              <p:nvPr/>
            </p:nvSpPr>
            <p:spPr>
              <a:xfrm>
                <a:off x="6091814" y="3729690"/>
                <a:ext cx="5000110" cy="5761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sz="320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s-CO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𝑇𝐼𝑅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CO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𝑇𝐼𝑅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D80BBE0-49FC-4C93-8DED-D0E1FF1F0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814" y="3729690"/>
                <a:ext cx="5000110" cy="576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F7E38FB-8870-48CD-9826-298386E5EA5D}"/>
                  </a:ext>
                </a:extLst>
              </p:cNvPr>
              <p:cNvSpPr txBox="1"/>
              <p:nvPr/>
            </p:nvSpPr>
            <p:spPr>
              <a:xfrm>
                <a:off x="5926445" y="4740983"/>
                <a:ext cx="5708553" cy="5761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sz="320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s-CO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−3,60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×−0,02+</m:t>
                      </m:r>
                      <m:f>
                        <m:f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×17,63×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F7E38FB-8870-48CD-9826-298386E5E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445" y="4740983"/>
                <a:ext cx="5708553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49322F50-A8D2-451F-A8CF-E95543D594DE}"/>
                  </a:ext>
                </a:extLst>
              </p:cNvPr>
              <p:cNvSpPr/>
              <p:nvPr/>
            </p:nvSpPr>
            <p:spPr>
              <a:xfrm>
                <a:off x="7860322" y="5752276"/>
                <a:ext cx="154080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es-CO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s-CO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s-CO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s-CO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49322F50-A8D2-451F-A8CF-E95543D59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22" y="5752276"/>
                <a:ext cx="1540806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32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EADF1-12E0-446A-AB42-2AA8ABBD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8245"/>
            <a:ext cx="10515600" cy="1325563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CO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2945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>
          <a:xfrm>
            <a:off x="583018" y="330093"/>
            <a:ext cx="11025963" cy="696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Duración</a:t>
            </a:r>
          </a:p>
        </p:txBody>
      </p:sp>
      <p:sp>
        <p:nvSpPr>
          <p:cNvPr id="3" name="7 CuadroTexto"/>
          <p:cNvSpPr txBox="1"/>
          <p:nvPr/>
        </p:nvSpPr>
        <p:spPr>
          <a:xfrm>
            <a:off x="583017" y="1340768"/>
            <a:ext cx="11025963" cy="10105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algn="ctr"/>
            <a:r>
              <a:rPr lang="es-CO" sz="1800" dirty="0"/>
              <a:t>Resume todos los factores o principios que afectan la sensibilidad del precio del bono con respecto a los cambios en las tasas de interés.</a:t>
            </a:r>
          </a:p>
        </p:txBody>
      </p:sp>
      <p:sp>
        <p:nvSpPr>
          <p:cNvPr id="5" name="7 CuadroTexto"/>
          <p:cNvSpPr txBox="1"/>
          <p:nvPr/>
        </p:nvSpPr>
        <p:spPr>
          <a:xfrm>
            <a:off x="1825362" y="3562610"/>
            <a:ext cx="2982592" cy="579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algn="ctr"/>
            <a:r>
              <a:rPr lang="es-CO" sz="1600" b="1" dirty="0"/>
              <a:t>Depende de tres variables: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7042516" y="2551610"/>
            <a:ext cx="2845764" cy="680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algn="ctr"/>
            <a:r>
              <a:rPr lang="es-CO" sz="1600" dirty="0"/>
              <a:t>1. Tiempo al vencimiento.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7042515" y="3522279"/>
            <a:ext cx="2845764" cy="680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algn="ctr"/>
            <a:r>
              <a:rPr lang="es-CO" sz="1600" dirty="0"/>
              <a:t>2. Tasa cupón.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7042513" y="4533279"/>
            <a:ext cx="2845765" cy="680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algn="ctr"/>
            <a:r>
              <a:rPr lang="es-CO" sz="1600" dirty="0"/>
              <a:t>3. Rendimiento.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C473C44-BB15-4639-A645-498AA2C11B3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07954" y="2891955"/>
            <a:ext cx="2234562" cy="960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B012F9F-7056-43C3-A3DA-A3CC6951320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807954" y="3852589"/>
            <a:ext cx="2234561" cy="10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2AD64F9-773C-45FA-96A5-F9BDE192C9A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07954" y="3852589"/>
            <a:ext cx="2234559" cy="1021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5CFC72-E1AE-4C7F-8D2A-4D52870BC71E}"/>
              </a:ext>
            </a:extLst>
          </p:cNvPr>
          <p:cNvSpPr txBox="1"/>
          <p:nvPr/>
        </p:nvSpPr>
        <p:spPr>
          <a:xfrm>
            <a:off x="674467" y="5517231"/>
            <a:ext cx="10934513" cy="89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s-CO"/>
            </a:defPPr>
            <a:lvl1pPr indent="-342900" algn="ctr">
              <a:lnSpc>
                <a:spcPct val="15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sz="1600" dirty="0"/>
              <a:t>Es la media ponderada de los periodos de pago de los flujos de un bono, ponderados por el peso que representan el valor presente de los mismos, sobre el precio del bono.</a:t>
            </a:r>
          </a:p>
        </p:txBody>
      </p:sp>
    </p:spTree>
    <p:extLst>
      <p:ext uri="{BB962C8B-B14F-4D97-AF65-F5344CB8AC3E}">
        <p14:creationId xmlns:p14="http://schemas.microsoft.com/office/powerpoint/2010/main" val="40999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>
          <a:xfrm>
            <a:off x="584791" y="382772"/>
            <a:ext cx="10962167" cy="760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Duración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212110" y="3609056"/>
                <a:ext cx="2902690" cy="994824"/>
              </a:xfrm>
              <a:prstGeom prst="rect">
                <a:avLst/>
              </a:prstGeom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CO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C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C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s-C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𝑇𝐼𝑅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CO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10" y="3609056"/>
                <a:ext cx="2902690" cy="994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7 CuadroTexto"/>
          <p:cNvSpPr txBox="1"/>
          <p:nvPr/>
        </p:nvSpPr>
        <p:spPr>
          <a:xfrm>
            <a:off x="584790" y="1383748"/>
            <a:ext cx="10962167" cy="1285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algn="ctr"/>
            <a:r>
              <a:rPr lang="es-CO" sz="1800" dirty="0">
                <a:solidFill>
                  <a:schemeClr val="tx1"/>
                </a:solidFill>
              </a:rPr>
              <a:t>Calcula el valor actual de cada uno de los flujos de efectivo y pondera cada uno por el tiempo hasta que se recibe. Todos estos flujos de efectivo ponderados se suman y la suma se divide entre el precio actual del bono.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84789" y="5752214"/>
            <a:ext cx="10962167" cy="510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342900" algn="ctr">
              <a:lnSpc>
                <a:spcPct val="150000"/>
              </a:lnSpc>
              <a:spcBef>
                <a:spcPct val="20000"/>
              </a:spcBef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Los bonos con duraciones más altas son muy sensibles a los cambios en las tasas de interés.</a:t>
            </a: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C3269715-3061-4510-B426-E7B4D4985D73}"/>
              </a:ext>
            </a:extLst>
          </p:cNvPr>
          <p:cNvSpPr txBox="1"/>
          <p:nvPr/>
        </p:nvSpPr>
        <p:spPr>
          <a:xfrm>
            <a:off x="5115151" y="2832862"/>
            <a:ext cx="6431805" cy="2547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r>
              <a:rPr lang="es-CO" b="1" dirty="0">
                <a:solidFill>
                  <a:srgbClr val="0070C0"/>
                </a:solidFill>
              </a:rPr>
              <a:t>P: </a:t>
            </a:r>
            <a:r>
              <a:rPr lang="es-CO" dirty="0"/>
              <a:t>Precio del bono.</a:t>
            </a:r>
          </a:p>
          <a:p>
            <a:r>
              <a:rPr lang="es-CO" b="1" dirty="0" err="1">
                <a:solidFill>
                  <a:srgbClr val="0070C0"/>
                </a:solidFill>
              </a:rPr>
              <a:t>C</a:t>
            </a:r>
            <a:r>
              <a:rPr lang="es-CO" b="1" baseline="-25000" dirty="0" err="1">
                <a:solidFill>
                  <a:srgbClr val="0070C0"/>
                </a:solidFill>
              </a:rPr>
              <a:t>t</a:t>
            </a:r>
            <a:r>
              <a:rPr lang="es-CO" b="1" dirty="0">
                <a:solidFill>
                  <a:srgbClr val="0070C0"/>
                </a:solidFill>
              </a:rPr>
              <a:t>: </a:t>
            </a:r>
            <a:r>
              <a:rPr lang="es-CO" dirty="0"/>
              <a:t>Flujo de efectivo proveniente del bono que ocurre en el momento t (Cupón).</a:t>
            </a:r>
          </a:p>
          <a:p>
            <a:r>
              <a:rPr lang="es-CO" b="1" dirty="0">
                <a:solidFill>
                  <a:srgbClr val="0070C0"/>
                </a:solidFill>
              </a:rPr>
              <a:t>TIR: </a:t>
            </a:r>
            <a:r>
              <a:rPr lang="es-CO" dirty="0"/>
              <a:t>Rendimiento.</a:t>
            </a:r>
          </a:p>
          <a:p>
            <a:r>
              <a:rPr lang="es-CO" b="1" dirty="0">
                <a:solidFill>
                  <a:srgbClr val="0070C0"/>
                </a:solidFill>
              </a:rPr>
              <a:t>t: </a:t>
            </a:r>
            <a:r>
              <a:rPr lang="es-CO" dirty="0"/>
              <a:t>Tiempo medido desde el presente hasta que se haga un pago.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E6F3AE-FCF5-4285-8666-52A497B9A94C}"/>
              </a:ext>
            </a:extLst>
          </p:cNvPr>
          <p:cNvSpPr/>
          <p:nvPr/>
        </p:nvSpPr>
        <p:spPr>
          <a:xfrm>
            <a:off x="1359922" y="3040912"/>
            <a:ext cx="2607065" cy="41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Duración de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Macaulay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6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>
          <a:xfrm>
            <a:off x="435934" y="404036"/>
            <a:ext cx="11111023" cy="738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Duración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1034902" y="1397471"/>
            <a:ext cx="10122196" cy="5658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r>
              <a:rPr lang="es-CO" sz="1800" dirty="0">
                <a:solidFill>
                  <a:schemeClr val="tx1"/>
                </a:solidFill>
              </a:rPr>
              <a:t>Bono a 5 años, tasa cupón de 10%, rendimiento de 14% y un valor nominal de $100.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393373" y="3932323"/>
            <a:ext cx="338437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¿Duración?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4291E4A-C11A-4A7B-9ED9-4FDC3433A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76547"/>
              </p:ext>
            </p:extLst>
          </p:nvPr>
        </p:nvGraphicFramePr>
        <p:xfrm>
          <a:off x="435934" y="2223908"/>
          <a:ext cx="3274829" cy="2199237"/>
        </p:xfrm>
        <a:graphic>
          <a:graphicData uri="http://schemas.openxmlformats.org/drawingml/2006/table">
            <a:tbl>
              <a:tblPr/>
              <a:tblGrid>
                <a:gridCol w="1701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4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Plazo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 cupón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 anual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75"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Rendimiento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Cupón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$862,68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16BE08D-EF27-4448-A739-AC7BA928A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53094"/>
              </p:ext>
            </p:extLst>
          </p:nvPr>
        </p:nvGraphicFramePr>
        <p:xfrm>
          <a:off x="3884160" y="2217746"/>
          <a:ext cx="7662797" cy="1483462"/>
        </p:xfrm>
        <a:graphic>
          <a:graphicData uri="http://schemas.openxmlformats.org/drawingml/2006/table">
            <a:tbl>
              <a:tblPr/>
              <a:tblGrid>
                <a:gridCol w="2224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6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s-CO" sz="18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actual de C</a:t>
                      </a:r>
                      <a:r>
                        <a:rPr lang="es-CO" sz="18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$87,72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$76,95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$67,50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$59,21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$571,31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x Valor actual de </a:t>
                      </a:r>
                      <a:r>
                        <a:rPr lang="es-CO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s-CO" sz="18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$87,72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$153,89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$202,49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$236,83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$2.856,53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566CB20E-FE4A-46C9-B0A5-B138F6181582}"/>
              </a:ext>
            </a:extLst>
          </p:cNvPr>
          <p:cNvSpPr/>
          <p:nvPr/>
        </p:nvSpPr>
        <p:spPr>
          <a:xfrm>
            <a:off x="4776639" y="5992299"/>
            <a:ext cx="2638717" cy="4616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Duración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4,10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E636DAB-5376-4264-94A1-CAC463EA05F1}"/>
                  </a:ext>
                </a:extLst>
              </p:cNvPr>
              <p:cNvSpPr txBox="1"/>
              <p:nvPr/>
            </p:nvSpPr>
            <p:spPr>
              <a:xfrm>
                <a:off x="2501898" y="4913323"/>
                <a:ext cx="7188201" cy="617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CO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77+15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9+20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+23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68+2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65</m:t>
                          </m:r>
                        </m:num>
                        <m:den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86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s-CO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353,75</m:t>
                          </m:r>
                          <m:r>
                            <m:rPr>
                              <m:nor/>
                            </m:rPr>
                            <a:rPr lang="es-CO" sz="2000" dirty="0"/>
                            <m:t> </m:t>
                          </m:r>
                        </m:num>
                        <m:den>
                          <m:r>
                            <a:rPr lang="es-CO" sz="2000" b="0" i="1" dirty="0" smtClean="0">
                              <a:latin typeface="Cambria Math" panose="02040503050406030204" pitchFamily="18" charset="0"/>
                            </a:rPr>
                            <m:t>86,27</m:t>
                          </m:r>
                        </m:den>
                      </m:f>
                      <m:r>
                        <a:rPr lang="es-CO" sz="2000" i="1">
                          <a:latin typeface="Cambria Math" panose="02040503050406030204" pitchFamily="18" charset="0"/>
                        </a:rPr>
                        <m:t>=4,10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E636DAB-5376-4264-94A1-CAC463EA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98" y="4913323"/>
                <a:ext cx="7188201" cy="617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2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>
            <a:extLst>
              <a:ext uri="{FF2B5EF4-FFF2-40B4-BE49-F238E27FC236}">
                <a16:creationId xmlns:a16="http://schemas.microsoft.com/office/drawing/2014/main" id="{BAD67884-D439-4820-92DF-011A915FF3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Duración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5F9786F-2DFD-45CA-B721-F9FCB9F78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700567"/>
              </p:ext>
            </p:extLst>
          </p:nvPr>
        </p:nvGraphicFramePr>
        <p:xfrm>
          <a:off x="5116348" y="2479275"/>
          <a:ext cx="5982182" cy="3093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09E50F19-C7A1-47A4-B3A3-4C51CF395FB5}"/>
              </a:ext>
            </a:extLst>
          </p:cNvPr>
          <p:cNvSpPr/>
          <p:nvPr/>
        </p:nvSpPr>
        <p:spPr>
          <a:xfrm>
            <a:off x="9492710" y="5117978"/>
            <a:ext cx="354330" cy="33870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3BFCB5-23E2-4189-A4F1-CAD69FA6D64B}"/>
              </a:ext>
            </a:extLst>
          </p:cNvPr>
          <p:cNvSpPr/>
          <p:nvPr/>
        </p:nvSpPr>
        <p:spPr>
          <a:xfrm>
            <a:off x="6788080" y="5937316"/>
            <a:ext cx="2638717" cy="36933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Duración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4,10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718FAE-DD5B-411C-AD15-73BF2991F14F}"/>
              </a:ext>
            </a:extLst>
          </p:cNvPr>
          <p:cNvSpPr txBox="1"/>
          <p:nvPr/>
        </p:nvSpPr>
        <p:spPr>
          <a:xfrm>
            <a:off x="838200" y="1658033"/>
            <a:ext cx="105156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s-CO" dirty="0"/>
              <a:t>La duración estará comprendida entre el primer y el ultimo vencimiento de cupón.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6D19BF-29B2-4590-862C-2C39326880D1}"/>
              </a:ext>
            </a:extLst>
          </p:cNvPr>
          <p:cNvSpPr txBox="1"/>
          <p:nvPr/>
        </p:nvSpPr>
        <p:spPr>
          <a:xfrm>
            <a:off x="838200" y="4605716"/>
            <a:ext cx="3752850" cy="1887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-342900" algn="ctr">
              <a:lnSpc>
                <a:spcPct val="150000"/>
              </a:lnSpc>
              <a:spcBef>
                <a:spcPct val="20000"/>
              </a:spcBef>
              <a:defRPr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Los pesos de los primeros cupones son cada vez menores, salvo el  ultimo cupón que es el de mayor peso</a:t>
            </a:r>
          </a:p>
          <a:p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DF584DD-326D-428C-A1E2-F5E40862588D}"/>
              </a:ext>
            </a:extLst>
          </p:cNvPr>
          <p:cNvSpPr/>
          <p:nvPr/>
        </p:nvSpPr>
        <p:spPr>
          <a:xfrm>
            <a:off x="838200" y="2645099"/>
            <a:ext cx="3752850" cy="1274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342900" algn="ctr">
              <a:lnSpc>
                <a:spcPct val="150000"/>
              </a:lnSpc>
              <a:spcBef>
                <a:spcPct val="20000"/>
              </a:spcBef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Punto de equilibrio de una balanza lo que aporta cada uno de los flujos de caja del bono al precio 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C4DA607-605C-4046-94F5-CC1B965F089D}"/>
              </a:ext>
            </a:extLst>
          </p:cNvPr>
          <p:cNvCxnSpPr>
            <a:cxnSpLocks/>
          </p:cNvCxnSpPr>
          <p:nvPr/>
        </p:nvCxnSpPr>
        <p:spPr>
          <a:xfrm>
            <a:off x="5806668" y="4605716"/>
            <a:ext cx="4040372" cy="234612"/>
          </a:xfrm>
          <a:prstGeom prst="lin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8A95EF1-32D2-422F-88D1-C0272F1DBF8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91050" y="4743433"/>
            <a:ext cx="1215618" cy="805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03AB709-01F7-4A29-8B03-F1852C810A74}"/>
              </a:ext>
            </a:extLst>
          </p:cNvPr>
          <p:cNvCxnSpPr>
            <a:stCxn id="12" idx="0"/>
            <a:endCxn id="11" idx="3"/>
          </p:cNvCxnSpPr>
          <p:nvPr/>
        </p:nvCxnSpPr>
        <p:spPr>
          <a:xfrm flipV="1">
            <a:off x="8107439" y="5456682"/>
            <a:ext cx="1562436" cy="480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7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>
          <a:xfrm>
            <a:off x="563526" y="374006"/>
            <a:ext cx="11089758" cy="768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Duración modificada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144270" y="3092091"/>
                <a:ext cx="3168352" cy="709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𝐷𝑢𝑟𝑎𝑐𝑖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𝑇𝐼𝑅</m:t>
                          </m:r>
                        </m:den>
                      </m:f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70" y="3092091"/>
                <a:ext cx="3168352" cy="709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F67028C1-10B0-4CE7-92B3-ED30C9B7A654}"/>
              </a:ext>
            </a:extLst>
          </p:cNvPr>
          <p:cNvSpPr/>
          <p:nvPr/>
        </p:nvSpPr>
        <p:spPr>
          <a:xfrm>
            <a:off x="563526" y="1464851"/>
            <a:ext cx="11089757" cy="935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342900" algn="ctr">
              <a:lnSpc>
                <a:spcPct val="150000"/>
              </a:lnSpc>
              <a:spcBef>
                <a:spcPct val="20000"/>
              </a:spcBef>
            </a:pPr>
            <a:r>
              <a:rPr lang="es-CO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Mide la sensibilidad del precio de un título de renta fija con respecto a las alteraciones sufridas por la rentabilidad del mismo.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774FEF-6708-4D0F-B430-B3A80F3BA454}"/>
              </a:ext>
            </a:extLst>
          </p:cNvPr>
          <p:cNvSpPr/>
          <p:nvPr/>
        </p:nvSpPr>
        <p:spPr>
          <a:xfrm>
            <a:off x="5188691" y="2690598"/>
            <a:ext cx="6464586" cy="1476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342900" algn="ctr">
              <a:lnSpc>
                <a:spcPct val="150000"/>
              </a:lnSpc>
              <a:spcBef>
                <a:spcPct val="20000"/>
              </a:spcBef>
            </a:pPr>
            <a:r>
              <a:rPr lang="es-CO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porcentaje que indica la variación que se produce en el precio de mercado de un activo financiero, por cada punto de variación en los tipos de interés.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A7D350F-F92C-471B-995E-ED701D720684}"/>
                  </a:ext>
                </a:extLst>
              </p:cNvPr>
              <p:cNvSpPr txBox="1"/>
              <p:nvPr/>
            </p:nvSpPr>
            <p:spPr>
              <a:xfrm>
                <a:off x="1141882" y="4702521"/>
                <a:ext cx="3170740" cy="6914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sz="320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s-CO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s-CO" sz="2400">
                          <a:latin typeface="Cambria Math" panose="02040503050406030204" pitchFamily="18" charset="0"/>
                        </a:rPr>
                        <m:t>×∆</m:t>
                      </m:r>
                      <m:r>
                        <a:rPr lang="es-CO" sz="2400">
                          <a:latin typeface="Cambria Math" panose="02040503050406030204" pitchFamily="18" charset="0"/>
                        </a:rPr>
                        <m:t>𝑇𝐼𝑅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A7D350F-F92C-471B-995E-ED701D72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82" y="4702521"/>
                <a:ext cx="3170740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ADFEA6F4-FE37-4B20-A403-FF64C7F55E2A}"/>
              </a:ext>
            </a:extLst>
          </p:cNvPr>
          <p:cNvSpPr txBox="1"/>
          <p:nvPr/>
        </p:nvSpPr>
        <p:spPr>
          <a:xfrm>
            <a:off x="5188690" y="4644066"/>
            <a:ext cx="6464587" cy="808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-342900" algn="ctr">
              <a:lnSpc>
                <a:spcPct val="150000"/>
              </a:lnSpc>
              <a:spcBef>
                <a:spcPct val="20000"/>
              </a:spcBef>
              <a:defRPr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Conociendo el porcentaje de variación  se podrá conocer el nuevo precio.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EA3DE2-4CA2-4D15-955F-3E983B777D24}"/>
              </a:ext>
            </a:extLst>
          </p:cNvPr>
          <p:cNvSpPr txBox="1"/>
          <p:nvPr/>
        </p:nvSpPr>
        <p:spPr>
          <a:xfrm>
            <a:off x="563526" y="5960141"/>
            <a:ext cx="4327453" cy="60311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-342900" algn="ctr">
              <a:lnSpc>
                <a:spcPct val="150000"/>
              </a:lnSpc>
              <a:spcBef>
                <a:spcPct val="20000"/>
              </a:spcBef>
              <a:defRPr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Encuentra la variación relativa del precio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317A445-F7E4-4D7A-8054-FDD2AB724B29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H="1" flipV="1">
            <a:off x="2727252" y="5393992"/>
            <a:ext cx="1" cy="56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1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C4A9E-3CE4-4B75-B47C-1BCA2A1B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10361"/>
            <a:ext cx="11029336" cy="72814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rPr>
              <a:t>Cambios en el precio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285E8A1-C54A-4392-A7B5-55D2AA7A895B}"/>
                  </a:ext>
                </a:extLst>
              </p:cNvPr>
              <p:cNvSpPr txBox="1"/>
              <p:nvPr/>
            </p:nvSpPr>
            <p:spPr>
              <a:xfrm>
                <a:off x="581332" y="2449988"/>
                <a:ext cx="3203859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𝑇𝐼𝑅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285E8A1-C54A-4392-A7B5-55D2AA7A8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32" y="2449988"/>
                <a:ext cx="3203859" cy="768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B8DC6393-6A83-4FB3-99DE-5B06CBB68AEA}"/>
              </a:ext>
            </a:extLst>
          </p:cNvPr>
          <p:cNvSpPr/>
          <p:nvPr/>
        </p:nvSpPr>
        <p:spPr>
          <a:xfrm>
            <a:off x="4389299" y="2420816"/>
            <a:ext cx="7221368" cy="82733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Determina la variación en el precio de un bono como resultado de un cambio en la tasa de interés.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054B822B-CAED-4FFD-AD82-1B9C5E173A2F}"/>
              </a:ext>
            </a:extLst>
          </p:cNvPr>
          <p:cNvSpPr txBox="1"/>
          <p:nvPr/>
        </p:nvSpPr>
        <p:spPr>
          <a:xfrm>
            <a:off x="581332" y="3635435"/>
            <a:ext cx="3413426" cy="2753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r>
              <a:rPr lang="es-CO" sz="1600" b="1" dirty="0">
                <a:solidFill>
                  <a:srgbClr val="0070C0"/>
                </a:solidFill>
              </a:rPr>
              <a:t>∆P: </a:t>
            </a:r>
            <a:r>
              <a:rPr lang="es-CO" sz="1600" dirty="0">
                <a:solidFill>
                  <a:schemeClr val="tx1"/>
                </a:solidFill>
              </a:rPr>
              <a:t>Variación en el precio del bono.</a:t>
            </a:r>
          </a:p>
          <a:p>
            <a:r>
              <a:rPr lang="es-CO" sz="1600" b="1" dirty="0">
                <a:solidFill>
                  <a:srgbClr val="0070C0"/>
                </a:solidFill>
              </a:rPr>
              <a:t>D: </a:t>
            </a:r>
            <a:r>
              <a:rPr lang="es-CO" sz="1600" dirty="0">
                <a:solidFill>
                  <a:schemeClr val="tx1"/>
                </a:solidFill>
              </a:rPr>
              <a:t>Duración.</a:t>
            </a:r>
          </a:p>
          <a:p>
            <a:r>
              <a:rPr lang="es-CO" sz="1600" b="1" dirty="0">
                <a:solidFill>
                  <a:srgbClr val="0070C0"/>
                </a:solidFill>
              </a:rPr>
              <a:t>∆ : </a:t>
            </a:r>
            <a:r>
              <a:rPr lang="es-CO" sz="1600" dirty="0">
                <a:solidFill>
                  <a:schemeClr val="tx1"/>
                </a:solidFill>
              </a:rPr>
              <a:t>Cambio en la tasa de interés.</a:t>
            </a:r>
          </a:p>
          <a:p>
            <a:r>
              <a:rPr lang="es-CO" sz="1600" b="1" dirty="0">
                <a:solidFill>
                  <a:srgbClr val="0070C0"/>
                </a:solidFill>
              </a:rPr>
              <a:t>TIR: </a:t>
            </a:r>
            <a:r>
              <a:rPr lang="es-CO" sz="1600" dirty="0">
                <a:solidFill>
                  <a:schemeClr val="tx1"/>
                </a:solidFill>
              </a:rPr>
              <a:t>Rendimiento.</a:t>
            </a:r>
            <a:endParaRPr lang="es-CO" sz="1600" strike="sngStrike" dirty="0">
              <a:solidFill>
                <a:srgbClr val="FF0000"/>
              </a:solidFill>
            </a:endParaRPr>
          </a:p>
          <a:p>
            <a:r>
              <a:rPr lang="es-CO" sz="1600" b="1" dirty="0">
                <a:solidFill>
                  <a:srgbClr val="0070C0"/>
                </a:solidFill>
              </a:rPr>
              <a:t>P: </a:t>
            </a:r>
            <a:r>
              <a:rPr lang="es-CO" sz="1600" dirty="0"/>
              <a:t>Precio del bono.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FACE0B-FBFF-4944-87BD-D25458613BF2}"/>
              </a:ext>
            </a:extLst>
          </p:cNvPr>
          <p:cNvSpPr txBox="1"/>
          <p:nvPr/>
        </p:nvSpPr>
        <p:spPr>
          <a:xfrm>
            <a:off x="581332" y="1301105"/>
            <a:ext cx="11029335" cy="857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-342900" algn="ctr">
              <a:lnSpc>
                <a:spcPct val="150000"/>
              </a:lnSpc>
              <a:spcBef>
                <a:spcPct val="20000"/>
              </a:spcBef>
              <a:defRPr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CO" dirty="0"/>
              <a:t>Tanto la duración como la duración modificada, permiten encontrar los cambios producidos en el precio de los bonos, dado un cambio en el rendimiento.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F20EBAF-001A-43C1-9658-764FCF5C7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12877"/>
              </p:ext>
            </p:extLst>
          </p:nvPr>
        </p:nvGraphicFramePr>
        <p:xfrm>
          <a:off x="5089698" y="4606429"/>
          <a:ext cx="3107546" cy="1986915"/>
        </p:xfrm>
        <a:graphic>
          <a:graphicData uri="http://schemas.openxmlformats.org/drawingml/2006/table">
            <a:tbl>
              <a:tblPr/>
              <a:tblGrid>
                <a:gridCol w="170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7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Plazo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años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 cupón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 anual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9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Rendimiento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Cupón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$86,27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307FC4B2-68A0-4427-88C3-DA7220E1A5CF}"/>
              </a:ext>
            </a:extLst>
          </p:cNvPr>
          <p:cNvSpPr txBox="1"/>
          <p:nvPr/>
        </p:nvSpPr>
        <p:spPr>
          <a:xfrm>
            <a:off x="8894557" y="5304059"/>
            <a:ext cx="109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12%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68399A1-5E21-44FB-8773-6FF68CA61A9E}"/>
              </a:ext>
            </a:extLst>
          </p:cNvPr>
          <p:cNvCxnSpPr>
            <a:cxnSpLocks/>
          </p:cNvCxnSpPr>
          <p:nvPr/>
        </p:nvCxnSpPr>
        <p:spPr>
          <a:xfrm>
            <a:off x="7695009" y="5501304"/>
            <a:ext cx="9699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EF2ECB6-2B34-4870-908D-DFC336849362}"/>
                  </a:ext>
                </a:extLst>
              </p:cNvPr>
              <p:cNvSpPr/>
              <p:nvPr/>
            </p:nvSpPr>
            <p:spPr>
              <a:xfrm>
                <a:off x="8581974" y="5673391"/>
                <a:ext cx="1723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∆=−0,02</m:t>
                      </m:r>
                    </m:oMath>
                  </m:oMathPara>
                </a14:m>
                <a:endParaRPr lang="es-CO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EF2ECB6-2B34-4870-908D-DFC336849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74" y="5673391"/>
                <a:ext cx="1723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926AED47-F423-4DC7-A0F5-F1E0DA490D3A}"/>
              </a:ext>
            </a:extLst>
          </p:cNvPr>
          <p:cNvSpPr/>
          <p:nvPr/>
        </p:nvSpPr>
        <p:spPr>
          <a:xfrm>
            <a:off x="4389299" y="3608818"/>
            <a:ext cx="7221368" cy="76899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indent="-342900" algn="ctr">
              <a:lnSpc>
                <a:spcPct val="150000"/>
              </a:lnSpc>
              <a:spcBef>
                <a:spcPct val="20000"/>
              </a:spcBef>
            </a:pPr>
            <a:r>
              <a:rPr lang="es-CO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 es la variación en el precio del bono si la tasa de interés pasa de </a:t>
            </a:r>
            <a:r>
              <a:rPr lang="es-CO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14% </a:t>
            </a:r>
            <a:r>
              <a:rPr lang="es-CO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es-CO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12%</a:t>
            </a:r>
            <a:r>
              <a:rPr lang="es-CO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936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379892" y="1374958"/>
                <a:ext cx="3602916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𝑇𝐼𝑅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92" y="1374958"/>
                <a:ext cx="3602916" cy="768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6783572" y="1832017"/>
            <a:ext cx="4827096" cy="1264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sz="1800" dirty="0"/>
              <a:t>Una disminución del 2% en la tasa de interés genera un aumento de $62,05 en el precio del bono.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81332" y="2480402"/>
                <a:ext cx="5692905" cy="746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=−4,10×</m:t>
                      </m:r>
                      <m:f>
                        <m:f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−0,02</m:t>
                          </m:r>
                        </m:num>
                        <m:den>
                          <m:d>
                            <m:dPr>
                              <m:ctrlP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1+0,14</m:t>
                              </m:r>
                            </m:e>
                          </m:d>
                        </m:den>
                      </m:f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×86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</m:t>
                      </m:r>
                      <m:r>
                        <a:rPr lang="es-CO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s-CO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s-CO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O" sz="2400" b="1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32" y="2480402"/>
                <a:ext cx="5692905" cy="746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BB2BEC79-AC19-4FB1-9102-AC3DBE35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10361"/>
            <a:ext cx="11029336" cy="72814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rPr>
              <a:t>Cambios en el precio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CF53EFE6-144C-4647-8FBC-6B2C1118708F}"/>
                  </a:ext>
                </a:extLst>
              </p:cNvPr>
              <p:cNvSpPr/>
              <p:nvPr/>
            </p:nvSpPr>
            <p:spPr>
              <a:xfrm>
                <a:off x="1786577" y="5220889"/>
                <a:ext cx="27895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=−3,60×−0,02</m:t>
                      </m:r>
                    </m:oMath>
                  </m:oMathPara>
                </a14:m>
                <a:endParaRPr lang="es-CO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CF53EFE6-144C-4647-8FBC-6B2C11187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77" y="5220889"/>
                <a:ext cx="2789546" cy="369332"/>
              </a:xfrm>
              <a:prstGeom prst="rect">
                <a:avLst/>
              </a:prstGeom>
              <a:blipFill>
                <a:blip r:embed="rId4"/>
                <a:stretch>
                  <a:fillRect l="-2402" r="-2620" b="-98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4C5D996E-F5C2-4BD6-8233-CB509ADDE555}"/>
              </a:ext>
            </a:extLst>
          </p:cNvPr>
          <p:cNvSpPr txBox="1"/>
          <p:nvPr/>
        </p:nvSpPr>
        <p:spPr>
          <a:xfrm>
            <a:off x="8210375" y="1462685"/>
            <a:ext cx="1973489" cy="3693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s-CO" b="1" dirty="0"/>
              <a:t>Variación Absoluta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EA3DF13-1F18-41E1-8856-D1149ED60EB1}"/>
                  </a:ext>
                </a:extLst>
              </p:cNvPr>
              <p:cNvSpPr/>
              <p:nvPr/>
            </p:nvSpPr>
            <p:spPr>
              <a:xfrm>
                <a:off x="2033011" y="5871430"/>
                <a:ext cx="27895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s-CO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EA3DF13-1F18-41E1-8856-D1149ED60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011" y="5871430"/>
                <a:ext cx="278954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45F941D-07C6-4AE3-99D8-129AD3B33722}"/>
                  </a:ext>
                </a:extLst>
              </p:cNvPr>
              <p:cNvSpPr txBox="1"/>
              <p:nvPr/>
            </p:nvSpPr>
            <p:spPr>
              <a:xfrm>
                <a:off x="874497" y="4206722"/>
                <a:ext cx="4613706" cy="732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𝑇𝐼𝑅</m:t>
                          </m:r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4,10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1+0,14</m:t>
                          </m:r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CO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O" sz="2400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45F941D-07C6-4AE3-99D8-129AD3B3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97" y="4206722"/>
                <a:ext cx="4613706" cy="7329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E19399F6-9FE4-4D5C-B747-19FA8B1C2A19}"/>
              </a:ext>
            </a:extLst>
          </p:cNvPr>
          <p:cNvSpPr txBox="1"/>
          <p:nvPr/>
        </p:nvSpPr>
        <p:spPr>
          <a:xfrm>
            <a:off x="8320942" y="4131956"/>
            <a:ext cx="1891030" cy="3693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s-CO" b="1" dirty="0"/>
              <a:t>Variación Relativa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B5E59B-CF34-4E4E-B054-3F80267135C0}"/>
              </a:ext>
            </a:extLst>
          </p:cNvPr>
          <p:cNvSpPr txBox="1"/>
          <p:nvPr/>
        </p:nvSpPr>
        <p:spPr>
          <a:xfrm>
            <a:off x="6852909" y="4573201"/>
            <a:ext cx="4827096" cy="1264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sz="1800" dirty="0"/>
              <a:t>Una disminución del 2% en la tasa de interés genera un aumento de 7,19% en el precio del bono.</a:t>
            </a:r>
          </a:p>
        </p:txBody>
      </p:sp>
    </p:spTree>
    <p:extLst>
      <p:ext uri="{BB962C8B-B14F-4D97-AF65-F5344CB8AC3E}">
        <p14:creationId xmlns:p14="http://schemas.microsoft.com/office/powerpoint/2010/main" val="271491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>
          <a:xfrm>
            <a:off x="574158" y="287078"/>
            <a:ext cx="11121656" cy="855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Sensibilidad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5F153714-6A15-43D6-A2C0-C797FCCF9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93384"/>
              </p:ext>
            </p:extLst>
          </p:nvPr>
        </p:nvGraphicFramePr>
        <p:xfrm>
          <a:off x="7176976" y="2440375"/>
          <a:ext cx="451883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9419">
                  <a:extLst>
                    <a:ext uri="{9D8B030D-6E8A-4147-A177-3AD203B41FA5}">
                      <a16:colId xmlns:a16="http://schemas.microsoft.com/office/drawing/2014/main" val="3922594265"/>
                    </a:ext>
                  </a:extLst>
                </a:gridCol>
                <a:gridCol w="2259419">
                  <a:extLst>
                    <a:ext uri="{9D8B030D-6E8A-4147-A177-3AD203B41FA5}">
                      <a16:colId xmlns:a16="http://schemas.microsoft.com/office/drawing/2014/main" val="86185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/>
                        <a:t>Expectativas en los rendimientos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/>
                        <a:t>Invertir en Renta Fija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2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Alcistas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Bonos con duraciones pequeñas.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2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Bajistas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Bonos con duraciones Grandes.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10233"/>
                  </a:ext>
                </a:extLst>
              </a:tr>
            </a:tbl>
          </a:graphicData>
        </a:graphic>
      </p:graphicFrame>
      <p:graphicFrame>
        <p:nvGraphicFramePr>
          <p:cNvPr id="6" name="6 Gráfico">
            <a:extLst>
              <a:ext uri="{FF2B5EF4-FFF2-40B4-BE49-F238E27FC236}">
                <a16:creationId xmlns:a16="http://schemas.microsoft.com/office/drawing/2014/main" id="{D9A12EB1-92E7-430D-81CC-E8D97BA81D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191558"/>
              </p:ext>
            </p:extLst>
          </p:nvPr>
        </p:nvGraphicFramePr>
        <p:xfrm>
          <a:off x="915693" y="1876013"/>
          <a:ext cx="6729514" cy="429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5 CuadroTexto">
            <a:extLst>
              <a:ext uri="{FF2B5EF4-FFF2-40B4-BE49-F238E27FC236}">
                <a16:creationId xmlns:a16="http://schemas.microsoft.com/office/drawing/2014/main" id="{3662C316-4C0D-44A7-8015-9BDBE8CFE81B}"/>
              </a:ext>
            </a:extLst>
          </p:cNvPr>
          <p:cNvSpPr txBox="1"/>
          <p:nvPr/>
        </p:nvSpPr>
        <p:spPr>
          <a:xfrm>
            <a:off x="3370768" y="7388639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Arial" pitchFamily="34" charset="0"/>
                <a:cs typeface="Arial" pitchFamily="34" charset="0"/>
              </a:rPr>
              <a:t>Cambio Rendimiento</a:t>
            </a:r>
          </a:p>
        </p:txBody>
      </p:sp>
      <p:sp>
        <p:nvSpPr>
          <p:cNvPr id="8" name="6 CuadroTexto">
            <a:extLst>
              <a:ext uri="{FF2B5EF4-FFF2-40B4-BE49-F238E27FC236}">
                <a16:creationId xmlns:a16="http://schemas.microsoft.com/office/drawing/2014/main" id="{1AD772E5-A298-44BA-9430-F04A41070FE3}"/>
              </a:ext>
            </a:extLst>
          </p:cNvPr>
          <p:cNvSpPr txBox="1"/>
          <p:nvPr/>
        </p:nvSpPr>
        <p:spPr>
          <a:xfrm rot="16200000">
            <a:off x="-1389189" y="3839359"/>
            <a:ext cx="42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" pitchFamily="34" charset="0"/>
                <a:cs typeface="Arial" pitchFamily="34" charset="0"/>
              </a:rPr>
              <a:t>Cambio en el precio del Bono</a:t>
            </a:r>
          </a:p>
        </p:txBody>
      </p:sp>
      <p:sp>
        <p:nvSpPr>
          <p:cNvPr id="9" name="9 CuadroTexto">
            <a:extLst>
              <a:ext uri="{FF2B5EF4-FFF2-40B4-BE49-F238E27FC236}">
                <a16:creationId xmlns:a16="http://schemas.microsoft.com/office/drawing/2014/main" id="{78E77A83-A3CE-4908-B73B-71F92520AEB8}"/>
              </a:ext>
            </a:extLst>
          </p:cNvPr>
          <p:cNvSpPr txBox="1"/>
          <p:nvPr/>
        </p:nvSpPr>
        <p:spPr>
          <a:xfrm>
            <a:off x="3151337" y="1825083"/>
            <a:ext cx="3411770" cy="157541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s-CO" sz="1600" dirty="0"/>
              <a:t>Para pequeños cambios en el rendimiento, el cambio en el precio del bono según la Duración es bastante exacto.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D25DF45-328A-4443-9EB1-F783448FE39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50735" y="3400495"/>
            <a:ext cx="306487" cy="1203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3305066-0660-429E-B331-0674B186D9DA}"/>
              </a:ext>
            </a:extLst>
          </p:cNvPr>
          <p:cNvSpPr txBox="1"/>
          <p:nvPr/>
        </p:nvSpPr>
        <p:spPr>
          <a:xfrm>
            <a:off x="4522382" y="5820498"/>
            <a:ext cx="1403499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Duración modificada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FD158FF-93AD-459D-BA86-544781077560}"/>
              </a:ext>
            </a:extLst>
          </p:cNvPr>
          <p:cNvCxnSpPr>
            <a:stCxn id="25" idx="0"/>
          </p:cNvCxnSpPr>
          <p:nvPr/>
        </p:nvCxnSpPr>
        <p:spPr>
          <a:xfrm flipV="1">
            <a:off x="5224132" y="5460022"/>
            <a:ext cx="1208566" cy="36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76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866</Words>
  <Application>Microsoft Office PowerPoint</Application>
  <PresentationFormat>Panorámica</PresentationFormat>
  <Paragraphs>136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Duración y Sensibilidad de los Bonos</vt:lpstr>
      <vt:lpstr>Presentación de PowerPoint</vt:lpstr>
      <vt:lpstr>Presentación de PowerPoint</vt:lpstr>
      <vt:lpstr>Presentación de PowerPoint</vt:lpstr>
      <vt:lpstr>Duración</vt:lpstr>
      <vt:lpstr>Presentación de PowerPoint</vt:lpstr>
      <vt:lpstr>Cambios en el precio</vt:lpstr>
      <vt:lpstr>Cambios en el precio</vt:lpstr>
      <vt:lpstr>Presentación de PowerPoint</vt:lpstr>
      <vt:lpstr>Convexidad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Maria Acevedo Prins</dc:creator>
  <cp:lastModifiedBy>Natalia Maria Acevedo Prins</cp:lastModifiedBy>
  <cp:revision>28</cp:revision>
  <dcterms:created xsi:type="dcterms:W3CDTF">2020-04-26T22:12:09Z</dcterms:created>
  <dcterms:modified xsi:type="dcterms:W3CDTF">2020-08-08T05:51:46Z</dcterms:modified>
</cp:coreProperties>
</file>