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6" r:id="rId3"/>
    <p:sldId id="287" r:id="rId4"/>
    <p:sldId id="291" r:id="rId5"/>
    <p:sldId id="280" r:id="rId6"/>
    <p:sldId id="281" r:id="rId7"/>
    <p:sldId id="298" r:id="rId8"/>
    <p:sldId id="256" r:id="rId9"/>
    <p:sldId id="259" r:id="rId10"/>
    <p:sldId id="283" r:id="rId11"/>
    <p:sldId id="300" r:id="rId12"/>
    <p:sldId id="270" r:id="rId13"/>
    <p:sldId id="30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alia\Dropbox\ITM\SIMULACI&#211;N%20FINANCIERA\estadist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Hoja2!$H$1</c:f>
              <c:strCache>
                <c:ptCount val="1"/>
                <c:pt idx="0">
                  <c:v>datos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Hoja2!$H$2:$H$101</c:f>
              <c:numCache>
                <c:formatCode>General</c:formatCode>
                <c:ptCount val="100"/>
                <c:pt idx="0">
                  <c:v>1195</c:v>
                </c:pt>
                <c:pt idx="1">
                  <c:v>1192</c:v>
                </c:pt>
                <c:pt idx="2">
                  <c:v>1173</c:v>
                </c:pt>
                <c:pt idx="3">
                  <c:v>1190</c:v>
                </c:pt>
                <c:pt idx="4">
                  <c:v>1190</c:v>
                </c:pt>
                <c:pt idx="5">
                  <c:v>1173</c:v>
                </c:pt>
                <c:pt idx="6">
                  <c:v>1173</c:v>
                </c:pt>
                <c:pt idx="7">
                  <c:v>1173</c:v>
                </c:pt>
                <c:pt idx="8">
                  <c:v>1213</c:v>
                </c:pt>
                <c:pt idx="9">
                  <c:v>1153</c:v>
                </c:pt>
                <c:pt idx="10">
                  <c:v>1198</c:v>
                </c:pt>
                <c:pt idx="11">
                  <c:v>1220</c:v>
                </c:pt>
                <c:pt idx="12">
                  <c:v>1174</c:v>
                </c:pt>
                <c:pt idx="13">
                  <c:v>1154</c:v>
                </c:pt>
                <c:pt idx="14">
                  <c:v>1162</c:v>
                </c:pt>
                <c:pt idx="15">
                  <c:v>1194</c:v>
                </c:pt>
                <c:pt idx="16">
                  <c:v>1183</c:v>
                </c:pt>
                <c:pt idx="17">
                  <c:v>1176</c:v>
                </c:pt>
                <c:pt idx="18">
                  <c:v>1199</c:v>
                </c:pt>
                <c:pt idx="19">
                  <c:v>1159</c:v>
                </c:pt>
                <c:pt idx="20">
                  <c:v>1216</c:v>
                </c:pt>
                <c:pt idx="21">
                  <c:v>1224</c:v>
                </c:pt>
                <c:pt idx="22">
                  <c:v>1181</c:v>
                </c:pt>
                <c:pt idx="23">
                  <c:v>1160</c:v>
                </c:pt>
                <c:pt idx="24">
                  <c:v>1191</c:v>
                </c:pt>
                <c:pt idx="25">
                  <c:v>1230</c:v>
                </c:pt>
                <c:pt idx="26">
                  <c:v>1167</c:v>
                </c:pt>
                <c:pt idx="27">
                  <c:v>1184</c:v>
                </c:pt>
                <c:pt idx="28">
                  <c:v>1185</c:v>
                </c:pt>
                <c:pt idx="29">
                  <c:v>1166</c:v>
                </c:pt>
                <c:pt idx="30">
                  <c:v>1209</c:v>
                </c:pt>
                <c:pt idx="31">
                  <c:v>1213</c:v>
                </c:pt>
                <c:pt idx="32">
                  <c:v>1190</c:v>
                </c:pt>
                <c:pt idx="33">
                  <c:v>1195</c:v>
                </c:pt>
                <c:pt idx="34">
                  <c:v>1173</c:v>
                </c:pt>
                <c:pt idx="35">
                  <c:v>1226</c:v>
                </c:pt>
                <c:pt idx="36">
                  <c:v>1179</c:v>
                </c:pt>
                <c:pt idx="37">
                  <c:v>1193</c:v>
                </c:pt>
                <c:pt idx="38">
                  <c:v>1206</c:v>
                </c:pt>
                <c:pt idx="39">
                  <c:v>1195</c:v>
                </c:pt>
                <c:pt idx="40">
                  <c:v>1178</c:v>
                </c:pt>
                <c:pt idx="41">
                  <c:v>1217</c:v>
                </c:pt>
                <c:pt idx="42">
                  <c:v>1178</c:v>
                </c:pt>
                <c:pt idx="43">
                  <c:v>1160</c:v>
                </c:pt>
                <c:pt idx="44">
                  <c:v>1166</c:v>
                </c:pt>
                <c:pt idx="45">
                  <c:v>1151</c:v>
                </c:pt>
                <c:pt idx="46">
                  <c:v>1204</c:v>
                </c:pt>
                <c:pt idx="47">
                  <c:v>1173</c:v>
                </c:pt>
                <c:pt idx="48">
                  <c:v>1176</c:v>
                </c:pt>
                <c:pt idx="49">
                  <c:v>1190</c:v>
                </c:pt>
                <c:pt idx="50">
                  <c:v>1160</c:v>
                </c:pt>
                <c:pt idx="51">
                  <c:v>1156</c:v>
                </c:pt>
                <c:pt idx="52">
                  <c:v>1222</c:v>
                </c:pt>
                <c:pt idx="53">
                  <c:v>1169</c:v>
                </c:pt>
                <c:pt idx="54">
                  <c:v>1168</c:v>
                </c:pt>
                <c:pt idx="55">
                  <c:v>1203</c:v>
                </c:pt>
                <c:pt idx="56">
                  <c:v>1173</c:v>
                </c:pt>
                <c:pt idx="57">
                  <c:v>1156</c:v>
                </c:pt>
                <c:pt idx="58">
                  <c:v>1159</c:v>
                </c:pt>
                <c:pt idx="59">
                  <c:v>1185</c:v>
                </c:pt>
                <c:pt idx="60">
                  <c:v>1162</c:v>
                </c:pt>
                <c:pt idx="61">
                  <c:v>1227</c:v>
                </c:pt>
                <c:pt idx="62">
                  <c:v>1191</c:v>
                </c:pt>
                <c:pt idx="63">
                  <c:v>1182</c:v>
                </c:pt>
                <c:pt idx="64">
                  <c:v>1229</c:v>
                </c:pt>
                <c:pt idx="65">
                  <c:v>1222</c:v>
                </c:pt>
                <c:pt idx="66">
                  <c:v>1192</c:v>
                </c:pt>
                <c:pt idx="67">
                  <c:v>1190</c:v>
                </c:pt>
                <c:pt idx="68">
                  <c:v>1223</c:v>
                </c:pt>
                <c:pt idx="69">
                  <c:v>1216</c:v>
                </c:pt>
                <c:pt idx="70">
                  <c:v>1159</c:v>
                </c:pt>
                <c:pt idx="71">
                  <c:v>1189</c:v>
                </c:pt>
                <c:pt idx="72">
                  <c:v>1176</c:v>
                </c:pt>
                <c:pt idx="73">
                  <c:v>1214</c:v>
                </c:pt>
                <c:pt idx="74">
                  <c:v>1200</c:v>
                </c:pt>
                <c:pt idx="75">
                  <c:v>1220</c:v>
                </c:pt>
                <c:pt idx="76">
                  <c:v>1219</c:v>
                </c:pt>
                <c:pt idx="77">
                  <c:v>1223</c:v>
                </c:pt>
                <c:pt idx="78">
                  <c:v>1163</c:v>
                </c:pt>
                <c:pt idx="79">
                  <c:v>1188</c:v>
                </c:pt>
                <c:pt idx="80">
                  <c:v>1191</c:v>
                </c:pt>
                <c:pt idx="81">
                  <c:v>1209</c:v>
                </c:pt>
                <c:pt idx="82">
                  <c:v>1190</c:v>
                </c:pt>
                <c:pt idx="83">
                  <c:v>1205</c:v>
                </c:pt>
                <c:pt idx="84">
                  <c:v>1157</c:v>
                </c:pt>
                <c:pt idx="85">
                  <c:v>1187</c:v>
                </c:pt>
                <c:pt idx="86">
                  <c:v>1168</c:v>
                </c:pt>
                <c:pt idx="87">
                  <c:v>1218</c:v>
                </c:pt>
                <c:pt idx="88">
                  <c:v>1174</c:v>
                </c:pt>
                <c:pt idx="89">
                  <c:v>1200</c:v>
                </c:pt>
                <c:pt idx="90">
                  <c:v>1178</c:v>
                </c:pt>
                <c:pt idx="91">
                  <c:v>1222</c:v>
                </c:pt>
                <c:pt idx="92">
                  <c:v>1172</c:v>
                </c:pt>
                <c:pt idx="93">
                  <c:v>1226</c:v>
                </c:pt>
                <c:pt idx="94">
                  <c:v>1204</c:v>
                </c:pt>
                <c:pt idx="95">
                  <c:v>1225</c:v>
                </c:pt>
                <c:pt idx="96">
                  <c:v>1228</c:v>
                </c:pt>
                <c:pt idx="97">
                  <c:v>1170</c:v>
                </c:pt>
                <c:pt idx="98">
                  <c:v>1211</c:v>
                </c:pt>
                <c:pt idx="99">
                  <c:v>1174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EF-476A-9F0D-BF86C3FBCB47}"/>
            </c:ext>
          </c:extLst>
        </c:ser>
        <c:ser>
          <c:idx val="1"/>
          <c:order val="1"/>
          <c:tx>
            <c:strRef>
              <c:f>Hoja2!$I$1</c:f>
              <c:strCache>
                <c:ptCount val="1"/>
                <c:pt idx="0">
                  <c:v>media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Hoja2!$I$2:$I$101</c:f>
              <c:numCache>
                <c:formatCode>General</c:formatCode>
                <c:ptCount val="100"/>
                <c:pt idx="0">
                  <c:v>1189.6500000000001</c:v>
                </c:pt>
                <c:pt idx="1">
                  <c:v>1189.6500000000001</c:v>
                </c:pt>
                <c:pt idx="2">
                  <c:v>1189.6500000000001</c:v>
                </c:pt>
                <c:pt idx="3">
                  <c:v>1189.6500000000001</c:v>
                </c:pt>
                <c:pt idx="4">
                  <c:v>1189.6500000000001</c:v>
                </c:pt>
                <c:pt idx="5">
                  <c:v>1189.6500000000001</c:v>
                </c:pt>
                <c:pt idx="6">
                  <c:v>1189.6500000000001</c:v>
                </c:pt>
                <c:pt idx="7">
                  <c:v>1189.6500000000001</c:v>
                </c:pt>
                <c:pt idx="8">
                  <c:v>1189.6500000000001</c:v>
                </c:pt>
                <c:pt idx="9">
                  <c:v>1189.6500000000001</c:v>
                </c:pt>
                <c:pt idx="10">
                  <c:v>1189.6500000000001</c:v>
                </c:pt>
                <c:pt idx="11">
                  <c:v>1189.6500000000001</c:v>
                </c:pt>
                <c:pt idx="12">
                  <c:v>1189.6500000000001</c:v>
                </c:pt>
                <c:pt idx="13">
                  <c:v>1189.6500000000001</c:v>
                </c:pt>
                <c:pt idx="14">
                  <c:v>1189.6500000000001</c:v>
                </c:pt>
                <c:pt idx="15">
                  <c:v>1189.6500000000001</c:v>
                </c:pt>
                <c:pt idx="16">
                  <c:v>1189.6500000000001</c:v>
                </c:pt>
                <c:pt idx="17">
                  <c:v>1189.6500000000001</c:v>
                </c:pt>
                <c:pt idx="18">
                  <c:v>1189.6500000000001</c:v>
                </c:pt>
                <c:pt idx="19">
                  <c:v>1189.6500000000001</c:v>
                </c:pt>
                <c:pt idx="20">
                  <c:v>1189.6500000000001</c:v>
                </c:pt>
                <c:pt idx="21">
                  <c:v>1189.6500000000001</c:v>
                </c:pt>
                <c:pt idx="22">
                  <c:v>1189.6500000000001</c:v>
                </c:pt>
                <c:pt idx="23">
                  <c:v>1189.6500000000001</c:v>
                </c:pt>
                <c:pt idx="24">
                  <c:v>1189.6500000000001</c:v>
                </c:pt>
                <c:pt idx="25">
                  <c:v>1189.6500000000001</c:v>
                </c:pt>
                <c:pt idx="26">
                  <c:v>1189.6500000000001</c:v>
                </c:pt>
                <c:pt idx="27">
                  <c:v>1189.6500000000001</c:v>
                </c:pt>
                <c:pt idx="28">
                  <c:v>1189.6500000000001</c:v>
                </c:pt>
                <c:pt idx="29">
                  <c:v>1189.6500000000001</c:v>
                </c:pt>
                <c:pt idx="30">
                  <c:v>1189.6500000000001</c:v>
                </c:pt>
                <c:pt idx="31">
                  <c:v>1189.6500000000001</c:v>
                </c:pt>
                <c:pt idx="32">
                  <c:v>1189.6500000000001</c:v>
                </c:pt>
                <c:pt idx="33">
                  <c:v>1189.6500000000001</c:v>
                </c:pt>
                <c:pt idx="34">
                  <c:v>1189.6500000000001</c:v>
                </c:pt>
                <c:pt idx="35">
                  <c:v>1189.6500000000001</c:v>
                </c:pt>
                <c:pt idx="36">
                  <c:v>1189.6500000000001</c:v>
                </c:pt>
                <c:pt idx="37">
                  <c:v>1189.6500000000001</c:v>
                </c:pt>
                <c:pt idx="38">
                  <c:v>1189.6500000000001</c:v>
                </c:pt>
                <c:pt idx="39">
                  <c:v>1189.6500000000001</c:v>
                </c:pt>
                <c:pt idx="40">
                  <c:v>1189.6500000000001</c:v>
                </c:pt>
                <c:pt idx="41">
                  <c:v>1189.6500000000001</c:v>
                </c:pt>
                <c:pt idx="42">
                  <c:v>1189.6500000000001</c:v>
                </c:pt>
                <c:pt idx="43">
                  <c:v>1189.6500000000001</c:v>
                </c:pt>
                <c:pt idx="44">
                  <c:v>1189.6500000000001</c:v>
                </c:pt>
                <c:pt idx="45">
                  <c:v>1189.6500000000001</c:v>
                </c:pt>
                <c:pt idx="46">
                  <c:v>1189.6500000000001</c:v>
                </c:pt>
                <c:pt idx="47">
                  <c:v>1189.6500000000001</c:v>
                </c:pt>
                <c:pt idx="48">
                  <c:v>1189.6500000000001</c:v>
                </c:pt>
                <c:pt idx="49">
                  <c:v>1189.6500000000001</c:v>
                </c:pt>
                <c:pt idx="50">
                  <c:v>1189.6500000000001</c:v>
                </c:pt>
                <c:pt idx="51">
                  <c:v>1189.6500000000001</c:v>
                </c:pt>
                <c:pt idx="52">
                  <c:v>1189.6500000000001</c:v>
                </c:pt>
                <c:pt idx="53">
                  <c:v>1189.6500000000001</c:v>
                </c:pt>
                <c:pt idx="54">
                  <c:v>1189.6500000000001</c:v>
                </c:pt>
                <c:pt idx="55">
                  <c:v>1189.6500000000001</c:v>
                </c:pt>
                <c:pt idx="56">
                  <c:v>1189.6500000000001</c:v>
                </c:pt>
                <c:pt idx="57">
                  <c:v>1189.6500000000001</c:v>
                </c:pt>
                <c:pt idx="58">
                  <c:v>1189.6500000000001</c:v>
                </c:pt>
                <c:pt idx="59">
                  <c:v>1189.6500000000001</c:v>
                </c:pt>
                <c:pt idx="60">
                  <c:v>1189.6500000000001</c:v>
                </c:pt>
                <c:pt idx="61">
                  <c:v>1189.6500000000001</c:v>
                </c:pt>
                <c:pt idx="62">
                  <c:v>1189.6500000000001</c:v>
                </c:pt>
                <c:pt idx="63">
                  <c:v>1189.6500000000001</c:v>
                </c:pt>
                <c:pt idx="64">
                  <c:v>1189.6500000000001</c:v>
                </c:pt>
                <c:pt idx="65">
                  <c:v>1189.6500000000001</c:v>
                </c:pt>
                <c:pt idx="66">
                  <c:v>1189.6500000000001</c:v>
                </c:pt>
                <c:pt idx="67">
                  <c:v>1189.6500000000001</c:v>
                </c:pt>
                <c:pt idx="68">
                  <c:v>1189.6500000000001</c:v>
                </c:pt>
                <c:pt idx="69">
                  <c:v>1189.6500000000001</c:v>
                </c:pt>
                <c:pt idx="70">
                  <c:v>1189.6500000000001</c:v>
                </c:pt>
                <c:pt idx="71">
                  <c:v>1189.6500000000001</c:v>
                </c:pt>
                <c:pt idx="72">
                  <c:v>1189.6500000000001</c:v>
                </c:pt>
                <c:pt idx="73">
                  <c:v>1189.6500000000001</c:v>
                </c:pt>
                <c:pt idx="74">
                  <c:v>1189.6500000000001</c:v>
                </c:pt>
                <c:pt idx="75">
                  <c:v>1189.6500000000001</c:v>
                </c:pt>
                <c:pt idx="76">
                  <c:v>1189.6500000000001</c:v>
                </c:pt>
                <c:pt idx="77">
                  <c:v>1189.6500000000001</c:v>
                </c:pt>
                <c:pt idx="78">
                  <c:v>1189.6500000000001</c:v>
                </c:pt>
                <c:pt idx="79">
                  <c:v>1189.6500000000001</c:v>
                </c:pt>
                <c:pt idx="80">
                  <c:v>1189.6500000000001</c:v>
                </c:pt>
                <c:pt idx="81">
                  <c:v>1189.6500000000001</c:v>
                </c:pt>
                <c:pt idx="82">
                  <c:v>1189.6500000000001</c:v>
                </c:pt>
                <c:pt idx="83">
                  <c:v>1189.6500000000001</c:v>
                </c:pt>
                <c:pt idx="84">
                  <c:v>1189.6500000000001</c:v>
                </c:pt>
                <c:pt idx="85">
                  <c:v>1189.6500000000001</c:v>
                </c:pt>
                <c:pt idx="86">
                  <c:v>1189.6500000000001</c:v>
                </c:pt>
                <c:pt idx="87">
                  <c:v>1189.6500000000001</c:v>
                </c:pt>
                <c:pt idx="88">
                  <c:v>1189.6500000000001</c:v>
                </c:pt>
                <c:pt idx="89">
                  <c:v>1189.6500000000001</c:v>
                </c:pt>
                <c:pt idx="90">
                  <c:v>1189.6500000000001</c:v>
                </c:pt>
                <c:pt idx="91">
                  <c:v>1189.6500000000001</c:v>
                </c:pt>
                <c:pt idx="92">
                  <c:v>1189.6500000000001</c:v>
                </c:pt>
                <c:pt idx="93">
                  <c:v>1189.6500000000001</c:v>
                </c:pt>
                <c:pt idx="94">
                  <c:v>1189.6500000000001</c:v>
                </c:pt>
                <c:pt idx="95">
                  <c:v>1189.6500000000001</c:v>
                </c:pt>
                <c:pt idx="96">
                  <c:v>1189.6500000000001</c:v>
                </c:pt>
                <c:pt idx="97">
                  <c:v>1189.6500000000001</c:v>
                </c:pt>
                <c:pt idx="98">
                  <c:v>1189.6500000000001</c:v>
                </c:pt>
                <c:pt idx="99">
                  <c:v>1189.6500000000001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EF-476A-9F0D-BF86C3FBCB47}"/>
            </c:ext>
          </c:extLst>
        </c:ser>
        <c:ser>
          <c:idx val="2"/>
          <c:order val="2"/>
          <c:tx>
            <c:strRef>
              <c:f>Hoja2!$J$1</c:f>
              <c:strCache>
                <c:ptCount val="1"/>
                <c:pt idx="0">
                  <c:v>lim inf varianza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Hoja2!$J$2:$J$101</c:f>
              <c:numCache>
                <c:formatCode>0.0</c:formatCode>
                <c:ptCount val="100"/>
                <c:pt idx="0">
                  <c:v>690.12727272727273</c:v>
                </c:pt>
                <c:pt idx="1">
                  <c:v>690.12727272727273</c:v>
                </c:pt>
                <c:pt idx="2">
                  <c:v>690.12727272727273</c:v>
                </c:pt>
                <c:pt idx="3">
                  <c:v>690.12727272727273</c:v>
                </c:pt>
                <c:pt idx="4">
                  <c:v>690.12727272727273</c:v>
                </c:pt>
                <c:pt idx="5">
                  <c:v>690.12727272727273</c:v>
                </c:pt>
                <c:pt idx="6">
                  <c:v>690.12727272727273</c:v>
                </c:pt>
                <c:pt idx="7">
                  <c:v>690.12727272727273</c:v>
                </c:pt>
                <c:pt idx="8">
                  <c:v>690.12727272727273</c:v>
                </c:pt>
                <c:pt idx="9">
                  <c:v>690.12727272727273</c:v>
                </c:pt>
                <c:pt idx="10">
                  <c:v>690.12727272727273</c:v>
                </c:pt>
                <c:pt idx="11">
                  <c:v>690.12727272727273</c:v>
                </c:pt>
                <c:pt idx="12">
                  <c:v>690.12727272727273</c:v>
                </c:pt>
                <c:pt idx="13">
                  <c:v>690.12727272727273</c:v>
                </c:pt>
                <c:pt idx="14">
                  <c:v>690.12727272727273</c:v>
                </c:pt>
                <c:pt idx="15">
                  <c:v>690.12727272727273</c:v>
                </c:pt>
                <c:pt idx="16">
                  <c:v>690.12727272727273</c:v>
                </c:pt>
                <c:pt idx="17">
                  <c:v>690.12727272727273</c:v>
                </c:pt>
                <c:pt idx="18">
                  <c:v>690.12727272727273</c:v>
                </c:pt>
                <c:pt idx="19">
                  <c:v>690.12727272727273</c:v>
                </c:pt>
                <c:pt idx="20">
                  <c:v>690.12727272727273</c:v>
                </c:pt>
                <c:pt idx="21">
                  <c:v>690.12727272727273</c:v>
                </c:pt>
                <c:pt idx="22">
                  <c:v>690.12727272727273</c:v>
                </c:pt>
                <c:pt idx="23">
                  <c:v>690.12727272727273</c:v>
                </c:pt>
                <c:pt idx="24">
                  <c:v>690.12727272727273</c:v>
                </c:pt>
                <c:pt idx="25">
                  <c:v>690.12727272727273</c:v>
                </c:pt>
                <c:pt idx="26">
                  <c:v>690.12727272727273</c:v>
                </c:pt>
                <c:pt idx="27">
                  <c:v>690.12727272727273</c:v>
                </c:pt>
                <c:pt idx="28">
                  <c:v>690.12727272727273</c:v>
                </c:pt>
                <c:pt idx="29">
                  <c:v>690.12727272727273</c:v>
                </c:pt>
                <c:pt idx="30">
                  <c:v>690.12727272727273</c:v>
                </c:pt>
                <c:pt idx="31">
                  <c:v>690.12727272727273</c:v>
                </c:pt>
                <c:pt idx="32">
                  <c:v>690.12727272727273</c:v>
                </c:pt>
                <c:pt idx="33">
                  <c:v>690.12727272727273</c:v>
                </c:pt>
                <c:pt idx="34">
                  <c:v>690.12727272727273</c:v>
                </c:pt>
                <c:pt idx="35">
                  <c:v>690.12727272727273</c:v>
                </c:pt>
                <c:pt idx="36">
                  <c:v>690.12727272727273</c:v>
                </c:pt>
                <c:pt idx="37">
                  <c:v>690.12727272727273</c:v>
                </c:pt>
                <c:pt idx="38">
                  <c:v>690.12727272727273</c:v>
                </c:pt>
                <c:pt idx="39">
                  <c:v>690.12727272727273</c:v>
                </c:pt>
                <c:pt idx="40">
                  <c:v>690.12727272727273</c:v>
                </c:pt>
                <c:pt idx="41">
                  <c:v>690.12727272727273</c:v>
                </c:pt>
                <c:pt idx="42">
                  <c:v>690.12727272727273</c:v>
                </c:pt>
                <c:pt idx="43">
                  <c:v>690.12727272727273</c:v>
                </c:pt>
                <c:pt idx="44">
                  <c:v>690.12727272727273</c:v>
                </c:pt>
                <c:pt idx="45">
                  <c:v>690.12727272727273</c:v>
                </c:pt>
                <c:pt idx="46">
                  <c:v>690.12727272727273</c:v>
                </c:pt>
                <c:pt idx="47">
                  <c:v>690.12727272727273</c:v>
                </c:pt>
                <c:pt idx="48">
                  <c:v>690.12727272727273</c:v>
                </c:pt>
                <c:pt idx="49">
                  <c:v>690.12727272727273</c:v>
                </c:pt>
                <c:pt idx="50">
                  <c:v>690.12727272727273</c:v>
                </c:pt>
                <c:pt idx="51">
                  <c:v>690.12727272727273</c:v>
                </c:pt>
                <c:pt idx="52">
                  <c:v>690.12727272727273</c:v>
                </c:pt>
                <c:pt idx="53">
                  <c:v>690.12727272727273</c:v>
                </c:pt>
                <c:pt idx="54">
                  <c:v>690.12727272727273</c:v>
                </c:pt>
                <c:pt idx="55">
                  <c:v>690.12727272727273</c:v>
                </c:pt>
                <c:pt idx="56">
                  <c:v>690.12727272727273</c:v>
                </c:pt>
                <c:pt idx="57">
                  <c:v>690.12727272727273</c:v>
                </c:pt>
                <c:pt idx="58">
                  <c:v>690.12727272727273</c:v>
                </c:pt>
                <c:pt idx="59">
                  <c:v>690.12727272727273</c:v>
                </c:pt>
                <c:pt idx="60">
                  <c:v>690.12727272727273</c:v>
                </c:pt>
                <c:pt idx="61">
                  <c:v>690.12727272727273</c:v>
                </c:pt>
                <c:pt idx="62">
                  <c:v>690.12727272727273</c:v>
                </c:pt>
                <c:pt idx="63">
                  <c:v>690.12727272727273</c:v>
                </c:pt>
                <c:pt idx="64">
                  <c:v>690.12727272727273</c:v>
                </c:pt>
                <c:pt idx="65">
                  <c:v>690.12727272727273</c:v>
                </c:pt>
                <c:pt idx="66">
                  <c:v>690.12727272727273</c:v>
                </c:pt>
                <c:pt idx="67">
                  <c:v>690.12727272727273</c:v>
                </c:pt>
                <c:pt idx="68">
                  <c:v>690.12727272727273</c:v>
                </c:pt>
                <c:pt idx="69">
                  <c:v>690.12727272727273</c:v>
                </c:pt>
                <c:pt idx="70">
                  <c:v>690.12727272727273</c:v>
                </c:pt>
                <c:pt idx="71">
                  <c:v>690.12727272727273</c:v>
                </c:pt>
                <c:pt idx="72">
                  <c:v>690.12727272727273</c:v>
                </c:pt>
                <c:pt idx="73">
                  <c:v>690.12727272727273</c:v>
                </c:pt>
                <c:pt idx="74">
                  <c:v>690.12727272727273</c:v>
                </c:pt>
                <c:pt idx="75">
                  <c:v>690.12727272727273</c:v>
                </c:pt>
                <c:pt idx="76">
                  <c:v>690.12727272727273</c:v>
                </c:pt>
                <c:pt idx="77">
                  <c:v>690.12727272727273</c:v>
                </c:pt>
                <c:pt idx="78">
                  <c:v>690.12727272727273</c:v>
                </c:pt>
                <c:pt idx="79">
                  <c:v>690.12727272727273</c:v>
                </c:pt>
                <c:pt idx="80">
                  <c:v>690.12727272727273</c:v>
                </c:pt>
                <c:pt idx="81">
                  <c:v>690.12727272727273</c:v>
                </c:pt>
                <c:pt idx="82">
                  <c:v>690.12727272727273</c:v>
                </c:pt>
                <c:pt idx="83">
                  <c:v>690.12727272727273</c:v>
                </c:pt>
                <c:pt idx="84">
                  <c:v>690.12727272727273</c:v>
                </c:pt>
                <c:pt idx="85">
                  <c:v>690.12727272727273</c:v>
                </c:pt>
                <c:pt idx="86">
                  <c:v>690.12727272727273</c:v>
                </c:pt>
                <c:pt idx="87">
                  <c:v>690.12727272727273</c:v>
                </c:pt>
                <c:pt idx="88">
                  <c:v>690.12727272727273</c:v>
                </c:pt>
                <c:pt idx="89">
                  <c:v>690.12727272727273</c:v>
                </c:pt>
                <c:pt idx="90">
                  <c:v>690.12727272727273</c:v>
                </c:pt>
                <c:pt idx="91">
                  <c:v>690.12727272727273</c:v>
                </c:pt>
                <c:pt idx="92">
                  <c:v>690.12727272727273</c:v>
                </c:pt>
                <c:pt idx="93">
                  <c:v>690.12727272727273</c:v>
                </c:pt>
                <c:pt idx="94">
                  <c:v>690.12727272727273</c:v>
                </c:pt>
                <c:pt idx="95">
                  <c:v>690.12727272727273</c:v>
                </c:pt>
                <c:pt idx="96">
                  <c:v>690.12727272727273</c:v>
                </c:pt>
                <c:pt idx="97">
                  <c:v>690.12727272727273</c:v>
                </c:pt>
                <c:pt idx="98">
                  <c:v>690.12727272727273</c:v>
                </c:pt>
                <c:pt idx="99">
                  <c:v>690.12727272727273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EF-476A-9F0D-BF86C3FBCB47}"/>
            </c:ext>
          </c:extLst>
        </c:ser>
        <c:ser>
          <c:idx val="3"/>
          <c:order val="3"/>
          <c:tx>
            <c:strRef>
              <c:f>Hoja2!$K$1</c:f>
              <c:strCache>
                <c:ptCount val="1"/>
                <c:pt idx="0">
                  <c:v>lim sup varianza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Hoja2!$K$2:$K$101</c:f>
              <c:numCache>
                <c:formatCode>0.0</c:formatCode>
                <c:ptCount val="100"/>
                <c:pt idx="0">
                  <c:v>1689.1727272727276</c:v>
                </c:pt>
                <c:pt idx="1">
                  <c:v>1689.1727272727276</c:v>
                </c:pt>
                <c:pt idx="2">
                  <c:v>1689.1727272727276</c:v>
                </c:pt>
                <c:pt idx="3">
                  <c:v>1689.1727272727276</c:v>
                </c:pt>
                <c:pt idx="4">
                  <c:v>1689.1727272727276</c:v>
                </c:pt>
                <c:pt idx="5">
                  <c:v>1689.1727272727276</c:v>
                </c:pt>
                <c:pt idx="6">
                  <c:v>1689.1727272727276</c:v>
                </c:pt>
                <c:pt idx="7">
                  <c:v>1689.1727272727276</c:v>
                </c:pt>
                <c:pt idx="8">
                  <c:v>1689.1727272727276</c:v>
                </c:pt>
                <c:pt idx="9">
                  <c:v>1689.1727272727276</c:v>
                </c:pt>
                <c:pt idx="10">
                  <c:v>1689.1727272727276</c:v>
                </c:pt>
                <c:pt idx="11">
                  <c:v>1689.1727272727276</c:v>
                </c:pt>
                <c:pt idx="12">
                  <c:v>1689.1727272727276</c:v>
                </c:pt>
                <c:pt idx="13">
                  <c:v>1689.1727272727276</c:v>
                </c:pt>
                <c:pt idx="14">
                  <c:v>1689.1727272727276</c:v>
                </c:pt>
                <c:pt idx="15">
                  <c:v>1689.1727272727276</c:v>
                </c:pt>
                <c:pt idx="16">
                  <c:v>1689.1727272727276</c:v>
                </c:pt>
                <c:pt idx="17">
                  <c:v>1689.1727272727276</c:v>
                </c:pt>
                <c:pt idx="18">
                  <c:v>1689.1727272727276</c:v>
                </c:pt>
                <c:pt idx="19">
                  <c:v>1689.1727272727276</c:v>
                </c:pt>
                <c:pt idx="20">
                  <c:v>1689.1727272727276</c:v>
                </c:pt>
                <c:pt idx="21">
                  <c:v>1689.1727272727276</c:v>
                </c:pt>
                <c:pt idx="22">
                  <c:v>1689.1727272727276</c:v>
                </c:pt>
                <c:pt idx="23">
                  <c:v>1689.1727272727276</c:v>
                </c:pt>
                <c:pt idx="24">
                  <c:v>1689.1727272727276</c:v>
                </c:pt>
                <c:pt idx="25">
                  <c:v>1689.1727272727276</c:v>
                </c:pt>
                <c:pt idx="26">
                  <c:v>1689.1727272727276</c:v>
                </c:pt>
                <c:pt idx="27">
                  <c:v>1689.1727272727276</c:v>
                </c:pt>
                <c:pt idx="28">
                  <c:v>1689.1727272727276</c:v>
                </c:pt>
                <c:pt idx="29">
                  <c:v>1689.1727272727276</c:v>
                </c:pt>
                <c:pt idx="30">
                  <c:v>1689.1727272727276</c:v>
                </c:pt>
                <c:pt idx="31">
                  <c:v>1689.1727272727276</c:v>
                </c:pt>
                <c:pt idx="32">
                  <c:v>1689.1727272727276</c:v>
                </c:pt>
                <c:pt idx="33">
                  <c:v>1689.1727272727276</c:v>
                </c:pt>
                <c:pt idx="34">
                  <c:v>1689.1727272727276</c:v>
                </c:pt>
                <c:pt idx="35">
                  <c:v>1689.1727272727276</c:v>
                </c:pt>
                <c:pt idx="36">
                  <c:v>1689.1727272727276</c:v>
                </c:pt>
                <c:pt idx="37">
                  <c:v>1689.1727272727276</c:v>
                </c:pt>
                <c:pt idx="38">
                  <c:v>1689.1727272727276</c:v>
                </c:pt>
                <c:pt idx="39">
                  <c:v>1689.1727272727276</c:v>
                </c:pt>
                <c:pt idx="40">
                  <c:v>1689.1727272727276</c:v>
                </c:pt>
                <c:pt idx="41">
                  <c:v>1689.1727272727276</c:v>
                </c:pt>
                <c:pt idx="42">
                  <c:v>1689.1727272727276</c:v>
                </c:pt>
                <c:pt idx="43">
                  <c:v>1689.1727272727276</c:v>
                </c:pt>
                <c:pt idx="44">
                  <c:v>1689.1727272727276</c:v>
                </c:pt>
                <c:pt idx="45">
                  <c:v>1689.1727272727276</c:v>
                </c:pt>
                <c:pt idx="46">
                  <c:v>1689.1727272727276</c:v>
                </c:pt>
                <c:pt idx="47">
                  <c:v>1689.1727272727276</c:v>
                </c:pt>
                <c:pt idx="48">
                  <c:v>1689.1727272727276</c:v>
                </c:pt>
                <c:pt idx="49">
                  <c:v>1689.1727272727276</c:v>
                </c:pt>
                <c:pt idx="50">
                  <c:v>1689.1727272727276</c:v>
                </c:pt>
                <c:pt idx="51">
                  <c:v>1689.1727272727276</c:v>
                </c:pt>
                <c:pt idx="52">
                  <c:v>1689.1727272727276</c:v>
                </c:pt>
                <c:pt idx="53">
                  <c:v>1689.1727272727276</c:v>
                </c:pt>
                <c:pt idx="54">
                  <c:v>1689.1727272727276</c:v>
                </c:pt>
                <c:pt idx="55">
                  <c:v>1689.1727272727276</c:v>
                </c:pt>
                <c:pt idx="56">
                  <c:v>1689.1727272727276</c:v>
                </c:pt>
                <c:pt idx="57">
                  <c:v>1689.1727272727276</c:v>
                </c:pt>
                <c:pt idx="58">
                  <c:v>1689.1727272727276</c:v>
                </c:pt>
                <c:pt idx="59">
                  <c:v>1689.1727272727276</c:v>
                </c:pt>
                <c:pt idx="60">
                  <c:v>1689.1727272727276</c:v>
                </c:pt>
                <c:pt idx="61">
                  <c:v>1689.1727272727276</c:v>
                </c:pt>
                <c:pt idx="62">
                  <c:v>1689.1727272727276</c:v>
                </c:pt>
                <c:pt idx="63">
                  <c:v>1689.1727272727276</c:v>
                </c:pt>
                <c:pt idx="64">
                  <c:v>1689.1727272727276</c:v>
                </c:pt>
                <c:pt idx="65">
                  <c:v>1689.1727272727276</c:v>
                </c:pt>
                <c:pt idx="66">
                  <c:v>1689.1727272727276</c:v>
                </c:pt>
                <c:pt idx="67">
                  <c:v>1689.1727272727276</c:v>
                </c:pt>
                <c:pt idx="68">
                  <c:v>1689.1727272727276</c:v>
                </c:pt>
                <c:pt idx="69">
                  <c:v>1689.1727272727276</c:v>
                </c:pt>
                <c:pt idx="70">
                  <c:v>1689.1727272727276</c:v>
                </c:pt>
                <c:pt idx="71">
                  <c:v>1689.1727272727276</c:v>
                </c:pt>
                <c:pt idx="72">
                  <c:v>1689.1727272727276</c:v>
                </c:pt>
                <c:pt idx="73">
                  <c:v>1689.1727272727276</c:v>
                </c:pt>
                <c:pt idx="74">
                  <c:v>1689.1727272727276</c:v>
                </c:pt>
                <c:pt idx="75">
                  <c:v>1689.1727272727276</c:v>
                </c:pt>
                <c:pt idx="76">
                  <c:v>1689.1727272727276</c:v>
                </c:pt>
                <c:pt idx="77">
                  <c:v>1689.1727272727276</c:v>
                </c:pt>
                <c:pt idx="78">
                  <c:v>1689.1727272727276</c:v>
                </c:pt>
                <c:pt idx="79">
                  <c:v>1689.1727272727276</c:v>
                </c:pt>
                <c:pt idx="80">
                  <c:v>1689.1727272727276</c:v>
                </c:pt>
                <c:pt idx="81">
                  <c:v>1689.1727272727276</c:v>
                </c:pt>
                <c:pt idx="82">
                  <c:v>1689.1727272727276</c:v>
                </c:pt>
                <c:pt idx="83">
                  <c:v>1689.1727272727276</c:v>
                </c:pt>
                <c:pt idx="84">
                  <c:v>1689.1727272727276</c:v>
                </c:pt>
                <c:pt idx="85">
                  <c:v>1689.1727272727276</c:v>
                </c:pt>
                <c:pt idx="86">
                  <c:v>1689.1727272727276</c:v>
                </c:pt>
                <c:pt idx="87">
                  <c:v>1689.1727272727276</c:v>
                </c:pt>
                <c:pt idx="88">
                  <c:v>1689.1727272727276</c:v>
                </c:pt>
                <c:pt idx="89">
                  <c:v>1689.1727272727276</c:v>
                </c:pt>
                <c:pt idx="90">
                  <c:v>1689.1727272727276</c:v>
                </c:pt>
                <c:pt idx="91">
                  <c:v>1689.1727272727276</c:v>
                </c:pt>
                <c:pt idx="92">
                  <c:v>1689.1727272727276</c:v>
                </c:pt>
                <c:pt idx="93">
                  <c:v>1689.1727272727276</c:v>
                </c:pt>
                <c:pt idx="94">
                  <c:v>1689.1727272727276</c:v>
                </c:pt>
                <c:pt idx="95">
                  <c:v>1689.1727272727276</c:v>
                </c:pt>
                <c:pt idx="96">
                  <c:v>1689.1727272727276</c:v>
                </c:pt>
                <c:pt idx="97">
                  <c:v>1689.1727272727276</c:v>
                </c:pt>
                <c:pt idx="98">
                  <c:v>1689.1727272727276</c:v>
                </c:pt>
                <c:pt idx="99">
                  <c:v>1689.1727272727276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EF-476A-9F0D-BF86C3FBCB47}"/>
            </c:ext>
          </c:extLst>
        </c:ser>
        <c:ser>
          <c:idx val="4"/>
          <c:order val="4"/>
          <c:tx>
            <c:strRef>
              <c:f>Hoja2!$L$1</c:f>
              <c:strCache>
                <c:ptCount val="1"/>
                <c:pt idx="0">
                  <c:v>lim inf desvest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Hoja2!$L$2:$L$101</c:f>
              <c:numCache>
                <c:formatCode>0.0</c:formatCode>
                <c:ptCount val="100"/>
                <c:pt idx="0">
                  <c:v>1167.2999949155997</c:v>
                </c:pt>
                <c:pt idx="1">
                  <c:v>1167.2999949155997</c:v>
                </c:pt>
                <c:pt idx="2">
                  <c:v>1167.2999949155997</c:v>
                </c:pt>
                <c:pt idx="3">
                  <c:v>1167.2999949155997</c:v>
                </c:pt>
                <c:pt idx="4">
                  <c:v>1167.2999949155997</c:v>
                </c:pt>
                <c:pt idx="5">
                  <c:v>1167.2999949155997</c:v>
                </c:pt>
                <c:pt idx="6">
                  <c:v>1167.2999949155997</c:v>
                </c:pt>
                <c:pt idx="7">
                  <c:v>1167.2999949155997</c:v>
                </c:pt>
                <c:pt idx="8">
                  <c:v>1167.2999949155997</c:v>
                </c:pt>
                <c:pt idx="9">
                  <c:v>1167.2999949155997</c:v>
                </c:pt>
                <c:pt idx="10">
                  <c:v>1167.2999949155997</c:v>
                </c:pt>
                <c:pt idx="11">
                  <c:v>1167.2999949155997</c:v>
                </c:pt>
                <c:pt idx="12">
                  <c:v>1167.2999949155997</c:v>
                </c:pt>
                <c:pt idx="13">
                  <c:v>1167.2999949155997</c:v>
                </c:pt>
                <c:pt idx="14">
                  <c:v>1167.2999949155997</c:v>
                </c:pt>
                <c:pt idx="15">
                  <c:v>1167.2999949155997</c:v>
                </c:pt>
                <c:pt idx="16">
                  <c:v>1167.2999949155997</c:v>
                </c:pt>
                <c:pt idx="17">
                  <c:v>1167.2999949155997</c:v>
                </c:pt>
                <c:pt idx="18">
                  <c:v>1167.2999949155997</c:v>
                </c:pt>
                <c:pt idx="19">
                  <c:v>1167.2999949155997</c:v>
                </c:pt>
                <c:pt idx="20">
                  <c:v>1167.2999949155997</c:v>
                </c:pt>
                <c:pt idx="21">
                  <c:v>1167.2999949155997</c:v>
                </c:pt>
                <c:pt idx="22">
                  <c:v>1167.2999949155997</c:v>
                </c:pt>
                <c:pt idx="23">
                  <c:v>1167.2999949155997</c:v>
                </c:pt>
                <c:pt idx="24">
                  <c:v>1167.2999949155997</c:v>
                </c:pt>
                <c:pt idx="25">
                  <c:v>1167.2999949155997</c:v>
                </c:pt>
                <c:pt idx="26">
                  <c:v>1167.2999949155997</c:v>
                </c:pt>
                <c:pt idx="27">
                  <c:v>1167.2999949155997</c:v>
                </c:pt>
                <c:pt idx="28">
                  <c:v>1167.2999949155997</c:v>
                </c:pt>
                <c:pt idx="29">
                  <c:v>1167.2999949155997</c:v>
                </c:pt>
                <c:pt idx="30">
                  <c:v>1167.2999949155997</c:v>
                </c:pt>
                <c:pt idx="31">
                  <c:v>1167.2999949155997</c:v>
                </c:pt>
                <c:pt idx="32">
                  <c:v>1167.2999949155997</c:v>
                </c:pt>
                <c:pt idx="33">
                  <c:v>1167.2999949155997</c:v>
                </c:pt>
                <c:pt idx="34">
                  <c:v>1167.2999949155997</c:v>
                </c:pt>
                <c:pt idx="35">
                  <c:v>1167.2999949155997</c:v>
                </c:pt>
                <c:pt idx="36">
                  <c:v>1167.2999949155997</c:v>
                </c:pt>
                <c:pt idx="37">
                  <c:v>1167.2999949155997</c:v>
                </c:pt>
                <c:pt idx="38">
                  <c:v>1167.2999949155997</c:v>
                </c:pt>
                <c:pt idx="39">
                  <c:v>1167.2999949155997</c:v>
                </c:pt>
                <c:pt idx="40">
                  <c:v>1167.2999949155997</c:v>
                </c:pt>
                <c:pt idx="41">
                  <c:v>1167.2999949155997</c:v>
                </c:pt>
                <c:pt idx="42">
                  <c:v>1167.2999949155997</c:v>
                </c:pt>
                <c:pt idx="43">
                  <c:v>1167.2999949155997</c:v>
                </c:pt>
                <c:pt idx="44">
                  <c:v>1167.2999949155997</c:v>
                </c:pt>
                <c:pt idx="45">
                  <c:v>1167.2999949155997</c:v>
                </c:pt>
                <c:pt idx="46">
                  <c:v>1167.2999949155997</c:v>
                </c:pt>
                <c:pt idx="47">
                  <c:v>1167.2999949155997</c:v>
                </c:pt>
                <c:pt idx="48">
                  <c:v>1167.2999949155997</c:v>
                </c:pt>
                <c:pt idx="49">
                  <c:v>1167.2999949155997</c:v>
                </c:pt>
                <c:pt idx="50">
                  <c:v>1167.2999949155997</c:v>
                </c:pt>
                <c:pt idx="51">
                  <c:v>1167.2999949155997</c:v>
                </c:pt>
                <c:pt idx="52">
                  <c:v>1167.2999949155997</c:v>
                </c:pt>
                <c:pt idx="53">
                  <c:v>1167.2999949155997</c:v>
                </c:pt>
                <c:pt idx="54">
                  <c:v>1167.2999949155997</c:v>
                </c:pt>
                <c:pt idx="55">
                  <c:v>1167.2999949155997</c:v>
                </c:pt>
                <c:pt idx="56">
                  <c:v>1167.2999949155997</c:v>
                </c:pt>
                <c:pt idx="57">
                  <c:v>1167.2999949155997</c:v>
                </c:pt>
                <c:pt idx="58">
                  <c:v>1167.2999949155997</c:v>
                </c:pt>
                <c:pt idx="59">
                  <c:v>1167.2999949155997</c:v>
                </c:pt>
                <c:pt idx="60">
                  <c:v>1167.2999949155997</c:v>
                </c:pt>
                <c:pt idx="61">
                  <c:v>1167.2999949155997</c:v>
                </c:pt>
                <c:pt idx="62">
                  <c:v>1167.2999949155997</c:v>
                </c:pt>
                <c:pt idx="63">
                  <c:v>1167.2999949155997</c:v>
                </c:pt>
                <c:pt idx="64">
                  <c:v>1167.2999949155997</c:v>
                </c:pt>
                <c:pt idx="65">
                  <c:v>1167.2999949155997</c:v>
                </c:pt>
                <c:pt idx="66">
                  <c:v>1167.2999949155997</c:v>
                </c:pt>
                <c:pt idx="67">
                  <c:v>1167.2999949155997</c:v>
                </c:pt>
                <c:pt idx="68">
                  <c:v>1167.2999949155997</c:v>
                </c:pt>
                <c:pt idx="69">
                  <c:v>1167.2999949155997</c:v>
                </c:pt>
                <c:pt idx="70">
                  <c:v>1167.2999949155997</c:v>
                </c:pt>
                <c:pt idx="71">
                  <c:v>1167.2999949155997</c:v>
                </c:pt>
                <c:pt idx="72">
                  <c:v>1167.2999949155997</c:v>
                </c:pt>
                <c:pt idx="73">
                  <c:v>1167.2999949155997</c:v>
                </c:pt>
                <c:pt idx="74">
                  <c:v>1167.2999949155997</c:v>
                </c:pt>
                <c:pt idx="75">
                  <c:v>1167.2999949155997</c:v>
                </c:pt>
                <c:pt idx="76">
                  <c:v>1167.2999949155997</c:v>
                </c:pt>
                <c:pt idx="77">
                  <c:v>1167.2999949155997</c:v>
                </c:pt>
                <c:pt idx="78">
                  <c:v>1167.2999949155997</c:v>
                </c:pt>
                <c:pt idx="79">
                  <c:v>1167.2999949155997</c:v>
                </c:pt>
                <c:pt idx="80">
                  <c:v>1167.2999949155997</c:v>
                </c:pt>
                <c:pt idx="81">
                  <c:v>1167.2999949155997</c:v>
                </c:pt>
                <c:pt idx="82">
                  <c:v>1167.2999949155997</c:v>
                </c:pt>
                <c:pt idx="83">
                  <c:v>1167.2999949155997</c:v>
                </c:pt>
                <c:pt idx="84">
                  <c:v>1167.2999949155997</c:v>
                </c:pt>
                <c:pt idx="85">
                  <c:v>1167.2999949155997</c:v>
                </c:pt>
                <c:pt idx="86">
                  <c:v>1167.2999949155997</c:v>
                </c:pt>
                <c:pt idx="87">
                  <c:v>1167.2999949155997</c:v>
                </c:pt>
                <c:pt idx="88">
                  <c:v>1167.2999949155997</c:v>
                </c:pt>
                <c:pt idx="89">
                  <c:v>1167.2999949155997</c:v>
                </c:pt>
                <c:pt idx="90">
                  <c:v>1167.2999949155997</c:v>
                </c:pt>
                <c:pt idx="91">
                  <c:v>1167.2999949155997</c:v>
                </c:pt>
                <c:pt idx="92">
                  <c:v>1167.2999949155997</c:v>
                </c:pt>
                <c:pt idx="93">
                  <c:v>1167.2999949155997</c:v>
                </c:pt>
                <c:pt idx="94">
                  <c:v>1167.2999949155997</c:v>
                </c:pt>
                <c:pt idx="95">
                  <c:v>1167.2999949155997</c:v>
                </c:pt>
                <c:pt idx="96">
                  <c:v>1167.2999949155997</c:v>
                </c:pt>
                <c:pt idx="97">
                  <c:v>1167.2999949155997</c:v>
                </c:pt>
                <c:pt idx="98">
                  <c:v>1167.2999949155997</c:v>
                </c:pt>
                <c:pt idx="99">
                  <c:v>1167.2999949155997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EF-476A-9F0D-BF86C3FBCB47}"/>
            </c:ext>
          </c:extLst>
        </c:ser>
        <c:ser>
          <c:idx val="5"/>
          <c:order val="5"/>
          <c:tx>
            <c:strRef>
              <c:f>Hoja2!$M$1</c:f>
              <c:strCache>
                <c:ptCount val="1"/>
                <c:pt idx="0">
                  <c:v>lim sup desvest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Hoja2!$M$2:$M$101</c:f>
              <c:numCache>
                <c:formatCode>0.0</c:formatCode>
                <c:ptCount val="100"/>
                <c:pt idx="0">
                  <c:v>1212.0000050844005</c:v>
                </c:pt>
                <c:pt idx="1">
                  <c:v>1212.0000050844005</c:v>
                </c:pt>
                <c:pt idx="2">
                  <c:v>1212.0000050844005</c:v>
                </c:pt>
                <c:pt idx="3">
                  <c:v>1212.0000050844005</c:v>
                </c:pt>
                <c:pt idx="4">
                  <c:v>1212.0000050844005</c:v>
                </c:pt>
                <c:pt idx="5">
                  <c:v>1212.0000050844005</c:v>
                </c:pt>
                <c:pt idx="6">
                  <c:v>1212.0000050844005</c:v>
                </c:pt>
                <c:pt idx="7">
                  <c:v>1212.0000050844005</c:v>
                </c:pt>
                <c:pt idx="8">
                  <c:v>1212.0000050844005</c:v>
                </c:pt>
                <c:pt idx="9">
                  <c:v>1212.0000050844005</c:v>
                </c:pt>
                <c:pt idx="10">
                  <c:v>1212.0000050844005</c:v>
                </c:pt>
                <c:pt idx="11">
                  <c:v>1212.0000050844005</c:v>
                </c:pt>
                <c:pt idx="12">
                  <c:v>1212.0000050844005</c:v>
                </c:pt>
                <c:pt idx="13">
                  <c:v>1212.0000050844005</c:v>
                </c:pt>
                <c:pt idx="14">
                  <c:v>1212.0000050844005</c:v>
                </c:pt>
                <c:pt idx="15">
                  <c:v>1212.0000050844005</c:v>
                </c:pt>
                <c:pt idx="16">
                  <c:v>1212.0000050844005</c:v>
                </c:pt>
                <c:pt idx="17">
                  <c:v>1212.0000050844005</c:v>
                </c:pt>
                <c:pt idx="18">
                  <c:v>1212.0000050844005</c:v>
                </c:pt>
                <c:pt idx="19">
                  <c:v>1212.0000050844005</c:v>
                </c:pt>
                <c:pt idx="20">
                  <c:v>1212.0000050844005</c:v>
                </c:pt>
                <c:pt idx="21">
                  <c:v>1212.0000050844005</c:v>
                </c:pt>
                <c:pt idx="22">
                  <c:v>1212.0000050844005</c:v>
                </c:pt>
                <c:pt idx="23">
                  <c:v>1212.0000050844005</c:v>
                </c:pt>
                <c:pt idx="24">
                  <c:v>1212.0000050844005</c:v>
                </c:pt>
                <c:pt idx="25">
                  <c:v>1212.0000050844005</c:v>
                </c:pt>
                <c:pt idx="26">
                  <c:v>1212.0000050844005</c:v>
                </c:pt>
                <c:pt idx="27">
                  <c:v>1212.0000050844005</c:v>
                </c:pt>
                <c:pt idx="28">
                  <c:v>1212.0000050844005</c:v>
                </c:pt>
                <c:pt idx="29">
                  <c:v>1212.0000050844005</c:v>
                </c:pt>
                <c:pt idx="30">
                  <c:v>1212.0000050844005</c:v>
                </c:pt>
                <c:pt idx="31">
                  <c:v>1212.0000050844005</c:v>
                </c:pt>
                <c:pt idx="32">
                  <c:v>1212.0000050844005</c:v>
                </c:pt>
                <c:pt idx="33">
                  <c:v>1212.0000050844005</c:v>
                </c:pt>
                <c:pt idx="34">
                  <c:v>1212.0000050844005</c:v>
                </c:pt>
                <c:pt idx="35">
                  <c:v>1212.0000050844005</c:v>
                </c:pt>
                <c:pt idx="36">
                  <c:v>1212.0000050844005</c:v>
                </c:pt>
                <c:pt idx="37">
                  <c:v>1212.0000050844005</c:v>
                </c:pt>
                <c:pt idx="38">
                  <c:v>1212.0000050844005</c:v>
                </c:pt>
                <c:pt idx="39">
                  <c:v>1212.0000050844005</c:v>
                </c:pt>
                <c:pt idx="40">
                  <c:v>1212.0000050844005</c:v>
                </c:pt>
                <c:pt idx="41">
                  <c:v>1212.0000050844005</c:v>
                </c:pt>
                <c:pt idx="42">
                  <c:v>1212.0000050844005</c:v>
                </c:pt>
                <c:pt idx="43">
                  <c:v>1212.0000050844005</c:v>
                </c:pt>
                <c:pt idx="44">
                  <c:v>1212.0000050844005</c:v>
                </c:pt>
                <c:pt idx="45">
                  <c:v>1212.0000050844005</c:v>
                </c:pt>
                <c:pt idx="46">
                  <c:v>1212.0000050844005</c:v>
                </c:pt>
                <c:pt idx="47">
                  <c:v>1212.0000050844005</c:v>
                </c:pt>
                <c:pt idx="48">
                  <c:v>1212.0000050844005</c:v>
                </c:pt>
                <c:pt idx="49">
                  <c:v>1212.0000050844005</c:v>
                </c:pt>
                <c:pt idx="50">
                  <c:v>1212.0000050844005</c:v>
                </c:pt>
                <c:pt idx="51">
                  <c:v>1212.0000050844005</c:v>
                </c:pt>
                <c:pt idx="52">
                  <c:v>1212.0000050844005</c:v>
                </c:pt>
                <c:pt idx="53">
                  <c:v>1212.0000050844005</c:v>
                </c:pt>
                <c:pt idx="54">
                  <c:v>1212.0000050844005</c:v>
                </c:pt>
                <c:pt idx="55">
                  <c:v>1212.0000050844005</c:v>
                </c:pt>
                <c:pt idx="56">
                  <c:v>1212.0000050844005</c:v>
                </c:pt>
                <c:pt idx="57">
                  <c:v>1212.0000050844005</c:v>
                </c:pt>
                <c:pt idx="58">
                  <c:v>1212.0000050844005</c:v>
                </c:pt>
                <c:pt idx="59">
                  <c:v>1212.0000050844005</c:v>
                </c:pt>
                <c:pt idx="60">
                  <c:v>1212.0000050844005</c:v>
                </c:pt>
                <c:pt idx="61">
                  <c:v>1212.0000050844005</c:v>
                </c:pt>
                <c:pt idx="62">
                  <c:v>1212.0000050844005</c:v>
                </c:pt>
                <c:pt idx="63">
                  <c:v>1212.0000050844005</c:v>
                </c:pt>
                <c:pt idx="64">
                  <c:v>1212.0000050844005</c:v>
                </c:pt>
                <c:pt idx="65">
                  <c:v>1212.0000050844005</c:v>
                </c:pt>
                <c:pt idx="66">
                  <c:v>1212.0000050844005</c:v>
                </c:pt>
                <c:pt idx="67">
                  <c:v>1212.0000050844005</c:v>
                </c:pt>
                <c:pt idx="68">
                  <c:v>1212.0000050844005</c:v>
                </c:pt>
                <c:pt idx="69">
                  <c:v>1212.0000050844005</c:v>
                </c:pt>
                <c:pt idx="70">
                  <c:v>1212.0000050844005</c:v>
                </c:pt>
                <c:pt idx="71">
                  <c:v>1212.0000050844005</c:v>
                </c:pt>
                <c:pt idx="72">
                  <c:v>1212.0000050844005</c:v>
                </c:pt>
                <c:pt idx="73">
                  <c:v>1212.0000050844005</c:v>
                </c:pt>
                <c:pt idx="74">
                  <c:v>1212.0000050844005</c:v>
                </c:pt>
                <c:pt idx="75">
                  <c:v>1212.0000050844005</c:v>
                </c:pt>
                <c:pt idx="76">
                  <c:v>1212.0000050844005</c:v>
                </c:pt>
                <c:pt idx="77">
                  <c:v>1212.0000050844005</c:v>
                </c:pt>
                <c:pt idx="78">
                  <c:v>1212.0000050844005</c:v>
                </c:pt>
                <c:pt idx="79">
                  <c:v>1212.0000050844005</c:v>
                </c:pt>
                <c:pt idx="80">
                  <c:v>1212.0000050844005</c:v>
                </c:pt>
                <c:pt idx="81">
                  <c:v>1212.0000050844005</c:v>
                </c:pt>
                <c:pt idx="82">
                  <c:v>1212.0000050844005</c:v>
                </c:pt>
                <c:pt idx="83">
                  <c:v>1212.0000050844005</c:v>
                </c:pt>
                <c:pt idx="84">
                  <c:v>1212.0000050844005</c:v>
                </c:pt>
                <c:pt idx="85">
                  <c:v>1212.0000050844005</c:v>
                </c:pt>
                <c:pt idx="86">
                  <c:v>1212.0000050844005</c:v>
                </c:pt>
                <c:pt idx="87">
                  <c:v>1212.0000050844005</c:v>
                </c:pt>
                <c:pt idx="88">
                  <c:v>1212.0000050844005</c:v>
                </c:pt>
                <c:pt idx="89">
                  <c:v>1212.0000050844005</c:v>
                </c:pt>
                <c:pt idx="90">
                  <c:v>1212.0000050844005</c:v>
                </c:pt>
                <c:pt idx="91">
                  <c:v>1212.0000050844005</c:v>
                </c:pt>
                <c:pt idx="92">
                  <c:v>1212.0000050844005</c:v>
                </c:pt>
                <c:pt idx="93">
                  <c:v>1212.0000050844005</c:v>
                </c:pt>
                <c:pt idx="94">
                  <c:v>1212.0000050844005</c:v>
                </c:pt>
                <c:pt idx="95">
                  <c:v>1212.0000050844005</c:v>
                </c:pt>
                <c:pt idx="96">
                  <c:v>1212.0000050844005</c:v>
                </c:pt>
                <c:pt idx="97">
                  <c:v>1212.0000050844005</c:v>
                </c:pt>
                <c:pt idx="98">
                  <c:v>1212.0000050844005</c:v>
                </c:pt>
                <c:pt idx="99">
                  <c:v>1212.0000050844005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EF-476A-9F0D-BF86C3FBC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0646256"/>
        <c:axId val="570636464"/>
      </c:lineChart>
      <c:catAx>
        <c:axId val="5706462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570636464"/>
        <c:crosses val="autoZero"/>
        <c:auto val="1"/>
        <c:lblAlgn val="ctr"/>
        <c:lblOffset val="100"/>
        <c:noMultiLvlLbl val="0"/>
      </c:catAx>
      <c:valAx>
        <c:axId val="570636464"/>
        <c:scaling>
          <c:orientation val="minMax"/>
          <c:max val="1750"/>
          <c:min val="65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s-CO"/>
          </a:p>
        </c:txPr>
        <c:crossAx val="570646256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248B4-3C4D-425B-B071-285BCFFC33E3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F9D774E8-B610-44D3-B322-C70F45CC026F}">
      <dgm:prSet/>
      <dgm:spPr/>
      <dgm:t>
        <a:bodyPr/>
        <a:lstStyle/>
        <a:p>
          <a:r>
            <a:rPr lang="es-CO" b="1" dirty="0"/>
            <a:t>Medidas de tendencia o posición:</a:t>
          </a:r>
        </a:p>
      </dgm:t>
    </dgm:pt>
    <dgm:pt modelId="{CCA8172E-5475-45C0-B1CE-AD1A88022C85}" type="parTrans" cxnId="{AC01E914-982C-4937-9296-20A16D061590}">
      <dgm:prSet/>
      <dgm:spPr/>
      <dgm:t>
        <a:bodyPr/>
        <a:lstStyle/>
        <a:p>
          <a:endParaRPr lang="es-CO"/>
        </a:p>
      </dgm:t>
    </dgm:pt>
    <dgm:pt modelId="{ACBD5049-F7FE-4904-BF1A-884A3F04E128}" type="sibTrans" cxnId="{AC01E914-982C-4937-9296-20A16D061590}">
      <dgm:prSet/>
      <dgm:spPr/>
      <dgm:t>
        <a:bodyPr/>
        <a:lstStyle/>
        <a:p>
          <a:endParaRPr lang="es-CO"/>
        </a:p>
      </dgm:t>
    </dgm:pt>
    <dgm:pt modelId="{1D679F46-3187-42F3-8499-9E549FB8D519}">
      <dgm:prSet custT="1"/>
      <dgm:spPr/>
      <dgm:t>
        <a:bodyPr spcFirstLastPara="0" vert="horz" wrap="square" lIns="149352" tIns="85344" rIns="149352" bIns="85344" numCol="1" spcCol="1270" anchor="ctr" anchorCtr="0"/>
        <a:lstStyle/>
        <a:p>
          <a:pPr algn="l"/>
          <a:r>
            <a:rPr lang="es-CO" sz="2100" b="1" kern="1200">
              <a:latin typeface="Calibri" panose="020F0502020204030204"/>
              <a:ea typeface="+mn-ea"/>
              <a:cs typeface="+mn-cs"/>
            </a:rPr>
            <a:t>Medidas</a:t>
          </a:r>
          <a:r>
            <a:rPr lang="es-CO" sz="2100" kern="1200"/>
            <a:t> </a:t>
          </a:r>
          <a:r>
            <a:rPr lang="es-CO" sz="2100" b="1" kern="1200">
              <a:latin typeface="Calibri" panose="020F0502020204030204"/>
              <a:ea typeface="+mn-ea"/>
              <a:cs typeface="+mn-cs"/>
            </a:rPr>
            <a:t>de</a:t>
          </a:r>
          <a:r>
            <a:rPr lang="es-CO" sz="2100" kern="1200"/>
            <a:t> </a:t>
          </a:r>
          <a:r>
            <a:rPr lang="es-CO" sz="2100" b="1" kern="1200"/>
            <a:t>dispersión:</a:t>
          </a:r>
          <a:endParaRPr lang="es-CO" sz="2100" b="1" kern="1200" dirty="0"/>
        </a:p>
      </dgm:t>
    </dgm:pt>
    <dgm:pt modelId="{9F6B3E95-6AB7-43EB-8C10-AEA28140FE9C}" type="parTrans" cxnId="{F846ED36-C012-4D56-8FA3-AE0FF48D3373}">
      <dgm:prSet/>
      <dgm:spPr/>
      <dgm:t>
        <a:bodyPr/>
        <a:lstStyle/>
        <a:p>
          <a:endParaRPr lang="es-CO"/>
        </a:p>
      </dgm:t>
    </dgm:pt>
    <dgm:pt modelId="{24160410-0ED2-4AA3-B6BC-0267FDC0ACFE}" type="sibTrans" cxnId="{F846ED36-C012-4D56-8FA3-AE0FF48D3373}">
      <dgm:prSet/>
      <dgm:spPr/>
      <dgm:t>
        <a:bodyPr/>
        <a:lstStyle/>
        <a:p>
          <a:endParaRPr lang="es-CO"/>
        </a:p>
      </dgm:t>
    </dgm:pt>
    <dgm:pt modelId="{9DB5D2A8-403A-4506-9802-D68D5169F53C}">
      <dgm:prSet custT="1"/>
      <dgm:spPr/>
      <dgm:t>
        <a:bodyPr anchor="t"/>
        <a:lstStyle/>
        <a:p>
          <a:pPr algn="ctr">
            <a:buNone/>
          </a:pPr>
          <a:r>
            <a:rPr lang="es-CO" sz="1600" dirty="0"/>
            <a:t>Medidas de tendencia central y no central.</a:t>
          </a:r>
        </a:p>
      </dgm:t>
    </dgm:pt>
    <dgm:pt modelId="{16C6AB7F-C568-482E-B63B-9EFBE644662A}" type="parTrans" cxnId="{8E6BD41F-5A92-4BE3-809D-63E2B7E08D78}">
      <dgm:prSet/>
      <dgm:spPr/>
      <dgm:t>
        <a:bodyPr/>
        <a:lstStyle/>
        <a:p>
          <a:endParaRPr lang="es-CO"/>
        </a:p>
      </dgm:t>
    </dgm:pt>
    <dgm:pt modelId="{FC7B8C6C-3677-4E03-9F59-D423C18C45BD}" type="sibTrans" cxnId="{8E6BD41F-5A92-4BE3-809D-63E2B7E08D78}">
      <dgm:prSet/>
      <dgm:spPr/>
      <dgm:t>
        <a:bodyPr/>
        <a:lstStyle/>
        <a:p>
          <a:endParaRPr lang="es-CO"/>
        </a:p>
      </dgm:t>
    </dgm:pt>
    <dgm:pt modelId="{FD977C2E-B922-479B-97ED-7136ABFC009D}">
      <dgm:prSet/>
      <dgm:spPr/>
      <dgm:t>
        <a:bodyPr/>
        <a:lstStyle/>
        <a:p>
          <a:pPr algn="ctr">
            <a:buNone/>
          </a:pPr>
          <a:r>
            <a:rPr lang="es-CO" sz="1600" kern="1200" dirty="0"/>
            <a:t>Cuan dispersos se encuentran los datos, si están centrados o no. Pueden determinar acercamientos al riesgo.</a:t>
          </a:r>
        </a:p>
      </dgm:t>
    </dgm:pt>
    <dgm:pt modelId="{B9D79458-EA48-4587-96F3-6EE97417BB9A}" type="parTrans" cxnId="{91E95492-B512-4A5F-AD5B-9C8F361A87F0}">
      <dgm:prSet/>
      <dgm:spPr/>
      <dgm:t>
        <a:bodyPr/>
        <a:lstStyle/>
        <a:p>
          <a:endParaRPr lang="es-CO"/>
        </a:p>
      </dgm:t>
    </dgm:pt>
    <dgm:pt modelId="{3BA6777D-B5B3-4BB6-9187-CF6F4867E259}" type="sibTrans" cxnId="{91E95492-B512-4A5F-AD5B-9C8F361A87F0}">
      <dgm:prSet/>
      <dgm:spPr/>
      <dgm:t>
        <a:bodyPr/>
        <a:lstStyle/>
        <a:p>
          <a:endParaRPr lang="es-CO"/>
        </a:p>
      </dgm:t>
    </dgm:pt>
    <dgm:pt modelId="{FA4C8D7E-1592-4B28-8C88-5C1B4B6CFB20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Media</a:t>
          </a:r>
        </a:p>
      </dgm:t>
    </dgm:pt>
    <dgm:pt modelId="{2840C151-D935-45C4-8FAD-391A9816CBDF}" type="parTrans" cxnId="{3AE1C1F0-A528-4B2E-878B-9111D7BC751C}">
      <dgm:prSet/>
      <dgm:spPr/>
      <dgm:t>
        <a:bodyPr/>
        <a:lstStyle/>
        <a:p>
          <a:endParaRPr lang="es-CO"/>
        </a:p>
      </dgm:t>
    </dgm:pt>
    <dgm:pt modelId="{29BE3469-224F-4968-BA8F-7F85E9596304}" type="sibTrans" cxnId="{3AE1C1F0-A528-4B2E-878B-9111D7BC751C}">
      <dgm:prSet/>
      <dgm:spPr/>
      <dgm:t>
        <a:bodyPr/>
        <a:lstStyle/>
        <a:p>
          <a:endParaRPr lang="es-CO"/>
        </a:p>
      </dgm:t>
    </dgm:pt>
    <dgm:pt modelId="{8FF5F5BD-317B-4067-9128-FE0EC42ABA05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Mediana</a:t>
          </a:r>
        </a:p>
      </dgm:t>
    </dgm:pt>
    <dgm:pt modelId="{27E19583-2BCF-49C4-AE05-D28FB7E3B376}" type="parTrans" cxnId="{9C4BE6A3-5C91-40DF-9CA8-1CB12EA75FB6}">
      <dgm:prSet/>
      <dgm:spPr/>
      <dgm:t>
        <a:bodyPr/>
        <a:lstStyle/>
        <a:p>
          <a:endParaRPr lang="es-CO"/>
        </a:p>
      </dgm:t>
    </dgm:pt>
    <dgm:pt modelId="{C41D0294-8830-496B-894A-D6C28F46FA44}" type="sibTrans" cxnId="{9C4BE6A3-5C91-40DF-9CA8-1CB12EA75FB6}">
      <dgm:prSet/>
      <dgm:spPr/>
      <dgm:t>
        <a:bodyPr/>
        <a:lstStyle/>
        <a:p>
          <a:endParaRPr lang="es-CO"/>
        </a:p>
      </dgm:t>
    </dgm:pt>
    <dgm:pt modelId="{2B63DDB0-A87F-4401-A3FE-8CB1B254BD01}">
      <dgm:prSet custT="1"/>
      <dgm:spPr/>
      <dgm:t>
        <a:bodyPr anchor="t"/>
        <a:lstStyle/>
        <a:p>
          <a:pPr algn="l">
            <a:buFont typeface="Arial" panose="020B0604020202020204" pitchFamily="34" charset="0"/>
            <a:buChar char="•"/>
          </a:pPr>
          <a:r>
            <a:rPr lang="es-CO" sz="1600" dirty="0"/>
            <a:t>Moda</a:t>
          </a:r>
        </a:p>
      </dgm:t>
    </dgm:pt>
    <dgm:pt modelId="{4FE47EFE-6524-43CA-ABB3-3FEE1D4F6DC8}" type="parTrans" cxnId="{76CF550A-7850-4CDF-BB20-95C008C50C83}">
      <dgm:prSet/>
      <dgm:spPr/>
      <dgm:t>
        <a:bodyPr/>
        <a:lstStyle/>
        <a:p>
          <a:endParaRPr lang="es-CO"/>
        </a:p>
      </dgm:t>
    </dgm:pt>
    <dgm:pt modelId="{95360A71-4789-4714-B358-69C09039AF1A}" type="sibTrans" cxnId="{76CF550A-7850-4CDF-BB20-95C008C50C83}">
      <dgm:prSet/>
      <dgm:spPr/>
      <dgm:t>
        <a:bodyPr/>
        <a:lstStyle/>
        <a:p>
          <a:endParaRPr lang="es-CO"/>
        </a:p>
      </dgm:t>
    </dgm:pt>
    <dgm:pt modelId="{436DF253-E54F-46EB-9171-D01FE2FF5DD1}">
      <dgm:prSet custT="1"/>
      <dgm:spPr/>
      <dgm:t>
        <a:bodyPr anchor="t"/>
        <a:lstStyle/>
        <a:p>
          <a:pPr algn="ctr">
            <a:buNone/>
          </a:pPr>
          <a:endParaRPr lang="es-CO" sz="1600" dirty="0"/>
        </a:p>
      </dgm:t>
    </dgm:pt>
    <dgm:pt modelId="{C81595C6-5569-422C-9C2E-7DF630703D01}" type="parTrans" cxnId="{C5EA6892-A7F8-4EBD-87DE-82FC0ACB5822}">
      <dgm:prSet/>
      <dgm:spPr/>
      <dgm:t>
        <a:bodyPr/>
        <a:lstStyle/>
        <a:p>
          <a:endParaRPr lang="es-CO"/>
        </a:p>
      </dgm:t>
    </dgm:pt>
    <dgm:pt modelId="{F9C8E9E3-3640-436A-99EB-70020D318927}" type="sibTrans" cxnId="{C5EA6892-A7F8-4EBD-87DE-82FC0ACB5822}">
      <dgm:prSet/>
      <dgm:spPr/>
      <dgm:t>
        <a:bodyPr/>
        <a:lstStyle/>
        <a:p>
          <a:endParaRPr lang="es-CO"/>
        </a:p>
      </dgm:t>
    </dgm:pt>
    <dgm:pt modelId="{4DA552D8-4D15-4B47-8D84-C5BD84A8E3BD}">
      <dgm:prSet/>
      <dgm:spPr/>
      <dgm:t>
        <a:bodyPr/>
        <a:lstStyle/>
        <a:p>
          <a:pPr algn="l"/>
          <a:r>
            <a:rPr lang="es-CO" sz="1600" kern="1200" dirty="0">
              <a:latin typeface="+mn-lt"/>
              <a:cs typeface="Times New Roman" panose="02020603050405020304" pitchFamily="18" charset="0"/>
            </a:rPr>
            <a:t>Alcance </a:t>
          </a:r>
          <a:r>
            <a:rPr lang="es-CO" sz="1600" kern="1200" dirty="0" err="1">
              <a:latin typeface="+mn-lt"/>
              <a:cs typeface="Times New Roman" panose="02020603050405020304" pitchFamily="18" charset="0"/>
            </a:rPr>
            <a:t>interfractil</a:t>
          </a:r>
          <a:r>
            <a:rPr lang="es-CO" sz="1600" kern="1200" dirty="0">
              <a:latin typeface="+mn-lt"/>
              <a:cs typeface="Times New Roman" panose="02020603050405020304" pitchFamily="18" charset="0"/>
            </a:rPr>
            <a:t> (percentiles)</a:t>
          </a:r>
          <a:endParaRPr lang="es-CO" sz="1600" kern="1200" dirty="0">
            <a:latin typeface="+mn-lt"/>
          </a:endParaRPr>
        </a:p>
      </dgm:t>
    </dgm:pt>
    <dgm:pt modelId="{D587C994-8730-4DBF-B220-2C05397800D6}" type="sibTrans" cxnId="{48FBEB97-1E48-4E63-98BA-E673310410A5}">
      <dgm:prSet/>
      <dgm:spPr/>
      <dgm:t>
        <a:bodyPr/>
        <a:lstStyle/>
        <a:p>
          <a:endParaRPr lang="es-CO"/>
        </a:p>
      </dgm:t>
    </dgm:pt>
    <dgm:pt modelId="{51F8AEA4-7E25-4E38-A32C-5024D11E4932}" type="parTrans" cxnId="{48FBEB97-1E48-4E63-98BA-E673310410A5}">
      <dgm:prSet/>
      <dgm:spPr/>
      <dgm:t>
        <a:bodyPr/>
        <a:lstStyle/>
        <a:p>
          <a:endParaRPr lang="es-CO"/>
        </a:p>
      </dgm:t>
    </dgm:pt>
    <dgm:pt modelId="{07BDDCCC-9BCD-4459-99DE-88423816257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Desviación estándar</a:t>
          </a:r>
        </a:p>
      </dgm:t>
    </dgm:pt>
    <dgm:pt modelId="{780B8E4F-CF89-4308-B897-874B3265E73B}" type="sibTrans" cxnId="{C7512855-B373-4093-890F-FBEAB306D420}">
      <dgm:prSet/>
      <dgm:spPr/>
      <dgm:t>
        <a:bodyPr/>
        <a:lstStyle/>
        <a:p>
          <a:endParaRPr lang="es-CO"/>
        </a:p>
      </dgm:t>
    </dgm:pt>
    <dgm:pt modelId="{9BA60E89-FF6A-47B2-9462-A65346CF6708}" type="parTrans" cxnId="{C7512855-B373-4093-890F-FBEAB306D420}">
      <dgm:prSet/>
      <dgm:spPr/>
      <dgm:t>
        <a:bodyPr/>
        <a:lstStyle/>
        <a:p>
          <a:endParaRPr lang="es-CO"/>
        </a:p>
      </dgm:t>
    </dgm:pt>
    <dgm:pt modelId="{D23A2881-AD1A-4A21-8C1B-04970BF92B9A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variación </a:t>
          </a:r>
        </a:p>
      </dgm:t>
    </dgm:pt>
    <dgm:pt modelId="{5240E24D-65DA-4030-A2FB-AA074747C6CB}" type="sibTrans" cxnId="{3AE826CF-C6AA-4CDA-AC65-7FF2E6605CC8}">
      <dgm:prSet/>
      <dgm:spPr/>
      <dgm:t>
        <a:bodyPr/>
        <a:lstStyle/>
        <a:p>
          <a:endParaRPr lang="es-CO"/>
        </a:p>
      </dgm:t>
    </dgm:pt>
    <dgm:pt modelId="{D975BF0B-23FF-4F13-A8DE-D25D9E5CDD3F}" type="parTrans" cxnId="{3AE826CF-C6AA-4CDA-AC65-7FF2E6605CC8}">
      <dgm:prSet/>
      <dgm:spPr/>
      <dgm:t>
        <a:bodyPr/>
        <a:lstStyle/>
        <a:p>
          <a:endParaRPr lang="es-CO"/>
        </a:p>
      </dgm:t>
    </dgm:pt>
    <dgm:pt modelId="{D7D6E60D-2D7D-4201-9539-E9F6FD855CCB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asimetría </a:t>
          </a:r>
        </a:p>
      </dgm:t>
    </dgm:pt>
    <dgm:pt modelId="{CE37EC5E-A393-4DCD-9EC7-C2B862459665}" type="sibTrans" cxnId="{4FA9103F-10C1-4F6B-811E-4A9C62192888}">
      <dgm:prSet/>
      <dgm:spPr/>
      <dgm:t>
        <a:bodyPr/>
        <a:lstStyle/>
        <a:p>
          <a:endParaRPr lang="es-CO"/>
        </a:p>
      </dgm:t>
    </dgm:pt>
    <dgm:pt modelId="{B8CBC99A-88BB-4436-BFE4-254BCDFEBFC3}" type="parTrans" cxnId="{4FA9103F-10C1-4F6B-811E-4A9C62192888}">
      <dgm:prSet/>
      <dgm:spPr/>
      <dgm:t>
        <a:bodyPr/>
        <a:lstStyle/>
        <a:p>
          <a:endParaRPr lang="es-CO"/>
        </a:p>
      </dgm:t>
    </dgm:pt>
    <dgm:pt modelId="{732B7EF6-4D52-4C95-A4C0-B8BF0DCA975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Curtosis.</a:t>
          </a:r>
        </a:p>
      </dgm:t>
    </dgm:pt>
    <dgm:pt modelId="{9911BB74-97CE-4AA6-A580-59A301227FBE}" type="sibTrans" cxnId="{E61BBED5-9E32-4504-9420-74E9011C221A}">
      <dgm:prSet/>
      <dgm:spPr/>
      <dgm:t>
        <a:bodyPr/>
        <a:lstStyle/>
        <a:p>
          <a:endParaRPr lang="es-CO"/>
        </a:p>
      </dgm:t>
    </dgm:pt>
    <dgm:pt modelId="{F92B964A-ABFD-477C-A36E-0D62B530419A}" type="parTrans" cxnId="{E61BBED5-9E32-4504-9420-74E9011C221A}">
      <dgm:prSet/>
      <dgm:spPr/>
      <dgm:t>
        <a:bodyPr/>
        <a:lstStyle/>
        <a:p>
          <a:endParaRPr lang="es-CO"/>
        </a:p>
      </dgm:t>
    </dgm:pt>
    <dgm:pt modelId="{0C3898D1-73CD-4F26-9FB4-41540C42AF5C}">
      <dgm:prSet/>
      <dgm:spPr/>
      <dgm:t>
        <a:bodyPr/>
        <a:lstStyle/>
        <a:p>
          <a:pPr algn="ctr">
            <a:buNone/>
          </a:pPr>
          <a:endParaRPr lang="es-CO" sz="1600" kern="1200" dirty="0"/>
        </a:p>
      </dgm:t>
    </dgm:pt>
    <dgm:pt modelId="{2CBC946C-3F05-4F93-9B43-CA96D3D273D7}" type="parTrans" cxnId="{25A8243E-2B3C-4C96-9D13-3995D274212C}">
      <dgm:prSet/>
      <dgm:spPr/>
      <dgm:t>
        <a:bodyPr/>
        <a:lstStyle/>
        <a:p>
          <a:endParaRPr lang="es-CO"/>
        </a:p>
      </dgm:t>
    </dgm:pt>
    <dgm:pt modelId="{F8BB99F5-5B16-4474-82D9-F0DB9BE51553}" type="sibTrans" cxnId="{25A8243E-2B3C-4C96-9D13-3995D274212C}">
      <dgm:prSet/>
      <dgm:spPr/>
      <dgm:t>
        <a:bodyPr/>
        <a:lstStyle/>
        <a:p>
          <a:endParaRPr lang="es-CO"/>
        </a:p>
      </dgm:t>
    </dgm:pt>
    <dgm:pt modelId="{59BDB0A7-94A2-4A48-8855-D586AD2DA317}" type="pres">
      <dgm:prSet presAssocID="{6CD248B4-3C4D-425B-B071-285BCFFC33E3}" presName="Name0" presStyleCnt="0">
        <dgm:presLayoutVars>
          <dgm:dir/>
          <dgm:animLvl val="lvl"/>
          <dgm:resizeHandles val="exact"/>
        </dgm:presLayoutVars>
      </dgm:prSet>
      <dgm:spPr/>
    </dgm:pt>
    <dgm:pt modelId="{487C95C5-B876-4C26-A89C-60FB77C09211}" type="pres">
      <dgm:prSet presAssocID="{F9D774E8-B610-44D3-B322-C70F45CC026F}" presName="composite" presStyleCnt="0"/>
      <dgm:spPr/>
    </dgm:pt>
    <dgm:pt modelId="{134DFB3D-9A7E-417F-8F2C-D99F76F63311}" type="pres">
      <dgm:prSet presAssocID="{F9D774E8-B610-44D3-B322-C70F45CC02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7AC0264-315F-451E-BE79-2070A39A3055}" type="pres">
      <dgm:prSet presAssocID="{F9D774E8-B610-44D3-B322-C70F45CC026F}" presName="desTx" presStyleLbl="alignAccFollowNode1" presStyleIdx="0" presStyleCnt="2">
        <dgm:presLayoutVars>
          <dgm:bulletEnabled val="1"/>
        </dgm:presLayoutVars>
      </dgm:prSet>
      <dgm:spPr/>
    </dgm:pt>
    <dgm:pt modelId="{E7D6E28A-7433-47B1-A7F3-3E02C332302E}" type="pres">
      <dgm:prSet presAssocID="{ACBD5049-F7FE-4904-BF1A-884A3F04E128}" presName="space" presStyleCnt="0"/>
      <dgm:spPr/>
    </dgm:pt>
    <dgm:pt modelId="{E2ABCD61-0CC4-4618-B018-6B68910AA73A}" type="pres">
      <dgm:prSet presAssocID="{1D679F46-3187-42F3-8499-9E549FB8D519}" presName="composite" presStyleCnt="0"/>
      <dgm:spPr/>
    </dgm:pt>
    <dgm:pt modelId="{0325DA3B-9347-498A-B6D5-AD071D95FB76}" type="pres">
      <dgm:prSet presAssocID="{1D679F46-3187-42F3-8499-9E549FB8D519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xfrm>
          <a:off x="5601764" y="61386"/>
          <a:ext cx="4913783" cy="604800"/>
        </a:xfrm>
        <a:prstGeom prst="rect">
          <a:avLst/>
        </a:prstGeom>
      </dgm:spPr>
    </dgm:pt>
    <dgm:pt modelId="{EDAB58BD-A13A-4E38-92D3-EF8E9E07CBCC}" type="pres">
      <dgm:prSet presAssocID="{1D679F46-3187-42F3-8499-9E549FB8D51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E373B07-15EA-40DD-A42D-2C86F60DB9DA}" type="presOf" srcId="{0C3898D1-73CD-4F26-9FB4-41540C42AF5C}" destId="{EDAB58BD-A13A-4E38-92D3-EF8E9E07CBCC}" srcOrd="0" destOrd="1" presId="urn:microsoft.com/office/officeart/2005/8/layout/hList1"/>
    <dgm:cxn modelId="{76CF550A-7850-4CDF-BB20-95C008C50C83}" srcId="{F9D774E8-B610-44D3-B322-C70F45CC026F}" destId="{2B63DDB0-A87F-4401-A3FE-8CB1B254BD01}" srcOrd="4" destOrd="0" parTransId="{4FE47EFE-6524-43CA-ABB3-3FEE1D4F6DC8}" sibTransId="{95360A71-4789-4714-B358-69C09039AF1A}"/>
    <dgm:cxn modelId="{AC01E914-982C-4937-9296-20A16D061590}" srcId="{6CD248B4-3C4D-425B-B071-285BCFFC33E3}" destId="{F9D774E8-B610-44D3-B322-C70F45CC026F}" srcOrd="0" destOrd="0" parTransId="{CCA8172E-5475-45C0-B1CE-AD1A88022C85}" sibTransId="{ACBD5049-F7FE-4904-BF1A-884A3F04E128}"/>
    <dgm:cxn modelId="{C6C1171D-651F-4D26-82E7-24B80B37CE85}" type="presOf" srcId="{F9D774E8-B610-44D3-B322-C70F45CC026F}" destId="{134DFB3D-9A7E-417F-8F2C-D99F76F63311}" srcOrd="0" destOrd="0" presId="urn:microsoft.com/office/officeart/2005/8/layout/hList1"/>
    <dgm:cxn modelId="{8E6BD41F-5A92-4BE3-809D-63E2B7E08D78}" srcId="{F9D774E8-B610-44D3-B322-C70F45CC026F}" destId="{9DB5D2A8-403A-4506-9802-D68D5169F53C}" srcOrd="0" destOrd="0" parTransId="{16C6AB7F-C568-482E-B63B-9EFBE644662A}" sibTransId="{FC7B8C6C-3677-4E03-9F59-D423C18C45BD}"/>
    <dgm:cxn modelId="{4A5FDF34-E781-4AAF-B30F-DCAA519FFBFC}" type="presOf" srcId="{9DB5D2A8-403A-4506-9802-D68D5169F53C}" destId="{E7AC0264-315F-451E-BE79-2070A39A3055}" srcOrd="0" destOrd="0" presId="urn:microsoft.com/office/officeart/2005/8/layout/hList1"/>
    <dgm:cxn modelId="{F846ED36-C012-4D56-8FA3-AE0FF48D3373}" srcId="{6CD248B4-3C4D-425B-B071-285BCFFC33E3}" destId="{1D679F46-3187-42F3-8499-9E549FB8D519}" srcOrd="1" destOrd="0" parTransId="{9F6B3E95-6AB7-43EB-8C10-AEA28140FE9C}" sibTransId="{24160410-0ED2-4AA3-B6BC-0267FDC0ACFE}"/>
    <dgm:cxn modelId="{25A8243E-2B3C-4C96-9D13-3995D274212C}" srcId="{1D679F46-3187-42F3-8499-9E549FB8D519}" destId="{0C3898D1-73CD-4F26-9FB4-41540C42AF5C}" srcOrd="1" destOrd="0" parTransId="{2CBC946C-3F05-4F93-9B43-CA96D3D273D7}" sibTransId="{F8BB99F5-5B16-4474-82D9-F0DB9BE51553}"/>
    <dgm:cxn modelId="{4FA9103F-10C1-4F6B-811E-4A9C62192888}" srcId="{1D679F46-3187-42F3-8499-9E549FB8D519}" destId="{D7D6E60D-2D7D-4201-9539-E9F6FD855CCB}" srcOrd="5" destOrd="0" parTransId="{B8CBC99A-88BB-4436-BFE4-254BCDFEBFC3}" sibTransId="{CE37EC5E-A393-4DCD-9EC7-C2B862459665}"/>
    <dgm:cxn modelId="{A37D345C-00FE-4EA3-893E-08AF28A6A9E8}" type="presOf" srcId="{4DA552D8-4D15-4B47-8D84-C5BD84A8E3BD}" destId="{EDAB58BD-A13A-4E38-92D3-EF8E9E07CBCC}" srcOrd="0" destOrd="2" presId="urn:microsoft.com/office/officeart/2005/8/layout/hList1"/>
    <dgm:cxn modelId="{76D7F567-CF74-42A4-A124-874FEAD188CA}" type="presOf" srcId="{FD977C2E-B922-479B-97ED-7136ABFC009D}" destId="{EDAB58BD-A13A-4E38-92D3-EF8E9E07CBCC}" srcOrd="0" destOrd="0" presId="urn:microsoft.com/office/officeart/2005/8/layout/hList1"/>
    <dgm:cxn modelId="{C7512855-B373-4093-890F-FBEAB306D420}" srcId="{1D679F46-3187-42F3-8499-9E549FB8D519}" destId="{07BDDCCC-9BCD-4459-99DE-884238162576}" srcOrd="3" destOrd="0" parTransId="{9BA60E89-FF6A-47B2-9462-A65346CF6708}" sibTransId="{780B8E4F-CF89-4308-B897-874B3265E73B}"/>
    <dgm:cxn modelId="{082D6D79-CA28-40E4-B952-C0178F78B6EA}" type="presOf" srcId="{436DF253-E54F-46EB-9171-D01FE2FF5DD1}" destId="{E7AC0264-315F-451E-BE79-2070A39A3055}" srcOrd="0" destOrd="1" presId="urn:microsoft.com/office/officeart/2005/8/layout/hList1"/>
    <dgm:cxn modelId="{39F7D081-00B2-473F-9419-395E7A20B072}" type="presOf" srcId="{D7D6E60D-2D7D-4201-9539-E9F6FD855CCB}" destId="{EDAB58BD-A13A-4E38-92D3-EF8E9E07CBCC}" srcOrd="0" destOrd="5" presId="urn:microsoft.com/office/officeart/2005/8/layout/hList1"/>
    <dgm:cxn modelId="{C5EA6892-A7F8-4EBD-87DE-82FC0ACB5822}" srcId="{F9D774E8-B610-44D3-B322-C70F45CC026F}" destId="{436DF253-E54F-46EB-9171-D01FE2FF5DD1}" srcOrd="1" destOrd="0" parTransId="{C81595C6-5569-422C-9C2E-7DF630703D01}" sibTransId="{F9C8E9E3-3640-436A-99EB-70020D318927}"/>
    <dgm:cxn modelId="{91E95492-B512-4A5F-AD5B-9C8F361A87F0}" srcId="{1D679F46-3187-42F3-8499-9E549FB8D519}" destId="{FD977C2E-B922-479B-97ED-7136ABFC009D}" srcOrd="0" destOrd="0" parTransId="{B9D79458-EA48-4587-96F3-6EE97417BB9A}" sibTransId="{3BA6777D-B5B3-4BB6-9187-CF6F4867E259}"/>
    <dgm:cxn modelId="{48FBEB97-1E48-4E63-98BA-E673310410A5}" srcId="{1D679F46-3187-42F3-8499-9E549FB8D519}" destId="{4DA552D8-4D15-4B47-8D84-C5BD84A8E3BD}" srcOrd="2" destOrd="0" parTransId="{51F8AEA4-7E25-4E38-A32C-5024D11E4932}" sibTransId="{D587C994-8730-4DBF-B220-2C05397800D6}"/>
    <dgm:cxn modelId="{9C05BF9A-BC30-433C-A6B7-82A69F0AD53E}" type="presOf" srcId="{6CD248B4-3C4D-425B-B071-285BCFFC33E3}" destId="{59BDB0A7-94A2-4A48-8855-D586AD2DA317}" srcOrd="0" destOrd="0" presId="urn:microsoft.com/office/officeart/2005/8/layout/hList1"/>
    <dgm:cxn modelId="{9C4BE6A3-5C91-40DF-9CA8-1CB12EA75FB6}" srcId="{F9D774E8-B610-44D3-B322-C70F45CC026F}" destId="{8FF5F5BD-317B-4067-9128-FE0EC42ABA05}" srcOrd="3" destOrd="0" parTransId="{27E19583-2BCF-49C4-AE05-D28FB7E3B376}" sibTransId="{C41D0294-8830-496B-894A-D6C28F46FA44}"/>
    <dgm:cxn modelId="{493A4DBE-3867-496B-9BA1-89D6C40E441D}" type="presOf" srcId="{732B7EF6-4D52-4C95-A4C0-B8BF0DCA975D}" destId="{EDAB58BD-A13A-4E38-92D3-EF8E9E07CBCC}" srcOrd="0" destOrd="6" presId="urn:microsoft.com/office/officeart/2005/8/layout/hList1"/>
    <dgm:cxn modelId="{770B0EC0-C508-4825-90B9-5B104E666A34}" type="presOf" srcId="{07BDDCCC-9BCD-4459-99DE-884238162576}" destId="{EDAB58BD-A13A-4E38-92D3-EF8E9E07CBCC}" srcOrd="0" destOrd="3" presId="urn:microsoft.com/office/officeart/2005/8/layout/hList1"/>
    <dgm:cxn modelId="{32C1A9C0-2B0E-47BD-B733-2447F60423B3}" type="presOf" srcId="{D23A2881-AD1A-4A21-8C1B-04970BF92B9A}" destId="{EDAB58BD-A13A-4E38-92D3-EF8E9E07CBCC}" srcOrd="0" destOrd="4" presId="urn:microsoft.com/office/officeart/2005/8/layout/hList1"/>
    <dgm:cxn modelId="{A7E31BC4-E7ED-4013-8FB5-AD9DBB04CD7F}" type="presOf" srcId="{2B63DDB0-A87F-4401-A3FE-8CB1B254BD01}" destId="{E7AC0264-315F-451E-BE79-2070A39A3055}" srcOrd="0" destOrd="4" presId="urn:microsoft.com/office/officeart/2005/8/layout/hList1"/>
    <dgm:cxn modelId="{3AE826CF-C6AA-4CDA-AC65-7FF2E6605CC8}" srcId="{1D679F46-3187-42F3-8499-9E549FB8D519}" destId="{D23A2881-AD1A-4A21-8C1B-04970BF92B9A}" srcOrd="4" destOrd="0" parTransId="{D975BF0B-23FF-4F13-A8DE-D25D9E5CDD3F}" sibTransId="{5240E24D-65DA-4030-A2FB-AA074747C6CB}"/>
    <dgm:cxn modelId="{E61BBED5-9E32-4504-9420-74E9011C221A}" srcId="{1D679F46-3187-42F3-8499-9E549FB8D519}" destId="{732B7EF6-4D52-4C95-A4C0-B8BF0DCA975D}" srcOrd="6" destOrd="0" parTransId="{F92B964A-ABFD-477C-A36E-0D62B530419A}" sibTransId="{9911BB74-97CE-4AA6-A580-59A301227FBE}"/>
    <dgm:cxn modelId="{6D7EC7D8-C4E1-4F34-8411-85688FD3BAEA}" type="presOf" srcId="{1D679F46-3187-42F3-8499-9E549FB8D519}" destId="{0325DA3B-9347-498A-B6D5-AD071D95FB76}" srcOrd="0" destOrd="0" presId="urn:microsoft.com/office/officeart/2005/8/layout/hList1"/>
    <dgm:cxn modelId="{F7C601DC-C8CE-49A3-9A85-20588300F031}" type="presOf" srcId="{FA4C8D7E-1592-4B28-8C88-5C1B4B6CFB20}" destId="{E7AC0264-315F-451E-BE79-2070A39A3055}" srcOrd="0" destOrd="2" presId="urn:microsoft.com/office/officeart/2005/8/layout/hList1"/>
    <dgm:cxn modelId="{3AE1C1F0-A528-4B2E-878B-9111D7BC751C}" srcId="{F9D774E8-B610-44D3-B322-C70F45CC026F}" destId="{FA4C8D7E-1592-4B28-8C88-5C1B4B6CFB20}" srcOrd="2" destOrd="0" parTransId="{2840C151-D935-45C4-8FAD-391A9816CBDF}" sibTransId="{29BE3469-224F-4968-BA8F-7F85E9596304}"/>
    <dgm:cxn modelId="{43A52AFB-2F6A-442B-BD8F-C02D91C96A90}" type="presOf" srcId="{8FF5F5BD-317B-4067-9128-FE0EC42ABA05}" destId="{E7AC0264-315F-451E-BE79-2070A39A3055}" srcOrd="0" destOrd="3" presId="urn:microsoft.com/office/officeart/2005/8/layout/hList1"/>
    <dgm:cxn modelId="{05511226-ACB9-490A-B5B9-EDC073189602}" type="presParOf" srcId="{59BDB0A7-94A2-4A48-8855-D586AD2DA317}" destId="{487C95C5-B876-4C26-A89C-60FB77C09211}" srcOrd="0" destOrd="0" presId="urn:microsoft.com/office/officeart/2005/8/layout/hList1"/>
    <dgm:cxn modelId="{1A30DF85-76F3-4C84-915F-4C269698D3C0}" type="presParOf" srcId="{487C95C5-B876-4C26-A89C-60FB77C09211}" destId="{134DFB3D-9A7E-417F-8F2C-D99F76F63311}" srcOrd="0" destOrd="0" presId="urn:microsoft.com/office/officeart/2005/8/layout/hList1"/>
    <dgm:cxn modelId="{6B64ED4D-2BBF-4DAD-A088-81B06927C5C0}" type="presParOf" srcId="{487C95C5-B876-4C26-A89C-60FB77C09211}" destId="{E7AC0264-315F-451E-BE79-2070A39A3055}" srcOrd="1" destOrd="0" presId="urn:microsoft.com/office/officeart/2005/8/layout/hList1"/>
    <dgm:cxn modelId="{5180E231-DCDF-4622-A882-EB052F039C0B}" type="presParOf" srcId="{59BDB0A7-94A2-4A48-8855-D586AD2DA317}" destId="{E7D6E28A-7433-47B1-A7F3-3E02C332302E}" srcOrd="1" destOrd="0" presId="urn:microsoft.com/office/officeart/2005/8/layout/hList1"/>
    <dgm:cxn modelId="{A50E07E1-F243-4C95-ACBD-40133D80969F}" type="presParOf" srcId="{59BDB0A7-94A2-4A48-8855-D586AD2DA317}" destId="{E2ABCD61-0CC4-4618-B018-6B68910AA73A}" srcOrd="2" destOrd="0" presId="urn:microsoft.com/office/officeart/2005/8/layout/hList1"/>
    <dgm:cxn modelId="{36D217B8-95D5-4FC4-A9C4-983CAF004A68}" type="presParOf" srcId="{E2ABCD61-0CC4-4618-B018-6B68910AA73A}" destId="{0325DA3B-9347-498A-B6D5-AD071D95FB76}" srcOrd="0" destOrd="0" presId="urn:microsoft.com/office/officeart/2005/8/layout/hList1"/>
    <dgm:cxn modelId="{FC7DABB7-4383-4064-B47D-5F58AFF3146E}" type="presParOf" srcId="{E2ABCD61-0CC4-4618-B018-6B68910AA73A}" destId="{EDAB58BD-A13A-4E38-92D3-EF8E9E07CB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DFB3D-9A7E-417F-8F2C-D99F76F63311}">
      <dsp:nvSpPr>
        <dsp:cNvPr id="0" name=""/>
        <dsp:cNvSpPr/>
      </dsp:nvSpPr>
      <dsp:spPr>
        <a:xfrm>
          <a:off x="51" y="80657"/>
          <a:ext cx="4913783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b="1" kern="1200" dirty="0"/>
            <a:t>Medidas de tendencia o posición:</a:t>
          </a:r>
        </a:p>
      </dsp:txBody>
      <dsp:txXfrm>
        <a:off x="51" y="80657"/>
        <a:ext cx="4913783" cy="720000"/>
      </dsp:txXfrm>
    </dsp:sp>
    <dsp:sp modelId="{E7AC0264-315F-451E-BE79-2070A39A3055}">
      <dsp:nvSpPr>
        <dsp:cNvPr id="0" name=""/>
        <dsp:cNvSpPr/>
      </dsp:nvSpPr>
      <dsp:spPr>
        <a:xfrm>
          <a:off x="51" y="800657"/>
          <a:ext cx="4913783" cy="24533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600" kern="1200" dirty="0"/>
            <a:t>Medidas de tendencia central y no central.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Media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Mediana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/>
            <a:t>Moda</a:t>
          </a:r>
        </a:p>
      </dsp:txBody>
      <dsp:txXfrm>
        <a:off x="51" y="800657"/>
        <a:ext cx="4913783" cy="2453343"/>
      </dsp:txXfrm>
    </dsp:sp>
    <dsp:sp modelId="{0325DA3B-9347-498A-B6D5-AD071D95FB76}">
      <dsp:nvSpPr>
        <dsp:cNvPr id="0" name=""/>
        <dsp:cNvSpPr/>
      </dsp:nvSpPr>
      <dsp:spPr>
        <a:xfrm>
          <a:off x="5601764" y="80657"/>
          <a:ext cx="4913783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>
              <a:latin typeface="Calibri" panose="020F0502020204030204"/>
              <a:ea typeface="+mn-ea"/>
              <a:cs typeface="+mn-cs"/>
            </a:rPr>
            <a:t>Medidas</a:t>
          </a:r>
          <a:r>
            <a:rPr lang="es-CO" sz="2100" kern="1200"/>
            <a:t> </a:t>
          </a:r>
          <a:r>
            <a:rPr lang="es-CO" sz="2100" b="1" kern="1200">
              <a:latin typeface="Calibri" panose="020F0502020204030204"/>
              <a:ea typeface="+mn-ea"/>
              <a:cs typeface="+mn-cs"/>
            </a:rPr>
            <a:t>de</a:t>
          </a:r>
          <a:r>
            <a:rPr lang="es-CO" sz="2100" kern="1200"/>
            <a:t> </a:t>
          </a:r>
          <a:r>
            <a:rPr lang="es-CO" sz="2100" b="1" kern="1200"/>
            <a:t>dispersión:</a:t>
          </a:r>
          <a:endParaRPr lang="es-CO" sz="2100" b="1" kern="1200" dirty="0"/>
        </a:p>
      </dsp:txBody>
      <dsp:txXfrm>
        <a:off x="5601764" y="80657"/>
        <a:ext cx="4913783" cy="720000"/>
      </dsp:txXfrm>
    </dsp:sp>
    <dsp:sp modelId="{EDAB58BD-A13A-4E38-92D3-EF8E9E07CBCC}">
      <dsp:nvSpPr>
        <dsp:cNvPr id="0" name=""/>
        <dsp:cNvSpPr/>
      </dsp:nvSpPr>
      <dsp:spPr>
        <a:xfrm>
          <a:off x="5601764" y="800657"/>
          <a:ext cx="4913783" cy="245334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O" sz="1600" kern="1200" dirty="0"/>
            <a:t>Cuan dispersos se encuentran los datos, si están centrados o no. Pueden determinar acercamientos al riesgo.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Alcance </a:t>
          </a:r>
          <a:r>
            <a:rPr lang="es-CO" sz="1600" kern="1200" dirty="0" err="1">
              <a:latin typeface="+mn-lt"/>
              <a:cs typeface="Times New Roman" panose="02020603050405020304" pitchFamily="18" charset="0"/>
            </a:rPr>
            <a:t>interfractil</a:t>
          </a:r>
          <a:r>
            <a:rPr lang="es-CO" sz="1600" kern="1200" dirty="0">
              <a:latin typeface="+mn-lt"/>
              <a:cs typeface="Times New Roman" panose="02020603050405020304" pitchFamily="18" charset="0"/>
            </a:rPr>
            <a:t> (percentiles)</a:t>
          </a:r>
          <a:endParaRPr lang="es-CO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Desviación estándar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variación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Coeficiente de asimetría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1600" kern="1200" dirty="0">
              <a:latin typeface="+mn-lt"/>
              <a:cs typeface="Times New Roman" panose="02020603050405020304" pitchFamily="18" charset="0"/>
            </a:rPr>
            <a:t>Curtosis.</a:t>
          </a:r>
        </a:p>
      </dsp:txBody>
      <dsp:txXfrm>
        <a:off x="5601764" y="800657"/>
        <a:ext cx="4913783" cy="245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5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3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2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579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8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5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21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4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C4C3-54C2-43C9-84F1-2F74D27AE573}" type="datetimeFigureOut">
              <a:rPr lang="es-CO" smtClean="0"/>
              <a:t>5/08/2020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6DC7-6593-4BE1-B08E-E71AF7E106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7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824" y="1149292"/>
            <a:ext cx="10704352" cy="124742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Conceptos básicos de estadística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410515"/>
            <a:ext cx="9144000" cy="5963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Docente: </a:t>
            </a:r>
            <a:r>
              <a:rPr lang="es-ES" dirty="0">
                <a:latin typeface="Arial" pitchFamily="34" charset="0"/>
                <a:cs typeface="Arial" pitchFamily="34" charset="0"/>
              </a:rPr>
              <a:t>Natalia María Acevedo Prins.</a:t>
            </a:r>
          </a:p>
          <a:p>
            <a:pPr>
              <a:lnSpc>
                <a:spcPct val="170000"/>
              </a:lnSpc>
            </a:pP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BA69E3-6CCF-4629-9775-2A0907E2DBFD}"/>
              </a:ext>
            </a:extLst>
          </p:cNvPr>
          <p:cNvSpPr txBox="1">
            <a:spLocks/>
          </p:cNvSpPr>
          <p:nvPr/>
        </p:nvSpPr>
        <p:spPr>
          <a:xfrm>
            <a:off x="1524000" y="3609049"/>
            <a:ext cx="9144000" cy="47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/>
              <a:t>Teoría y Estructuración de Portafolios</a:t>
            </a:r>
          </a:p>
        </p:txBody>
      </p:sp>
    </p:spTree>
    <p:extLst>
      <p:ext uri="{BB962C8B-B14F-4D97-AF65-F5344CB8AC3E}">
        <p14:creationId xmlns:p14="http://schemas.microsoft.com/office/powerpoint/2010/main" val="29514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EC0133-1599-4443-9D17-70440AD6DA8E}"/>
              </a:ext>
            </a:extLst>
          </p:cNvPr>
          <p:cNvSpPr txBox="1">
            <a:spLocks/>
          </p:cNvSpPr>
          <p:nvPr/>
        </p:nvSpPr>
        <p:spPr>
          <a:xfrm>
            <a:off x="310397" y="68708"/>
            <a:ext cx="11526457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Distribución normal (Gaussiana)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B2552A2-E5E6-476C-A5C9-11DC429B4C3F}"/>
                  </a:ext>
                </a:extLst>
              </p:cNvPr>
              <p:cNvSpPr/>
              <p:nvPr/>
            </p:nvSpPr>
            <p:spPr>
              <a:xfrm>
                <a:off x="6904373" y="5990712"/>
                <a:ext cx="20009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B2552A2-E5E6-476C-A5C9-11DC429B4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373" y="5990712"/>
                <a:ext cx="2000997" cy="461665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27FB64E-F532-4502-A373-C44C22DA95DC}"/>
                  </a:ext>
                </a:extLst>
              </p:cNvPr>
              <p:cNvSpPr txBox="1"/>
              <p:nvPr/>
            </p:nvSpPr>
            <p:spPr>
              <a:xfrm>
                <a:off x="10332355" y="6028462"/>
                <a:ext cx="8156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27FB64E-F532-4502-A373-C44C22DA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55" y="6028462"/>
                <a:ext cx="815608" cy="369332"/>
              </a:xfrm>
              <a:prstGeom prst="rect">
                <a:avLst/>
              </a:prstGeom>
              <a:blipFill>
                <a:blip r:embed="rId3"/>
                <a:stretch>
                  <a:fillRect l="-8955" r="-8209" b="-213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8FAF1BEA-81A3-4F50-A939-D16F57923ED2}"/>
              </a:ext>
            </a:extLst>
          </p:cNvPr>
          <p:cNvSpPr txBox="1"/>
          <p:nvPr/>
        </p:nvSpPr>
        <p:spPr>
          <a:xfrm>
            <a:off x="310397" y="1193869"/>
            <a:ext cx="6094599" cy="4648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La distribución normal está centrada alrededor de la media: µ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E7522B-FD7D-4BA7-8E7C-B795E330063B}"/>
              </a:ext>
            </a:extLst>
          </p:cNvPr>
          <p:cNvSpPr txBox="1"/>
          <p:nvPr/>
        </p:nvSpPr>
        <p:spPr>
          <a:xfrm>
            <a:off x="310394" y="3446609"/>
            <a:ext cx="591784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En portafolios de inversión, la media es el rendimiento promedio y la desviación estándar se define como volatilidad.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0E981E8-2EAE-496A-8A07-865F4F1DAB4B}"/>
                  </a:ext>
                </a:extLst>
              </p:cNvPr>
              <p:cNvSpPr txBox="1"/>
              <p:nvPr/>
            </p:nvSpPr>
            <p:spPr>
              <a:xfrm>
                <a:off x="1519520" y="5244924"/>
                <a:ext cx="3584185" cy="11835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es-CO"/>
                </a:defPPr>
                <a:lvl1pPr>
                  <a:defRPr sz="2400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0E981E8-2EAE-496A-8A07-865F4F1D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20" y="5244924"/>
                <a:ext cx="3584185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0CD26E53-86FA-4272-B10D-86B656A161C5}"/>
              </a:ext>
            </a:extLst>
          </p:cNvPr>
          <p:cNvSpPr txBox="1"/>
          <p:nvPr/>
        </p:nvSpPr>
        <p:spPr>
          <a:xfrm>
            <a:off x="2136937" y="4599513"/>
            <a:ext cx="2441515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Volatilidad histórica: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4B10089-A406-4732-BE87-FB24EFE01277}"/>
              </a:ext>
            </a:extLst>
          </p:cNvPr>
          <p:cNvGrpSpPr/>
          <p:nvPr/>
        </p:nvGrpSpPr>
        <p:grpSpPr>
          <a:xfrm>
            <a:off x="6291743" y="1085368"/>
            <a:ext cx="5345387" cy="4721365"/>
            <a:chOff x="6425967" y="951689"/>
            <a:chExt cx="4792215" cy="5617431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C5FED31E-4F3F-46DA-810F-03CB1F1FEF39}"/>
                </a:ext>
              </a:extLst>
            </p:cNvPr>
            <p:cNvGrpSpPr/>
            <p:nvPr/>
          </p:nvGrpSpPr>
          <p:grpSpPr>
            <a:xfrm>
              <a:off x="6425967" y="1149292"/>
              <a:ext cx="4792215" cy="5419828"/>
              <a:chOff x="2189057" y="954572"/>
              <a:chExt cx="5020591" cy="5166379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17CF48B1-3186-4BD2-8BCF-34AD6FAFB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7271" y="1861407"/>
                <a:ext cx="4258385" cy="38493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5EE74661-CE35-47B3-8417-B1F3CCDFE308}"/>
                      </a:ext>
                    </a:extLst>
                  </p:cNvPr>
                  <p:cNvSpPr/>
                  <p:nvPr/>
                </p:nvSpPr>
                <p:spPr>
                  <a:xfrm>
                    <a:off x="4761252" y="5712106"/>
                    <a:ext cx="38996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Rectángulo 6">
                    <a:extLst>
                      <a:ext uri="{FF2B5EF4-FFF2-40B4-BE49-F238E27FC236}">
                        <a16:creationId xmlns:a16="http://schemas.microsoft.com/office/drawing/2014/main" id="{5EE74661-CE35-47B3-8417-B1F3CCDFE3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1252" y="5712106"/>
                    <a:ext cx="389960" cy="369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D92D9FBD-01D6-4D36-99A5-C8D06B4C5B07}"/>
                      </a:ext>
                    </a:extLst>
                  </p:cNvPr>
                  <p:cNvSpPr/>
                  <p:nvPr/>
                </p:nvSpPr>
                <p:spPr>
                  <a:xfrm>
                    <a:off x="5131674" y="5710755"/>
                    <a:ext cx="73635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D92D9FBD-01D6-4D36-99A5-C8D06B4C5B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674" y="5710755"/>
                    <a:ext cx="736350" cy="3698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77F1DEEA-7012-4440-89B3-2F1A3816EA63}"/>
                      </a:ext>
                    </a:extLst>
                  </p:cNvPr>
                  <p:cNvSpPr/>
                  <p:nvPr/>
                </p:nvSpPr>
                <p:spPr>
                  <a:xfrm>
                    <a:off x="5691173" y="5716718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Rectángulo 8">
                    <a:extLst>
                      <a:ext uri="{FF2B5EF4-FFF2-40B4-BE49-F238E27FC236}">
                        <a16:creationId xmlns:a16="http://schemas.microsoft.com/office/drawing/2014/main" id="{77F1DEEA-7012-4440-89B3-2F1A3816EA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173" y="5716718"/>
                    <a:ext cx="842469" cy="3698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3B542BE3-9B42-4F93-85EF-5D0892F0CBA1}"/>
                      </a:ext>
                    </a:extLst>
                  </p:cNvPr>
                  <p:cNvSpPr/>
                  <p:nvPr/>
                </p:nvSpPr>
                <p:spPr>
                  <a:xfrm>
                    <a:off x="6367179" y="5720210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3B542BE3-9B42-4F93-85EF-5D0892F0CB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7179" y="5720210"/>
                    <a:ext cx="842469" cy="3698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FBD0FDC9-BD5A-4396-AFE9-7FF4A930DBB7}"/>
                      </a:ext>
                    </a:extLst>
                  </p:cNvPr>
                  <p:cNvSpPr/>
                  <p:nvPr/>
                </p:nvSpPr>
                <p:spPr>
                  <a:xfrm>
                    <a:off x="4109343" y="5725903"/>
                    <a:ext cx="736350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id="{FBD0FDC9-BD5A-4396-AFE9-7FF4A930DB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343" y="5725903"/>
                    <a:ext cx="736350" cy="3698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321A36CB-2175-4012-8014-36E62547D1E0}"/>
                      </a:ext>
                    </a:extLst>
                  </p:cNvPr>
                  <p:cNvSpPr/>
                  <p:nvPr/>
                </p:nvSpPr>
                <p:spPr>
                  <a:xfrm>
                    <a:off x="3445384" y="5751086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321A36CB-2175-4012-8014-36E62547D1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5384" y="5751086"/>
                    <a:ext cx="842469" cy="3698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3A76688C-C153-40F7-B43B-7D9D2724F220}"/>
                      </a:ext>
                    </a:extLst>
                  </p:cNvPr>
                  <p:cNvSpPr/>
                  <p:nvPr/>
                </p:nvSpPr>
                <p:spPr>
                  <a:xfrm>
                    <a:off x="2824526" y="5742884"/>
                    <a:ext cx="842469" cy="3698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r>
                            <a:rPr lang="es-CO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s-C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id="{3A76688C-C153-40F7-B43B-7D9D2724F2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526" y="5742884"/>
                    <a:ext cx="842469" cy="3698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25275E32-36CB-4EEA-A59C-58A2FFD59652}"/>
                  </a:ext>
                </a:extLst>
              </p:cNvPr>
              <p:cNvCxnSpPr/>
              <p:nvPr/>
            </p:nvCxnSpPr>
            <p:spPr>
              <a:xfrm>
                <a:off x="4404958" y="1717423"/>
                <a:ext cx="108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6CE5C20E-3221-46F8-A738-A49F04B23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226" y="1350812"/>
                <a:ext cx="21519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BD1508DF-055C-42A0-8261-63B9B4206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4712" y="954572"/>
                <a:ext cx="31474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62E6C68-D969-4BEC-B51B-2D913B14D851}"/>
                  </a:ext>
                </a:extLst>
              </p:cNvPr>
              <p:cNvSpPr txBox="1"/>
              <p:nvPr/>
            </p:nvSpPr>
            <p:spPr>
              <a:xfrm>
                <a:off x="4665725" y="1534317"/>
                <a:ext cx="697095" cy="3698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68%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2D46106-B720-4B49-B1F9-A480BBEE0045}"/>
                  </a:ext>
                </a:extLst>
              </p:cNvPr>
              <p:cNvSpPr txBox="1"/>
              <p:nvPr/>
            </p:nvSpPr>
            <p:spPr>
              <a:xfrm>
                <a:off x="4664119" y="1195684"/>
                <a:ext cx="698701" cy="3698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CB9948B3-D1F0-4D2F-BF27-D644E5CB1A77}"/>
                  </a:ext>
                </a:extLst>
              </p:cNvPr>
              <p:cNvCxnSpPr/>
              <p:nvPr/>
            </p:nvCxnSpPr>
            <p:spPr>
              <a:xfrm flipV="1">
                <a:off x="2594691" y="1811316"/>
                <a:ext cx="0" cy="38994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C9251E-FA0C-42CD-A058-96CDA889992D}"/>
                  </a:ext>
                </a:extLst>
              </p:cNvPr>
              <p:cNvSpPr txBox="1"/>
              <p:nvPr/>
            </p:nvSpPr>
            <p:spPr>
              <a:xfrm rot="16200000">
                <a:off x="1323125" y="3749298"/>
                <a:ext cx="2077854" cy="3459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</a:t>
                </a:r>
                <a:endPara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756650D4-0E6A-478B-B702-A70D6866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3710597" y="4508316"/>
                    <a:ext cx="1050655" cy="4860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CO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O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s-CO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756650D4-0E6A-478B-B702-A70D68664C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0597" y="4508316"/>
                    <a:ext cx="1050655" cy="4860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3239" r="-4372" b="-5493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F6020FDE-4D56-4C3A-9BFE-C79BB5626523}"/>
                </a:ext>
              </a:extLst>
            </p:cNvPr>
            <p:cNvSpPr txBox="1"/>
            <p:nvPr/>
          </p:nvSpPr>
          <p:spPr>
            <a:xfrm>
              <a:off x="8788444" y="951689"/>
              <a:ext cx="66691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99%</a:t>
              </a:r>
              <a:endParaRPr lang="es-CO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975FD7C-DF09-4C21-9521-11E0F212AF92}"/>
              </a:ext>
            </a:extLst>
          </p:cNvPr>
          <p:cNvSpPr txBox="1"/>
          <p:nvPr/>
        </p:nvSpPr>
        <p:spPr>
          <a:xfrm>
            <a:off x="310394" y="2109039"/>
            <a:ext cx="609460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La variación o dispersión alrededor de la media se expresa en unidades de la desviación estándar: </a:t>
            </a:r>
            <a:r>
              <a:rPr lang="el-GR" dirty="0"/>
              <a:t>σ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2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6ACD6182-7E95-4719-9CB6-EF129260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009226" y="1097933"/>
            <a:ext cx="5981594" cy="244510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9842" y="1972530"/>
            <a:ext cx="4843806" cy="12958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Otra característica adicional de la forma de la distribución es el grado de altura es decir “elevamiento” o “aplanamiento” de los datos.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65899" y="267277"/>
            <a:ext cx="11660201" cy="6079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9842" y="1266251"/>
            <a:ext cx="148149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CO" sz="2000" b="1" dirty="0">
                <a:cs typeface="Times New Roman" panose="02020603050405020304" pitchFamily="18" charset="0"/>
              </a:rPr>
              <a:t>Curtosis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434A9D-4DE4-485A-83C2-D1E9DE3C6410}"/>
                  </a:ext>
                </a:extLst>
              </p:cNvPr>
              <p:cNvSpPr txBox="1"/>
              <p:nvPr/>
            </p:nvSpPr>
            <p:spPr>
              <a:xfrm>
                <a:off x="1490746" y="5264300"/>
                <a:ext cx="3321997" cy="5547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1434A9D-4DE4-485A-83C2-D1E9DE3C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46" y="5264300"/>
                <a:ext cx="3321997" cy="554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F16FECC2-A925-4568-970D-28F807A920A7}"/>
              </a:ext>
            </a:extLst>
          </p:cNvPr>
          <p:cNvSpPr txBox="1"/>
          <p:nvPr/>
        </p:nvSpPr>
        <p:spPr>
          <a:xfrm>
            <a:off x="729842" y="3618415"/>
            <a:ext cx="4843807" cy="12958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i="1" dirty="0"/>
              <a:t>Muchos valores observados en la cola genera una mayor ponderación y por lo tanto crea alta curtosis.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53F1D-27BB-4ADD-863B-FE70700A8A82}"/>
              </a:ext>
            </a:extLst>
          </p:cNvPr>
          <p:cNvSpPr txBox="1"/>
          <p:nvPr/>
        </p:nvSpPr>
        <p:spPr>
          <a:xfrm>
            <a:off x="5696950" y="4792986"/>
            <a:ext cx="2161427" cy="12958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s-CO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curtosis: Alta o baja probabilidad de valores extremos.</a:t>
            </a:r>
          </a:p>
        </p:txBody>
      </p:sp>
      <p:pic>
        <p:nvPicPr>
          <p:cNvPr id="20" name="Picture 12" descr="Resultado de imagen para curtosis">
            <a:extLst>
              <a:ext uri="{FF2B5EF4-FFF2-40B4-BE49-F238E27FC236}">
                <a16:creationId xmlns:a16="http://schemas.microsoft.com/office/drawing/2014/main" id="{6104C7E0-8CB4-4784-A342-50F6B7FF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029" y="4140511"/>
            <a:ext cx="4018348" cy="245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4D600-3A40-4CA8-9A13-908C837A1D5B}"/>
                  </a:ext>
                </a:extLst>
              </p:cNvPr>
              <p:cNvSpPr txBox="1"/>
              <p:nvPr/>
            </p:nvSpPr>
            <p:spPr>
              <a:xfrm>
                <a:off x="6274966" y="3429000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F64D600-3A40-4CA8-9A13-908C837A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6" y="3429000"/>
                <a:ext cx="1005396" cy="276999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F54CF50-9C34-4B8E-ABBD-D09ECC6D3905}"/>
                  </a:ext>
                </a:extLst>
              </p:cNvPr>
              <p:cNvSpPr txBox="1"/>
              <p:nvPr/>
            </p:nvSpPr>
            <p:spPr>
              <a:xfrm>
                <a:off x="8372855" y="3447309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F54CF50-9C34-4B8E-ABBD-D09ECC6D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55" y="3447309"/>
                <a:ext cx="1005396" cy="276999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7FE97E-CE8D-4D44-85C2-08C2AA9ACC72}"/>
                  </a:ext>
                </a:extLst>
              </p:cNvPr>
              <p:cNvSpPr txBox="1"/>
              <p:nvPr/>
            </p:nvSpPr>
            <p:spPr>
              <a:xfrm>
                <a:off x="10437073" y="3428999"/>
                <a:ext cx="1005396" cy="2769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07FE97E-CE8D-4D44-85C2-08C2AA9A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73" y="3428999"/>
                <a:ext cx="1005396" cy="276999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8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9116" y="183619"/>
            <a:ext cx="11535197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dk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Covarianza y correlación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84699" y="985723"/>
            <a:ext cx="1131961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CO" i="1" dirty="0"/>
              <a:t>Son medidas de relación lineal entre dos variables aleatorios describiendo el movimiento conjunto entre éstas.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502073" y="2794140"/>
                <a:ext cx="4600639" cy="76450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/>
                        </a:rPr>
                        <m:t>𝐶</m:t>
                      </m:r>
                      <m:r>
                        <a:rPr lang="es-CO" sz="16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O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CO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s-CO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73" y="2794140"/>
                <a:ext cx="4600639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476907" y="1719232"/>
            <a:ext cx="11427406" cy="4648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Mide el grado de movimiento conjunto entre dos variables o la relación lineal entre ambas en un rango entre -1 y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5 CuadroTexto"/>
              <p:cNvSpPr txBox="1"/>
              <p:nvPr/>
            </p:nvSpPr>
            <p:spPr>
              <a:xfrm>
                <a:off x="547552" y="4449338"/>
                <a:ext cx="4555161" cy="7742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/>
                        </a:rPr>
                        <m:t>𝐶𝑜𝑟𝑟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CO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i="1">
                              <a:latin typeface="Cambria Math"/>
                            </a:rPr>
                            <m:t>𝐶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  <m:r>
                            <a:rPr lang="es-CO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8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52" y="4449338"/>
                <a:ext cx="4555161" cy="774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29862" y="5097068"/>
                <a:ext cx="5036664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CO" dirty="0"/>
                  <a:t>: Correlación entre los activos i y j.</a:t>
                </a:r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62" y="5097068"/>
                <a:ext cx="5036664" cy="509307"/>
              </a:xfrm>
              <a:prstGeom prst="rect">
                <a:avLst/>
              </a:prstGeom>
              <a:blipFill>
                <a:blip r:embed="rId4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1 CuadroTexto"/>
              <p:cNvSpPr txBox="1"/>
              <p:nvPr/>
            </p:nvSpPr>
            <p:spPr>
              <a:xfrm>
                <a:off x="579981" y="3461175"/>
                <a:ext cx="4444821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𝐶𝑂𝑉</m:t>
                    </m:r>
                    <m:r>
                      <a:rPr lang="es-CO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dirty="0"/>
                  <a:t>: Covarianza entre los activos i y j.</a:t>
                </a:r>
              </a:p>
            </p:txBody>
          </p:sp>
        </mc:Choice>
        <mc:Fallback xmlns="">
          <p:sp>
            <p:nvSpPr>
              <p:cNvPr id="10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81" y="3461175"/>
                <a:ext cx="4444821" cy="509307"/>
              </a:xfrm>
              <a:prstGeom prst="rect">
                <a:avLst/>
              </a:prstGeom>
              <a:blipFill>
                <a:blip r:embed="rId5"/>
                <a:stretch>
                  <a:fillRect r="-1097" b="-144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3 CuadroTexto"/>
              <p:cNvSpPr txBox="1"/>
              <p:nvPr/>
            </p:nvSpPr>
            <p:spPr>
              <a:xfrm>
                <a:off x="513996" y="5505709"/>
                <a:ext cx="4320480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CO" dirty="0"/>
                  <a:t> Desviación estándar del activo i.</a:t>
                </a:r>
              </a:p>
            </p:txBody>
          </p:sp>
        </mc:Choice>
        <mc:Fallback xmlns="">
          <p:sp>
            <p:nvSpPr>
              <p:cNvPr id="11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6" y="5505709"/>
                <a:ext cx="4320480" cy="464166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/>
              <p:cNvSpPr txBox="1"/>
              <p:nvPr/>
            </p:nvSpPr>
            <p:spPr>
              <a:xfrm>
                <a:off x="1062067" y="5872277"/>
                <a:ext cx="3496598" cy="509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CO" dirty="0"/>
                  <a:t>: Desviación estándar del activo j.</a:t>
                </a:r>
              </a:p>
            </p:txBody>
          </p:sp>
        </mc:Choice>
        <mc:Fallback xmlns="">
          <p:sp>
            <p:nvSpPr>
              <p:cNvPr id="12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7" y="5872277"/>
                <a:ext cx="3496598" cy="509307"/>
              </a:xfrm>
              <a:prstGeom prst="rect">
                <a:avLst/>
              </a:prstGeom>
              <a:blipFill>
                <a:blip r:embed="rId7"/>
                <a:stretch>
                  <a:fillRect r="-1045" b="-130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A5B8585-17AF-45E9-ABEE-E22045BA07CF}"/>
                  </a:ext>
                </a:extLst>
              </p:cNvPr>
              <p:cNvSpPr txBox="1"/>
              <p:nvPr/>
            </p:nvSpPr>
            <p:spPr>
              <a:xfrm>
                <a:off x="6283354" y="2343219"/>
                <a:ext cx="5308134" cy="1295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ctr">
                  <a:lnSpc>
                    <a:spcPct val="150000"/>
                  </a:lnSpc>
                  <a:buNone/>
                </a:lvl1pPr>
              </a:lstStyle>
              <a:p>
                <a:pPr algn="just"/>
                <a14:m>
                  <m:oMath xmlns:m="http://schemas.openxmlformats.org/officeDocument/2006/math">
                    <m:r>
                      <a:rPr lang="es-CO" sz="1800" i="1" smtClean="0">
                        <a:latin typeface="Cambria Math"/>
                      </a:rPr>
                      <m:t>𝐶𝑜𝑟𝑟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s-CO" dirty="0"/>
                  <a:t>las dos variables se mueven en la misma dirección, mientras más cercano a la unidad, mayor el grado de dependencia mutua.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A5B8585-17AF-45E9-ABEE-E22045BA0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54" y="2343219"/>
                <a:ext cx="5308134" cy="1295868"/>
              </a:xfrm>
              <a:prstGeom prst="rect">
                <a:avLst/>
              </a:prstGeom>
              <a:blipFill>
                <a:blip r:embed="rId8"/>
                <a:stretch>
                  <a:fillRect l="-1034" r="-1034" b="-65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09DE9-6F53-40DC-8FF5-877003C85D72}"/>
                  </a:ext>
                </a:extLst>
              </p:cNvPr>
              <p:cNvSpPr txBox="1"/>
              <p:nvPr/>
            </p:nvSpPr>
            <p:spPr>
              <a:xfrm>
                <a:off x="6283354" y="4014814"/>
                <a:ext cx="5308134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indent="0" algn="just">
                  <a:lnSpc>
                    <a:spcPct val="150000"/>
                  </a:lnSpc>
                  <a:buNone/>
                </a:lvl1pPr>
              </a:lstStyle>
              <a:p>
                <a14:m>
                  <m:oMath xmlns:m="http://schemas.openxmlformats.org/officeDocument/2006/math">
                    <m:r>
                      <a:rPr lang="es-CO" sz="1800" i="1" smtClean="0">
                        <a:latin typeface="Cambria Math"/>
                      </a:rPr>
                      <m:t>𝐶𝑜𝑟𝑟</m:t>
                    </m:r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&lt;0  </m:t>
                    </m:r>
                  </m:oMath>
                </a14:m>
                <a:r>
                  <a:rPr lang="es-CO" dirty="0"/>
                  <a:t>indica que las dos variables se mueven en sentidos opuestos.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09DE9-6F53-40DC-8FF5-877003C8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54" y="4014814"/>
                <a:ext cx="5308134" cy="872034"/>
              </a:xfrm>
              <a:prstGeom prst="rect">
                <a:avLst/>
              </a:prstGeom>
              <a:blipFill>
                <a:blip r:embed="rId9"/>
                <a:stretch>
                  <a:fillRect l="-1034" r="-1034" b="-111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80C00B1D-25A5-4EC5-8668-56D9699ECD69}"/>
              </a:ext>
            </a:extLst>
          </p:cNvPr>
          <p:cNvSpPr txBox="1"/>
          <p:nvPr/>
        </p:nvSpPr>
        <p:spPr>
          <a:xfrm>
            <a:off x="6283353" y="5323308"/>
            <a:ext cx="541792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buNone/>
            </a:lvl1pPr>
          </a:lstStyle>
          <a:p>
            <a:r>
              <a:rPr lang="es-CO" dirty="0"/>
              <a:t>Mientras más cercano a </a:t>
            </a:r>
            <a:r>
              <a:rPr lang="es-CO" i="1" dirty="0">
                <a:latin typeface="Cambria Math" panose="02040503050406030204" pitchFamily="18" charset="0"/>
              </a:rPr>
              <a:t>0</a:t>
            </a:r>
            <a:r>
              <a:rPr lang="es-CO" dirty="0"/>
              <a:t> el coeficiente de correlación, mayor será la independencia de las variables.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1AF0CF-D312-4856-A90F-E329612A42B8}"/>
              </a:ext>
            </a:extLst>
          </p:cNvPr>
          <p:cNvSpPr txBox="1"/>
          <p:nvPr/>
        </p:nvSpPr>
        <p:spPr>
          <a:xfrm>
            <a:off x="5646043" y="2810788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3325493-1BC5-464D-B299-9E8BD54FF218}"/>
              </a:ext>
            </a:extLst>
          </p:cNvPr>
          <p:cNvSpPr txBox="1"/>
          <p:nvPr/>
        </p:nvSpPr>
        <p:spPr>
          <a:xfrm>
            <a:off x="5728049" y="4178962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A3D0AB-4DB6-4820-897F-F4F2DAA631B4}"/>
              </a:ext>
            </a:extLst>
          </p:cNvPr>
          <p:cNvSpPr txBox="1"/>
          <p:nvPr/>
        </p:nvSpPr>
        <p:spPr>
          <a:xfrm>
            <a:off x="5781945" y="5518334"/>
            <a:ext cx="40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s-CO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3824" y="1149292"/>
            <a:ext cx="10704352" cy="1247426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CO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Conceptos básicos de estadística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BA69E3-6CCF-4629-9775-2A0907E2DBFD}"/>
              </a:ext>
            </a:extLst>
          </p:cNvPr>
          <p:cNvSpPr txBox="1">
            <a:spLocks/>
          </p:cNvSpPr>
          <p:nvPr/>
        </p:nvSpPr>
        <p:spPr>
          <a:xfrm>
            <a:off x="1524000" y="3609049"/>
            <a:ext cx="9144000" cy="149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4800" b="1" i="1" dirty="0"/>
              <a:t>GRACIAS!!!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102B6EF-1C7F-4BE0-9D5A-804DBA6CE298}"/>
              </a:ext>
            </a:extLst>
          </p:cNvPr>
          <p:cNvSpPr txBox="1">
            <a:spLocks/>
          </p:cNvSpPr>
          <p:nvPr/>
        </p:nvSpPr>
        <p:spPr>
          <a:xfrm>
            <a:off x="1524000" y="4871711"/>
            <a:ext cx="9144000" cy="47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/>
              <a:t>Teoría y Estructuración de Portafolios</a:t>
            </a:r>
          </a:p>
        </p:txBody>
      </p:sp>
    </p:spTree>
    <p:extLst>
      <p:ext uri="{BB962C8B-B14F-4D97-AF65-F5344CB8AC3E}">
        <p14:creationId xmlns:p14="http://schemas.microsoft.com/office/powerpoint/2010/main" val="60961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y posición de los datos </a:t>
            </a:r>
          </a:p>
        </p:txBody>
      </p:sp>
      <p:graphicFrame>
        <p:nvGraphicFramePr>
          <p:cNvPr id="6" name="Marcador de contenido 8">
            <a:extLst>
              <a:ext uri="{FF2B5EF4-FFF2-40B4-BE49-F238E27FC236}">
                <a16:creationId xmlns:a16="http://schemas.microsoft.com/office/drawing/2014/main" id="{534701F2-0428-4DD5-8BDD-63E21FABF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52707"/>
              </p:ext>
            </p:extLst>
          </p:nvPr>
        </p:nvGraphicFramePr>
        <p:xfrm>
          <a:off x="838200" y="3258883"/>
          <a:ext cx="10515600" cy="333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4D3F7B2-A522-484A-82B3-02574AE118F6}"/>
              </a:ext>
            </a:extLst>
          </p:cNvPr>
          <p:cNvSpPr txBox="1"/>
          <p:nvPr/>
        </p:nvSpPr>
        <p:spPr>
          <a:xfrm>
            <a:off x="838200" y="2097886"/>
            <a:ext cx="10515600" cy="9679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cs typeface="Times New Roman" panose="02020603050405020304" pitchFamily="18" charset="0"/>
              </a:rPr>
              <a:t>Es la rama de la estadística que recolecta, analiza y caracteriza un conjunto de datos. </a:t>
            </a:r>
            <a:r>
              <a:rPr lang="es-CO" sz="2000" dirty="0">
                <a:cs typeface="Times New Roman" panose="02020603050405020304" pitchFamily="18" charset="0"/>
              </a:rPr>
              <a:t>Trata de extraer conclusiones muy generales del conjunto.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02519E-1018-4817-833D-F4C6BF71DEB3}"/>
              </a:ext>
            </a:extLst>
          </p:cNvPr>
          <p:cNvSpPr txBox="1"/>
          <p:nvPr/>
        </p:nvSpPr>
        <p:spPr>
          <a:xfrm>
            <a:off x="765496" y="1574666"/>
            <a:ext cx="5403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cs typeface="Times New Roman" panose="02020603050405020304" pitchFamily="18" charset="0"/>
              </a:rPr>
              <a:t>Estadística descriptiva: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39237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50" y="259518"/>
            <a:ext cx="11811699" cy="7184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posición o tendencia central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3504" y="1633155"/>
            <a:ext cx="4446166" cy="1162113"/>
          </a:xfr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La mas intuitiva y conocida de las medidas descriptivas. También llamado Promedio aritmético.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953504" y="4864521"/>
                <a:ext cx="3835474" cy="105817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𝑃𝑟𝑜𝑚𝑒𝑑𝑖𝑜</m:t>
                      </m:r>
                      <m:r>
                        <a:rPr lang="es-CO" sz="3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3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sz="3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CO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4" y="4864521"/>
                <a:ext cx="3835474" cy="1058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692746" y="1171491"/>
            <a:ext cx="303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 aritmética: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185E51-EB2B-4FC8-9D56-12F4EBC7AD6D}"/>
              </a:ext>
            </a:extLst>
          </p:cNvPr>
          <p:cNvSpPr txBox="1"/>
          <p:nvPr/>
        </p:nvSpPr>
        <p:spPr>
          <a:xfrm>
            <a:off x="953504" y="2988779"/>
            <a:ext cx="4446166" cy="11621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Es útil dentro de los histogramas cuando los datos ya vienen agrupados ya que Excel no tiene una función para estos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1DFD46-BBAA-4B42-B4F9-892DE5642ADF}"/>
              </a:ext>
            </a:extLst>
          </p:cNvPr>
          <p:cNvSpPr/>
          <p:nvPr/>
        </p:nvSpPr>
        <p:spPr>
          <a:xfrm>
            <a:off x="5923328" y="1171490"/>
            <a:ext cx="303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 ponderada: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23E117-3429-47A4-9333-0BCFB92E7D3C}"/>
              </a:ext>
            </a:extLst>
          </p:cNvPr>
          <p:cNvSpPr txBox="1"/>
          <p:nvPr/>
        </p:nvSpPr>
        <p:spPr>
          <a:xfrm>
            <a:off x="6268673" y="1634965"/>
            <a:ext cx="5733176" cy="8402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Promedio que permite asignar pesos a los valores de manera tal que el  promedio es calculado  considerando la importancia de cada valor sobre el total.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a 19">
                <a:extLst>
                  <a:ext uri="{FF2B5EF4-FFF2-40B4-BE49-F238E27FC236}">
                    <a16:creationId xmlns:a16="http://schemas.microsoft.com/office/drawing/2014/main" id="{53283D62-14F6-4DE4-AEAE-F08B0D385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790933"/>
                  </p:ext>
                </p:extLst>
              </p:nvPr>
            </p:nvGraphicFramePr>
            <p:xfrm>
              <a:off x="6976744" y="2988779"/>
              <a:ext cx="3962778" cy="1951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1389">
                      <a:extLst>
                        <a:ext uri="{9D8B030D-6E8A-4147-A177-3AD203B41FA5}">
                          <a16:colId xmlns:a16="http://schemas.microsoft.com/office/drawing/2014/main" val="2851355096"/>
                        </a:ext>
                      </a:extLst>
                    </a:gridCol>
                    <a:gridCol w="1981389">
                      <a:extLst>
                        <a:ext uri="{9D8B030D-6E8A-4147-A177-3AD203B41FA5}">
                          <a16:colId xmlns:a16="http://schemas.microsoft.com/office/drawing/2014/main" val="2836463607"/>
                        </a:ext>
                      </a:extLst>
                    </a:gridCol>
                  </a:tblGrid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b="1" dirty="0"/>
                            <a:t>Participación</a:t>
                          </a:r>
                          <a14:m>
                            <m:oMath xmlns:m="http://schemas.openxmlformats.org/officeDocument/2006/math"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CO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b="1" dirty="0"/>
                            <a:t>Valor </a:t>
                          </a:r>
                          <a14:m>
                            <m:oMath xmlns:m="http://schemas.openxmlformats.org/officeDocument/2006/math"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CO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82781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$15,000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31562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$8,000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09655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$25,000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1756806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$3,500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0373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a 19">
                <a:extLst>
                  <a:ext uri="{FF2B5EF4-FFF2-40B4-BE49-F238E27FC236}">
                    <a16:creationId xmlns:a16="http://schemas.microsoft.com/office/drawing/2014/main" id="{53283D62-14F6-4DE4-AEAE-F08B0D385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790933"/>
                  </p:ext>
                </p:extLst>
              </p:nvPr>
            </p:nvGraphicFramePr>
            <p:xfrm>
              <a:off x="6976744" y="2988779"/>
              <a:ext cx="3962778" cy="1951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81389">
                      <a:extLst>
                        <a:ext uri="{9D8B030D-6E8A-4147-A177-3AD203B41FA5}">
                          <a16:colId xmlns:a16="http://schemas.microsoft.com/office/drawing/2014/main" val="2851355096"/>
                        </a:ext>
                      </a:extLst>
                    </a:gridCol>
                    <a:gridCol w="1981389">
                      <a:extLst>
                        <a:ext uri="{9D8B030D-6E8A-4147-A177-3AD203B41FA5}">
                          <a16:colId xmlns:a16="http://schemas.microsoft.com/office/drawing/2014/main" val="2836463607"/>
                        </a:ext>
                      </a:extLst>
                    </a:gridCol>
                  </a:tblGrid>
                  <a:tr h="390376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307" t="-7813" r="-100307" b="-4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615" t="-7813" r="-615" b="-4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82781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$15,000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31562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30%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$8,000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096553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$25,000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1756806"/>
                      </a:ext>
                    </a:extLst>
                  </a:tr>
                  <a:tr h="390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25%</a:t>
                          </a:r>
                          <a:endParaRPr lang="es-CO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$3,500</a:t>
                          </a:r>
                          <a:endParaRPr lang="es-CO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0373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BAFC6A1-2ACD-4A3F-8DCD-E70C34786537}"/>
                  </a:ext>
                </a:extLst>
              </p:cNvPr>
              <p:cNvSpPr txBox="1"/>
              <p:nvPr/>
            </p:nvSpPr>
            <p:spPr>
              <a:xfrm>
                <a:off x="7060034" y="5393608"/>
                <a:ext cx="4150454" cy="110055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defPPr>
                  <a:defRPr lang="es-CO"/>
                </a:defPPr>
                <a:lvl1pPr>
                  <a:defRPr sz="3200">
                    <a:solidFill>
                      <a:schemeClr val="dk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>
                          <a:latin typeface="Cambria Math" panose="02040503050406030204" pitchFamily="18" charset="0"/>
                        </a:rPr>
                        <m:t>𝑚𝑒𝑑𝑖𝑎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𝑝𝑜𝑛𝑑𝑒𝑟𝑎𝑑𝑎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BAFC6A1-2ACD-4A3F-8DCD-E70C3478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034" y="5393608"/>
                <a:ext cx="415045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BFB6E542-6FAD-431E-B31D-5CEF1F71A84A}"/>
              </a:ext>
            </a:extLst>
          </p:cNvPr>
          <p:cNvSpPr/>
          <p:nvPr/>
        </p:nvSpPr>
        <p:spPr>
          <a:xfrm>
            <a:off x="9202912" y="4940659"/>
            <a:ext cx="1736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Total: $</a:t>
            </a:r>
            <a:r>
              <a:rPr lang="es-CO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12,525</a:t>
            </a:r>
            <a:r>
              <a:rPr lang="es-CO" b="1" dirty="0"/>
              <a:t> </a:t>
            </a:r>
            <a:endParaRPr lang="es-CO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42460"/>
            <a:ext cx="5319319" cy="1162113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Valor de una serie de datos que divide a dicho conjunto en dos partes igual. La cantidad de observaciones es la misma hacia arriba y hacia debajo de la mediana.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03339" y="365126"/>
            <a:ext cx="11229315" cy="6918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posición o tendencia central de los datos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5216426"/>
            <a:ext cx="5319319" cy="108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6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Tiene la ventaja de no estar influenciada por valores extremos.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8200" y="1415071"/>
            <a:ext cx="103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354527" y="3866592"/>
                <a:ext cx="4159472" cy="101431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es-CO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CO" sz="32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3200" dirty="0">
                  <a:solidFill>
                    <a:schemeClr val="dk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27" y="3866592"/>
                <a:ext cx="4159472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D2BF0F82-23F8-4CC0-A3F2-03C09058606C}"/>
              </a:ext>
            </a:extLst>
          </p:cNvPr>
          <p:cNvSpPr/>
          <p:nvPr/>
        </p:nvSpPr>
        <p:spPr>
          <a:xfrm>
            <a:off x="7020802" y="1398293"/>
            <a:ext cx="1402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Moda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F0CB83C-3D3D-4C9A-87BA-9F69B9C2BAB2}"/>
              </a:ext>
            </a:extLst>
          </p:cNvPr>
          <p:cNvSpPr txBox="1">
            <a:spLocks/>
          </p:cNvSpPr>
          <p:nvPr/>
        </p:nvSpPr>
        <p:spPr>
          <a:xfrm>
            <a:off x="7231309" y="2142461"/>
            <a:ext cx="4501345" cy="223659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Valor de las observaciones que mas se repite en un conjunto de datos. </a:t>
            </a:r>
          </a:p>
          <a:p>
            <a:r>
              <a:rPr lang="es-CO" dirty="0"/>
              <a:t>Si hay dos valores que sean los que mas se repiten con la misma cantidad se dice que la distribución es “</a:t>
            </a:r>
            <a:r>
              <a:rPr lang="es-CO" dirty="0" err="1"/>
              <a:t>Biomodal</a:t>
            </a:r>
            <a:r>
              <a:rPr lang="es-CO" dirty="0"/>
              <a:t>”.</a:t>
            </a:r>
          </a:p>
          <a:p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1C1B42-A37A-402A-9DA3-92E5BB9099C6}"/>
              </a:ext>
            </a:extLst>
          </p:cNvPr>
          <p:cNvSpPr txBox="1"/>
          <p:nvPr/>
        </p:nvSpPr>
        <p:spPr>
          <a:xfrm>
            <a:off x="7384370" y="4961716"/>
            <a:ext cx="4195221" cy="792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b="1" dirty="0"/>
              <a:t>No hay moda en  rendimientos ya que comúnmente no hay valores que se repitan.</a:t>
            </a:r>
          </a:p>
        </p:txBody>
      </p:sp>
    </p:spTree>
    <p:extLst>
      <p:ext uri="{BB962C8B-B14F-4D97-AF65-F5344CB8AC3E}">
        <p14:creationId xmlns:p14="http://schemas.microsoft.com/office/powerpoint/2010/main" val="4859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229" y="1519466"/>
            <a:ext cx="11165747" cy="880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CO" sz="1800" dirty="0"/>
              <a:t>Se construyen con las frecuencias relativas acumuladas de los datos ordenados de forma ascendente y que tomarán valores entre 0% y 100%. 1% corresponderá al percentil 1.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3126" y="153475"/>
            <a:ext cx="11165747" cy="6299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7229" y="1026268"/>
            <a:ext cx="463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Alcance Percentil o Cuartiles: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86537" y="2749781"/>
            <a:ext cx="8818926" cy="423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s-CO" sz="1600" b="1" i="1" dirty="0"/>
              <a:t>Si los datos se dividieran en 4 partes iguales a cada grupo de probabilidades se le conoce como cuartil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CB4C144-F47E-4188-8A5C-0F2DD6D81DF1}"/>
              </a:ext>
            </a:extLst>
          </p:cNvPr>
          <p:cNvGrpSpPr/>
          <p:nvPr/>
        </p:nvGrpSpPr>
        <p:grpSpPr>
          <a:xfrm>
            <a:off x="5125672" y="3234099"/>
            <a:ext cx="5936049" cy="3420362"/>
            <a:chOff x="1438038" y="1325563"/>
            <a:chExt cx="9217951" cy="518204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769AD1F-97BB-4A0B-8461-FE0458469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038" y="1325563"/>
              <a:ext cx="9217951" cy="5182049"/>
            </a:xfrm>
            <a:prstGeom prst="rect">
              <a:avLst/>
            </a:prstGeom>
          </p:spPr>
        </p:pic>
        <p:sp>
          <p:nvSpPr>
            <p:cNvPr id="11" name="Forma libre 11">
              <a:extLst>
                <a:ext uri="{FF2B5EF4-FFF2-40B4-BE49-F238E27FC236}">
                  <a16:creationId xmlns:a16="http://schemas.microsoft.com/office/drawing/2014/main" id="{1ADBD168-30D6-4CB0-BB11-D4ED17D4ABD0}"/>
                </a:ext>
              </a:extLst>
            </p:cNvPr>
            <p:cNvSpPr/>
            <p:nvPr/>
          </p:nvSpPr>
          <p:spPr>
            <a:xfrm>
              <a:off x="1438038" y="1817328"/>
              <a:ext cx="8851900" cy="4198518"/>
            </a:xfrm>
            <a:custGeom>
              <a:avLst/>
              <a:gdLst>
                <a:gd name="connsiteX0" fmla="*/ 0 w 8851900"/>
                <a:gd name="connsiteY0" fmla="*/ 3941522 h 4198518"/>
                <a:gd name="connsiteX1" fmla="*/ 1498600 w 8851900"/>
                <a:gd name="connsiteY1" fmla="*/ 3814522 h 4198518"/>
                <a:gd name="connsiteX2" fmla="*/ 3759200 w 8851900"/>
                <a:gd name="connsiteY2" fmla="*/ 283922 h 4198518"/>
                <a:gd name="connsiteX3" fmla="*/ 5867400 w 8851900"/>
                <a:gd name="connsiteY3" fmla="*/ 601422 h 4198518"/>
                <a:gd name="connsiteX4" fmla="*/ 7442200 w 8851900"/>
                <a:gd name="connsiteY4" fmla="*/ 3674822 h 4198518"/>
                <a:gd name="connsiteX5" fmla="*/ 8851900 w 8851900"/>
                <a:gd name="connsiteY5" fmla="*/ 4132022 h 419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1900" h="4198518">
                  <a:moveTo>
                    <a:pt x="0" y="3941522"/>
                  </a:moveTo>
                  <a:cubicBezTo>
                    <a:pt x="436033" y="4182822"/>
                    <a:pt x="872067" y="4424122"/>
                    <a:pt x="1498600" y="3814522"/>
                  </a:cubicBezTo>
                  <a:cubicBezTo>
                    <a:pt x="2125133" y="3204922"/>
                    <a:pt x="3031067" y="819439"/>
                    <a:pt x="3759200" y="283922"/>
                  </a:cubicBezTo>
                  <a:cubicBezTo>
                    <a:pt x="4487333" y="-251595"/>
                    <a:pt x="5253567" y="36272"/>
                    <a:pt x="5867400" y="601422"/>
                  </a:cubicBezTo>
                  <a:cubicBezTo>
                    <a:pt x="6481233" y="1166572"/>
                    <a:pt x="6944783" y="3086389"/>
                    <a:pt x="7442200" y="3674822"/>
                  </a:cubicBezTo>
                  <a:cubicBezTo>
                    <a:pt x="7939617" y="4263255"/>
                    <a:pt x="8621183" y="4053705"/>
                    <a:pt x="8851900" y="4132022"/>
                  </a:cubicBezTo>
                </a:path>
              </a:pathLst>
            </a:cu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3F51E69-090C-4A06-8E1D-B155622B90F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300" y="1817328"/>
              <a:ext cx="25400" cy="453013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953E284-9DE8-4514-895D-146372768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5260" y="3916587"/>
              <a:ext cx="15240" cy="243087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ADD9663E-DC69-4546-98CF-632A2822A6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80" y="3916587"/>
              <a:ext cx="15240" cy="243087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895E35C-C9E3-438D-9A23-D567321052E5}"/>
                </a:ext>
              </a:extLst>
            </p:cNvPr>
            <p:cNvSpPr txBox="1"/>
            <p:nvPr/>
          </p:nvSpPr>
          <p:spPr>
            <a:xfrm>
              <a:off x="3756670" y="5589750"/>
              <a:ext cx="64606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</a:lstStyle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7BDF1DD-3E47-4AD9-840C-C9787A37665C}"/>
                </a:ext>
              </a:extLst>
            </p:cNvPr>
            <p:cNvSpPr txBox="1"/>
            <p:nvPr/>
          </p:nvSpPr>
          <p:spPr>
            <a:xfrm>
              <a:off x="5727710" y="5172594"/>
              <a:ext cx="64606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s-CO"/>
              </a:defPPr>
            </a:lstStyle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889CE07-C8E6-4C49-9D21-00E14C06A0FD}"/>
                </a:ext>
              </a:extLst>
            </p:cNvPr>
            <p:cNvSpPr txBox="1"/>
            <p:nvPr/>
          </p:nvSpPr>
          <p:spPr>
            <a:xfrm>
              <a:off x="7879090" y="5591613"/>
              <a:ext cx="772000" cy="4575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755D64A3-8332-456E-AB45-15862976F249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2848599" y="4660265"/>
              <a:ext cx="1012202" cy="74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D939268-532E-4458-BAB5-29B170FA221B}"/>
                </a:ext>
              </a:extLst>
            </p:cNvPr>
            <p:cNvSpPr txBox="1"/>
            <p:nvPr/>
          </p:nvSpPr>
          <p:spPr>
            <a:xfrm>
              <a:off x="2069018" y="3897727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25%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8607B07-B11B-4F50-A47A-FA2CF8686801}"/>
                </a:ext>
              </a:extLst>
            </p:cNvPr>
            <p:cNvSpPr txBox="1"/>
            <p:nvPr/>
          </p:nvSpPr>
          <p:spPr>
            <a:xfrm>
              <a:off x="4567317" y="4238975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50%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E6CB08DD-A38F-4266-BBF1-74E090970419}"/>
                </a:ext>
              </a:extLst>
            </p:cNvPr>
            <p:cNvCxnSpPr>
              <a:cxnSpLocks/>
              <a:stCxn id="20" idx="2"/>
              <a:endCxn id="16" idx="0"/>
            </p:cNvCxnSpPr>
            <p:nvPr/>
          </p:nvCxnSpPr>
          <p:spPr>
            <a:xfrm>
              <a:off x="5346899" y="5001513"/>
              <a:ext cx="703841" cy="1710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02A4593-85E7-4CC7-8416-7D36E16189D8}"/>
                </a:ext>
              </a:extLst>
            </p:cNvPr>
            <p:cNvSpPr txBox="1"/>
            <p:nvPr/>
          </p:nvSpPr>
          <p:spPr>
            <a:xfrm>
              <a:off x="8483200" y="4054310"/>
              <a:ext cx="1559162" cy="762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Percentil 75%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A3A7444B-607A-4E44-A737-6B55630C06A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8265090" y="4423643"/>
              <a:ext cx="1005916" cy="1167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C91915C-498A-4522-8B94-C4CE3B4FE6B4}"/>
              </a:ext>
            </a:extLst>
          </p:cNvPr>
          <p:cNvSpPr txBox="1"/>
          <p:nvPr/>
        </p:nvSpPr>
        <p:spPr>
          <a:xfrm>
            <a:off x="568053" y="4007043"/>
            <a:ext cx="4279420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La mediana divide el grupo de datos en 2 partes iguales; el 50% está por encima de la mediana y el otro 50% por debajo.  A esta se le conoce como percentil 50%. </a:t>
            </a:r>
          </a:p>
        </p:txBody>
      </p:sp>
    </p:spTree>
    <p:extLst>
      <p:ext uri="{BB962C8B-B14F-4D97-AF65-F5344CB8AC3E}">
        <p14:creationId xmlns:p14="http://schemas.microsoft.com/office/powerpoint/2010/main" val="298154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282" y="1653107"/>
            <a:ext cx="3185902" cy="116211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dirty="0"/>
              <a:t>Mide la distancia que existe entre cada uno de los datos y la media aritmética. 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4281" y="194299"/>
            <a:ext cx="11356911" cy="629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3645857" y="1911274"/>
                <a:ext cx="1977887" cy="55579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57" y="1911274"/>
                <a:ext cx="1977887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466466" y="4658119"/>
            <a:ext cx="2694502" cy="116211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dirty="0"/>
              <a:t>Es difícil de concluir con esta medida porque altera las unidades de medida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94282" y="1235855"/>
            <a:ext cx="1567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Varianza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DA1B4D7-2D5C-4E7D-B1C0-685E45467F19}"/>
              </a:ext>
            </a:extLst>
          </p:cNvPr>
          <p:cNvSpPr txBox="1">
            <a:spLocks/>
          </p:cNvSpPr>
          <p:nvPr/>
        </p:nvSpPr>
        <p:spPr>
          <a:xfrm>
            <a:off x="5922627" y="1653107"/>
            <a:ext cx="3489820" cy="11621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CO" dirty="0"/>
              <a:t>Raíz cuadrada de la varianza. Esta es una forma sencilla de explicar la dispersión de los datos.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F99C8-1797-4F52-8D73-AAD192C93ED2}"/>
                  </a:ext>
                </a:extLst>
              </p:cNvPr>
              <p:cNvSpPr txBox="1"/>
              <p:nvPr/>
            </p:nvSpPr>
            <p:spPr>
              <a:xfrm>
                <a:off x="9483793" y="1780511"/>
                <a:ext cx="2267401" cy="818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O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A7F99C8-1797-4F52-8D73-AAD192C9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793" y="1780511"/>
                <a:ext cx="2267401" cy="818366"/>
              </a:xfrm>
              <a:prstGeom prst="rect">
                <a:avLst/>
              </a:prstGeom>
              <a:blipFill>
                <a:blip r:embed="rId3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A75D9121-AF94-41E1-9DBA-DE1E8D53580A}"/>
              </a:ext>
            </a:extLst>
          </p:cNvPr>
          <p:cNvSpPr txBox="1"/>
          <p:nvPr/>
        </p:nvSpPr>
        <p:spPr>
          <a:xfrm>
            <a:off x="8959443" y="3247946"/>
            <a:ext cx="2187743" cy="79278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s-CO" dirty="0"/>
              <a:t>Está dada en términos absolutos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76F68B-5F7E-4D16-9508-78E3D0295182}"/>
              </a:ext>
            </a:extLst>
          </p:cNvPr>
          <p:cNvSpPr/>
          <p:nvPr/>
        </p:nvSpPr>
        <p:spPr>
          <a:xfrm>
            <a:off x="6072737" y="1248998"/>
            <a:ext cx="3265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Desviación estándar</a:t>
            </a:r>
          </a:p>
        </p:txBody>
      </p:sp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A7443DF4-4647-4E3E-89F6-CBFB6ECF9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270929"/>
              </p:ext>
            </p:extLst>
          </p:nvPr>
        </p:nvGraphicFramePr>
        <p:xfrm>
          <a:off x="350476" y="3084895"/>
          <a:ext cx="6562051" cy="3407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Cerrar llave 18">
            <a:extLst>
              <a:ext uri="{FF2B5EF4-FFF2-40B4-BE49-F238E27FC236}">
                <a16:creationId xmlns:a16="http://schemas.microsoft.com/office/drawing/2014/main" id="{78BD6597-17E3-4E05-9821-3201317330DB}"/>
              </a:ext>
            </a:extLst>
          </p:cNvPr>
          <p:cNvSpPr/>
          <p:nvPr/>
        </p:nvSpPr>
        <p:spPr>
          <a:xfrm>
            <a:off x="6742837" y="4329644"/>
            <a:ext cx="233596" cy="1467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C8BAF404-F9C8-4881-AD1B-EA75BEF7523F}"/>
              </a:ext>
            </a:extLst>
          </p:cNvPr>
          <p:cNvSpPr/>
          <p:nvPr/>
        </p:nvSpPr>
        <p:spPr>
          <a:xfrm>
            <a:off x="6954813" y="3380468"/>
            <a:ext cx="83890" cy="208885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B89764-6897-4622-9F5A-5908114BA0AA}"/>
              </a:ext>
            </a:extLst>
          </p:cNvPr>
          <p:cNvSpPr txBox="1"/>
          <p:nvPr/>
        </p:nvSpPr>
        <p:spPr>
          <a:xfrm>
            <a:off x="7292688" y="3384190"/>
            <a:ext cx="151001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Desviación estándar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7CA7BD-E191-496E-8831-C043BF88634A}"/>
              </a:ext>
            </a:extLst>
          </p:cNvPr>
          <p:cNvSpPr txBox="1"/>
          <p:nvPr/>
        </p:nvSpPr>
        <p:spPr>
          <a:xfrm>
            <a:off x="7628928" y="5034971"/>
            <a:ext cx="8375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Varianza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5CB4A3-41CB-46CD-B33E-6F9484CE8750}"/>
              </a:ext>
            </a:extLst>
          </p:cNvPr>
          <p:cNvCxnSpPr>
            <a:cxnSpLocks/>
            <a:stCxn id="21" idx="2"/>
            <a:endCxn id="19" idx="1"/>
          </p:cNvCxnSpPr>
          <p:nvPr/>
        </p:nvCxnSpPr>
        <p:spPr>
          <a:xfrm flipH="1">
            <a:off x="6976433" y="3907410"/>
            <a:ext cx="1071265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4E4C280-81D1-4B3C-9934-8C6C2923007D}"/>
              </a:ext>
            </a:extLst>
          </p:cNvPr>
          <p:cNvCxnSpPr>
            <a:cxnSpLocks/>
            <a:stCxn id="22" idx="1"/>
            <a:endCxn id="20" idx="1"/>
          </p:cNvCxnSpPr>
          <p:nvPr/>
        </p:nvCxnSpPr>
        <p:spPr>
          <a:xfrm flipH="1" flipV="1">
            <a:off x="7038703" y="4424897"/>
            <a:ext cx="590225" cy="76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6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672" y="1877614"/>
            <a:ext cx="6693345" cy="880369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>
                <a:solidFill>
                  <a:schemeClr val="dk1"/>
                </a:solidFill>
              </a:rPr>
              <a:t>Mide el grado de asimetría de una distribución respecto a su media </a:t>
            </a:r>
            <a:r>
              <a:rPr lang="es-CO" sz="1800" dirty="0"/>
              <a:t>y si los datos descienden mas rápido por la derecha o por la izquierda.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02672" y="365126"/>
            <a:ext cx="11501306" cy="6834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O" sz="3600" b="1" dirty="0">
                <a:latin typeface="Arial" pitchFamily="34" charset="0"/>
                <a:cs typeface="Arial" pitchFamily="34" charset="0"/>
              </a:rPr>
              <a:t>Medidas de dispersión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395676" y="1989510"/>
                <a:ext cx="4508302" cy="7562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𝐴𝑠𝑖𝑚𝑒𝑡𝑟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−1)×(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C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O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76" y="1989510"/>
                <a:ext cx="450830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402672" y="1288321"/>
            <a:ext cx="349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cs typeface="Times New Roman" panose="02020603050405020304" pitchFamily="18" charset="0"/>
              </a:rPr>
              <a:t>Coeficiente de asimetría o sesgo: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4DCB378-67F8-4876-8317-020015374F09}"/>
              </a:ext>
            </a:extLst>
          </p:cNvPr>
          <p:cNvSpPr txBox="1"/>
          <p:nvPr/>
        </p:nvSpPr>
        <p:spPr>
          <a:xfrm>
            <a:off x="1741046" y="3209574"/>
            <a:ext cx="2667102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CO" b="1" i="1" dirty="0"/>
              <a:t>Coeficiente de Asimetría &lt; 0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F30D1A-88CB-41A7-B1A2-982BED15B92A}"/>
              </a:ext>
            </a:extLst>
          </p:cNvPr>
          <p:cNvSpPr txBox="1"/>
          <p:nvPr/>
        </p:nvSpPr>
        <p:spPr>
          <a:xfrm>
            <a:off x="7903530" y="3208027"/>
            <a:ext cx="2551468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defPPr>
              <a:defRPr lang="es-CO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1">
                <a:solidFill>
                  <a:schemeClr val="dk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dk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Coeficiente de Asimetría &gt; 0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390F9821-BA23-4B1C-AEE8-05AB7D9E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585" y="3698869"/>
            <a:ext cx="3950482" cy="293561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2B3B4DDB-9CE7-41B9-A53D-6D2050AB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56" y="3698869"/>
            <a:ext cx="3950482" cy="28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43" y="2463950"/>
            <a:ext cx="3856800" cy="2382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03340" y="1113894"/>
            <a:ext cx="8464492" cy="3693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CO" sz="2000" dirty="0">
                <a:cs typeface="Times New Roman" panose="02020603050405020304" pitchFamily="18" charset="0"/>
              </a:rPr>
              <a:t>Una función de probabilidad continua no puede ser expresada en forma tabular.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3339" y="68708"/>
            <a:ext cx="11193701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Distribuciones de probabilidad continua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EBDD9E-FBB7-4BA2-B7BA-7B58105169A6}"/>
              </a:ext>
            </a:extLst>
          </p:cNvPr>
          <p:cNvSpPr txBox="1"/>
          <p:nvPr/>
        </p:nvSpPr>
        <p:spPr>
          <a:xfrm>
            <a:off x="503339" y="1744697"/>
            <a:ext cx="65737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para describir una distribución de probabilidad continua, se usa una ecuación o fórmula llamada: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053138-31B7-4AB4-8BC2-C26D6F41D51D}"/>
              </a:ext>
            </a:extLst>
          </p:cNvPr>
          <p:cNvSpPr txBox="1"/>
          <p:nvPr/>
        </p:nvSpPr>
        <p:spPr>
          <a:xfrm>
            <a:off x="7705943" y="2010905"/>
            <a:ext cx="3856800" cy="4234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600" b="1" i="1" dirty="0"/>
              <a:t>El área bajo la curva de la FDP es igual a 1.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705C7B-D310-4CC5-8F90-9318ECAB65BF}"/>
              </a:ext>
            </a:extLst>
          </p:cNvPr>
          <p:cNvSpPr txBox="1"/>
          <p:nvPr/>
        </p:nvSpPr>
        <p:spPr>
          <a:xfrm>
            <a:off x="4194494" y="5113303"/>
            <a:ext cx="757525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CO" sz="1800" dirty="0"/>
              <a:t>Función de Probabilidad Acumulativa (FDA): es una regla o ecuación que describe la suma de todas las probabilidades.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C93D4CB-53A3-46CB-8E43-F0F35F19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5" y="2526686"/>
            <a:ext cx="3062287" cy="17668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A194412-448A-460F-960E-741340498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2" t="8932" r="8808"/>
          <a:stretch/>
        </p:blipFill>
        <p:spPr>
          <a:xfrm>
            <a:off x="1035686" y="4490685"/>
            <a:ext cx="3158808" cy="212560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9E1F971-A446-4EFD-AB8D-D9DB7C81EE87}"/>
              </a:ext>
            </a:extLst>
          </p:cNvPr>
          <p:cNvSpPr txBox="1"/>
          <p:nvPr/>
        </p:nvSpPr>
        <p:spPr>
          <a:xfrm>
            <a:off x="503339" y="2885728"/>
            <a:ext cx="3414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1800" i="1" dirty="0"/>
              <a:t>Función de Densidad de Probabilidad (FDP) o Función de Densidad: P(x)</a:t>
            </a: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29604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058" y="1217867"/>
            <a:ext cx="4156223" cy="369332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2000" b="1" dirty="0">
                <a:cs typeface="Times New Roman" panose="02020603050405020304" pitchFamily="18" charset="0"/>
              </a:rPr>
              <a:t>Variable distribuida normalmente: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620870" y="2334134"/>
                <a:ext cx="2232598" cy="56464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O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s-CO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70" y="2334134"/>
                <a:ext cx="2232598" cy="56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924343" y="1722321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Función de Densidad de Probabilidad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620870" y="3762201"/>
                <a:ext cx="2434384" cy="5584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70" y="3762201"/>
                <a:ext cx="2434384" cy="558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949868" y="3285444"/>
            <a:ext cx="403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Probabilidad entre los valores a y b: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10393" y="120200"/>
            <a:ext cx="11534862" cy="662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s-CO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CO" dirty="0"/>
              <a:t>Distribución normal (Gaussiana)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895393" y="411358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Media = Moda = Mediana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575CD3-74CB-476C-8290-CBBADDCB7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66" y="1312031"/>
            <a:ext cx="2666990" cy="2317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B5795E1-A80F-4CD4-B14A-8AF16387D4DB}"/>
                  </a:ext>
                </a:extLst>
              </p:cNvPr>
              <p:cNvSpPr/>
              <p:nvPr/>
            </p:nvSpPr>
            <p:spPr>
              <a:xfrm>
                <a:off x="7925354" y="3613238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B5795E1-A80F-4CD4-B14A-8AF16387D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54" y="3613238"/>
                <a:ext cx="37042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C13D68B-0CC8-47D8-99E0-51D6C9A2A209}"/>
              </a:ext>
            </a:extLst>
          </p:cNvPr>
          <p:cNvSpPr txBox="1">
            <a:spLocks/>
          </p:cNvSpPr>
          <p:nvPr/>
        </p:nvSpPr>
        <p:spPr>
          <a:xfrm>
            <a:off x="943837" y="4842308"/>
            <a:ext cx="2463800" cy="41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Valor esperado: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BC800FA-BCFE-4BA2-91D5-B69E8154E414}"/>
                  </a:ext>
                </a:extLst>
              </p:cNvPr>
              <p:cNvSpPr txBox="1"/>
              <p:nvPr/>
            </p:nvSpPr>
            <p:spPr>
              <a:xfrm>
                <a:off x="3087737" y="4910056"/>
                <a:ext cx="593368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6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BC800FA-BCFE-4BA2-91D5-B69E8154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37" y="4910056"/>
                <a:ext cx="593368" cy="246221"/>
              </a:xfrm>
              <a:prstGeom prst="rect">
                <a:avLst/>
              </a:prstGeom>
              <a:blipFill>
                <a:blip r:embed="rId6"/>
                <a:stretch>
                  <a:fillRect l="-6061" r="-4040" b="-186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5774509-06F4-4D59-8E52-13837CC9FAE6}"/>
              </a:ext>
            </a:extLst>
          </p:cNvPr>
          <p:cNvSpPr txBox="1">
            <a:spLocks/>
          </p:cNvSpPr>
          <p:nvPr/>
        </p:nvSpPr>
        <p:spPr>
          <a:xfrm>
            <a:off x="924343" y="5508219"/>
            <a:ext cx="1215126" cy="41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Varianza: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8ED9AF-E147-41A3-BFF1-C44EADB676C0}"/>
                  </a:ext>
                </a:extLst>
              </p:cNvPr>
              <p:cNvSpPr txBox="1"/>
              <p:nvPr/>
            </p:nvSpPr>
            <p:spPr>
              <a:xfrm>
                <a:off x="2769349" y="5546101"/>
                <a:ext cx="1230144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>
                <a:defPPr>
                  <a:defRPr lang="es-CO"/>
                </a:defPPr>
                <a:lvl1pPr>
                  <a:defRPr sz="16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68ED9AF-E147-41A3-BFF1-C44EADB6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49" y="5546101"/>
                <a:ext cx="1230144" cy="246221"/>
              </a:xfrm>
              <a:prstGeom prst="rect">
                <a:avLst/>
              </a:prstGeom>
              <a:blipFill>
                <a:blip r:embed="rId7"/>
                <a:stretch>
                  <a:fillRect l="-1961" b="-4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F104279-5FE5-4EE6-9482-28213944C3F8}"/>
                  </a:ext>
                </a:extLst>
              </p:cNvPr>
              <p:cNvSpPr txBox="1"/>
              <p:nvPr/>
            </p:nvSpPr>
            <p:spPr>
              <a:xfrm>
                <a:off x="7328949" y="4966555"/>
                <a:ext cx="39192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F104279-5FE5-4EE6-9482-28213944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49" y="4966555"/>
                <a:ext cx="3919214" cy="369332"/>
              </a:xfrm>
              <a:prstGeom prst="rect">
                <a:avLst/>
              </a:prstGeom>
              <a:blipFill>
                <a:blip r:embed="rId8"/>
                <a:stretch>
                  <a:fillRect l="-1089" b="-3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211290-5D75-4FEB-B7CF-46DD4BB936A8}"/>
                  </a:ext>
                </a:extLst>
              </p:cNvPr>
              <p:cNvSpPr txBox="1"/>
              <p:nvPr/>
            </p:nvSpPr>
            <p:spPr>
              <a:xfrm>
                <a:off x="7328949" y="5776720"/>
                <a:ext cx="34853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</m:oMath>
                  </m:oMathPara>
                </a14:m>
                <a:endParaRPr lang="es-CO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7211290-5D75-4FEB-B7CF-46DD4BB9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49" y="5776720"/>
                <a:ext cx="3485313" cy="369332"/>
              </a:xfrm>
              <a:prstGeom prst="rect">
                <a:avLst/>
              </a:prstGeom>
              <a:blipFill>
                <a:blip r:embed="rId9"/>
                <a:stretch>
                  <a:fillRect l="-1224" r="-1224" b="-18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525305F7-C537-4E8D-A5E5-673B58B39E9A}"/>
                  </a:ext>
                </a:extLst>
              </p:cNvPr>
              <p:cNvSpPr/>
              <p:nvPr/>
            </p:nvSpPr>
            <p:spPr>
              <a:xfrm>
                <a:off x="5547012" y="5012279"/>
                <a:ext cx="1534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525305F7-C537-4E8D-A5E5-673B58B39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012" y="5012279"/>
                <a:ext cx="15343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7B6C041-C216-42CA-9C0C-AC8743D1EC48}"/>
                  </a:ext>
                </a:extLst>
              </p:cNvPr>
              <p:cNvSpPr/>
              <p:nvPr/>
            </p:nvSpPr>
            <p:spPr>
              <a:xfrm>
                <a:off x="5655535" y="5776720"/>
                <a:ext cx="1317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B7B6C041-C216-42CA-9C0C-AC8743D1E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35" y="5776720"/>
                <a:ext cx="13172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9790543" y="1919950"/>
            <a:ext cx="1714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Sesgo = 0</a:t>
            </a:r>
          </a:p>
          <a:p>
            <a:pPr>
              <a:lnSpc>
                <a:spcPct val="200000"/>
              </a:lnSpc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Curtosis = 3</a:t>
            </a:r>
          </a:p>
        </p:txBody>
      </p:sp>
    </p:spTree>
    <p:extLst>
      <p:ext uri="{BB962C8B-B14F-4D97-AF65-F5344CB8AC3E}">
        <p14:creationId xmlns:p14="http://schemas.microsoft.com/office/powerpoint/2010/main" val="1956983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1062</Words>
  <Application>Microsoft Office PowerPoint</Application>
  <PresentationFormat>Panorámica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Conceptos básicos de estadística</vt:lpstr>
      <vt:lpstr>Medidas de dispersión y posición de los datos </vt:lpstr>
      <vt:lpstr>Medidas de posición o tendencia central</vt:lpstr>
      <vt:lpstr>Medidas de posición o tendencia central de los datos </vt:lpstr>
      <vt:lpstr>Medidas de dispersión </vt:lpstr>
      <vt:lpstr>Medidas de dispersión </vt:lpstr>
      <vt:lpstr>Medidas de dispersión </vt:lpstr>
      <vt:lpstr>Presentación de PowerPoint</vt:lpstr>
      <vt:lpstr>Presentación de PowerPoint</vt:lpstr>
      <vt:lpstr>Presentación de PowerPoint</vt:lpstr>
      <vt:lpstr>Medidas de dispersión </vt:lpstr>
      <vt:lpstr>Presentación de PowerPoint</vt:lpstr>
      <vt:lpstr>Conceptos básicos de estadística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de probabilidad continua</dc:title>
  <dc:creator>Luis Miguel Jiménez Gómez</dc:creator>
  <cp:lastModifiedBy>Natalia Maria Acevedo Prins</cp:lastModifiedBy>
  <cp:revision>75</cp:revision>
  <dcterms:created xsi:type="dcterms:W3CDTF">2019-01-28T20:10:49Z</dcterms:created>
  <dcterms:modified xsi:type="dcterms:W3CDTF">2020-08-06T04:24:42Z</dcterms:modified>
</cp:coreProperties>
</file>