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33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0" y="954"/>
      </p:cViewPr>
      <p:guideLst>
        <p:guide orient="horz" pos="1620"/>
        <p:guide pos="3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c90f563f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2" name="Google Shape;182;gec90f563f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ec90f563f4_0_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c90f563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1" name="Google Shape;201;gec90f563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Ссылка по ГОСТ в сервисе цитирования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 читалке можно: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- создавать и редактировать закладки к страницам и заметки к документам </a:t>
            </a:r>
            <a:br>
              <a:rPr lang="en-US"/>
            </a:br>
            <a:r>
              <a:rPr lang="en-US"/>
              <a:t>- создавать и редактировать конспекты с возможностью сохранения их в системе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цитировать необходимый объем текста с автоматически генерируемой библиографической ссылкой на источник для правильного оформления работы по ГОСТу</a:t>
            </a:r>
            <a:endParaRPr/>
          </a:p>
        </p:txBody>
      </p:sp>
      <p:sp>
        <p:nvSpPr>
          <p:cNvPr id="202" name="Google Shape;202;gec90f563f4_0_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14" name="Google Shape;2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e159b3e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4" name="Google Shape;104;gee159b3e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Синим цветом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Добавить области знаний </a:t>
            </a:r>
            <a:endParaRPr/>
          </a:p>
        </p:txBody>
      </p:sp>
      <p:sp>
        <p:nvSpPr>
          <p:cNvPr id="105" name="Google Shape;105;gee159b3eec_0_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e159b3ee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3" name="Google Shape;113;gee159b3ee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Синим цветом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Добавить области знаний </a:t>
            </a:r>
            <a:endParaRPr/>
          </a:p>
        </p:txBody>
      </p:sp>
      <p:sp>
        <p:nvSpPr>
          <p:cNvPr id="114" name="Google Shape;114;gee159b3eec_0_5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e159b3ee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8" name="Google Shape;128;gee159b3ee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Синим цветом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Добавить области знаний </a:t>
            </a:r>
            <a:endParaRPr/>
          </a:p>
        </p:txBody>
      </p:sp>
      <p:sp>
        <p:nvSpPr>
          <p:cNvPr id="129" name="Google Shape;129;gee159b3eec_0_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Синим цветом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Добавить области знаний </a:t>
            </a:r>
            <a:endParaRPr/>
          </a:p>
        </p:txBody>
      </p:sp>
      <p:sp>
        <p:nvSpPr>
          <p:cNvPr id="147" name="Google Shape;147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2874962" y="-1217613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400050" y="2300287"/>
            <a:ext cx="8143875" cy="20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9F3"/>
              </a:buClr>
              <a:buSzPts val="3600"/>
              <a:buFont typeface="Verdana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69F5"/>
              </a:buClr>
              <a:buSzPts val="2000"/>
              <a:buFont typeface="Verdana"/>
              <a:buNone/>
            </a:pPr>
            <a:r>
              <a:rPr lang="en-US" sz="3300" b="1">
                <a:solidFill>
                  <a:srgbClr val="3769F5"/>
                </a:solidFill>
                <a:latin typeface="Verdana"/>
                <a:ea typeface="Verdana"/>
                <a:cs typeface="Verdana"/>
                <a:sym typeface="Verdana"/>
              </a:rPr>
              <a:t>ЭЛЕКТРОННАЯ БИБЛИОТЕКА ДЛЯ СТУДЕНТА</a:t>
            </a:r>
            <a:endParaRPr sz="27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69F5"/>
              </a:buClr>
              <a:buSzPts val="2400"/>
              <a:buFont typeface="Verdana"/>
              <a:buNone/>
            </a:pPr>
            <a:r>
              <a:rPr lang="en-US" sz="2400" b="1" i="0" strike="noStrike" cap="none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e.lanbook.com</a:t>
            </a:r>
            <a:endParaRPr b="1">
              <a:solidFill>
                <a:srgbClr val="3769F3"/>
              </a:solidFill>
            </a:endParaRPr>
          </a:p>
        </p:txBody>
      </p:sp>
      <p:pic>
        <p:nvPicPr>
          <p:cNvPr id="89" name="Google Shape;89;p13" descr="Lan_logotype_rgb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275" y="258762"/>
            <a:ext cx="3297237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/>
        </p:nvSpPr>
        <p:spPr>
          <a:xfrm>
            <a:off x="468312" y="358775"/>
            <a:ext cx="74169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406400" y="319087"/>
            <a:ext cx="8467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9F3"/>
              </a:buClr>
              <a:buSzPts val="1600"/>
              <a:buFont typeface="Verdana"/>
              <a:buNone/>
            </a:pPr>
            <a:r>
              <a:rPr lang="en-US" sz="1600" b="1" i="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ДОСТУП ИЗ ЛЮБОГО МЕСТА</a:t>
            </a:r>
            <a:endParaRPr>
              <a:solidFill>
                <a:srgbClr val="89898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9F3"/>
              </a:buClr>
              <a:buSzPts val="1600"/>
              <a:buFont typeface="Verdana"/>
              <a:buNone/>
            </a:pPr>
            <a:r>
              <a:rPr lang="en-US" sz="1600" b="1" i="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И С ЛЮБОГО УСТРОЙСТВА</a:t>
            </a:r>
            <a:endParaRPr>
              <a:solidFill>
                <a:srgbClr val="898989"/>
              </a:solidFill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415925" y="1398581"/>
            <a:ext cx="8396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</a:pPr>
            <a:r>
              <a:rPr lang="en-US" sz="1600" b="1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Регистрация открывает доступ к: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8" name="Google Shape;188;p22" descr="Безымянный-2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9050" y="274575"/>
            <a:ext cx="5392738" cy="51943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2"/>
          <p:cNvSpPr txBox="1"/>
          <p:nvPr/>
        </p:nvSpPr>
        <p:spPr>
          <a:xfrm>
            <a:off x="704475" y="1928275"/>
            <a:ext cx="6965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книжной полке (избранное)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514350" y="2173637"/>
            <a:ext cx="137100" cy="131100"/>
          </a:xfrm>
          <a:prstGeom prst="flowChartConnector">
            <a:avLst/>
          </a:prstGeom>
          <a:solidFill>
            <a:srgbClr val="3769F3"/>
          </a:solidFill>
          <a:ln w="9525" cap="flat" cmpd="sng">
            <a:solidFill>
              <a:srgbClr val="376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514350" y="2645555"/>
            <a:ext cx="137100" cy="131100"/>
          </a:xfrm>
          <a:prstGeom prst="flowChartConnector">
            <a:avLst/>
          </a:prstGeom>
          <a:solidFill>
            <a:srgbClr val="3769F3"/>
          </a:solidFill>
          <a:ln w="9525" cap="flat" cmpd="sng">
            <a:solidFill>
              <a:srgbClr val="376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514350" y="3137871"/>
            <a:ext cx="137100" cy="131100"/>
          </a:xfrm>
          <a:prstGeom prst="flowChartConnector">
            <a:avLst/>
          </a:prstGeom>
          <a:solidFill>
            <a:srgbClr val="3769F3"/>
          </a:solidFill>
          <a:ln w="9525" cap="flat" cmpd="sng">
            <a:solidFill>
              <a:srgbClr val="376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514350" y="3647076"/>
            <a:ext cx="137100" cy="131100"/>
          </a:xfrm>
          <a:prstGeom prst="flowChartConnector">
            <a:avLst/>
          </a:prstGeom>
          <a:solidFill>
            <a:srgbClr val="3769F3"/>
          </a:solidFill>
          <a:ln w="9525" cap="flat" cmpd="sng">
            <a:solidFill>
              <a:srgbClr val="376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698169" y="2407606"/>
            <a:ext cx="4834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уведомлениям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о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доступных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новинках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704475" y="30130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истории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чтения</a:t>
            </a:r>
            <a:endParaRPr dirty="0"/>
          </a:p>
        </p:txBody>
      </p:sp>
      <p:sp>
        <p:nvSpPr>
          <p:cNvPr id="196" name="Google Shape;196;p22"/>
          <p:cNvSpPr txBox="1"/>
          <p:nvPr/>
        </p:nvSpPr>
        <p:spPr>
          <a:xfrm>
            <a:off x="691863" y="34466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привязке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соцсетей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197" name="Google Shape;197;p22"/>
          <p:cNvSpPr txBox="1"/>
          <p:nvPr/>
        </p:nvSpPr>
        <p:spPr>
          <a:xfrm>
            <a:off x="710781" y="3930638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сервисам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читалки</a:t>
            </a:r>
            <a:endParaRPr dirty="0"/>
          </a:p>
        </p:txBody>
      </p:sp>
      <p:sp>
        <p:nvSpPr>
          <p:cNvPr id="198" name="Google Shape;198;p22"/>
          <p:cNvSpPr/>
          <p:nvPr/>
        </p:nvSpPr>
        <p:spPr>
          <a:xfrm>
            <a:off x="514350" y="4156306"/>
            <a:ext cx="137100" cy="131100"/>
          </a:xfrm>
          <a:prstGeom prst="flowChartConnector">
            <a:avLst/>
          </a:prstGeom>
          <a:solidFill>
            <a:srgbClr val="3769F3"/>
          </a:solidFill>
          <a:ln w="9525" cap="flat" cmpd="sng">
            <a:solidFill>
              <a:srgbClr val="376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/>
        </p:nvSpPr>
        <p:spPr>
          <a:xfrm>
            <a:off x="468312" y="358775"/>
            <a:ext cx="74169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406400" y="319087"/>
            <a:ext cx="84678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9F3"/>
              </a:buClr>
              <a:buSzPts val="1600"/>
              <a:buFont typeface="Verdana"/>
              <a:buNone/>
            </a:pPr>
            <a:r>
              <a:rPr lang="en-US" sz="1600" b="1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СТУДЕНТ </a:t>
            </a:r>
            <a:r>
              <a:rPr lang="en-US" sz="1600" b="1" i="0" u="none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ТРАТИТ МЕНЬШЕ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9F3"/>
              </a:buClr>
              <a:buSzPts val="1600"/>
              <a:buFont typeface="Verdana"/>
              <a:buNone/>
            </a:pPr>
            <a:r>
              <a:rPr lang="en-US" sz="1600" b="1" i="0" u="none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ВРЕМЕНИ НА ПОДГОТОВКУ РЕФЕРАТОВ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9F3"/>
              </a:buClr>
              <a:buSzPts val="1600"/>
              <a:buFont typeface="Verdana"/>
              <a:buNone/>
            </a:pPr>
            <a:r>
              <a:rPr lang="en-US" sz="1600" b="1" i="0" u="none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И НАУЧНЫХ РАБОТ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9F3"/>
              </a:buClr>
              <a:buSzPts val="1600"/>
              <a:buFont typeface="Verdana"/>
              <a:buNone/>
            </a:pPr>
            <a:r>
              <a:rPr lang="en-US" sz="1600" b="1" i="0" u="none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1600" b="1" i="0" u="none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</p:txBody>
      </p:sp>
      <p:sp>
        <p:nvSpPr>
          <p:cNvPr id="206" name="Google Shape;206;p23"/>
          <p:cNvSpPr txBox="1"/>
          <p:nvPr/>
        </p:nvSpPr>
        <p:spPr>
          <a:xfrm>
            <a:off x="406400" y="1203000"/>
            <a:ext cx="52554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9F5"/>
              </a:buClr>
              <a:buSzPts val="1600"/>
              <a:buFont typeface="Verdana"/>
              <a:buNone/>
            </a:pPr>
            <a:r>
              <a:rPr lang="en-US" sz="1600" b="0" i="0" u="none">
                <a:solidFill>
                  <a:schemeClr val="lt1"/>
                </a:solidFill>
                <a:highlight>
                  <a:srgbClr val="3769F3"/>
                </a:highlight>
                <a:latin typeface="Verdana"/>
                <a:ea typeface="Verdana"/>
                <a:cs typeface="Verdana"/>
                <a:sym typeface="Verdana"/>
              </a:rPr>
              <a:t>Сервисы читалки помогут оформить домашнюю, научную, курсовую работу</a:t>
            </a:r>
            <a:endParaRPr>
              <a:solidFill>
                <a:schemeClr val="lt1"/>
              </a:solidFill>
              <a:highlight>
                <a:srgbClr val="3769F3"/>
              </a:highlight>
            </a:endParaRPr>
          </a:p>
          <a:p>
            <a:pPr marL="571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9F5"/>
              </a:buClr>
              <a:buSzPts val="1600"/>
              <a:buFont typeface="Verdana"/>
              <a:buNone/>
            </a:pPr>
            <a:r>
              <a:rPr lang="en-US" sz="1600" b="0" i="0" u="none">
                <a:solidFill>
                  <a:schemeClr val="lt1"/>
                </a:solidFill>
                <a:highlight>
                  <a:srgbClr val="3769F3"/>
                </a:highlight>
                <a:latin typeface="Verdana"/>
                <a:ea typeface="Verdana"/>
                <a:cs typeface="Verdana"/>
                <a:sym typeface="Verdana"/>
              </a:rPr>
              <a:t>быстро и в соответствии с требованиями.</a:t>
            </a:r>
            <a:endParaRPr>
              <a:solidFill>
                <a:schemeClr val="lt1"/>
              </a:solidFill>
              <a:highlight>
                <a:srgbClr val="3769F3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285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Закладки к страницам, выделение цветом</a:t>
            </a:r>
            <a:br>
              <a:rPr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</a:t>
            </a:r>
            <a:br>
              <a:rPr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Конспекты, хранящиеся в личном кабинете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marL="285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Цитирование со ссылкой на источник по ГОСТу 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7" name="Google Shape;207;p23" descr="www-0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3100" y="0"/>
            <a:ext cx="3390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/>
          <p:nvPr/>
        </p:nvSpPr>
        <p:spPr>
          <a:xfrm>
            <a:off x="514350" y="2763325"/>
            <a:ext cx="137100" cy="137100"/>
          </a:xfrm>
          <a:prstGeom prst="flowChartConnector">
            <a:avLst/>
          </a:prstGeom>
          <a:solidFill>
            <a:srgbClr val="3769F3"/>
          </a:solidFill>
          <a:ln w="9525" cap="flat" cmpd="sng">
            <a:solidFill>
              <a:srgbClr val="376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514350" y="3243350"/>
            <a:ext cx="137100" cy="137100"/>
          </a:xfrm>
          <a:prstGeom prst="flowChartConnector">
            <a:avLst/>
          </a:prstGeom>
          <a:solidFill>
            <a:srgbClr val="3769F3"/>
          </a:solidFill>
          <a:ln w="9525" cap="flat" cmpd="sng">
            <a:solidFill>
              <a:srgbClr val="376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514350" y="3723375"/>
            <a:ext cx="137100" cy="137100"/>
          </a:xfrm>
          <a:prstGeom prst="flowChartConnector">
            <a:avLst/>
          </a:prstGeom>
          <a:solidFill>
            <a:srgbClr val="3769F3"/>
          </a:solidFill>
          <a:ln w="9525" cap="flat" cmpd="sng">
            <a:solidFill>
              <a:srgbClr val="376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1" name="Google Shape;211;p23" descr="dd1-0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7075" y="0"/>
            <a:ext cx="3390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/>
        </p:nvSpPr>
        <p:spPr>
          <a:xfrm>
            <a:off x="468312" y="358775"/>
            <a:ext cx="74168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2336800" y="1006475"/>
            <a:ext cx="84678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9F5"/>
              </a:buClr>
              <a:buSzPts val="2400"/>
              <a:buFont typeface="Verdana"/>
              <a:buNone/>
            </a:pPr>
            <a:r>
              <a:rPr lang="en-US" sz="2400" b="0" i="0" u="none">
                <a:solidFill>
                  <a:srgbClr val="3769F5"/>
                </a:solidFill>
                <a:latin typeface="Verdana"/>
                <a:ea typeface="Verdana"/>
                <a:cs typeface="Verdana"/>
                <a:sym typeface="Verdana"/>
              </a:rPr>
              <a:t>РЕГИСТРИРУЙТЕСЬ,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9F5"/>
              </a:buClr>
              <a:buSzPts val="2400"/>
              <a:buFont typeface="Verdana"/>
              <a:buNone/>
            </a:pPr>
            <a:r>
              <a:rPr lang="en-US" sz="2400" i="0" u="none">
                <a:solidFill>
                  <a:srgbClr val="3769F5"/>
                </a:solidFill>
                <a:latin typeface="Verdana"/>
                <a:ea typeface="Verdana"/>
                <a:cs typeface="Verdana"/>
                <a:sym typeface="Verdana"/>
              </a:rPr>
              <a:t>ПОЗНАВАЙТЕ И РАЗВИВАЙТЕСЬ</a:t>
            </a:r>
            <a:r>
              <a:rPr lang="en-US" sz="2400" b="0" i="0" u="none">
                <a:solidFill>
                  <a:srgbClr val="3769F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69F5"/>
              </a:buClr>
              <a:buSzPts val="2400"/>
              <a:buFont typeface="Verdana"/>
              <a:buNone/>
            </a:pPr>
            <a:r>
              <a:rPr lang="en-US" sz="2400" b="0" i="0" u="none">
                <a:solidFill>
                  <a:srgbClr val="3769F5"/>
                </a:solidFill>
                <a:latin typeface="Verdana"/>
                <a:ea typeface="Verdana"/>
                <a:cs typeface="Verdana"/>
                <a:sym typeface="Verdana"/>
              </a:rPr>
              <a:t>В ОБРАЗОВАТЕЛЬНОЙ СРЕДЕ НА </a:t>
            </a:r>
            <a:r>
              <a:rPr lang="en-US" sz="3200" b="1" i="0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E.LANBOOK.COM</a:t>
            </a:r>
            <a:endParaRPr>
              <a:solidFill>
                <a:srgbClr val="898989"/>
              </a:solidFill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-741362" y="4081462"/>
            <a:ext cx="8397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 b="0" i="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Хотите еще раз посмотреть презентацию?</a:t>
            </a:r>
            <a:endParaRPr>
              <a:solidFill>
                <a:srgbClr val="898989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 b="0" i="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Заберите е</a:t>
            </a:r>
            <a:r>
              <a:rPr lang="en-US" sz="1600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е</a:t>
            </a:r>
            <a:r>
              <a:rPr lang="en-US" sz="1600" b="0" i="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 себе!</a:t>
            </a:r>
            <a:endParaRPr>
              <a:solidFill>
                <a:srgbClr val="898989"/>
              </a:solidFill>
            </a:endParaRPr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50" y="1063113"/>
            <a:ext cx="1651226" cy="165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0325" y="3948350"/>
            <a:ext cx="851200" cy="8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468312" y="358775"/>
            <a:ext cx="74168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06400" y="319087"/>
            <a:ext cx="8467725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9F3"/>
              </a:buClr>
              <a:buSzPts val="1600"/>
              <a:buFont typeface="Verdana"/>
              <a:buNone/>
            </a:pPr>
            <a:r>
              <a:rPr lang="en-US" sz="1600" b="1" i="0" u="none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СТУДЕНТ ПОЛУЧАЕТ БЫСТРЫЙ,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9F3"/>
              </a:buClr>
              <a:buSzPts val="1600"/>
              <a:buFont typeface="Verdana"/>
              <a:buNone/>
            </a:pPr>
            <a:r>
              <a:rPr lang="en-US" sz="1600" b="1" i="0" u="none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БЕСПЛАТНЫЙ И КРУГЛОСУТОЧНЫЙ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9F3"/>
              </a:buClr>
              <a:buSzPts val="1600"/>
              <a:buFont typeface="Verdana"/>
              <a:buNone/>
            </a:pPr>
            <a:r>
              <a:rPr lang="en-US" sz="1600" b="1" i="0" u="none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ДОСТУП К УЧЕБНОЙ ЛИТЕРАТУРЕ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425450" y="1331912"/>
            <a:ext cx="8396400" cy="3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9F3"/>
              </a:buClr>
              <a:buSzPts val="1600"/>
              <a:buFont typeface="Verdana"/>
              <a:buNone/>
            </a:pPr>
            <a:r>
              <a:rPr lang="en-US" sz="1600" b="1" i="0" u="none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Электронная библиотека Лань </a:t>
            </a:r>
            <a:r>
              <a:rPr lang="en-US" sz="1050">
                <a:solidFill>
                  <a:srgbClr val="4D5156"/>
                </a:solidFill>
                <a:latin typeface="Verdana"/>
                <a:ea typeface="Verdana"/>
                <a:cs typeface="Verdana"/>
                <a:sym typeface="Verdana"/>
              </a:rPr>
              <a:t>—</a:t>
            </a: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это: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highlight>
                <a:srgbClr val="3769F3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Современный IT-сервис с возможностью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авторизации через соцсети,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чтобы не запоминать пароль.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385D8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Всё необходимое для вас купила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учебная организация.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85D8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Занимайтесь и читайте независимо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от графика работы библиотеки вашего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учебного заведения.</a:t>
            </a:r>
            <a:r>
              <a:rPr lang="en-US" sz="1400" b="1" i="0" u="none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</p:txBody>
      </p:sp>
      <p:pic>
        <p:nvPicPr>
          <p:cNvPr id="98" name="Google Shape;98;p14" descr="pexels-andrwqea-piacquadio-378668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3300" y="0"/>
            <a:ext cx="31607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>
            <a:off x="514350" y="1827175"/>
            <a:ext cx="1984800" cy="213000"/>
          </a:xfrm>
          <a:prstGeom prst="roundRect">
            <a:avLst>
              <a:gd name="adj" fmla="val 16667"/>
            </a:avLst>
          </a:prstGeom>
          <a:solidFill>
            <a:srgbClr val="3769F3"/>
          </a:solidFill>
          <a:ln w="9525" cap="flat" cmpd="sng">
            <a:solidFill>
              <a:srgbClr val="376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Быстрый доступ</a:t>
            </a:r>
            <a:endParaRPr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514350" y="2862175"/>
            <a:ext cx="4229700" cy="213000"/>
          </a:xfrm>
          <a:prstGeom prst="roundRect">
            <a:avLst>
              <a:gd name="adj" fmla="val 16667"/>
            </a:avLst>
          </a:prstGeom>
          <a:solidFill>
            <a:srgbClr val="3769F3"/>
          </a:solidFill>
          <a:ln w="9525" cap="flat" cmpd="sng">
            <a:solidFill>
              <a:srgbClr val="376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lt1"/>
                </a:solidFill>
                <a:highlight>
                  <a:srgbClr val="3769F3"/>
                </a:highlight>
                <a:latin typeface="Verdana"/>
                <a:ea typeface="Verdana"/>
                <a:cs typeface="Verdana"/>
                <a:sym typeface="Verdana"/>
              </a:rPr>
              <a:t>Бесплатная литература для студентов</a:t>
            </a:r>
            <a:endParaRPr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514350" y="3678225"/>
            <a:ext cx="2689200" cy="213000"/>
          </a:xfrm>
          <a:prstGeom prst="roundRect">
            <a:avLst>
              <a:gd name="adj" fmla="val 16667"/>
            </a:avLst>
          </a:prstGeom>
          <a:solidFill>
            <a:srgbClr val="3769F3"/>
          </a:solidFill>
          <a:ln w="9525" cap="flat" cmpd="sng">
            <a:solidFill>
              <a:srgbClr val="376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lt1"/>
                </a:solidFill>
                <a:highlight>
                  <a:srgbClr val="3769F3"/>
                </a:highlight>
                <a:latin typeface="Verdana"/>
                <a:ea typeface="Verdana"/>
                <a:cs typeface="Verdana"/>
                <a:sym typeface="Verdana"/>
              </a:rPr>
              <a:t>Круглосуточный доступ</a:t>
            </a:r>
            <a:endParaRPr sz="13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468312" y="358775"/>
            <a:ext cx="74169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06400" y="319075"/>
            <a:ext cx="4603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9F3"/>
              </a:buClr>
              <a:buSzPts val="1600"/>
              <a:buFont typeface="Verdana"/>
              <a:buNone/>
            </a:pPr>
            <a:r>
              <a:rPr lang="en-US" sz="1600" b="1" i="0" u="none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ШИРОКИЙ ВЫБОР КАЧЕСТВЕННЫХ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9F3"/>
              </a:buClr>
              <a:buSzPts val="1600"/>
              <a:buFont typeface="Verdana"/>
              <a:buNone/>
            </a:pPr>
            <a:r>
              <a:rPr lang="en-US" sz="1600" b="1" i="0" u="none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И АКТУАЛЬНЫХ ИЗДАНИЙ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9F3"/>
              </a:buClr>
              <a:buSzPts val="1600"/>
              <a:buFont typeface="Verdana"/>
              <a:buNone/>
            </a:pPr>
            <a:r>
              <a:rPr lang="en-US" sz="1600" b="1" i="0" u="none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ПО НУЖНЫМ ДИСЦИПЛИНАМ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437300" y="1607825"/>
            <a:ext cx="4542000" cy="28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Источники знаний для развития и познания от авторов и экспертов научного и профессионального сообщества.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Учебная литература от ведущих издательств.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Поиск научной и учебной информации начинается в библиотеке.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0" name="Google Shape;110;p15" descr="07_lasst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7900" y="0"/>
            <a:ext cx="30861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468312" y="358775"/>
            <a:ext cx="74169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406400" y="319075"/>
            <a:ext cx="4603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769F3"/>
              </a:buClr>
              <a:buSzPts val="1600"/>
              <a:buFont typeface="Verdana"/>
              <a:buNone/>
            </a:pPr>
            <a:r>
              <a:rPr lang="en-US" sz="1600" b="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ШИРОКИЙ ВЫБОР КАЧЕСТВЕННЫХ</a:t>
            </a:r>
            <a:endParaRPr>
              <a:solidFill>
                <a:srgbClr val="89898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769F3"/>
              </a:buClr>
              <a:buSzPts val="1600"/>
              <a:buFont typeface="Verdana"/>
              <a:buNone/>
            </a:pPr>
            <a:r>
              <a:rPr lang="en-US" sz="1600" b="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И АКТУАЛЬНЫХ ИЗДАНИЙ</a:t>
            </a:r>
            <a:endParaRPr>
              <a:solidFill>
                <a:srgbClr val="89898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769F3"/>
              </a:buClr>
              <a:buSzPts val="1600"/>
              <a:buFont typeface="Verdana"/>
              <a:buNone/>
            </a:pPr>
            <a:r>
              <a:rPr lang="en-US" sz="1600" b="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ПО НУЖНЫМ ДИСЦИПЛИНАМ</a:t>
            </a:r>
            <a:endParaRPr sz="1600" b="1">
              <a:solidFill>
                <a:srgbClr val="89898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697050" y="1706150"/>
            <a:ext cx="4022400" cy="20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Учебники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Учебные пособия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Учебно-методические пособия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Монографии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Курсы лекций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Научные журналы со статьями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ведущих научных школ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514350" y="1829050"/>
            <a:ext cx="137100" cy="130500"/>
          </a:xfrm>
          <a:prstGeom prst="ellipse">
            <a:avLst/>
          </a:prstGeom>
          <a:solidFill>
            <a:srgbClr val="3769F3"/>
          </a:solidFill>
          <a:ln w="9525" cap="flat" cmpd="sng">
            <a:solidFill>
              <a:srgbClr val="376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514350" y="2102172"/>
            <a:ext cx="137100" cy="130500"/>
          </a:xfrm>
          <a:prstGeom prst="ellipse">
            <a:avLst/>
          </a:prstGeom>
          <a:solidFill>
            <a:srgbClr val="3769F3"/>
          </a:solidFill>
          <a:ln w="9525" cap="flat" cmpd="sng">
            <a:solidFill>
              <a:srgbClr val="376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514350" y="2375281"/>
            <a:ext cx="137100" cy="130500"/>
          </a:xfrm>
          <a:prstGeom prst="ellipse">
            <a:avLst/>
          </a:prstGeom>
          <a:solidFill>
            <a:srgbClr val="3769F3"/>
          </a:solidFill>
          <a:ln w="9525" cap="flat" cmpd="sng">
            <a:solidFill>
              <a:srgbClr val="376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514350" y="2638528"/>
            <a:ext cx="137100" cy="130500"/>
          </a:xfrm>
          <a:prstGeom prst="ellipse">
            <a:avLst/>
          </a:prstGeom>
          <a:solidFill>
            <a:srgbClr val="3769F3"/>
          </a:solidFill>
          <a:ln w="9525" cap="flat" cmpd="sng">
            <a:solidFill>
              <a:srgbClr val="376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514350" y="2921537"/>
            <a:ext cx="137100" cy="130500"/>
          </a:xfrm>
          <a:prstGeom prst="ellipse">
            <a:avLst/>
          </a:prstGeom>
          <a:solidFill>
            <a:srgbClr val="3769F3"/>
          </a:solidFill>
          <a:ln w="9525" cap="flat" cmpd="sng">
            <a:solidFill>
              <a:srgbClr val="376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514350" y="3218996"/>
            <a:ext cx="137100" cy="130500"/>
          </a:xfrm>
          <a:prstGeom prst="ellipse">
            <a:avLst/>
          </a:prstGeom>
          <a:solidFill>
            <a:srgbClr val="3769F3"/>
          </a:solidFill>
          <a:ln w="9525" cap="flat" cmpd="sng">
            <a:solidFill>
              <a:srgbClr val="376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399" y="0"/>
            <a:ext cx="3349598" cy="5111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/>
        </p:nvSpPr>
        <p:spPr>
          <a:xfrm>
            <a:off x="468312" y="358775"/>
            <a:ext cx="74169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406400" y="319075"/>
            <a:ext cx="4603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9F3"/>
              </a:buClr>
              <a:buSzPts val="1600"/>
              <a:buFont typeface="Verdana"/>
              <a:buNone/>
            </a:pPr>
            <a:r>
              <a:rPr lang="en-US" sz="1600" b="1" i="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ШИРОКИЙ ВЫБОР КАЧЕСТВЕННЫХ</a:t>
            </a:r>
            <a:endParaRPr>
              <a:solidFill>
                <a:srgbClr val="89898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9F3"/>
              </a:buClr>
              <a:buSzPts val="1600"/>
              <a:buFont typeface="Verdana"/>
              <a:buNone/>
            </a:pPr>
            <a:r>
              <a:rPr lang="en-US" sz="1600" b="1" i="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И АКТУАЛЬНЫХ ИЗДАНИЙ</a:t>
            </a:r>
            <a:endParaRPr>
              <a:solidFill>
                <a:srgbClr val="89898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9F3"/>
              </a:buClr>
              <a:buSzPts val="1600"/>
              <a:buFont typeface="Verdana"/>
              <a:buNone/>
            </a:pPr>
            <a:r>
              <a:rPr lang="en-US" sz="1600" b="1" i="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ПО НУЖНЫМ ДИСЦИПЛИНАМ</a:t>
            </a:r>
            <a:endParaRPr>
              <a:solidFill>
                <a:srgbClr val="898989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789150" y="1716025"/>
            <a:ext cx="756570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Математика</a:t>
            </a:r>
            <a:r>
              <a:rPr lang="en-US" dirty="0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lt1"/>
                </a:solidFill>
                <a:highlight>
                  <a:srgbClr val="385D8A"/>
                </a:highlight>
                <a:latin typeface="Verdana"/>
                <a:ea typeface="Verdana"/>
                <a:cs typeface="Verdana"/>
                <a:sym typeface="Verdana"/>
              </a:rPr>
              <a:t>Физика</a:t>
            </a:r>
            <a:r>
              <a:rPr lang="en-US" dirty="0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Теоретическая</a:t>
            </a:r>
            <a:r>
              <a:rPr lang="en-US" dirty="0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механика</a:t>
            </a:r>
            <a:r>
              <a:rPr lang="en-US" dirty="0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lt1"/>
                </a:solidFill>
                <a:highlight>
                  <a:srgbClr val="3769F5"/>
                </a:highlight>
                <a:latin typeface="Verdana"/>
                <a:ea typeface="Verdana"/>
                <a:cs typeface="Verdana"/>
                <a:sym typeface="Verdana"/>
              </a:rPr>
              <a:t>Инженерно-технические</a:t>
            </a:r>
            <a:r>
              <a:rPr lang="en-US" dirty="0">
                <a:solidFill>
                  <a:schemeClr val="lt1"/>
                </a:solidFill>
                <a:highlight>
                  <a:srgbClr val="3769F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lt1"/>
                </a:solidFill>
                <a:highlight>
                  <a:srgbClr val="3769F5"/>
                </a:highlight>
                <a:latin typeface="Verdana"/>
                <a:ea typeface="Verdana"/>
                <a:cs typeface="Verdana"/>
                <a:sym typeface="Verdana"/>
              </a:rPr>
              <a:t>науки</a:t>
            </a:r>
            <a:endParaRPr dirty="0">
              <a:solidFill>
                <a:schemeClr val="lt1"/>
              </a:solidFill>
              <a:highlight>
                <a:srgbClr val="3769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Ветеринария</a:t>
            </a:r>
            <a:r>
              <a:rPr lang="en-US" dirty="0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сельское</a:t>
            </a:r>
            <a:r>
              <a:rPr lang="en-US" dirty="0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хозяйство</a:t>
            </a:r>
            <a:r>
              <a:rPr lang="en-US" dirty="0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Лесное</a:t>
            </a:r>
            <a:r>
              <a:rPr lang="en-US" dirty="0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хозяйство</a:t>
            </a:r>
            <a:r>
              <a:rPr lang="en-US" dirty="0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лесоинженерное</a:t>
            </a:r>
            <a:r>
              <a:rPr lang="en-US" dirty="0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дело</a:t>
            </a:r>
            <a:endParaRPr dirty="0">
              <a:solidFill>
                <a:srgbClr val="3769F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  <a:highlight>
                  <a:srgbClr val="3769F5"/>
                </a:highlight>
                <a:latin typeface="Verdana"/>
                <a:ea typeface="Verdana"/>
                <a:cs typeface="Verdana"/>
                <a:sym typeface="Verdana"/>
              </a:rPr>
              <a:t>Экономика</a:t>
            </a:r>
            <a:r>
              <a:rPr lang="en-US" dirty="0">
                <a:solidFill>
                  <a:schemeClr val="lt1"/>
                </a:solidFill>
                <a:highlight>
                  <a:srgbClr val="3769F5"/>
                </a:highlight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dirty="0" err="1">
                <a:solidFill>
                  <a:schemeClr val="lt1"/>
                </a:solidFill>
                <a:highlight>
                  <a:srgbClr val="3769F5"/>
                </a:highlight>
                <a:latin typeface="Verdana"/>
                <a:ea typeface="Verdana"/>
                <a:cs typeface="Verdana"/>
                <a:sym typeface="Verdana"/>
              </a:rPr>
              <a:t>менеджмент</a:t>
            </a:r>
            <a:r>
              <a:rPr lang="en-US" dirty="0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Информатика</a:t>
            </a:r>
            <a:r>
              <a:rPr lang="en-US" dirty="0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Образовательная</a:t>
            </a:r>
            <a:r>
              <a:rPr lang="en-US" dirty="0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робототехника</a:t>
            </a:r>
            <a:endParaRPr dirty="0">
              <a:solidFill>
                <a:srgbClr val="3769F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Технологии</a:t>
            </a:r>
            <a:r>
              <a:rPr lang="en-US" dirty="0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легкой</a:t>
            </a:r>
            <a:r>
              <a:rPr lang="en-US" dirty="0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промышленности</a:t>
            </a:r>
            <a:r>
              <a:rPr lang="en-US" dirty="0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Языкознание</a:t>
            </a:r>
            <a:r>
              <a:rPr lang="en-US" dirty="0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литературоведение</a:t>
            </a:r>
            <a:endParaRPr dirty="0">
              <a:solidFill>
                <a:srgbClr val="3769F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Русский</a:t>
            </a:r>
            <a:r>
              <a:rPr lang="en-US" dirty="0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как</a:t>
            </a:r>
            <a:r>
              <a:rPr lang="en-US" dirty="0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иностранный</a:t>
            </a:r>
            <a:r>
              <a:rPr lang="en-US" dirty="0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lt1"/>
                </a:solidFill>
                <a:highlight>
                  <a:schemeClr val="dk2"/>
                </a:highlight>
                <a:latin typeface="Verdana"/>
                <a:ea typeface="Verdana"/>
                <a:cs typeface="Verdana"/>
                <a:sym typeface="Verdana"/>
              </a:rPr>
              <a:t>Право</a:t>
            </a:r>
            <a:r>
              <a:rPr lang="en-US" dirty="0">
                <a:solidFill>
                  <a:schemeClr val="lt1"/>
                </a:solidFill>
                <a:highlight>
                  <a:schemeClr val="dk2"/>
                </a:highlight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dirty="0" err="1">
                <a:solidFill>
                  <a:schemeClr val="lt1"/>
                </a:solidFill>
                <a:highlight>
                  <a:schemeClr val="dk2"/>
                </a:highlight>
                <a:latin typeface="Verdana"/>
                <a:ea typeface="Verdana"/>
                <a:cs typeface="Verdana"/>
                <a:sym typeface="Verdana"/>
              </a:rPr>
              <a:t>Юридические</a:t>
            </a:r>
            <a:r>
              <a:rPr lang="en-US" dirty="0">
                <a:solidFill>
                  <a:schemeClr val="lt1"/>
                </a:solidFill>
                <a:highlight>
                  <a:schemeClr val="dk2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lt1"/>
                </a:solidFill>
                <a:highlight>
                  <a:schemeClr val="dk2"/>
                </a:highlight>
                <a:latin typeface="Verdana"/>
                <a:ea typeface="Verdana"/>
                <a:cs typeface="Verdana"/>
                <a:sym typeface="Verdana"/>
              </a:rPr>
              <a:t>науки</a:t>
            </a:r>
            <a:r>
              <a:rPr lang="en-US" dirty="0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Балет</a:t>
            </a:r>
            <a:r>
              <a:rPr lang="en-US" dirty="0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Танец</a:t>
            </a:r>
            <a:r>
              <a:rPr lang="en-US" dirty="0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dirty="0">
              <a:solidFill>
                <a:srgbClr val="3769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Хореография</a:t>
            </a:r>
            <a:r>
              <a:rPr lang="en-US" dirty="0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Музыка</a:t>
            </a:r>
            <a:r>
              <a:rPr lang="en-US" dirty="0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театр</a:t>
            </a:r>
            <a:r>
              <a:rPr lang="en-US" dirty="0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Психология</a:t>
            </a:r>
            <a:r>
              <a:rPr lang="en-US" dirty="0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Педагогика</a:t>
            </a:r>
            <a:r>
              <a:rPr lang="en-US" dirty="0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Нанотехнологии</a:t>
            </a:r>
            <a:r>
              <a:rPr lang="en-US" dirty="0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Химия</a:t>
            </a:r>
            <a:r>
              <a:rPr lang="en-US" dirty="0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Социально-гуманитарные</a:t>
            </a:r>
            <a:r>
              <a:rPr lang="en-US" dirty="0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науки</a:t>
            </a:r>
            <a:r>
              <a:rPr lang="en-US" dirty="0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lt1"/>
                </a:solidFill>
                <a:highlight>
                  <a:srgbClr val="3769F3"/>
                </a:highlight>
                <a:latin typeface="Verdana"/>
                <a:ea typeface="Verdana"/>
                <a:cs typeface="Verdana"/>
                <a:sym typeface="Verdana"/>
              </a:rPr>
              <a:t>Технологии</a:t>
            </a:r>
            <a:r>
              <a:rPr lang="en-US" dirty="0">
                <a:solidFill>
                  <a:schemeClr val="lt1"/>
                </a:solidFill>
                <a:highlight>
                  <a:srgbClr val="3769F3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lt1"/>
                </a:solidFill>
                <a:highlight>
                  <a:srgbClr val="3769F3"/>
                </a:highlight>
                <a:latin typeface="Verdana"/>
                <a:ea typeface="Verdana"/>
                <a:cs typeface="Verdana"/>
                <a:sym typeface="Verdana"/>
              </a:rPr>
              <a:t>пищевых</a:t>
            </a:r>
            <a:r>
              <a:rPr lang="en-US" dirty="0">
                <a:solidFill>
                  <a:schemeClr val="lt1"/>
                </a:solidFill>
                <a:highlight>
                  <a:srgbClr val="3769F3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lt1"/>
                </a:solidFill>
                <a:highlight>
                  <a:srgbClr val="3769F3"/>
                </a:highlight>
                <a:latin typeface="Verdana"/>
                <a:ea typeface="Verdana"/>
                <a:cs typeface="Verdana"/>
                <a:sym typeface="Verdana"/>
              </a:rPr>
              <a:t>производств</a:t>
            </a:r>
            <a:endParaRPr dirty="0">
              <a:solidFill>
                <a:schemeClr val="lt1"/>
              </a:solidFill>
              <a:highlight>
                <a:srgbClr val="3769F3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Физкультура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Спорт</a:t>
            </a:r>
            <a:r>
              <a:rPr lang="en-US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lt1"/>
                </a:solidFill>
                <a:highlight>
                  <a:schemeClr val="dk2"/>
                </a:highlight>
                <a:latin typeface="Verdana"/>
                <a:ea typeface="Verdana"/>
                <a:cs typeface="Verdana"/>
                <a:sym typeface="Verdana"/>
              </a:rPr>
              <a:t>Медицина</a:t>
            </a:r>
            <a:r>
              <a:rPr lang="en-US" dirty="0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Биология</a:t>
            </a:r>
            <a:r>
              <a:rPr lang="en-US" dirty="0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Художественная</a:t>
            </a:r>
            <a:r>
              <a:rPr lang="en-US" dirty="0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литература</a:t>
            </a:r>
            <a:endParaRPr dirty="0">
              <a:solidFill>
                <a:srgbClr val="3769F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География</a:t>
            </a:r>
            <a:r>
              <a:rPr lang="en-US" dirty="0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Искусствоведение</a:t>
            </a:r>
            <a:r>
              <a:rPr lang="en-US" dirty="0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Библиотечно-информационная</a:t>
            </a:r>
            <a:r>
              <a:rPr lang="en-US" dirty="0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деятельность</a:t>
            </a:r>
            <a:endParaRPr dirty="0">
              <a:solidFill>
                <a:srgbClr val="3769F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Сервис</a:t>
            </a:r>
            <a:r>
              <a:rPr lang="en-US" dirty="0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туризм</a:t>
            </a:r>
            <a:r>
              <a:rPr lang="en-US" dirty="0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lt1"/>
                </a:solidFill>
                <a:highlight>
                  <a:srgbClr val="3769F3"/>
                </a:highlight>
                <a:latin typeface="Verdana"/>
                <a:ea typeface="Verdana"/>
                <a:cs typeface="Verdana"/>
                <a:sym typeface="Verdana"/>
              </a:rPr>
              <a:t>Деловая</a:t>
            </a:r>
            <a:r>
              <a:rPr lang="en-US" dirty="0">
                <a:solidFill>
                  <a:schemeClr val="lt1"/>
                </a:solidFill>
                <a:highlight>
                  <a:srgbClr val="3769F3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lt1"/>
                </a:solidFill>
                <a:highlight>
                  <a:srgbClr val="3769F3"/>
                </a:highlight>
                <a:latin typeface="Verdana"/>
                <a:ea typeface="Verdana"/>
                <a:cs typeface="Verdana"/>
                <a:sym typeface="Verdana"/>
              </a:rPr>
              <a:t>литература</a:t>
            </a:r>
            <a:r>
              <a:rPr lang="en-US" dirty="0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Экология</a:t>
            </a:r>
            <a:r>
              <a:rPr lang="en-US" dirty="0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Журналистика</a:t>
            </a:r>
            <a:r>
              <a:rPr lang="en-US" dirty="0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dirty="0" err="1">
                <a:solidFill>
                  <a:srgbClr val="3769F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медиабизнес</a:t>
            </a:r>
            <a:endParaRPr sz="1600" dirty="0">
              <a:solidFill>
                <a:srgbClr val="3769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523549" y="1314700"/>
            <a:ext cx="3999023" cy="236700"/>
          </a:xfrm>
          <a:prstGeom prst="roundRect">
            <a:avLst>
              <a:gd name="adj" fmla="val 16667"/>
            </a:avLst>
          </a:prstGeom>
          <a:solidFill>
            <a:srgbClr val="3769F3"/>
          </a:solidFill>
          <a:ln w="9525" cap="flat" cmpd="sng">
            <a:solidFill>
              <a:srgbClr val="376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По десяткам областей знаний</a:t>
            </a:r>
            <a:endParaRPr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/>
        </p:nvSpPr>
        <p:spPr>
          <a:xfrm>
            <a:off x="468312" y="358775"/>
            <a:ext cx="74168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406400" y="319087"/>
            <a:ext cx="8467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9F3"/>
              </a:buClr>
              <a:buSzPts val="1600"/>
              <a:buFont typeface="Verdana"/>
              <a:buNone/>
            </a:pPr>
            <a:r>
              <a:rPr lang="en-US" sz="1600" b="1" i="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ШИРОКИЙ ВЫБОР КАЧЕСТВЕННЫХ</a:t>
            </a:r>
            <a:endParaRPr>
              <a:solidFill>
                <a:srgbClr val="89898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9F3"/>
              </a:buClr>
              <a:buSzPts val="1600"/>
              <a:buFont typeface="Verdana"/>
              <a:buNone/>
            </a:pPr>
            <a:r>
              <a:rPr lang="en-US" sz="1600" b="1" i="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И АКТУАЛЬНЫХ ИЗДАНИЙ</a:t>
            </a:r>
            <a:endParaRPr>
              <a:solidFill>
                <a:srgbClr val="89898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9F3"/>
              </a:buClr>
              <a:buSzPts val="1600"/>
              <a:buFont typeface="Verdana"/>
              <a:buNone/>
            </a:pPr>
            <a:r>
              <a:rPr lang="en-US" sz="1600" b="1" i="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ПО НУЖНЫМ ДИСЦИПЛИНАМ</a:t>
            </a:r>
            <a:endParaRPr>
              <a:solidFill>
                <a:srgbClr val="898989"/>
              </a:solidFill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442100" y="2033112"/>
            <a:ext cx="83964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Поиск нужного издания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поисковой строке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(по ключевому слову, по автору,</a:t>
            </a:r>
            <a:r>
              <a:rPr lang="en-US"/>
              <a:t> </a:t>
            </a: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 названию)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или по каталогу</a:t>
            </a:r>
            <a:r>
              <a:rPr lang="en-US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</p:txBody>
      </p:sp>
      <p:pic>
        <p:nvPicPr>
          <p:cNvPr id="143" name="Google Shape;143;p18" descr="Беwrз имени-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1062" y="0"/>
            <a:ext cx="31829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/>
        </p:nvSpPr>
        <p:spPr>
          <a:xfrm>
            <a:off x="468312" y="358775"/>
            <a:ext cx="74168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406400" y="319087"/>
            <a:ext cx="8467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9F3"/>
              </a:buClr>
              <a:buSzPts val="1600"/>
              <a:buFont typeface="Verdana"/>
              <a:buNone/>
            </a:pPr>
            <a:r>
              <a:rPr lang="en-US" sz="1600" b="1" i="0" u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ШИРОКИЙ ВЫБОР КАЧЕСТВЕННЫХ</a:t>
            </a:r>
            <a:endParaRPr>
              <a:solidFill>
                <a:srgbClr val="88888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9F3"/>
              </a:buClr>
              <a:buSzPts val="1600"/>
              <a:buFont typeface="Verdana"/>
              <a:buNone/>
            </a:pPr>
            <a:r>
              <a:rPr lang="en-US" sz="1600" b="1" i="0" u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И АКТУАЛЬНЫХ ИЗДАНИЙ</a:t>
            </a:r>
            <a:endParaRPr>
              <a:solidFill>
                <a:srgbClr val="88888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9F3"/>
              </a:buClr>
              <a:buSzPts val="1600"/>
              <a:buFont typeface="Verdana"/>
              <a:buNone/>
            </a:pPr>
            <a:r>
              <a:rPr lang="en-US" sz="1600" b="1" i="0" u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ПО НУЖНЫМ ДИСЦИПЛИНАМ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523550" y="2196575"/>
            <a:ext cx="5017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Доступн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ые книги и разделы каталога </a:t>
            </a: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выделен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ы</a:t>
            </a: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1" i="0" u="none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синим</a:t>
            </a: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цветом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b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</a:t>
            </a: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едоступные — </a:t>
            </a:r>
            <a:r>
              <a:rPr lang="en-US" sz="1600" b="1" i="0" u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серым</a:t>
            </a: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цветом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5856287" y="0"/>
            <a:ext cx="3457500" cy="51435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9" descr="bookmawerwerrk-button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1063" y="415364"/>
            <a:ext cx="884500" cy="88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 descr="booerwerkmark-button-0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1100" y="1851100"/>
            <a:ext cx="944425" cy="9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6949900" y="3185150"/>
            <a:ext cx="50700" cy="135000"/>
          </a:xfrm>
          <a:prstGeom prst="chevron">
            <a:avLst>
              <a:gd name="adj" fmla="val 50000"/>
            </a:avLst>
          </a:prstGeom>
          <a:solidFill>
            <a:srgbClr val="888888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7000600" y="3027575"/>
            <a:ext cx="1449300" cy="16392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Математика </a:t>
            </a:r>
            <a:endParaRPr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769F3"/>
                </a:solidFill>
                <a:latin typeface="Calibri"/>
                <a:ea typeface="Calibri"/>
                <a:cs typeface="Calibri"/>
                <a:sym typeface="Calibri"/>
              </a:rPr>
              <a:t>Физика</a:t>
            </a:r>
            <a:endParaRPr>
              <a:solidFill>
                <a:srgbClr val="3769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Информатика</a:t>
            </a:r>
            <a:endParaRPr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769F3"/>
                </a:solidFill>
                <a:latin typeface="Calibri"/>
                <a:ea typeface="Calibri"/>
                <a:cs typeface="Calibri"/>
                <a:sym typeface="Calibri"/>
              </a:rPr>
              <a:t>Юриспруденция</a:t>
            </a:r>
            <a:endParaRPr>
              <a:solidFill>
                <a:srgbClr val="3769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Педагогика</a:t>
            </a:r>
            <a:endParaRPr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Инженерия</a:t>
            </a:r>
            <a:endParaRPr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6949900" y="3426775"/>
            <a:ext cx="50700" cy="135000"/>
          </a:xfrm>
          <a:prstGeom prst="chevron">
            <a:avLst>
              <a:gd name="adj" fmla="val 50000"/>
            </a:avLst>
          </a:prstGeom>
          <a:solidFill>
            <a:srgbClr val="3769F3"/>
          </a:solidFill>
          <a:ln w="9525" cap="flat" cmpd="sng">
            <a:solidFill>
              <a:srgbClr val="376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6949900" y="3668400"/>
            <a:ext cx="50700" cy="135000"/>
          </a:xfrm>
          <a:prstGeom prst="chevron">
            <a:avLst>
              <a:gd name="adj" fmla="val 50000"/>
            </a:avLst>
          </a:prstGeom>
          <a:solidFill>
            <a:srgbClr val="888888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6949900" y="3910025"/>
            <a:ext cx="50700" cy="135000"/>
          </a:xfrm>
          <a:prstGeom prst="chevron">
            <a:avLst>
              <a:gd name="adj" fmla="val 50000"/>
            </a:avLst>
          </a:prstGeom>
          <a:solidFill>
            <a:srgbClr val="3769F3"/>
          </a:solidFill>
          <a:ln w="9525" cap="flat" cmpd="sng">
            <a:solidFill>
              <a:srgbClr val="376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6949900" y="4151650"/>
            <a:ext cx="50700" cy="135000"/>
          </a:xfrm>
          <a:prstGeom prst="chevron">
            <a:avLst>
              <a:gd name="adj" fmla="val 50000"/>
            </a:avLst>
          </a:prstGeom>
          <a:solidFill>
            <a:srgbClr val="888888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6949900" y="4393275"/>
            <a:ext cx="50700" cy="135000"/>
          </a:xfrm>
          <a:prstGeom prst="chevron">
            <a:avLst>
              <a:gd name="adj" fmla="val 50000"/>
            </a:avLst>
          </a:prstGeom>
          <a:solidFill>
            <a:srgbClr val="888888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/>
        </p:nvSpPr>
        <p:spPr>
          <a:xfrm>
            <a:off x="468312" y="358775"/>
            <a:ext cx="74168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406400" y="319087"/>
            <a:ext cx="8467725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9F3"/>
              </a:buClr>
              <a:buSzPts val="1600"/>
              <a:buFont typeface="Verdana"/>
              <a:buNone/>
            </a:pPr>
            <a:r>
              <a:rPr lang="en-US" sz="1600" b="1" i="0" u="none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ДОСТУП ИЗ ЛЮБОГО МЕСТА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9F3"/>
              </a:buClr>
              <a:buSzPts val="1600"/>
              <a:buFont typeface="Verdana"/>
              <a:buNone/>
            </a:pPr>
            <a:r>
              <a:rPr lang="en-US" sz="1600" b="1" i="0" u="none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И С ЛЮБОГО УСТРОЙСТВА</a:t>
            </a:r>
            <a:endParaRPr/>
          </a:p>
        </p:txBody>
      </p:sp>
      <p:sp>
        <p:nvSpPr>
          <p:cNvPr id="169" name="Google Shape;169;p20"/>
          <p:cNvSpPr txBox="1"/>
          <p:nvPr/>
        </p:nvSpPr>
        <p:spPr>
          <a:xfrm>
            <a:off x="442063" y="1663662"/>
            <a:ext cx="83964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</a:pP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Чтобы получить доступ к литературе</a:t>
            </a:r>
            <a:endParaRPr sz="1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</a:pP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вне сети учебной организации,</a:t>
            </a:r>
            <a:endParaRPr sz="1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</a:pPr>
            <a:r>
              <a:rPr lang="en-US" sz="1600" b="1" i="0" u="none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зарегистрируйтесь</a:t>
            </a: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sz="1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</a:pP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Пользуйтесь</a:t>
            </a:r>
            <a:endParaRPr sz="1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</a:pP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электронной библиотекой</a:t>
            </a:r>
            <a:endParaRPr sz="1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None/>
            </a:pPr>
            <a:r>
              <a:rPr lang="en-US" sz="1600" b="1" i="0" u="none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с любого устройства с интернетом</a:t>
            </a: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US" sz="15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 </a:t>
            </a:r>
            <a:endParaRPr/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550" y="21625"/>
            <a:ext cx="4595400" cy="56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/>
        </p:nvSpPr>
        <p:spPr>
          <a:xfrm>
            <a:off x="468312" y="358775"/>
            <a:ext cx="74168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406400" y="319087"/>
            <a:ext cx="8467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9F3"/>
              </a:buClr>
              <a:buSzPts val="1600"/>
              <a:buFont typeface="Verdana"/>
              <a:buNone/>
            </a:pPr>
            <a:r>
              <a:rPr lang="en-US" sz="1600" b="1" i="0" u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ДОСТУП ИЗ ЛЮБОГО МЕСТА</a:t>
            </a:r>
            <a:endParaRPr>
              <a:solidFill>
                <a:srgbClr val="88888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9F3"/>
              </a:buClr>
              <a:buSzPts val="1600"/>
              <a:buFont typeface="Verdana"/>
              <a:buNone/>
            </a:pPr>
            <a:r>
              <a:rPr lang="en-US" sz="1600" b="1" i="0" u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И С ЛЮБОГО УСТРОЙСТВА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415925" y="1398587"/>
            <a:ext cx="83964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Скачивайте приложение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 смартфон или планшет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 </a:t>
            </a:r>
            <a:r>
              <a:rPr lang="en-US" sz="1600" b="1" i="0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читайте</a:t>
            </a: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работайте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любом месте,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даже </a:t>
            </a:r>
            <a:r>
              <a:rPr lang="en-US" sz="1600" b="1" i="0" u="none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без интернета</a:t>
            </a: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Авторизуйтесь </a:t>
            </a:r>
            <a:r>
              <a:rPr lang="en-US" sz="1600" b="1" i="0" u="none">
                <a:solidFill>
                  <a:srgbClr val="3769F3"/>
                </a:solidFill>
                <a:latin typeface="Verdana"/>
                <a:ea typeface="Verdana"/>
                <a:cs typeface="Verdana"/>
                <a:sym typeface="Verdana"/>
              </a:rPr>
              <a:t>в приложении</a:t>
            </a:r>
            <a:endParaRPr b="1">
              <a:solidFill>
                <a:srgbClr val="3769F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 продолжайте работу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 нужными вам изданиями.</a:t>
            </a:r>
            <a:endParaRPr/>
          </a:p>
        </p:txBody>
      </p:sp>
      <p:pic>
        <p:nvPicPr>
          <p:cNvPr id="179" name="Google Shape;179;p21" descr="Безымянный-2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9225" y="-26987"/>
            <a:ext cx="3973511" cy="5170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408</Words>
  <Application>Microsoft Office PowerPoint</Application>
  <PresentationFormat>Экран (16:9)</PresentationFormat>
  <Paragraphs>138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Екатерина Гиреева</dc:creator>
  <cp:lastModifiedBy>Наталья П. Мигаль</cp:lastModifiedBy>
  <cp:revision>3</cp:revision>
  <dcterms:modified xsi:type="dcterms:W3CDTF">2021-09-09T06:56:21Z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1030035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S9.1.0</vt:lpwstr>
  </property>
</Properties>
</file>