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3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81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536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49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59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21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0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2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635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580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EF524-A19E-4523-8623-9F39CDE48C02}" type="datetimeFigureOut">
              <a:rPr lang="es-419" smtClean="0"/>
              <a:t>8/5/2019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CDC0-11AB-4FCD-9656-B50AF63AA3E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129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hyperlink" Target="https://www.facebook.com/1029545674101217/videos/282846589321813/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s://www.facebook.com/1029545674101217/videos/439178510222993/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D40702B-2D2F-4098-8B2A-EFA1D176D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05" y="2772710"/>
            <a:ext cx="7708095" cy="4085290"/>
          </a:xfrm>
          <a:prstGeom prst="rect">
            <a:avLst/>
          </a:prstGeom>
        </p:spPr>
      </p:pic>
      <p:pic>
        <p:nvPicPr>
          <p:cNvPr id="4" name="image1.png" descr="Resultado de imagen para universidad distrital">
            <a:extLst>
              <a:ext uri="{FF2B5EF4-FFF2-40B4-BE49-F238E27FC236}">
                <a16:creationId xmlns:a16="http://schemas.microsoft.com/office/drawing/2014/main" id="{FE12CC12-B4D2-4FF5-9998-FC05ED0BAFC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5774" y="241605"/>
            <a:ext cx="1726721" cy="1613699"/>
          </a:xfrm>
          <a:prstGeom prst="rect">
            <a:avLst/>
          </a:prstGeom>
          <a:ln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D89DE1-A7B7-4343-A3A3-96380F6A3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41" y="3715201"/>
            <a:ext cx="3145421" cy="31427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E03CFF6-37A4-4A18-A01D-C0CCBC4E9144}"/>
              </a:ext>
            </a:extLst>
          </p:cNvPr>
          <p:cNvSpPr txBox="1"/>
          <p:nvPr/>
        </p:nvSpPr>
        <p:spPr>
          <a:xfrm>
            <a:off x="1872495" y="587496"/>
            <a:ext cx="89487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BOGTRASH</a:t>
            </a:r>
          </a:p>
          <a:p>
            <a:pPr algn="ctr"/>
            <a:r>
              <a:rPr lang="es-E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Plataforma Colaborativa para el mapeo de Puntos Críticos de Residuos Sólidos en Bogotá</a:t>
            </a:r>
            <a:endParaRPr lang="es-419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419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03CA1F-E7DF-459F-9062-1225FA850CD9}"/>
              </a:ext>
            </a:extLst>
          </p:cNvPr>
          <p:cNvSpPr txBox="1"/>
          <p:nvPr/>
        </p:nvSpPr>
        <p:spPr>
          <a:xfrm>
            <a:off x="263527" y="2836755"/>
            <a:ext cx="39221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Presentado por: </a:t>
            </a:r>
            <a:endParaRPr lang="es-419" sz="2000" dirty="0"/>
          </a:p>
          <a:p>
            <a:pPr algn="ctr"/>
            <a:r>
              <a:rPr lang="es-ES" sz="2000" b="1" dirty="0"/>
              <a:t>Natalia Caita </a:t>
            </a:r>
            <a:r>
              <a:rPr lang="es-ES" sz="2000" b="1" dirty="0" err="1"/>
              <a:t>Sotaquirá</a:t>
            </a:r>
            <a:endParaRPr lang="es-419" sz="2000" dirty="0"/>
          </a:p>
          <a:p>
            <a:pPr algn="ctr"/>
            <a:endParaRPr lang="es-ES" sz="2000" b="1" dirty="0"/>
          </a:p>
          <a:p>
            <a:pPr algn="ctr"/>
            <a:r>
              <a:rPr lang="es-ES" sz="2000" b="1" dirty="0"/>
              <a:t>Dirigido Por: </a:t>
            </a:r>
            <a:endParaRPr lang="es-419" sz="2000" dirty="0"/>
          </a:p>
          <a:p>
            <a:pPr algn="ctr"/>
            <a:r>
              <a:rPr lang="es-ES" sz="2000" b="1" dirty="0"/>
              <a:t> </a:t>
            </a:r>
            <a:endParaRPr lang="es-419" sz="2000" dirty="0"/>
          </a:p>
          <a:p>
            <a:pPr algn="ctr"/>
            <a:r>
              <a:rPr lang="es-ES" sz="2000" b="1" dirty="0"/>
              <a:t>PhD. Alexandra López Sevillano</a:t>
            </a:r>
            <a:endParaRPr lang="es-419" sz="2000" dirty="0"/>
          </a:p>
          <a:p>
            <a:pPr algn="ctr"/>
            <a:endParaRPr lang="es-ES" sz="2000" b="1" dirty="0"/>
          </a:p>
          <a:p>
            <a:pPr algn="ctr"/>
            <a:endParaRPr lang="es-ES" sz="2000" b="1" dirty="0"/>
          </a:p>
          <a:p>
            <a:pPr algn="ctr"/>
            <a:r>
              <a:rPr lang="es-ES" sz="2000" b="1" dirty="0"/>
              <a:t>Especialización en Sistemas de Información Geográfica</a:t>
            </a:r>
            <a:endParaRPr lang="es-419" sz="2000" dirty="0"/>
          </a:p>
          <a:p>
            <a:endParaRPr lang="es-419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BFAC7A-A1B3-4FC8-9D93-F7376A24710B}"/>
              </a:ext>
            </a:extLst>
          </p:cNvPr>
          <p:cNvSpPr txBox="1"/>
          <p:nvPr/>
        </p:nvSpPr>
        <p:spPr>
          <a:xfrm>
            <a:off x="9910662" y="6488668"/>
            <a:ext cx="25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err="1">
                <a:solidFill>
                  <a:srgbClr val="FF0000"/>
                </a:solidFill>
              </a:rPr>
              <a:t>Foto:Revista</a:t>
            </a:r>
            <a:r>
              <a:rPr lang="es-419" b="1" dirty="0">
                <a:solidFill>
                  <a:srgbClr val="FF0000"/>
                </a:solidFill>
              </a:rPr>
              <a:t>  Semana</a:t>
            </a:r>
          </a:p>
        </p:txBody>
      </p:sp>
    </p:spTree>
    <p:extLst>
      <p:ext uri="{BB962C8B-B14F-4D97-AF65-F5344CB8AC3E}">
        <p14:creationId xmlns:p14="http://schemas.microsoft.com/office/powerpoint/2010/main" val="15982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9246D-3CC2-4AD1-A22F-44E4A30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632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OBJETIVOS</a:t>
            </a:r>
            <a:br>
              <a:rPr lang="es-419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41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6ED9D-C3EA-49E9-92AD-68017021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8"/>
            <a:ext cx="10611678" cy="461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OBJETIVO GENERAL</a:t>
            </a:r>
            <a:endParaRPr lang="es-419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just"/>
            <a:r>
              <a:rPr lang="es-ES" sz="2400" dirty="0"/>
              <a:t>Desarrollar una aplicación móvil y web georreferenciada que permita a los ciudadanos, instituciones y operadores de aseo identificar los puntos críticos de residuos sólidos en Bogotá.</a:t>
            </a:r>
          </a:p>
          <a:p>
            <a:pPr lvl="0"/>
            <a:endParaRPr lang="es-419" sz="2400" dirty="0"/>
          </a:p>
          <a:p>
            <a:pPr marL="0" indent="0">
              <a:buNone/>
            </a:pP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OBJETIVOS ESPECÍFICOS </a:t>
            </a:r>
            <a:endParaRPr lang="es-419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s-ES" sz="2400" dirty="0"/>
              <a:t>Identificar los requerimientos funcionales y no funcionales de la solución digital BOGTRASH.</a:t>
            </a:r>
            <a:endParaRPr lang="es-419" sz="2400" dirty="0"/>
          </a:p>
          <a:p>
            <a:pPr lvl="0"/>
            <a:r>
              <a:rPr lang="es-ES" sz="2400" dirty="0"/>
              <a:t>Determinar la arquitectura de software que satisfaga el diseño de los requerimientos.</a:t>
            </a:r>
            <a:endParaRPr lang="es-419" sz="2400" dirty="0"/>
          </a:p>
          <a:p>
            <a:r>
              <a:rPr lang="es-ES" sz="2400" dirty="0"/>
              <a:t>Construir la herramienta BOGTRASH para validar el prototipo funcional</a:t>
            </a:r>
            <a:endParaRPr lang="es-419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FF4B11-19F9-4CD0-A321-40ECF610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18" y="181057"/>
            <a:ext cx="3320429" cy="10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CFDC1-3C6E-4859-AF00-E3AD2574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2"/>
            <a:ext cx="10515600" cy="1325563"/>
          </a:xfrm>
        </p:spPr>
        <p:txBody>
          <a:bodyPr/>
          <a:lstStyle/>
          <a:p>
            <a:r>
              <a:rPr lang="es-419" dirty="0">
                <a:latin typeface="Courier New" panose="02070309020205020404" pitchFamily="49" charset="0"/>
                <a:cs typeface="Courier New" panose="02070309020205020404" pitchFamily="49" charset="0"/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5A4173-99C3-4498-BBC8-A8358BCF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425645"/>
            <a:ext cx="9339469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419" dirty="0"/>
              <a:t>Las empresas de recolección y la UAESP, trabajan de forma desarticulada, uniendo archivos Excel y generando que el proceso de obtención de datos sea engorroso, falte uniformidad en los criterios de recolección, y los datos geográficos sean imprecisos, puesto que la nomenclatura urbana muchas veces no responde a la dinámica de los puntos críticos, como los separadores viales, un parque, zonas verdes, terrenos baldíos, entre otros, que un funcionario al tomar estos datos tendría dificultades en hacer el registro. </a:t>
            </a:r>
          </a:p>
          <a:p>
            <a:pPr algn="just"/>
            <a:r>
              <a:rPr lang="es-419" dirty="0"/>
              <a:t>Además de lo anterior, la ciudadanía no hace parte de este proceso y al vivir cerca de los lugares donde se presentan estos puntos, pueden brindar información valiosa respecto al origen de los residuos,  su descripción e identificación del responsable.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B7E1C6-38E0-4AED-8F47-865915DE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583" y="4373790"/>
            <a:ext cx="2386117" cy="2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6CAD1-D53A-410F-8F59-F0D4EF97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422" y="365125"/>
            <a:ext cx="4778829" cy="738431"/>
          </a:xfrm>
        </p:spPr>
        <p:txBody>
          <a:bodyPr>
            <a:normAutofit/>
          </a:bodyPr>
          <a:lstStyle/>
          <a:p>
            <a:pPr algn="r"/>
            <a:r>
              <a:rPr lang="es-419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APLICACIÓN MÓVIL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356727D-9793-4B6E-A4E3-D226B26598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5014" y="2991297"/>
            <a:ext cx="1221971" cy="2019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99090A94-0D59-4921-95F4-2F8B6713D8C3}"/>
              </a:ext>
            </a:extLst>
          </p:cNvPr>
          <p:cNvGrpSpPr/>
          <p:nvPr/>
        </p:nvGrpSpPr>
        <p:grpSpPr>
          <a:xfrm>
            <a:off x="250664" y="525285"/>
            <a:ext cx="6898799" cy="5207419"/>
            <a:chOff x="-337164" y="586691"/>
            <a:chExt cx="6898799" cy="520741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B574705-4AB1-4975-B2BE-FFF966EB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7164" y="586691"/>
              <a:ext cx="2599990" cy="4745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47D21E5-6609-4D35-8763-FEAF2F3A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154" y="829390"/>
              <a:ext cx="2599990" cy="474526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820F716-9721-45D6-BD9B-BF01BF67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440" y="1048849"/>
              <a:ext cx="2601195" cy="47452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8AF427E-7D85-484A-8ECD-D923B97F36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86" y="1221915"/>
            <a:ext cx="2872863" cy="474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C97041-AA34-42C9-B6C2-1B0C13BE002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762" y="1456386"/>
            <a:ext cx="2700517" cy="474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13B5667-E5E6-4900-B9C2-B3059A5EE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27" y="6085534"/>
            <a:ext cx="2292964" cy="7260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501431-57FC-4E86-81BC-0AFEDA8830D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4" y="5444262"/>
            <a:ext cx="1429374" cy="136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234ECD-C175-4920-9751-8DD567D25F16}"/>
              </a:ext>
            </a:extLst>
          </p:cNvPr>
          <p:cNvSpPr txBox="1"/>
          <p:nvPr/>
        </p:nvSpPr>
        <p:spPr>
          <a:xfrm>
            <a:off x="2166942" y="5804761"/>
            <a:ext cx="19678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rgbClr val="FF0000"/>
                </a:solidFill>
                <a:hlinkClick r:id="rId10"/>
              </a:rPr>
              <a:t>Código de Configuración</a:t>
            </a:r>
            <a:endParaRPr lang="es-419" b="1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C6359E-C6A1-47EE-B43E-DE66F4DBFB10}"/>
              </a:ext>
            </a:extLst>
          </p:cNvPr>
          <p:cNvSpPr txBox="1"/>
          <p:nvPr/>
        </p:nvSpPr>
        <p:spPr>
          <a:xfrm>
            <a:off x="4762499" y="6085532"/>
            <a:ext cx="189908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419" sz="2000" dirty="0">
                <a:hlinkClick r:id="rId11"/>
              </a:rPr>
              <a:t>Instalación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05687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A0E962B-760A-4AB7-A439-4CCE097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1099"/>
            <a:ext cx="10071239" cy="5566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DBD7A6-E6AD-44E1-961E-C4C28FBA86F0}"/>
              </a:ext>
            </a:extLst>
          </p:cNvPr>
          <p:cNvSpPr txBox="1"/>
          <p:nvPr/>
        </p:nvSpPr>
        <p:spPr>
          <a:xfrm>
            <a:off x="2785632" y="108547"/>
            <a:ext cx="89487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PÁGINA WEB</a:t>
            </a:r>
          </a:p>
          <a:p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10124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51B7E-FCED-41D4-99A5-DE70B120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419" sz="4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419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CONCLUSIONES</a:t>
            </a:r>
            <a:endParaRPr lang="es-419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B11D5A-3361-446C-8C73-7AD261052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98" y="577143"/>
            <a:ext cx="1734365" cy="173291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6E8F45-963D-4A73-A07C-DD97676D70B8}"/>
              </a:ext>
            </a:extLst>
          </p:cNvPr>
          <p:cNvSpPr txBox="1"/>
          <p:nvPr/>
        </p:nvSpPr>
        <p:spPr>
          <a:xfrm>
            <a:off x="517358" y="2158296"/>
            <a:ext cx="102148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Se identificaron los requerimientos funcionales y no funcionales, sin embargo, algunos no fueron tenidos en cuenta hasta el momento del desarrollo donde se conoció a mayor profundidad herramientas que brindan mayores posibilidades y mejor experiencia para el usuario final, así como también se requirió de otros elementos como Google Drive para alojar algunos datos y que permitiera la funcionalidad descarga.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Los Sistemas de Información Geográfica son herramientas con un alto potencial en el estudio y solución de problemáticas socioambientales, sin embargo hay que acercarlas al ciudadano de forma más amigable, sencilla e interesante.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Dentro de la arquitectura inicialmente no se tuvo en cuenta los puntos de posconsumo, tampoco el enlace de denuncia a la policía ni el registro de iniciativas, pero gracias a la prueba que hicieron diferentes personas en la aplicación estas sugerencias fueron integradas de forma sencilla a través de enlaces o en el caso de los puntos de posconsumo, la obtención de datos como capas a través del portal de datos abiertos.</a:t>
            </a:r>
          </a:p>
        </p:txBody>
      </p:sp>
      <p:sp>
        <p:nvSpPr>
          <p:cNvPr id="7" name="Estrella: 5 puntas 6">
            <a:extLst>
              <a:ext uri="{FF2B5EF4-FFF2-40B4-BE49-F238E27FC236}">
                <a16:creationId xmlns:a16="http://schemas.microsoft.com/office/drawing/2014/main" id="{096F46B5-06AF-4B37-826D-A8A06AAB3FFE}"/>
              </a:ext>
            </a:extLst>
          </p:cNvPr>
          <p:cNvSpPr/>
          <p:nvPr/>
        </p:nvSpPr>
        <p:spPr>
          <a:xfrm>
            <a:off x="204537" y="2158296"/>
            <a:ext cx="354932" cy="3081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F28E5AE8-6197-4C3B-9288-9F6DDFE784D8}"/>
              </a:ext>
            </a:extLst>
          </p:cNvPr>
          <p:cNvSpPr/>
          <p:nvPr/>
        </p:nvSpPr>
        <p:spPr>
          <a:xfrm>
            <a:off x="162426" y="3537917"/>
            <a:ext cx="354932" cy="3081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CA82A5A4-069F-4614-B150-6A7D2CBECB95}"/>
              </a:ext>
            </a:extLst>
          </p:cNvPr>
          <p:cNvSpPr/>
          <p:nvPr/>
        </p:nvSpPr>
        <p:spPr>
          <a:xfrm>
            <a:off x="183482" y="4694766"/>
            <a:ext cx="354932" cy="30817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88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18AE-005F-4831-A946-F440EB3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Referencias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8EFC8-492F-4B54-A86B-314FD0B87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18" y="181057"/>
            <a:ext cx="3320429" cy="10514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AD6EBA5-1D86-4843-9A05-A323EC1BA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956911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Alcaldía Mayor de Bogotá, Distrito Capital. (20 de 02 de 2017). Banco Distrital de Programas y Proyectos.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Ficha Estadística Básica de Inversión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Distritl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EBI-D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Bogotá, Colombia.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ArcGIS. (1 de Mayo de 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ArcGIS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Desktop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http://desktop.arcgis.com/es/arcmap/10.3/manage-data/kml/what-is-kml-.htm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Banco Mundial. (2018).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2.0 A Global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Snapshot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Solid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2050.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Washington: International Bank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Reconstruction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Bogotá Como Vamos . (2018).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Encuesta de Percepción Ciudadana 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Bogotá.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Bogotá, R. (20 de 03 de 2019). Cuanto cuesta limpiar las alcantarillas de Bogotá.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Tiempo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Cuanto cuesta limpiar alcantarillas de Bogotá: https://www.eltiempo.com/bogota/cuanto-cuesta-limpiar-las-alcantarillas-de-bogota-288328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Bootstrap. (Abril de 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Bootstrap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Catlyst-FP7. (2015).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Harnessing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Collective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Communities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Technologies. 7.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Escobar, L. Á. (2000). Hacia la gestión ambiental de residuos sólidos en las metrópolis. 1.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Haltofová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(2016).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Collective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Productive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Outcomes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1031-1037.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Krishnan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S.P.T, J. L. (2015).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 Big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 Cloud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California: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Apress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Berkeley.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Letham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(2001).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 Fácil.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Barcelona: Editorial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Paidotribo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Data Kit. (2018).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 Data Kit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Periódico El Tiempo. (17 de Octubre de 2018). ¿Por qué los bogotanos participan poco en los temas de la ciudad?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Secretaría de Ambiente de Bogotá. (Mayo de 2019).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Ambiente Bogotá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http://www.ambientebogota.gov.co/web/sda/planes-ambientales-locales-pal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Secretaría Distrital de Ambiente. (2014).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Línea Base de Puntos Críticos por Acumulación de RCD en Áreas de Interés Ambiental en el Distrito Capital.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Bogotá.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Signore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(2016).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sharing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agro-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biodiversity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Open Data Kit and Google.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 (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Computers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Agriculture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87-89.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Sommerville, I. (2011).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Enginnering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Ninth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s-419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Pearson.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419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Sundt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(17 de Julio de 2017). </a:t>
            </a:r>
            <a:r>
              <a:rPr kumimoji="0" lang="es-ES" altLang="es-419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Open Data Kit</a:t>
            </a:r>
            <a:r>
              <a:rPr kumimoji="0" lang="es-ES" altLang="es-419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Obtenido de https://github.com/opendatakit/opendatakit/wiki/Aggregate-Database-Structure</a:t>
            </a:r>
            <a:endParaRPr kumimoji="0" lang="es-ES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ES" altLang="es-419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DCFB2-0D49-4992-85CF-9477183E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27" y="1880847"/>
            <a:ext cx="7072087" cy="2328296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4D2E27-711A-4C1C-A59F-246A17879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6" y="4674995"/>
            <a:ext cx="3320429" cy="1051400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05F8222A-8FBE-4E17-AA99-F624C9BB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64" y="1673996"/>
            <a:ext cx="3512936" cy="35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2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868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Presentación de PowerPoint</vt:lpstr>
      <vt:lpstr>OBJETIVOS </vt:lpstr>
      <vt:lpstr>PROBLEMA</vt:lpstr>
      <vt:lpstr>APLICACIÓN MÓVIL</vt:lpstr>
      <vt:lpstr>Presentación de PowerPoint</vt:lpstr>
      <vt:lpstr> CONCLUSIONES</vt:lpstr>
      <vt:lpstr>Referencias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Miss Lunacy</dc:creator>
  <cp:lastModifiedBy>Miss Lunacy</cp:lastModifiedBy>
  <cp:revision>19</cp:revision>
  <dcterms:created xsi:type="dcterms:W3CDTF">2019-05-07T22:42:30Z</dcterms:created>
  <dcterms:modified xsi:type="dcterms:W3CDTF">2019-05-09T04:34:36Z</dcterms:modified>
</cp:coreProperties>
</file>