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300" r:id="rId40"/>
    <p:sldId id="295" r:id="rId41"/>
    <p:sldId id="296" r:id="rId42"/>
    <p:sldId id="297" r:id="rId43"/>
    <p:sldId id="298" r:id="rId44"/>
    <p:sldId id="299"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25" r:id="rId60"/>
    <p:sldId id="315" r:id="rId61"/>
    <p:sldId id="316" r:id="rId62"/>
    <p:sldId id="317" r:id="rId63"/>
    <p:sldId id="318" r:id="rId64"/>
    <p:sldId id="319" r:id="rId65"/>
    <p:sldId id="320" r:id="rId66"/>
    <p:sldId id="321" r:id="rId67"/>
    <p:sldId id="322" r:id="rId68"/>
    <p:sldId id="323" r:id="rId69"/>
    <p:sldId id="324" r:id="rId70"/>
    <p:sldId id="326" r:id="rId71"/>
    <p:sldId id="327" r:id="rId72"/>
    <p:sldId id="328"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7" d="100"/>
          <a:sy n="77" d="100"/>
        </p:scale>
        <p:origin x="68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ru-RU"/>
              <a:t>Образец заголовка</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ru-RU"/>
              <a:t>Образец заголовка</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dirty="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447191" y="2824269"/>
            <a:ext cx="4645152" cy="264445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412362" y="2821491"/>
            <a:ext cx="4645152" cy="263737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ru-RU"/>
              <a:t>Образец заголовка</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6/6/2023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6/6/2023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radiomayak.ru/"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videolan.org/"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help.gnome.org/users/brasero/stable/"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gimp.ru/"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pidgin-im.ru/" TargetMode="External"/><Relationship Id="rId2" Type="http://schemas.openxmlformats.org/officeDocument/2006/relationships/hyperlink" Target="https://hexchat.github.io/" TargetMode="External"/><Relationship Id="rId1" Type="http://schemas.openxmlformats.org/officeDocument/2006/relationships/slideLayout" Target="../slideLayouts/slideLayout2.xml"/><Relationship Id="rId4" Type="http://schemas.openxmlformats.org/officeDocument/2006/relationships/hyperlink" Target="https://www.transmissionbt.com/"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ru.libreoffice.org/"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F7F793-26E8-47F9-85D3-D96E78AE3132}"/>
              </a:ext>
            </a:extLst>
          </p:cNvPr>
          <p:cNvSpPr>
            <a:spLocks noGrp="1"/>
          </p:cNvSpPr>
          <p:nvPr>
            <p:ph type="ctrTitle"/>
          </p:nvPr>
        </p:nvSpPr>
        <p:spPr/>
        <p:txBody>
          <a:bodyPr>
            <a:normAutofit fontScale="90000"/>
          </a:bodyPr>
          <a:lstStyle/>
          <a:p>
            <a:r>
              <a:rPr lang="ru-RU" dirty="0"/>
              <a:t>Урок #25. Аудиоплеер </a:t>
            </a:r>
            <a:r>
              <a:rPr lang="en-US" dirty="0"/>
              <a:t>Banshee</a:t>
            </a:r>
            <a:endParaRPr lang="ru-RU" dirty="0"/>
          </a:p>
        </p:txBody>
      </p:sp>
      <p:sp>
        <p:nvSpPr>
          <p:cNvPr id="3" name="Подзаголовок 2">
            <a:extLst>
              <a:ext uri="{FF2B5EF4-FFF2-40B4-BE49-F238E27FC236}">
                <a16:creationId xmlns:a16="http://schemas.microsoft.com/office/drawing/2014/main" id="{A1F6D9EC-127A-448B-996E-1B43BBAD591F}"/>
              </a:ext>
            </a:extLst>
          </p:cNvPr>
          <p:cNvSpPr>
            <a:spLocks noGrp="1"/>
          </p:cNvSpPr>
          <p:nvPr>
            <p:ph type="subTitle" idx="1"/>
          </p:nvPr>
        </p:nvSpPr>
        <p:spPr/>
        <p:txBody>
          <a:bodyPr/>
          <a:lstStyle/>
          <a:p>
            <a:r>
              <a:rPr lang="ru-RU" dirty="0"/>
              <a:t>Выполнили: </a:t>
            </a:r>
            <a:r>
              <a:rPr lang="ru-RU" dirty="0" err="1"/>
              <a:t>штропина</a:t>
            </a:r>
            <a:r>
              <a:rPr lang="ru-RU" dirty="0"/>
              <a:t> </a:t>
            </a:r>
            <a:r>
              <a:rPr lang="ru-RU" dirty="0" err="1"/>
              <a:t>ксения</a:t>
            </a:r>
            <a:r>
              <a:rPr lang="ru-RU" dirty="0"/>
              <a:t> и </a:t>
            </a:r>
            <a:r>
              <a:rPr lang="ru-RU" dirty="0" err="1"/>
              <a:t>получаева</a:t>
            </a:r>
            <a:r>
              <a:rPr lang="ru-RU" dirty="0"/>
              <a:t> </a:t>
            </a:r>
            <a:r>
              <a:rPr lang="ru-RU" dirty="0" err="1"/>
              <a:t>наталья</a:t>
            </a:r>
            <a:r>
              <a:rPr lang="ru-RU" dirty="0"/>
              <a:t> гр.22919/8</a:t>
            </a:r>
          </a:p>
        </p:txBody>
      </p:sp>
    </p:spTree>
    <p:extLst>
      <p:ext uri="{BB962C8B-B14F-4D97-AF65-F5344CB8AC3E}">
        <p14:creationId xmlns:p14="http://schemas.microsoft.com/office/powerpoint/2010/main" val="1590280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Объект 6">
            <a:extLst>
              <a:ext uri="{FF2B5EF4-FFF2-40B4-BE49-F238E27FC236}">
                <a16:creationId xmlns:a16="http://schemas.microsoft.com/office/drawing/2014/main" id="{59D353CC-E8DB-4D01-9809-402E8971A055}"/>
              </a:ext>
            </a:extLst>
          </p:cNvPr>
          <p:cNvPicPr>
            <a:picLocks noGrp="1" noChangeAspect="1"/>
          </p:cNvPicPr>
          <p:nvPr>
            <p:ph idx="1"/>
          </p:nvPr>
        </p:nvPicPr>
        <p:blipFill>
          <a:blip r:embed="rId2"/>
          <a:stretch>
            <a:fillRect/>
          </a:stretch>
        </p:blipFill>
        <p:spPr>
          <a:xfrm>
            <a:off x="2133600" y="1964976"/>
            <a:ext cx="8107629" cy="4300887"/>
          </a:xfrm>
        </p:spPr>
      </p:pic>
      <p:sp>
        <p:nvSpPr>
          <p:cNvPr id="5" name="TextBox 4">
            <a:extLst>
              <a:ext uri="{FF2B5EF4-FFF2-40B4-BE49-F238E27FC236}">
                <a16:creationId xmlns:a16="http://schemas.microsoft.com/office/drawing/2014/main" id="{B1B5B3E9-11B8-4F01-9583-E4B9ACCFA35E}"/>
              </a:ext>
            </a:extLst>
          </p:cNvPr>
          <p:cNvSpPr txBox="1"/>
          <p:nvPr/>
        </p:nvSpPr>
        <p:spPr>
          <a:xfrm>
            <a:off x="1451579" y="426539"/>
            <a:ext cx="9692779" cy="1263166"/>
          </a:xfrm>
          <a:prstGeom prst="rect">
            <a:avLst/>
          </a:prstGeom>
          <a:noFill/>
        </p:spPr>
        <p:txBody>
          <a:bodyPr wrap="square">
            <a:spAutoFit/>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Для воспроизведения аудиофайла необходимо выбрать источник в левой части окна программы. Тут отображаются все аудиофайлы, добавленные в программу. Выбрав источник мы увидим все доступные в нем записи и некоторую информацию о них — имя исполнителя, название альбома и обложку.</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0352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97AFBDA-7815-496B-AA07-96A9A06BDFF2}"/>
              </a:ext>
            </a:extLst>
          </p:cNvPr>
          <p:cNvSpPr>
            <a:spLocks noGrp="1"/>
          </p:cNvSpPr>
          <p:nvPr>
            <p:ph idx="1"/>
          </p:nvPr>
        </p:nvSpPr>
        <p:spPr/>
        <p:txBody>
          <a:bodyPr/>
          <a:lstStyle/>
          <a:p>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Выбираем альбом или песню, которую мы хотим проиграть и щелкаем по ней дважды левой кнопкой мыши. Также можно начать воспроизведение выбранного файла нажатием соответствующей кнопки Play в верхней части окна, либо нажатием клавиши Пробел.</a:t>
            </a:r>
          </a:p>
          <a:p>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Из аудиофайлов можно создать список, который будет воспроизводиться в указанном порядке. Этот список в программе называется очередью воспроизведения. Чтобы добавить в него аудиофайл, достаточно щелкнуть на нем правой кнопкой мыши и выбрать «Добавить в очередь воспроизведения».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3133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a:extLst>
              <a:ext uri="{FF2B5EF4-FFF2-40B4-BE49-F238E27FC236}">
                <a16:creationId xmlns:a16="http://schemas.microsoft.com/office/drawing/2014/main" id="{6DEB18AC-3C47-44B4-A7B4-99C595A190B1}"/>
              </a:ext>
            </a:extLst>
          </p:cNvPr>
          <p:cNvPicPr>
            <a:picLocks noGrp="1" noChangeAspect="1"/>
          </p:cNvPicPr>
          <p:nvPr>
            <p:ph idx="1"/>
          </p:nvPr>
        </p:nvPicPr>
        <p:blipFill>
          <a:blip r:embed="rId2"/>
          <a:stretch>
            <a:fillRect/>
          </a:stretch>
        </p:blipFill>
        <p:spPr>
          <a:xfrm>
            <a:off x="2527300" y="657141"/>
            <a:ext cx="7473493" cy="5543718"/>
          </a:xfrm>
        </p:spPr>
      </p:pic>
      <p:sp>
        <p:nvSpPr>
          <p:cNvPr id="5" name="Прямоугольник 4">
            <a:extLst>
              <a:ext uri="{FF2B5EF4-FFF2-40B4-BE49-F238E27FC236}">
                <a16:creationId xmlns:a16="http://schemas.microsoft.com/office/drawing/2014/main" id="{948BC2AD-F826-42C4-885C-7EDFD9B0A84B}"/>
              </a:ext>
            </a:extLst>
          </p:cNvPr>
          <p:cNvSpPr/>
          <p:nvPr/>
        </p:nvSpPr>
        <p:spPr>
          <a:xfrm>
            <a:off x="4013200" y="2438400"/>
            <a:ext cx="2794000" cy="3683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815462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a:extLst>
              <a:ext uri="{FF2B5EF4-FFF2-40B4-BE49-F238E27FC236}">
                <a16:creationId xmlns:a16="http://schemas.microsoft.com/office/drawing/2014/main" id="{3F780954-EB80-45FA-AC29-CE2601EA6F70}"/>
              </a:ext>
            </a:extLst>
          </p:cNvPr>
          <p:cNvPicPr>
            <a:picLocks noGrp="1" noChangeAspect="1"/>
          </p:cNvPicPr>
          <p:nvPr>
            <p:ph idx="1"/>
          </p:nvPr>
        </p:nvPicPr>
        <p:blipFill>
          <a:blip r:embed="rId2"/>
          <a:stretch>
            <a:fillRect/>
          </a:stretch>
        </p:blipFill>
        <p:spPr>
          <a:xfrm>
            <a:off x="1134080" y="2095500"/>
            <a:ext cx="10124604" cy="2910681"/>
          </a:xfrm>
        </p:spPr>
      </p:pic>
      <p:sp>
        <p:nvSpPr>
          <p:cNvPr id="4" name="TextBox 3">
            <a:extLst>
              <a:ext uri="{FF2B5EF4-FFF2-40B4-BE49-F238E27FC236}">
                <a16:creationId xmlns:a16="http://schemas.microsoft.com/office/drawing/2014/main" id="{03586435-E8AB-4CB5-B7CA-EB4CCCDA11D7}"/>
              </a:ext>
            </a:extLst>
          </p:cNvPr>
          <p:cNvSpPr txBox="1"/>
          <p:nvPr/>
        </p:nvSpPr>
        <p:spPr>
          <a:xfrm>
            <a:off x="1451579" y="1204616"/>
            <a:ext cx="9343421" cy="374077"/>
          </a:xfrm>
          <a:prstGeom prst="rect">
            <a:avLst/>
          </a:prstGeom>
          <a:noFill/>
        </p:spPr>
        <p:txBody>
          <a:bodyPr wrap="square">
            <a:spAutoFit/>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Сама очередь выводится отдельным пунктом в левой части окна программы. </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9711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97AFBDA-7815-496B-AA07-96A9A06BDFF2}"/>
              </a:ext>
            </a:extLst>
          </p:cNvPr>
          <p:cNvSpPr>
            <a:spLocks noGrp="1"/>
          </p:cNvSpPr>
          <p:nvPr>
            <p:ph idx="1"/>
          </p:nvPr>
        </p:nvSpPr>
        <p:spPr/>
        <p:txBody>
          <a:bodyPr>
            <a:normAutofit fontScale="92500" lnSpcReduction="10000"/>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По умолчанию воспроизведение записей из этого списка осуществляется по очереди. Менять очередность можно простым перетаскиванием композиций в списке. При желании можно включить случайное воспроизведение или полностью отчистить очередь (кнопки на панели инструментов). Если же нужно удалить одну или несколько композиций, то их можно выбрать в списке и нажать клавишу </a:t>
            </a: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Delete</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Очередь воспроизведения — это актуальный список аудиофайлов, которые воспроизводятся на компьютере. Вы же можете сохранять этот список и при желании вновь загружать его. Такие сохраненные списки, как я уже говорил ранее, называют плейлистами.</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В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Banshee</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различают нормальные и смарт плейлисты. Нормальные плейлисты создаете вы сами, самолично загружая в них музыкальные композиции или звукозаписи. Смарт плейлисты создаются автоматически на основе критериев, которые вы задаете.</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1289606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a:extLst>
              <a:ext uri="{FF2B5EF4-FFF2-40B4-BE49-F238E27FC236}">
                <a16:creationId xmlns:a16="http://schemas.microsoft.com/office/drawing/2014/main" id="{77AE69C1-4DD9-4330-95A6-0F620121C186}"/>
              </a:ext>
            </a:extLst>
          </p:cNvPr>
          <p:cNvPicPr>
            <a:picLocks noGrp="1" noChangeAspect="1"/>
          </p:cNvPicPr>
          <p:nvPr>
            <p:ph idx="1"/>
          </p:nvPr>
        </p:nvPicPr>
        <p:blipFill>
          <a:blip r:embed="rId2"/>
          <a:stretch>
            <a:fillRect/>
          </a:stretch>
        </p:blipFill>
        <p:spPr>
          <a:xfrm>
            <a:off x="2573776" y="2089006"/>
            <a:ext cx="7044448" cy="4443557"/>
          </a:xfrm>
        </p:spPr>
      </p:pic>
      <p:sp>
        <p:nvSpPr>
          <p:cNvPr id="4" name="TextBox 3">
            <a:extLst>
              <a:ext uri="{FF2B5EF4-FFF2-40B4-BE49-F238E27FC236}">
                <a16:creationId xmlns:a16="http://schemas.microsoft.com/office/drawing/2014/main" id="{0382F181-5346-4E63-82F8-055B14370539}"/>
              </a:ext>
            </a:extLst>
          </p:cNvPr>
          <p:cNvSpPr txBox="1"/>
          <p:nvPr/>
        </p:nvSpPr>
        <p:spPr>
          <a:xfrm>
            <a:off x="1125839" y="139700"/>
            <a:ext cx="10254754" cy="1559529"/>
          </a:xfrm>
          <a:prstGeom prst="rect">
            <a:avLst/>
          </a:prstGeom>
          <a:noFill/>
        </p:spPr>
        <p:txBody>
          <a:bodyPr wrap="square">
            <a:spAutoFit/>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Для создания нормального плейлиста достаточно нажать сочетание клавиш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Ctrl + 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или выбрать пункт «Создать список воспроизведения» в меню «Данные». Также вы можете просто выбрать в программе аудиозаписи, которые вы хотите добавить в плейлист и сделать это через контекстное меню, вызванное щелчком правой кнопки мыши на выбранных записях и выбрать пункт «Добавить в список воспроизведения -&gt; Новый список воспроизведения». </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9446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a:extLst>
              <a:ext uri="{FF2B5EF4-FFF2-40B4-BE49-F238E27FC236}">
                <a16:creationId xmlns:a16="http://schemas.microsoft.com/office/drawing/2014/main" id="{0B21960A-50AD-4E7D-8667-1D87BD3D7192}"/>
              </a:ext>
            </a:extLst>
          </p:cNvPr>
          <p:cNvPicPr>
            <a:picLocks noGrp="1" noChangeAspect="1"/>
          </p:cNvPicPr>
          <p:nvPr>
            <p:ph idx="1"/>
          </p:nvPr>
        </p:nvPicPr>
        <p:blipFill>
          <a:blip r:embed="rId2"/>
          <a:stretch>
            <a:fillRect/>
          </a:stretch>
        </p:blipFill>
        <p:spPr>
          <a:xfrm>
            <a:off x="219679" y="2024265"/>
            <a:ext cx="7082821" cy="2809470"/>
          </a:xfrm>
        </p:spPr>
      </p:pic>
      <p:sp>
        <p:nvSpPr>
          <p:cNvPr id="4" name="TextBox 3">
            <a:extLst>
              <a:ext uri="{FF2B5EF4-FFF2-40B4-BE49-F238E27FC236}">
                <a16:creationId xmlns:a16="http://schemas.microsoft.com/office/drawing/2014/main" id="{A1C8FEC3-800C-4C0E-9F03-189A8A8EAAFC}"/>
              </a:ext>
            </a:extLst>
          </p:cNvPr>
          <p:cNvSpPr txBox="1"/>
          <p:nvPr/>
        </p:nvSpPr>
        <p:spPr>
          <a:xfrm>
            <a:off x="1451579" y="0"/>
            <a:ext cx="9603276" cy="1662122"/>
          </a:xfrm>
          <a:prstGeom prst="rect">
            <a:avLst/>
          </a:prstGeom>
          <a:noFill/>
        </p:spPr>
        <p:txBody>
          <a:bodyPr wrap="square">
            <a:spAutoFit/>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При желании новые аудиозаписи в плейлист можно добавлять простым перетягиванием — захватываем мышью композицию и перетягиваем ее в левую часть экрана на элемент Музыка. Появится пункт «Новый список воспроизведения», в который и помещаем композицию.</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Новый плейлист можно переименовать, задав ему подходящее название. Щелкаем на нем правой кнопкой мыши и выбираем пункт «Переименовать».</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Рисунок 7">
            <a:extLst>
              <a:ext uri="{FF2B5EF4-FFF2-40B4-BE49-F238E27FC236}">
                <a16:creationId xmlns:a16="http://schemas.microsoft.com/office/drawing/2014/main" id="{09DC257E-79F6-419D-AB59-0C2F6A9CBB53}"/>
              </a:ext>
            </a:extLst>
          </p:cNvPr>
          <p:cNvPicPr>
            <a:picLocks noChangeAspect="1"/>
          </p:cNvPicPr>
          <p:nvPr/>
        </p:nvPicPr>
        <p:blipFill>
          <a:blip r:embed="rId3"/>
          <a:stretch>
            <a:fillRect/>
          </a:stretch>
        </p:blipFill>
        <p:spPr>
          <a:xfrm>
            <a:off x="6428771" y="2878543"/>
            <a:ext cx="5556250" cy="3319624"/>
          </a:xfrm>
          <a:prstGeom prst="rect">
            <a:avLst/>
          </a:prstGeom>
        </p:spPr>
      </p:pic>
    </p:spTree>
    <p:extLst>
      <p:ext uri="{BB962C8B-B14F-4D97-AF65-F5344CB8AC3E}">
        <p14:creationId xmlns:p14="http://schemas.microsoft.com/office/powerpoint/2010/main" val="307939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97AFBDA-7815-496B-AA07-96A9A06BDFF2}"/>
              </a:ext>
            </a:extLst>
          </p:cNvPr>
          <p:cNvSpPr>
            <a:spLocks noGrp="1"/>
          </p:cNvSpPr>
          <p:nvPr>
            <p:ph idx="1"/>
          </p:nvPr>
        </p:nvSpPr>
        <p:spPr/>
        <p:txBody>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Очередность аудиозаписей в плейлисте можно легко менять простым их перетаскиванием. Удаляются аудиозаписи из плейлиста нажатием клавиши </a:t>
            </a: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Delete</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При этом запись удаляется только из плейлиста. На компьютере файл остается.</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В плейлистах можно сортировать входящие в него аудиозаписи с помощью табуляторов.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Табуляторы — это названия колонок, в которых выводится информация об аудиозаписи (Название, Исполнитель, Альбом, Длительность). При нажатии на табулятор аудиозаписи будут отсортированы по возрастанию или убыванию. Об этом свидетельствует маленькая стрелочка в табуляторе.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617162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a:extLst>
              <a:ext uri="{FF2B5EF4-FFF2-40B4-BE49-F238E27FC236}">
                <a16:creationId xmlns:a16="http://schemas.microsoft.com/office/drawing/2014/main" id="{AE2C0619-175F-4955-8ABD-D482C5793BD5}"/>
              </a:ext>
            </a:extLst>
          </p:cNvPr>
          <p:cNvPicPr>
            <a:picLocks noGrp="1" noChangeAspect="1"/>
          </p:cNvPicPr>
          <p:nvPr>
            <p:ph idx="1"/>
          </p:nvPr>
        </p:nvPicPr>
        <p:blipFill>
          <a:blip r:embed="rId2"/>
          <a:stretch>
            <a:fillRect/>
          </a:stretch>
        </p:blipFill>
        <p:spPr>
          <a:xfrm>
            <a:off x="3543300" y="355002"/>
            <a:ext cx="5907669" cy="5618761"/>
          </a:xfrm>
        </p:spPr>
      </p:pic>
      <p:cxnSp>
        <p:nvCxnSpPr>
          <p:cNvPr id="6" name="Прямая со стрелкой 5">
            <a:extLst>
              <a:ext uri="{FF2B5EF4-FFF2-40B4-BE49-F238E27FC236}">
                <a16:creationId xmlns:a16="http://schemas.microsoft.com/office/drawing/2014/main" id="{3ADEA08F-B27F-4ED0-83DB-71DFC9345994}"/>
              </a:ext>
            </a:extLst>
          </p:cNvPr>
          <p:cNvCxnSpPr/>
          <p:nvPr/>
        </p:nvCxnSpPr>
        <p:spPr>
          <a:xfrm flipH="1" flipV="1">
            <a:off x="6184900" y="4102100"/>
            <a:ext cx="24130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617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a:extLst>
              <a:ext uri="{FF2B5EF4-FFF2-40B4-BE49-F238E27FC236}">
                <a16:creationId xmlns:a16="http://schemas.microsoft.com/office/drawing/2014/main" id="{F6DE0B4E-0D17-482E-854C-F1206807292A}"/>
              </a:ext>
            </a:extLst>
          </p:cNvPr>
          <p:cNvPicPr>
            <a:picLocks noGrp="1" noChangeAspect="1"/>
          </p:cNvPicPr>
          <p:nvPr>
            <p:ph idx="1"/>
          </p:nvPr>
        </p:nvPicPr>
        <p:blipFill>
          <a:blip r:embed="rId2"/>
          <a:stretch>
            <a:fillRect/>
          </a:stretch>
        </p:blipFill>
        <p:spPr>
          <a:xfrm>
            <a:off x="2693189" y="1942791"/>
            <a:ext cx="6805621" cy="4564372"/>
          </a:xfrm>
        </p:spPr>
      </p:pic>
      <p:sp>
        <p:nvSpPr>
          <p:cNvPr id="4" name="TextBox 3">
            <a:extLst>
              <a:ext uri="{FF2B5EF4-FFF2-40B4-BE49-F238E27FC236}">
                <a16:creationId xmlns:a16="http://schemas.microsoft.com/office/drawing/2014/main" id="{37B8BFB8-43BD-4603-A575-88AD85BBAF48}"/>
              </a:ext>
            </a:extLst>
          </p:cNvPr>
          <p:cNvSpPr txBox="1"/>
          <p:nvPr/>
        </p:nvSpPr>
        <p:spPr>
          <a:xfrm>
            <a:off x="1451578" y="767549"/>
            <a:ext cx="9470421" cy="670440"/>
          </a:xfrm>
          <a:prstGeom prst="rect">
            <a:avLst/>
          </a:prstGeom>
          <a:noFill/>
        </p:spPr>
        <p:txBody>
          <a:bodyPr wrap="square">
            <a:spAutoFit/>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При желании можно добавить дополнительные табуляторы. Для этого на строке табуляторов щелкаем правой кнопкой мыши и выбираем из списка нужные.</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Прямоугольник 6">
            <a:extLst>
              <a:ext uri="{FF2B5EF4-FFF2-40B4-BE49-F238E27FC236}">
                <a16:creationId xmlns:a16="http://schemas.microsoft.com/office/drawing/2014/main" id="{00F8F716-A709-4054-BA79-4DD5721739FA}"/>
              </a:ext>
            </a:extLst>
          </p:cNvPr>
          <p:cNvSpPr/>
          <p:nvPr/>
        </p:nvSpPr>
        <p:spPr>
          <a:xfrm>
            <a:off x="5080000" y="3429000"/>
            <a:ext cx="1574800" cy="1524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59280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A97B46-2602-4A37-BE5B-0F2D12872D05}"/>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C8840DFC-041A-424A-9F3C-54560601C947}"/>
              </a:ext>
            </a:extLst>
          </p:cNvPr>
          <p:cNvSpPr>
            <a:spLocks noGrp="1"/>
          </p:cNvSpPr>
          <p:nvPr>
            <p:ph idx="1"/>
          </p:nvPr>
        </p:nvSpPr>
        <p:spPr/>
        <p:txBody>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Итак, перейдем к рассмотрению программ, которые уже установлены на компьютере, поскольку они по умолчанию входят в установленный нами дистрибутив Linux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Mint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Cinnamon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Linux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Mint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имеет неплохую подборку программ, доступ к которым можно получить из главного меню. Программы рассортированы по группам и в этом видео я расскажу о плеере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Banshee</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который находится в группе «Аудио и видео». Он позволяет прослушивать аудиофайлы и создавать из них коллекции. Причем данный плеер является кроссплатформенным, а это означает, что он имеет версии для разных операционных систем — Linux, Windows и Mac OS.</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78407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Объект 7">
            <a:extLst>
              <a:ext uri="{FF2B5EF4-FFF2-40B4-BE49-F238E27FC236}">
                <a16:creationId xmlns:a16="http://schemas.microsoft.com/office/drawing/2014/main" id="{5CA62546-21C6-4086-914F-F687F71463CF}"/>
              </a:ext>
            </a:extLst>
          </p:cNvPr>
          <p:cNvPicPr>
            <a:picLocks noGrp="1" noChangeAspect="1"/>
          </p:cNvPicPr>
          <p:nvPr>
            <p:ph idx="1"/>
          </p:nvPr>
        </p:nvPicPr>
        <p:blipFill>
          <a:blip r:embed="rId2"/>
          <a:stretch>
            <a:fillRect/>
          </a:stretch>
        </p:blipFill>
        <p:spPr>
          <a:xfrm>
            <a:off x="3190783" y="2895600"/>
            <a:ext cx="6656479" cy="2197894"/>
          </a:xfrm>
        </p:spPr>
      </p:pic>
      <p:sp>
        <p:nvSpPr>
          <p:cNvPr id="6" name="TextBox 5">
            <a:extLst>
              <a:ext uri="{FF2B5EF4-FFF2-40B4-BE49-F238E27FC236}">
                <a16:creationId xmlns:a16="http://schemas.microsoft.com/office/drawing/2014/main" id="{E336D1DB-F8BE-4A9E-B098-39A03D794B7D}"/>
              </a:ext>
            </a:extLst>
          </p:cNvPr>
          <p:cNvSpPr txBox="1"/>
          <p:nvPr/>
        </p:nvSpPr>
        <p:spPr>
          <a:xfrm>
            <a:off x="1451578" y="159839"/>
            <a:ext cx="9457721" cy="1263166"/>
          </a:xfrm>
          <a:prstGeom prst="rect">
            <a:avLst/>
          </a:prstGeom>
          <a:noFill/>
        </p:spPr>
        <p:txBody>
          <a:bodyPr wrap="square">
            <a:spAutoFit/>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Чтобы сохранить созданный плейлист достаточно вызвать контекстное меню щелчком правой мыши на его названии в левой части окна программы и выбрать пункт «Экспортировать список воспроизведения». Задаем название файла плейлиста. Как мы уже знаем, файл будет иметь расширение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.m3u</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Прямоугольник 8">
            <a:extLst>
              <a:ext uri="{FF2B5EF4-FFF2-40B4-BE49-F238E27FC236}">
                <a16:creationId xmlns:a16="http://schemas.microsoft.com/office/drawing/2014/main" id="{9BD4D17F-2332-4754-A5E1-19F205CF900A}"/>
              </a:ext>
            </a:extLst>
          </p:cNvPr>
          <p:cNvSpPr/>
          <p:nvPr/>
        </p:nvSpPr>
        <p:spPr>
          <a:xfrm>
            <a:off x="5549900" y="3994547"/>
            <a:ext cx="3759200" cy="3683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4159757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a:extLst>
              <a:ext uri="{FF2B5EF4-FFF2-40B4-BE49-F238E27FC236}">
                <a16:creationId xmlns:a16="http://schemas.microsoft.com/office/drawing/2014/main" id="{FB08DB49-2E3E-4ED0-8036-9ED4BCCE5B59}"/>
              </a:ext>
            </a:extLst>
          </p:cNvPr>
          <p:cNvPicPr>
            <a:picLocks noGrp="1" noChangeAspect="1"/>
          </p:cNvPicPr>
          <p:nvPr>
            <p:ph idx="1"/>
          </p:nvPr>
        </p:nvPicPr>
        <p:blipFill>
          <a:blip r:embed="rId2"/>
          <a:stretch>
            <a:fillRect/>
          </a:stretch>
        </p:blipFill>
        <p:spPr>
          <a:xfrm>
            <a:off x="2997200" y="1971566"/>
            <a:ext cx="6410325" cy="4099828"/>
          </a:xfrm>
        </p:spPr>
      </p:pic>
      <p:sp>
        <p:nvSpPr>
          <p:cNvPr id="4" name="TextBox 3">
            <a:extLst>
              <a:ext uri="{FF2B5EF4-FFF2-40B4-BE49-F238E27FC236}">
                <a16:creationId xmlns:a16="http://schemas.microsoft.com/office/drawing/2014/main" id="{D17587FA-8C00-4EF9-A6C5-D6BB6B0E0832}"/>
              </a:ext>
            </a:extLst>
          </p:cNvPr>
          <p:cNvSpPr txBox="1"/>
          <p:nvPr/>
        </p:nvSpPr>
        <p:spPr>
          <a:xfrm>
            <a:off x="1336674" y="0"/>
            <a:ext cx="10283825" cy="1855893"/>
          </a:xfrm>
          <a:prstGeom prst="rect">
            <a:avLst/>
          </a:prstGeom>
          <a:noFill/>
        </p:spPr>
        <p:txBody>
          <a:bodyPr wrap="square">
            <a:spAutoFit/>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Теперь расскажу о смарт плейлистах. Они позволяют генерировать список воспроизведения автоматически, основываясь на определенных критериях. Смарт — от англ. слова умный и так они называются в англоязычной версии программы. В русскоязычной версии они называются динамическими списками воспроизведения. Для того чтобы создать такой список необходимо из меню «Данные» выбрать соответствующий пункт. Появится окно с настройками критериев, по которым будет создаваться плейлист. </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2252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a:extLst>
              <a:ext uri="{FF2B5EF4-FFF2-40B4-BE49-F238E27FC236}">
                <a16:creationId xmlns:a16="http://schemas.microsoft.com/office/drawing/2014/main" id="{B4A5EFB9-698E-4618-BB1E-E4C52B1F2A63}"/>
              </a:ext>
            </a:extLst>
          </p:cNvPr>
          <p:cNvPicPr>
            <a:picLocks noGrp="1" noChangeAspect="1"/>
          </p:cNvPicPr>
          <p:nvPr>
            <p:ph idx="1"/>
          </p:nvPr>
        </p:nvPicPr>
        <p:blipFill>
          <a:blip r:embed="rId2"/>
          <a:stretch>
            <a:fillRect/>
          </a:stretch>
        </p:blipFill>
        <p:spPr>
          <a:xfrm>
            <a:off x="2565400" y="2263501"/>
            <a:ext cx="8180387" cy="3210993"/>
          </a:xfrm>
        </p:spPr>
      </p:pic>
    </p:spTree>
    <p:extLst>
      <p:ext uri="{BB962C8B-B14F-4D97-AF65-F5344CB8AC3E}">
        <p14:creationId xmlns:p14="http://schemas.microsoft.com/office/powerpoint/2010/main" val="1386029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a:extLst>
              <a:ext uri="{FF2B5EF4-FFF2-40B4-BE49-F238E27FC236}">
                <a16:creationId xmlns:a16="http://schemas.microsoft.com/office/drawing/2014/main" id="{5738A937-E2D4-4B71-B433-3C774FE3B76B}"/>
              </a:ext>
            </a:extLst>
          </p:cNvPr>
          <p:cNvPicPr>
            <a:picLocks noGrp="1" noChangeAspect="1"/>
          </p:cNvPicPr>
          <p:nvPr>
            <p:ph idx="1"/>
          </p:nvPr>
        </p:nvPicPr>
        <p:blipFill>
          <a:blip r:embed="rId2"/>
          <a:stretch>
            <a:fillRect/>
          </a:stretch>
        </p:blipFill>
        <p:spPr>
          <a:xfrm>
            <a:off x="393700" y="2012587"/>
            <a:ext cx="7680325" cy="3079319"/>
          </a:xfrm>
        </p:spPr>
      </p:pic>
      <p:pic>
        <p:nvPicPr>
          <p:cNvPr id="8" name="Рисунок 7">
            <a:extLst>
              <a:ext uri="{FF2B5EF4-FFF2-40B4-BE49-F238E27FC236}">
                <a16:creationId xmlns:a16="http://schemas.microsoft.com/office/drawing/2014/main" id="{444DFB35-6B5B-4AE2-A6F4-1B38D6D1313E}"/>
              </a:ext>
            </a:extLst>
          </p:cNvPr>
          <p:cNvPicPr>
            <a:picLocks noChangeAspect="1"/>
          </p:cNvPicPr>
          <p:nvPr/>
        </p:nvPicPr>
        <p:blipFill>
          <a:blip r:embed="rId3"/>
          <a:stretch>
            <a:fillRect/>
          </a:stretch>
        </p:blipFill>
        <p:spPr>
          <a:xfrm>
            <a:off x="8074025" y="3779869"/>
            <a:ext cx="3549650" cy="2227231"/>
          </a:xfrm>
          <a:prstGeom prst="rect">
            <a:avLst/>
          </a:prstGeom>
        </p:spPr>
      </p:pic>
    </p:spTree>
    <p:extLst>
      <p:ext uri="{BB962C8B-B14F-4D97-AF65-F5344CB8AC3E}">
        <p14:creationId xmlns:p14="http://schemas.microsoft.com/office/powerpoint/2010/main" val="2108208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A4CBF2C-4633-4E92-92A7-EA9A0743DA76}"/>
              </a:ext>
            </a:extLst>
          </p:cNvPr>
          <p:cNvSpPr>
            <a:spLocks noGrp="1"/>
          </p:cNvSpPr>
          <p:nvPr>
            <p:ph idx="1"/>
          </p:nvPr>
        </p:nvSpPr>
        <p:spPr/>
        <p:txBody>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Не буду особо на этом задерживаться, так как тут и так все понятно. Вводим название будущего плейлиста, выбираем критерий, по которому плейлист будет формироваться, далее выбираем условие, которому критерий должен соответствовать, чтобы файл попал в плейлист.</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Еще можно выбрать опцию, которая позволяет ограничить список по количеству аудиозаписей. После того как критерии настроены, нажимаем кнопку «Сохранить».</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Также можно воспользоваться заранее готовыми настройками — «Предопределенные динамические списки». Под каждым из них есть краткое описание, из которого понятно для чего каждый список предназначен.</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4199077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A4CBF2C-4633-4E92-92A7-EA9A0743DA76}"/>
              </a:ext>
            </a:extLst>
          </p:cNvPr>
          <p:cNvSpPr>
            <a:spLocks noGrp="1"/>
          </p:cNvSpPr>
          <p:nvPr>
            <p:ph idx="1"/>
          </p:nvPr>
        </p:nvSpPr>
        <p:spPr/>
        <p:txBody>
          <a:bodyPr/>
          <a:lstStyle/>
          <a:p>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В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Banshee</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есть достаточно мощный поиск, позволяющий искать записи по определенным критериям. Для того чтобы начать поиск достаточно нажать клавишу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и текстовый курсор появится в поисковом поле. По мере ввода текста в поле результаты поиска сразу будут отображаться в правой части окна программы. Не буду подробно останавливаться на поиске, так как он мало чем отличается от любого другого поиска, например, файлов в Проводнике Windows. Здесь вы можете использовать логические операторы и более подробно об этом можно узнать в справочной системе.</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TextBox 3">
            <a:extLst>
              <a:ext uri="{FF2B5EF4-FFF2-40B4-BE49-F238E27FC236}">
                <a16:creationId xmlns:a16="http://schemas.microsoft.com/office/drawing/2014/main" id="{B6B6FD49-B8AF-4631-8F7D-D13E964D112B}"/>
              </a:ext>
            </a:extLst>
          </p:cNvPr>
          <p:cNvSpPr txBox="1"/>
          <p:nvPr/>
        </p:nvSpPr>
        <p:spPr>
          <a:xfrm>
            <a:off x="1451579" y="1391655"/>
            <a:ext cx="6102350" cy="374077"/>
          </a:xfrm>
          <a:prstGeom prst="rect">
            <a:avLst/>
          </a:prstGeom>
          <a:noFill/>
        </p:spPr>
        <p:txBody>
          <a:bodyPr wrap="square">
            <a:spAutoFit/>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Теперь пара слов о поиске.</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9624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A4CBF2C-4633-4E92-92A7-EA9A0743DA76}"/>
              </a:ext>
            </a:extLst>
          </p:cNvPr>
          <p:cNvSpPr>
            <a:spLocks noGrp="1"/>
          </p:cNvSpPr>
          <p:nvPr>
            <p:ph idx="1"/>
          </p:nvPr>
        </p:nvSpPr>
        <p:spPr/>
        <p:txBody>
          <a:bodyPr/>
          <a:lstStyle/>
          <a:p>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Еще несколько слов скажу о метаданных. Цифровые медиа (аудио, видео и фотографии) имеют так называемые метаданные, то есть некоторую информацию о самом файле. Если вы скачиваете музыку из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интерента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то очень часта метаданные уже заполнены и аудиоплееры их используют, для того чтобы вывести, например, название альбома, год его выхода и т.п. информацию. Если эта информация отсутствует или некорректна, то вы ее можете добавить или изменить. Для этого выбираем композицию и нажимает клавишу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Е</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Тоже самое можно сделать через меню «Правка -&gt; Изменить метаданные». Появляется окно, в котором вы можете исправлять или дополнять информацию. Она будет сохранена в аудиофайле и вы сможете получить к ней доступ и из других аудиоплееров.</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1091648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a:extLst>
              <a:ext uri="{FF2B5EF4-FFF2-40B4-BE49-F238E27FC236}">
                <a16:creationId xmlns:a16="http://schemas.microsoft.com/office/drawing/2014/main" id="{BE32D278-FBB9-4412-8A78-88AC496264AB}"/>
              </a:ext>
            </a:extLst>
          </p:cNvPr>
          <p:cNvPicPr>
            <a:picLocks noGrp="1" noChangeAspect="1"/>
          </p:cNvPicPr>
          <p:nvPr>
            <p:ph idx="1"/>
          </p:nvPr>
        </p:nvPicPr>
        <p:blipFill>
          <a:blip r:embed="rId2"/>
          <a:stretch>
            <a:fillRect/>
          </a:stretch>
        </p:blipFill>
        <p:spPr>
          <a:xfrm>
            <a:off x="762000" y="329608"/>
            <a:ext cx="6176047" cy="5868583"/>
          </a:xfrm>
        </p:spPr>
      </p:pic>
      <p:pic>
        <p:nvPicPr>
          <p:cNvPr id="6" name="Рисунок 5">
            <a:extLst>
              <a:ext uri="{FF2B5EF4-FFF2-40B4-BE49-F238E27FC236}">
                <a16:creationId xmlns:a16="http://schemas.microsoft.com/office/drawing/2014/main" id="{0F77711F-F41A-4F50-A65C-5FE0C382D22F}"/>
              </a:ext>
            </a:extLst>
          </p:cNvPr>
          <p:cNvPicPr>
            <a:picLocks noChangeAspect="1"/>
          </p:cNvPicPr>
          <p:nvPr/>
        </p:nvPicPr>
        <p:blipFill>
          <a:blip r:embed="rId3"/>
          <a:stretch>
            <a:fillRect/>
          </a:stretch>
        </p:blipFill>
        <p:spPr>
          <a:xfrm>
            <a:off x="6781800" y="3865732"/>
            <a:ext cx="5410200" cy="2332459"/>
          </a:xfrm>
          <a:prstGeom prst="rect">
            <a:avLst/>
          </a:prstGeom>
        </p:spPr>
      </p:pic>
    </p:spTree>
    <p:extLst>
      <p:ext uri="{BB962C8B-B14F-4D97-AF65-F5344CB8AC3E}">
        <p14:creationId xmlns:p14="http://schemas.microsoft.com/office/powerpoint/2010/main" val="903787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A4CBF2C-4633-4E92-92A7-EA9A0743DA76}"/>
              </a:ext>
            </a:extLst>
          </p:cNvPr>
          <p:cNvSpPr>
            <a:spLocks noGrp="1"/>
          </p:cNvSpPr>
          <p:nvPr>
            <p:ph idx="1"/>
          </p:nvPr>
        </p:nvSpPr>
        <p:spPr/>
        <p:txBody>
          <a:bodyPr/>
          <a:lstStyle/>
          <a:p>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Обладатели продуктов компании Apple скорее всего уже обратили внимание на внешнюю схожесть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Banshee</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с программой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iTunes</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которая позволяет синхронизировать устройства Apple в том числе и в плане аудиозаписей.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Banshee</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также поддерживает синхронизацию с различными устройствами —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смартфонмами</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и mp3-плеерами. Так по крайней мере заявлено в документации. При подключении устройства к компьютеру оно должно появится в левой части окна программы и после этого можно производить синхронизацию коллекций аудиозаписей между компьютером и съемным устройством. В теории все должно работать, но на практике далеко не все смартфоны или mp3-плееры программа определяет. Возможно в новых версиях совместимость улучшится, но сейчас я не использую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Banshee</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для синхронизации, так как ни мой телефон, ни mp3-плеер программа не распознает.</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4292241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A4CBF2C-4633-4E92-92A7-EA9A0743DA76}"/>
              </a:ext>
            </a:extLst>
          </p:cNvPr>
          <p:cNvSpPr>
            <a:spLocks noGrp="1"/>
          </p:cNvSpPr>
          <p:nvPr>
            <p:ph idx="1"/>
          </p:nvPr>
        </p:nvSpPr>
        <p:spPr/>
        <p:txBody>
          <a:bodyPr/>
          <a:lstStyle/>
          <a:p>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Banshee</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по умолчанию имеет возможность скачивать музыку с нескольких популярных сайтов. Сайты эти англоязычные и, возможно, не всем данная возможность понадобится. Но лично мне нравится раздел «Архивы интернета». Здесь можно скачать книги на английском языке, что для изучающих язык может быть очень полезным. Программа отображает подробные данные о скачиваемых файлах и поэтому процесс поиска и скачивания книг очень удобен.</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TextBox 3">
            <a:extLst>
              <a:ext uri="{FF2B5EF4-FFF2-40B4-BE49-F238E27FC236}">
                <a16:creationId xmlns:a16="http://schemas.microsoft.com/office/drawing/2014/main" id="{6925E25B-FFAC-498D-A750-05805A668843}"/>
              </a:ext>
            </a:extLst>
          </p:cNvPr>
          <p:cNvSpPr txBox="1"/>
          <p:nvPr/>
        </p:nvSpPr>
        <p:spPr>
          <a:xfrm>
            <a:off x="1451579" y="1391655"/>
            <a:ext cx="6102350" cy="374077"/>
          </a:xfrm>
          <a:prstGeom prst="rect">
            <a:avLst/>
          </a:prstGeom>
          <a:noFill/>
        </p:spPr>
        <p:txBody>
          <a:bodyPr wrap="square">
            <a:spAutoFit/>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Ну и в завершении скажу пару слов о сетевых источниках.</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1782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Объект 6">
            <a:extLst>
              <a:ext uri="{FF2B5EF4-FFF2-40B4-BE49-F238E27FC236}">
                <a16:creationId xmlns:a16="http://schemas.microsoft.com/office/drawing/2014/main" id="{7801E17C-DD57-4738-8B1E-F1D487048519}"/>
              </a:ext>
            </a:extLst>
          </p:cNvPr>
          <p:cNvPicPr>
            <a:picLocks noGrp="1" noChangeAspect="1"/>
          </p:cNvPicPr>
          <p:nvPr>
            <p:ph idx="1"/>
          </p:nvPr>
        </p:nvPicPr>
        <p:blipFill>
          <a:blip r:embed="rId2"/>
          <a:stretch>
            <a:fillRect/>
          </a:stretch>
        </p:blipFill>
        <p:spPr>
          <a:xfrm>
            <a:off x="447675" y="1972469"/>
            <a:ext cx="5648325" cy="1885950"/>
          </a:xfrm>
        </p:spPr>
      </p:pic>
      <p:sp>
        <p:nvSpPr>
          <p:cNvPr id="5" name="TextBox 4">
            <a:extLst>
              <a:ext uri="{FF2B5EF4-FFF2-40B4-BE49-F238E27FC236}">
                <a16:creationId xmlns:a16="http://schemas.microsoft.com/office/drawing/2014/main" id="{4A4A1897-A9F3-4C49-B48C-39A4DECBBAFC}"/>
              </a:ext>
            </a:extLst>
          </p:cNvPr>
          <p:cNvSpPr txBox="1"/>
          <p:nvPr/>
        </p:nvSpPr>
        <p:spPr>
          <a:xfrm>
            <a:off x="1451579" y="374747"/>
            <a:ext cx="9852025" cy="1365758"/>
          </a:xfrm>
          <a:prstGeom prst="rect">
            <a:avLst/>
          </a:prstGeom>
          <a:noFill/>
        </p:spPr>
        <p:txBody>
          <a:bodyPr wrap="square">
            <a:spAutoFit/>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Итак,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Banshee</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позволяет проигрывать музыку и видео, но все же изначально программа позиционируется как аудио-плеер, поэтому функционал в плане воспроизведения видео ограничен и для просмотра фильмов лучше использовать другие программы.</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Итак, давайте рассмотрим интерфейс программы.</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Рисунок 8">
            <a:extLst>
              <a:ext uri="{FF2B5EF4-FFF2-40B4-BE49-F238E27FC236}">
                <a16:creationId xmlns:a16="http://schemas.microsoft.com/office/drawing/2014/main" id="{1D7E352E-D464-4499-B413-61F5B8AB45D6}"/>
              </a:ext>
            </a:extLst>
          </p:cNvPr>
          <p:cNvPicPr>
            <a:picLocks noChangeAspect="1"/>
          </p:cNvPicPr>
          <p:nvPr/>
        </p:nvPicPr>
        <p:blipFill>
          <a:blip r:embed="rId3"/>
          <a:stretch>
            <a:fillRect/>
          </a:stretch>
        </p:blipFill>
        <p:spPr>
          <a:xfrm>
            <a:off x="5422900" y="1972469"/>
            <a:ext cx="6321425" cy="4709106"/>
          </a:xfrm>
          <a:prstGeom prst="rect">
            <a:avLst/>
          </a:prstGeom>
        </p:spPr>
      </p:pic>
    </p:spTree>
    <p:extLst>
      <p:ext uri="{BB962C8B-B14F-4D97-AF65-F5344CB8AC3E}">
        <p14:creationId xmlns:p14="http://schemas.microsoft.com/office/powerpoint/2010/main" val="2883423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a:extLst>
              <a:ext uri="{FF2B5EF4-FFF2-40B4-BE49-F238E27FC236}">
                <a16:creationId xmlns:a16="http://schemas.microsoft.com/office/drawing/2014/main" id="{4D271ABF-7D08-4525-85C9-A0C6BEBFB610}"/>
              </a:ext>
            </a:extLst>
          </p:cNvPr>
          <p:cNvPicPr>
            <a:picLocks noGrp="1" noChangeAspect="1"/>
          </p:cNvPicPr>
          <p:nvPr>
            <p:ph idx="1"/>
          </p:nvPr>
        </p:nvPicPr>
        <p:blipFill>
          <a:blip r:embed="rId2"/>
          <a:stretch>
            <a:fillRect/>
          </a:stretch>
        </p:blipFill>
        <p:spPr>
          <a:xfrm>
            <a:off x="2451101" y="784740"/>
            <a:ext cx="8215434" cy="4947723"/>
          </a:xfrm>
        </p:spPr>
      </p:pic>
    </p:spTree>
    <p:extLst>
      <p:ext uri="{BB962C8B-B14F-4D97-AF65-F5344CB8AC3E}">
        <p14:creationId xmlns:p14="http://schemas.microsoft.com/office/powerpoint/2010/main" val="3971011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FF5C807-6DD2-44C3-8CEF-6B7A6B734473}"/>
              </a:ext>
            </a:extLst>
          </p:cNvPr>
          <p:cNvSpPr txBox="1"/>
          <p:nvPr/>
        </p:nvSpPr>
        <p:spPr>
          <a:xfrm>
            <a:off x="925566" y="355600"/>
            <a:ext cx="10655300" cy="1365758"/>
          </a:xfrm>
          <a:prstGeom prst="rect">
            <a:avLst/>
          </a:prstGeom>
          <a:noFill/>
        </p:spPr>
        <p:txBody>
          <a:bodyPr wrap="square">
            <a:spAutoFit/>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Ну и я еще забыл упомянуть о подкастах и радиовещании. Для того чтобы прослушивать подкасты или радио-онлайн, необходимо добавить адреса веб-сайтов, откуда будет осуществляться трансляция. </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Давайте добавим радиостанцию. Например, зайдем на сайт </a:t>
            </a:r>
            <a:r>
              <a:rPr lang="ru-RU" sz="18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Радио Маяк</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и добавим радиостанцию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Вести FM</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Здесь на сайте уже есть готовая ссылка, которую нужно просто скопировать и добавить в наш плеер. </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Объект 9">
            <a:extLst>
              <a:ext uri="{FF2B5EF4-FFF2-40B4-BE49-F238E27FC236}">
                <a16:creationId xmlns:a16="http://schemas.microsoft.com/office/drawing/2014/main" id="{B72F9136-AA1B-4739-A012-347F20A2738C}"/>
              </a:ext>
            </a:extLst>
          </p:cNvPr>
          <p:cNvSpPr>
            <a:spLocks noGrp="1"/>
          </p:cNvSpPr>
          <p:nvPr>
            <p:ph idx="1"/>
          </p:nvPr>
        </p:nvSpPr>
        <p:spPr/>
        <p:txBody>
          <a:bodyPr/>
          <a:lstStyle/>
          <a:p>
            <a:endParaRPr lang="ru-RU"/>
          </a:p>
        </p:txBody>
      </p:sp>
      <p:pic>
        <p:nvPicPr>
          <p:cNvPr id="12" name="Рисунок 11">
            <a:extLst>
              <a:ext uri="{FF2B5EF4-FFF2-40B4-BE49-F238E27FC236}">
                <a16:creationId xmlns:a16="http://schemas.microsoft.com/office/drawing/2014/main" id="{ADDF6230-064E-4AFD-B10D-EB65E51C480C}"/>
              </a:ext>
            </a:extLst>
          </p:cNvPr>
          <p:cNvPicPr>
            <a:picLocks noChangeAspect="1"/>
          </p:cNvPicPr>
          <p:nvPr/>
        </p:nvPicPr>
        <p:blipFill>
          <a:blip r:embed="rId3"/>
          <a:stretch>
            <a:fillRect/>
          </a:stretch>
        </p:blipFill>
        <p:spPr>
          <a:xfrm>
            <a:off x="3710041" y="1901825"/>
            <a:ext cx="5086350" cy="4476750"/>
          </a:xfrm>
          <a:prstGeom prst="rect">
            <a:avLst/>
          </a:prstGeom>
        </p:spPr>
      </p:pic>
      <p:sp>
        <p:nvSpPr>
          <p:cNvPr id="15" name="Прямоугольник 14">
            <a:extLst>
              <a:ext uri="{FF2B5EF4-FFF2-40B4-BE49-F238E27FC236}">
                <a16:creationId xmlns:a16="http://schemas.microsoft.com/office/drawing/2014/main" id="{921885CC-5122-4754-91DA-425542259CF1}"/>
              </a:ext>
            </a:extLst>
          </p:cNvPr>
          <p:cNvSpPr/>
          <p:nvPr/>
        </p:nvSpPr>
        <p:spPr>
          <a:xfrm>
            <a:off x="5465816" y="4864100"/>
            <a:ext cx="1574800" cy="1524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870560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a:extLst>
              <a:ext uri="{FF2B5EF4-FFF2-40B4-BE49-F238E27FC236}">
                <a16:creationId xmlns:a16="http://schemas.microsoft.com/office/drawing/2014/main" id="{FB658CCB-774B-4B1C-939E-5FEDBEC60AD0}"/>
              </a:ext>
            </a:extLst>
          </p:cNvPr>
          <p:cNvPicPr>
            <a:picLocks noGrp="1" noChangeAspect="1"/>
          </p:cNvPicPr>
          <p:nvPr>
            <p:ph idx="1"/>
          </p:nvPr>
        </p:nvPicPr>
        <p:blipFill>
          <a:blip r:embed="rId2"/>
          <a:stretch>
            <a:fillRect/>
          </a:stretch>
        </p:blipFill>
        <p:spPr>
          <a:xfrm>
            <a:off x="3340100" y="1163021"/>
            <a:ext cx="5868915" cy="5394942"/>
          </a:xfrm>
        </p:spPr>
      </p:pic>
      <p:sp>
        <p:nvSpPr>
          <p:cNvPr id="6" name="TextBox 5">
            <a:extLst>
              <a:ext uri="{FF2B5EF4-FFF2-40B4-BE49-F238E27FC236}">
                <a16:creationId xmlns:a16="http://schemas.microsoft.com/office/drawing/2014/main" id="{3C3ECB8C-C3C3-4DB7-9742-6A01B6D8C6D0}"/>
              </a:ext>
            </a:extLst>
          </p:cNvPr>
          <p:cNvSpPr txBox="1"/>
          <p:nvPr/>
        </p:nvSpPr>
        <p:spPr>
          <a:xfrm>
            <a:off x="1247774" y="196218"/>
            <a:ext cx="9547225" cy="670440"/>
          </a:xfrm>
          <a:prstGeom prst="rect">
            <a:avLst/>
          </a:prstGeom>
          <a:noFill/>
        </p:spPr>
        <p:txBody>
          <a:bodyPr wrap="square">
            <a:spAutoFit/>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Копируем ссылку через контекстное меню, далее добавляем радиостанцию в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Banshee</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при желании заполняем информационные поля и вставляем ссылку.</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2630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a:extLst>
              <a:ext uri="{FF2B5EF4-FFF2-40B4-BE49-F238E27FC236}">
                <a16:creationId xmlns:a16="http://schemas.microsoft.com/office/drawing/2014/main" id="{CDA43276-7E77-4B4A-B462-EB29A152B7C5}"/>
              </a:ext>
            </a:extLst>
          </p:cNvPr>
          <p:cNvPicPr>
            <a:picLocks noGrp="1" noChangeAspect="1"/>
          </p:cNvPicPr>
          <p:nvPr>
            <p:ph idx="1"/>
          </p:nvPr>
        </p:nvPicPr>
        <p:blipFill>
          <a:blip r:embed="rId2"/>
          <a:stretch>
            <a:fillRect/>
          </a:stretch>
        </p:blipFill>
        <p:spPr>
          <a:xfrm>
            <a:off x="774699" y="2563595"/>
            <a:ext cx="11128043" cy="1402193"/>
          </a:xfrm>
        </p:spPr>
      </p:pic>
    </p:spTree>
    <p:extLst>
      <p:ext uri="{BB962C8B-B14F-4D97-AF65-F5344CB8AC3E}">
        <p14:creationId xmlns:p14="http://schemas.microsoft.com/office/powerpoint/2010/main" val="25183740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18B37BC-F255-45DC-8A6C-CBB109805D12}"/>
              </a:ext>
            </a:extLst>
          </p:cNvPr>
          <p:cNvSpPr>
            <a:spLocks noGrp="1"/>
          </p:cNvSpPr>
          <p:nvPr>
            <p:ph idx="1"/>
          </p:nvPr>
        </p:nvSpPr>
        <p:spPr/>
        <p:txBody>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Запустить воспроизведение очень просто — двойной щелчок мыши или выбираем объект и нажимаем кнопку воспроизведения.</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С подкастами ситуация аналогичная. Вообще, подкасты — это по сути записи (в том числе и радиопрограмм), которые доступны в интернете. На некоторые подкасты можно оформить подписку и тогда каждый раз, когда будет появляться новый подкаст,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Banshee</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будет его автоматически скачивать и вы сможете его прослушать.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Давайте посмотрим что есть на том же сайте Радио Маяк. Тут есть специальный раздел, который так и называется «Подкасты». Заходим в него, выбираем радиопередачу, на которую хотим подписаться и оформляем подписку.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1335776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a:extLst>
              <a:ext uri="{FF2B5EF4-FFF2-40B4-BE49-F238E27FC236}">
                <a16:creationId xmlns:a16="http://schemas.microsoft.com/office/drawing/2014/main" id="{6CD180AE-865D-4239-B299-D002FC2DDCA3}"/>
              </a:ext>
            </a:extLst>
          </p:cNvPr>
          <p:cNvPicPr>
            <a:picLocks noGrp="1" noChangeAspect="1"/>
          </p:cNvPicPr>
          <p:nvPr>
            <p:ph idx="1"/>
          </p:nvPr>
        </p:nvPicPr>
        <p:blipFill>
          <a:blip r:embed="rId2"/>
          <a:stretch>
            <a:fillRect/>
          </a:stretch>
        </p:blipFill>
        <p:spPr>
          <a:xfrm>
            <a:off x="169183" y="1993900"/>
            <a:ext cx="4461554" cy="758031"/>
          </a:xfrm>
        </p:spPr>
      </p:pic>
      <p:pic>
        <p:nvPicPr>
          <p:cNvPr id="5" name="Рисунок 4" descr="Подписка наподкасты">
            <a:extLst>
              <a:ext uri="{FF2B5EF4-FFF2-40B4-BE49-F238E27FC236}">
                <a16:creationId xmlns:a16="http://schemas.microsoft.com/office/drawing/2014/main" id="{8C097241-1A3B-46FC-B14E-896ECD3F2450}"/>
              </a:ext>
            </a:extLst>
          </p:cNvPr>
          <p:cNvPicPr/>
          <p:nvPr/>
        </p:nvPicPr>
        <p:blipFill rotWithShape="1">
          <a:blip r:embed="rId3">
            <a:extLst>
              <a:ext uri="{28A0092B-C50C-407E-A947-70E740481C1C}">
                <a14:useLocalDpi xmlns:a14="http://schemas.microsoft.com/office/drawing/2010/main" val="0"/>
              </a:ext>
            </a:extLst>
          </a:blip>
          <a:srcRect l="3333" t="19996" r="4545" b="14573"/>
          <a:stretch/>
        </p:blipFill>
        <p:spPr bwMode="auto">
          <a:xfrm>
            <a:off x="5067300" y="2895600"/>
            <a:ext cx="6591300" cy="2844801"/>
          </a:xfrm>
          <a:prstGeom prst="rect">
            <a:avLst/>
          </a:prstGeom>
          <a:noFill/>
          <a:ln>
            <a:noFill/>
          </a:ln>
        </p:spPr>
      </p:pic>
    </p:spTree>
    <p:extLst>
      <p:ext uri="{BB962C8B-B14F-4D97-AF65-F5344CB8AC3E}">
        <p14:creationId xmlns:p14="http://schemas.microsoft.com/office/powerpoint/2010/main" val="1921991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209236-20A2-461F-A146-9BF8A2492DFA}"/>
              </a:ext>
            </a:extLst>
          </p:cNvPr>
          <p:cNvSpPr txBox="1"/>
          <p:nvPr/>
        </p:nvSpPr>
        <p:spPr>
          <a:xfrm>
            <a:off x="1451579" y="1195130"/>
            <a:ext cx="6102350" cy="670440"/>
          </a:xfrm>
          <a:prstGeom prst="rect">
            <a:avLst/>
          </a:prstGeom>
          <a:noFill/>
        </p:spPr>
        <p:txBody>
          <a:bodyPr wrap="square">
            <a:spAutoFit/>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В браузере появился значок. Вызываем его свойства через контекстное меню и копируем ссылку на подкаст. </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Объект 4" descr="Подкасты в Banshee">
            <a:extLst>
              <a:ext uri="{FF2B5EF4-FFF2-40B4-BE49-F238E27FC236}">
                <a16:creationId xmlns:a16="http://schemas.microsoft.com/office/drawing/2014/main" id="{E1F998FF-9E76-4901-A67E-6D29AEB6491F}"/>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30967" t="23654" r="24670" b="32168"/>
          <a:stretch/>
        </p:blipFill>
        <p:spPr bwMode="auto">
          <a:xfrm>
            <a:off x="4191001" y="2677041"/>
            <a:ext cx="4203700" cy="2374900"/>
          </a:xfrm>
          <a:prstGeom prst="rect">
            <a:avLst/>
          </a:prstGeom>
          <a:noFill/>
          <a:ln>
            <a:noFill/>
          </a:ln>
        </p:spPr>
      </p:pic>
    </p:spTree>
    <p:extLst>
      <p:ext uri="{BB962C8B-B14F-4D97-AF65-F5344CB8AC3E}">
        <p14:creationId xmlns:p14="http://schemas.microsoft.com/office/powerpoint/2010/main" val="3157437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9E0F0B-C4EC-46CB-95F1-4CB5086B2383}"/>
              </a:ext>
            </a:extLst>
          </p:cNvPr>
          <p:cNvSpPr txBox="1"/>
          <p:nvPr/>
        </p:nvSpPr>
        <p:spPr>
          <a:xfrm>
            <a:off x="1451579" y="1204616"/>
            <a:ext cx="6102350" cy="374077"/>
          </a:xfrm>
          <a:prstGeom prst="rect">
            <a:avLst/>
          </a:prstGeom>
          <a:noFill/>
        </p:spPr>
        <p:txBody>
          <a:bodyPr wrap="square">
            <a:spAutoFit/>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В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Banshee</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добавляем новую подписку.</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Объект 4" descr="Добавление подкастов в Banshee">
            <a:extLst>
              <a:ext uri="{FF2B5EF4-FFF2-40B4-BE49-F238E27FC236}">
                <a16:creationId xmlns:a16="http://schemas.microsoft.com/office/drawing/2014/main" id="{5172A0E9-B3D9-45D8-8FF6-27D79D1AFE85}"/>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25298" t="23286" r="26216" b="32167"/>
          <a:stretch/>
        </p:blipFill>
        <p:spPr bwMode="auto">
          <a:xfrm>
            <a:off x="4000500" y="2489200"/>
            <a:ext cx="5191729" cy="2921001"/>
          </a:xfrm>
          <a:prstGeom prst="rect">
            <a:avLst/>
          </a:prstGeom>
          <a:noFill/>
          <a:ln>
            <a:noFill/>
          </a:ln>
        </p:spPr>
      </p:pic>
    </p:spTree>
    <p:extLst>
      <p:ext uri="{BB962C8B-B14F-4D97-AF65-F5344CB8AC3E}">
        <p14:creationId xmlns:p14="http://schemas.microsoft.com/office/powerpoint/2010/main" val="2349719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18B37BC-F255-45DC-8A6C-CBB109805D12}"/>
              </a:ext>
            </a:extLst>
          </p:cNvPr>
          <p:cNvSpPr>
            <a:spLocks noGrp="1"/>
          </p:cNvSpPr>
          <p:nvPr>
            <p:ph idx="1"/>
          </p:nvPr>
        </p:nvSpPr>
        <p:spPr/>
        <p:txBody>
          <a:bodyPr/>
          <a:lstStyle/>
          <a:p>
            <a:endParaRPr lang="ru-RU"/>
          </a:p>
        </p:txBody>
      </p:sp>
      <p:sp>
        <p:nvSpPr>
          <p:cNvPr id="4" name="TextBox 3">
            <a:extLst>
              <a:ext uri="{FF2B5EF4-FFF2-40B4-BE49-F238E27FC236}">
                <a16:creationId xmlns:a16="http://schemas.microsoft.com/office/drawing/2014/main" id="{4AFFA0FE-13C2-4643-8A2B-BB06708ECD26}"/>
              </a:ext>
            </a:extLst>
          </p:cNvPr>
          <p:cNvSpPr txBox="1"/>
          <p:nvPr/>
        </p:nvSpPr>
        <p:spPr>
          <a:xfrm>
            <a:off x="1311274" y="412412"/>
            <a:ext cx="9743579" cy="1365758"/>
          </a:xfrm>
          <a:prstGeom prst="rect">
            <a:avLst/>
          </a:prstGeom>
          <a:noFill/>
        </p:spPr>
        <p:txBody>
          <a:bodyPr wrap="square">
            <a:spAutoFit/>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Теперь при появлении новых подкастов они будут автоматически скачиваться программой и вы сможете их прослушать.</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На этом я заканчиваю обзор программы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Banshee</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и в следующем видео мы продолжим рассматривать раздел «Аудио и Видео».</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3774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AC04E0-B378-4105-8B05-7E940EA46C93}"/>
              </a:ext>
            </a:extLst>
          </p:cNvPr>
          <p:cNvSpPr>
            <a:spLocks noGrp="1"/>
          </p:cNvSpPr>
          <p:nvPr>
            <p:ph type="title"/>
          </p:nvPr>
        </p:nvSpPr>
        <p:spPr/>
        <p:txBody>
          <a:bodyPr/>
          <a:lstStyle/>
          <a:p>
            <a:r>
              <a:rPr lang="ru-RU" dirty="0"/>
              <a:t>Урок #26. Обзор программ Linux </a:t>
            </a:r>
            <a:r>
              <a:rPr lang="ru-RU" dirty="0" err="1"/>
              <a:t>Mint</a:t>
            </a:r>
            <a:endParaRPr lang="ru-RU" dirty="0"/>
          </a:p>
        </p:txBody>
      </p:sp>
      <p:sp>
        <p:nvSpPr>
          <p:cNvPr id="3" name="Текст 2">
            <a:extLst>
              <a:ext uri="{FF2B5EF4-FFF2-40B4-BE49-F238E27FC236}">
                <a16:creationId xmlns:a16="http://schemas.microsoft.com/office/drawing/2014/main" id="{E486866E-C0FE-4CA7-8E71-2FBE739B323A}"/>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481173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5">
            <a:extLst>
              <a:ext uri="{FF2B5EF4-FFF2-40B4-BE49-F238E27FC236}">
                <a16:creationId xmlns:a16="http://schemas.microsoft.com/office/drawing/2014/main" id="{CEFBA34D-BC94-4E2F-BA79-D9A2F912C3A9}"/>
              </a:ext>
            </a:extLst>
          </p:cNvPr>
          <p:cNvSpPr txBox="1">
            <a:spLocks noGrp="1"/>
          </p:cNvSpPr>
          <p:nvPr>
            <p:ph idx="1"/>
          </p:nvPr>
        </p:nvSpPr>
        <p:spPr>
          <a:xfrm>
            <a:off x="990600" y="2092325"/>
            <a:ext cx="10490199" cy="3733843"/>
          </a:xfrm>
          <a:prstGeom prst="rect">
            <a:avLst/>
          </a:prstGeom>
          <a:noFill/>
        </p:spPr>
        <p:txBody>
          <a:bodyPr wrap="square">
            <a:spAutoFit/>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Под строкой заголовка находится привычная строка меню, а под ней панель управления воспроизведением.</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Далее окно программы разделено не две части. Левая часть представляет собой список источников аудио и видео контента. Здесь мы можем увидеть воспроизводимую в данный момент композицию, просмотреть очередь воспроизведения, если проигрывается созданный ранее плейлист, можем создавать коллекции звукозаписей и управлять ими, а так же получить доступ к различным сетевым источникам, то есть к некоторым сайтам, содержащим аудио-контент.</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Правая часть окна будет изменяться в зависимости от того, какой источник мы выберем в левой части.</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Кстати, удобно работать с программой в полноэкранном режиме, в который легко переключиться нажатием клавиши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F</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4909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18B37BC-F255-45DC-8A6C-CBB109805D12}"/>
              </a:ext>
            </a:extLst>
          </p:cNvPr>
          <p:cNvSpPr>
            <a:spLocks noGrp="1"/>
          </p:cNvSpPr>
          <p:nvPr>
            <p:ph idx="1"/>
          </p:nvPr>
        </p:nvSpPr>
        <p:spPr/>
        <p:txBody>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Изначально я планировал сделать подробный обзор программ, которые устанавливаются по умолчанию с Linux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Mint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Cinnamon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и в предыдущем видео я начал с аудиоплеера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Banshee</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но комментарии пользователей к этому видео меня заставили передумать. Действительно, зачем затягивать этот курс подробным разбором программ? Ведь я и так планировал его в объеме 15-20 видео, а это уже 26-ое.</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В общем, я принял решение сделать общий обзор установленных в Linux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Mint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программ, чтобы продемонстрировать, что уже после установки операционная система обладает всем функционалом для полноценной работы. Ну а если понадобится что-то дополнительно, то эти программы можно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доустановить</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но об этом в следующий раз.</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1604653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a:extLst>
              <a:ext uri="{FF2B5EF4-FFF2-40B4-BE49-F238E27FC236}">
                <a16:creationId xmlns:a16="http://schemas.microsoft.com/office/drawing/2014/main" id="{6EC8CDFA-66A3-43D8-95CA-5AA6081FD83C}"/>
              </a:ext>
            </a:extLst>
          </p:cNvPr>
          <p:cNvPicPr>
            <a:picLocks noGrp="1" noChangeAspect="1"/>
          </p:cNvPicPr>
          <p:nvPr>
            <p:ph idx="1"/>
          </p:nvPr>
        </p:nvPicPr>
        <p:blipFill>
          <a:blip r:embed="rId2"/>
          <a:stretch>
            <a:fillRect/>
          </a:stretch>
        </p:blipFill>
        <p:spPr>
          <a:xfrm>
            <a:off x="3105622" y="1960371"/>
            <a:ext cx="5980755" cy="4330892"/>
          </a:xfrm>
        </p:spPr>
      </p:pic>
      <p:sp>
        <p:nvSpPr>
          <p:cNvPr id="4" name="TextBox 3">
            <a:extLst>
              <a:ext uri="{FF2B5EF4-FFF2-40B4-BE49-F238E27FC236}">
                <a16:creationId xmlns:a16="http://schemas.microsoft.com/office/drawing/2014/main" id="{767171D8-9B70-4020-8A3E-0B98883B2BD1}"/>
              </a:ext>
            </a:extLst>
          </p:cNvPr>
          <p:cNvSpPr txBox="1"/>
          <p:nvPr/>
        </p:nvSpPr>
        <p:spPr>
          <a:xfrm>
            <a:off x="1451579" y="941130"/>
            <a:ext cx="9603274" cy="670440"/>
          </a:xfrm>
          <a:prstGeom prst="rect">
            <a:avLst/>
          </a:prstGeom>
          <a:noFill/>
        </p:spPr>
        <p:txBody>
          <a:bodyPr wrap="square">
            <a:spAutoFit/>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Итак, начну обзор со следующей программы из раздела «Аудио и видео» — это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медиаплеер VLC</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Прямоугольник 8">
            <a:extLst>
              <a:ext uri="{FF2B5EF4-FFF2-40B4-BE49-F238E27FC236}">
                <a16:creationId xmlns:a16="http://schemas.microsoft.com/office/drawing/2014/main" id="{00E6B856-1FD1-43FE-86D3-E8172DD4E451}"/>
              </a:ext>
            </a:extLst>
          </p:cNvPr>
          <p:cNvSpPr/>
          <p:nvPr/>
        </p:nvSpPr>
        <p:spPr>
          <a:xfrm>
            <a:off x="5765800" y="2679700"/>
            <a:ext cx="2463800" cy="3683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3558033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18B37BC-F255-45DC-8A6C-CBB109805D12}"/>
              </a:ext>
            </a:extLst>
          </p:cNvPr>
          <p:cNvSpPr>
            <a:spLocks noGrp="1"/>
          </p:cNvSpPr>
          <p:nvPr>
            <p:ph idx="1"/>
          </p:nvPr>
        </p:nvSpPr>
        <p:spPr/>
        <p:txBody>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С моей точки зрения, это один из лучших видеоплееров, существующих в настоящее время. Он доступен не только в Линукс и я им пользовался в Windows, а сейчас пользуюсь на Mac OS и на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iPad</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У плеера есть множество возможностей, например, с помощью него можно транслировать аудио или видео по сети или даже записывать потоковое видео на компьютер, но все же наиболее востребованная функция — это воспроизведение видео. С этой задачей программа справляется на отлично. В плеер уже встроены наиболее популярные кодеки и в подавляющем большинстве случаев для воспроизведения видео ничего дополнительно на компьютер устанавливать не нужно.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20767303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18B37BC-F255-45DC-8A6C-CBB109805D12}"/>
              </a:ext>
            </a:extLst>
          </p:cNvPr>
          <p:cNvSpPr>
            <a:spLocks noGrp="1"/>
          </p:cNvSpPr>
          <p:nvPr>
            <p:ph idx="1"/>
          </p:nvPr>
        </p:nvSpPr>
        <p:spPr/>
        <p:txBody>
          <a:bodyPr>
            <a:normAutofit lnSpcReduction="10000"/>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Мне этот плеер еще нравится тем, что в нем можно подключать аудиодорожку и субтитры из отдельного файла, что очень удобно при изучении иностранного языка. Хотя такой функциональностью обладают и множество других программ этого класса.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Получить больше информации о программе можно на официальном сайте — </a:t>
            </a:r>
            <a:r>
              <a:rPr lang="ru-RU"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//www.videolan.org/index.ru.html</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Следующая программа раздела «Аудио и видео» — </a:t>
            </a: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Brasero</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Данная программа предназначена для записи CD и DVD дисков. Функционал программы достаточно стандартен — можно записывать или дописывать диски, то есть поддерживается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мультисессия</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можно создавать образы с дисков или записывать образы на диски, а также можно записывать аудиодиски из аудиофайлов, хранящихся на компьютере.</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7703794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a:extLst>
              <a:ext uri="{FF2B5EF4-FFF2-40B4-BE49-F238E27FC236}">
                <a16:creationId xmlns:a16="http://schemas.microsoft.com/office/drawing/2014/main" id="{A539DFFC-64A3-417D-B1A6-028A55647D80}"/>
              </a:ext>
            </a:extLst>
          </p:cNvPr>
          <p:cNvPicPr>
            <a:picLocks noGrp="1" noChangeAspect="1"/>
          </p:cNvPicPr>
          <p:nvPr>
            <p:ph idx="1"/>
          </p:nvPr>
        </p:nvPicPr>
        <p:blipFill>
          <a:blip r:embed="rId2"/>
          <a:stretch>
            <a:fillRect/>
          </a:stretch>
        </p:blipFill>
        <p:spPr>
          <a:xfrm>
            <a:off x="2743200" y="824274"/>
            <a:ext cx="7086655" cy="5022489"/>
          </a:xfrm>
        </p:spPr>
      </p:pic>
    </p:spTree>
    <p:extLst>
      <p:ext uri="{BB962C8B-B14F-4D97-AF65-F5344CB8AC3E}">
        <p14:creationId xmlns:p14="http://schemas.microsoft.com/office/powerpoint/2010/main" val="14340436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A113AEC-3291-4E57-B003-F69AA189FE49}"/>
              </a:ext>
            </a:extLst>
          </p:cNvPr>
          <p:cNvSpPr>
            <a:spLocks noGrp="1"/>
          </p:cNvSpPr>
          <p:nvPr>
            <p:ph idx="1"/>
          </p:nvPr>
        </p:nvSpPr>
        <p:spPr/>
        <p:txBody>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В общем, если вы уже имеете опыт работы с подобными программами, то без труда разберетесь и с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Brasero</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Более подробную информацию о программе и ее инструментах можно найти на сайте — </a:t>
            </a:r>
            <a:r>
              <a:rPr lang="ru-RU"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https://help.gnome.org/users/brasero/stable/</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Переходим к следующему разделу — «Графика». Как понятно из названия, здесь сосредоточены программы, позволяющие работать с изображениями.</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549960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a:extLst>
              <a:ext uri="{FF2B5EF4-FFF2-40B4-BE49-F238E27FC236}">
                <a16:creationId xmlns:a16="http://schemas.microsoft.com/office/drawing/2014/main" id="{51F44742-3D8E-426C-80A2-B80C9AA0D0E1}"/>
              </a:ext>
            </a:extLst>
          </p:cNvPr>
          <p:cNvPicPr>
            <a:picLocks noGrp="1" noChangeAspect="1"/>
          </p:cNvPicPr>
          <p:nvPr>
            <p:ph idx="1"/>
          </p:nvPr>
        </p:nvPicPr>
        <p:blipFill>
          <a:blip r:embed="rId2"/>
          <a:stretch>
            <a:fillRect/>
          </a:stretch>
        </p:blipFill>
        <p:spPr>
          <a:xfrm>
            <a:off x="3771900" y="1740197"/>
            <a:ext cx="5088341" cy="4106566"/>
          </a:xfrm>
        </p:spPr>
      </p:pic>
      <p:sp>
        <p:nvSpPr>
          <p:cNvPr id="5" name="Прямоугольник 4">
            <a:extLst>
              <a:ext uri="{FF2B5EF4-FFF2-40B4-BE49-F238E27FC236}">
                <a16:creationId xmlns:a16="http://schemas.microsoft.com/office/drawing/2014/main" id="{E6379AD1-8D22-4972-AFBE-78C30A27D59A}"/>
              </a:ext>
            </a:extLst>
          </p:cNvPr>
          <p:cNvSpPr/>
          <p:nvPr/>
        </p:nvSpPr>
        <p:spPr>
          <a:xfrm>
            <a:off x="5956300" y="3429000"/>
            <a:ext cx="2197100" cy="2921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4854420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A113AEC-3291-4E57-B003-F69AA189FE49}"/>
              </a:ext>
            </a:extLst>
          </p:cNvPr>
          <p:cNvSpPr>
            <a:spLocks noGrp="1"/>
          </p:cNvSpPr>
          <p:nvPr>
            <p:ph idx="1"/>
          </p:nvPr>
        </p:nvSpPr>
        <p:spPr/>
        <p:txBody>
          <a:bodyPr>
            <a:normAutofit lnSpcReduction="10000"/>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Программа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GIMP</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не особо нуждается в представлении. Это бесплатный аналог всем хорошо известного Фотошопа. Инструментарий программы широк и она заслуживает отдельного видеокурса по работе с ней. На официальном сайте программы есть достаточно много материалов, в том числе и на русском языке — </a:t>
            </a:r>
            <a:r>
              <a:rPr lang="ru-RU"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//gimp.ru</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Следующие две программы являются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просмоторщиками</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изображений и предоставляют пользователям минимально необходимый функционал для просмотра и редактирования изображений.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Image </a:t>
            </a: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Viewer</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является простым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просмотрщиком</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без каких-либо наворотов, а с помощью </a:t>
            </a: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gThumb</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можно поворачивать,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зеркалить</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подрезать или изменять размеры изображения. Также можно производить простейшую корректировку цветов, яркости и контрастности.</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5614084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A113AEC-3291-4E57-B003-F69AA189FE49}"/>
              </a:ext>
            </a:extLst>
          </p:cNvPr>
          <p:cNvSpPr>
            <a:spLocks noGrp="1"/>
          </p:cNvSpPr>
          <p:nvPr>
            <p:ph idx="1"/>
          </p:nvPr>
        </p:nvSpPr>
        <p:spPr/>
        <p:txBody>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Программа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Simple </a:t>
            </a: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Scan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предоставляет простейшие возможности для сканирования бумажных носителей информации, то есть книг, журналов и другой печатной продукции.</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Ну и последняя программа из этого раздела относится к офисному пакету </a:t>
            </a: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LibreOffice</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Этот бесплатный офисный пакет является полноценным аналогом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Microsoft Office</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LibreOffice</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Draw</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является векторным графическим редактором. Эту программу можно считать аналогом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Microsoft </a:t>
            </a: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Visio</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или лидера векторных графических редакторов — </a:t>
            </a: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CorelDRAW</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15352308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a:extLst>
              <a:ext uri="{FF2B5EF4-FFF2-40B4-BE49-F238E27FC236}">
                <a16:creationId xmlns:a16="http://schemas.microsoft.com/office/drawing/2014/main" id="{25C0558C-1471-46EB-B6C7-24A988F3506E}"/>
              </a:ext>
            </a:extLst>
          </p:cNvPr>
          <p:cNvPicPr>
            <a:picLocks noGrp="1" noChangeAspect="1"/>
          </p:cNvPicPr>
          <p:nvPr>
            <p:ph idx="1"/>
          </p:nvPr>
        </p:nvPicPr>
        <p:blipFill>
          <a:blip r:embed="rId2"/>
          <a:stretch>
            <a:fillRect/>
          </a:stretch>
        </p:blipFill>
        <p:spPr>
          <a:xfrm>
            <a:off x="3141319" y="1919797"/>
            <a:ext cx="5909361" cy="4587948"/>
          </a:xfrm>
        </p:spPr>
      </p:pic>
      <p:sp>
        <p:nvSpPr>
          <p:cNvPr id="4" name="TextBox 3">
            <a:extLst>
              <a:ext uri="{FF2B5EF4-FFF2-40B4-BE49-F238E27FC236}">
                <a16:creationId xmlns:a16="http://schemas.microsoft.com/office/drawing/2014/main" id="{025CA350-544A-4066-952B-E60F30D1309F}"/>
              </a:ext>
            </a:extLst>
          </p:cNvPr>
          <p:cNvSpPr txBox="1"/>
          <p:nvPr/>
        </p:nvSpPr>
        <p:spPr>
          <a:xfrm>
            <a:off x="1349375" y="1391655"/>
            <a:ext cx="6102350" cy="374077"/>
          </a:xfrm>
          <a:prstGeom prst="rect">
            <a:avLst/>
          </a:prstGeom>
          <a:noFill/>
        </p:spPr>
        <p:txBody>
          <a:bodyPr wrap="square">
            <a:spAutoFit/>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Следующий раздел — «Интернет». </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6157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a:extLst>
              <a:ext uri="{FF2B5EF4-FFF2-40B4-BE49-F238E27FC236}">
                <a16:creationId xmlns:a16="http://schemas.microsoft.com/office/drawing/2014/main" id="{BFAEBC64-6254-48CD-9481-D83EBB804146}"/>
              </a:ext>
            </a:extLst>
          </p:cNvPr>
          <p:cNvPicPr>
            <a:picLocks noGrp="1" noChangeAspect="1"/>
          </p:cNvPicPr>
          <p:nvPr>
            <p:ph idx="1"/>
          </p:nvPr>
        </p:nvPicPr>
        <p:blipFill>
          <a:blip r:embed="rId2"/>
          <a:stretch>
            <a:fillRect/>
          </a:stretch>
        </p:blipFill>
        <p:spPr>
          <a:xfrm>
            <a:off x="2692400" y="2064168"/>
            <a:ext cx="7153275" cy="3789739"/>
          </a:xfrm>
        </p:spPr>
      </p:pic>
      <p:sp>
        <p:nvSpPr>
          <p:cNvPr id="4" name="TextBox 3">
            <a:extLst>
              <a:ext uri="{FF2B5EF4-FFF2-40B4-BE49-F238E27FC236}">
                <a16:creationId xmlns:a16="http://schemas.microsoft.com/office/drawing/2014/main" id="{94F57D86-B351-412A-8B21-272ECA2BD980}"/>
              </a:ext>
            </a:extLst>
          </p:cNvPr>
          <p:cNvSpPr txBox="1"/>
          <p:nvPr/>
        </p:nvSpPr>
        <p:spPr>
          <a:xfrm>
            <a:off x="1451579" y="670167"/>
            <a:ext cx="9603274" cy="966803"/>
          </a:xfrm>
          <a:prstGeom prst="rect">
            <a:avLst/>
          </a:prstGeom>
          <a:noFill/>
        </p:spPr>
        <p:txBody>
          <a:bodyPr wrap="square">
            <a:spAutoFit/>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Итак, чтобы работать с медиа-файлами, то есть с видео и аудио, мы должны добавить их в программу. Для этого в выпадающем меню «Данные» выбираем пункт «Импортировать данные».</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Прямоугольник 6">
            <a:extLst>
              <a:ext uri="{FF2B5EF4-FFF2-40B4-BE49-F238E27FC236}">
                <a16:creationId xmlns:a16="http://schemas.microsoft.com/office/drawing/2014/main" id="{E065D83E-DF2E-4933-ACBC-0E42EDC64F62}"/>
              </a:ext>
            </a:extLst>
          </p:cNvPr>
          <p:cNvSpPr/>
          <p:nvPr/>
        </p:nvSpPr>
        <p:spPr>
          <a:xfrm>
            <a:off x="2667000" y="3149600"/>
            <a:ext cx="4025900" cy="3683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8897271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A113AEC-3291-4E57-B003-F69AA189FE49}"/>
              </a:ext>
            </a:extLst>
          </p:cNvPr>
          <p:cNvSpPr>
            <a:spLocks noGrp="1"/>
          </p:cNvSpPr>
          <p:nvPr>
            <p:ph idx="1"/>
          </p:nvPr>
        </p:nvSpPr>
        <p:spPr/>
        <p:txBody>
          <a:bodyPr>
            <a:normAutofit fontScale="92500" lnSpcReduction="10000"/>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Первая программа в этом списке — это </a:t>
            </a: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HexChat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Программа предназначена для чата, то есть для текстового общения с другими пользователями. Никогда ею не пользовался, поэтому все подробности на официальном сайте — </a:t>
            </a:r>
            <a:r>
              <a:rPr lang="ru-RU"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https://hexchat.github.io</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Следующая программа, предназначенная также для общения — </a:t>
            </a: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Pidgin</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 Internet Messenger</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Это программа для обмена текстовыми сообщениями, аналог </a:t>
            </a: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Mail.Ru</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 Агент</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или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ICQ</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Кстати, с помощью плагинов можно общаться с пользователями и </a:t>
            </a: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Mail.Ru</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 Агента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и даже </a:t>
            </a: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Вконтакте</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Все подробности на официальном сайте — </a:t>
            </a:r>
            <a:r>
              <a:rPr lang="ru-RU"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//pidgin-im.ru</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Следующая программа — </a:t>
            </a: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Transmission</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Если вы пользуетесь торрент-сетями, то оцените этот простой торрент-клиент. Возможно он не так функционален, как его аналоги, зато очень нетребователен к ресурсам компьютера и имеет простой и интуитивно понятный интерфейс. Как и раньше — все подробности на официальном сайте — </a:t>
            </a:r>
            <a:r>
              <a:rPr lang="ru-RU"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//www.transmissionbt.com</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12601011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A113AEC-3291-4E57-B003-F69AA189FE49}"/>
              </a:ext>
            </a:extLst>
          </p:cNvPr>
          <p:cNvSpPr>
            <a:spLocks noGrp="1"/>
          </p:cNvSpPr>
          <p:nvPr>
            <p:ph idx="1"/>
          </p:nvPr>
        </p:nvSpPr>
        <p:spPr/>
        <p:txBody>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Ну и две заключительные программы этого раздела — это браузер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Mozilla Firefox</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который я считаю одним из лучших, а также почтовый клиент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Mozilla Thunderbird</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который также заслуженно считается одной из лучших программ, для работы с электронной почтой.</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Переходим к следующему разделу, в который вошли все программы офисного пакета </a:t>
            </a: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LibreOffice</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27684357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a:extLst>
              <a:ext uri="{FF2B5EF4-FFF2-40B4-BE49-F238E27FC236}">
                <a16:creationId xmlns:a16="http://schemas.microsoft.com/office/drawing/2014/main" id="{8F8CC8D0-222D-4A1C-984E-9E790B89DA6A}"/>
              </a:ext>
            </a:extLst>
          </p:cNvPr>
          <p:cNvPicPr>
            <a:picLocks noGrp="1" noChangeAspect="1"/>
          </p:cNvPicPr>
          <p:nvPr>
            <p:ph idx="1"/>
          </p:nvPr>
        </p:nvPicPr>
        <p:blipFill>
          <a:blip r:embed="rId2"/>
          <a:stretch>
            <a:fillRect/>
          </a:stretch>
        </p:blipFill>
        <p:spPr>
          <a:xfrm>
            <a:off x="2559844" y="970955"/>
            <a:ext cx="7072312" cy="5206008"/>
          </a:xfrm>
        </p:spPr>
      </p:pic>
    </p:spTree>
    <p:extLst>
      <p:ext uri="{BB962C8B-B14F-4D97-AF65-F5344CB8AC3E}">
        <p14:creationId xmlns:p14="http://schemas.microsoft.com/office/powerpoint/2010/main" val="35577655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A113AEC-3291-4E57-B003-F69AA189FE49}"/>
              </a:ext>
            </a:extLst>
          </p:cNvPr>
          <p:cNvSpPr>
            <a:spLocks noGrp="1"/>
          </p:cNvSpPr>
          <p:nvPr>
            <p:ph idx="1"/>
          </p:nvPr>
        </p:nvSpPr>
        <p:spPr/>
        <p:txBody>
          <a:bodyPr>
            <a:normAutofit fontScale="77500" lnSpcReduction="20000"/>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Как я уже сказал ранее, его можно считать бесплатной альтернативой офисного пакета от Майкрософт, и программы, доступные здесь, являются, соответственно следующими альтернативами: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Calc</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 работа с электронными таблицами, аналог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Excel</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Draw</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 работа с векторной графикой, аналог </a:t>
            </a: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Visio</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Impress</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 создание презентаций,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анлог</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PowerPoint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Math</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 редактор формул для использования в других программах пакета. В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Microsoft Office</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насколько мне известно, нет подобного отдельного приложения и редактор формул там встроен в офисный пакет в виде отдельной функции.</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Writer</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 создание текстовых документов, аналог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Word</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На официальном сайте доступна документация по отдельным программам пакета, в том числе и на русском языке — </a:t>
            </a:r>
            <a:r>
              <a:rPr lang="ru-RU"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https://ru.libreoffice.org</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8000328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a:extLst>
              <a:ext uri="{FF2B5EF4-FFF2-40B4-BE49-F238E27FC236}">
                <a16:creationId xmlns:a16="http://schemas.microsoft.com/office/drawing/2014/main" id="{1B21BB5A-61C6-463F-A8CD-41EDD2A1C66A}"/>
              </a:ext>
            </a:extLst>
          </p:cNvPr>
          <p:cNvPicPr>
            <a:picLocks noGrp="1" noChangeAspect="1"/>
          </p:cNvPicPr>
          <p:nvPr>
            <p:ph idx="1"/>
          </p:nvPr>
        </p:nvPicPr>
        <p:blipFill>
          <a:blip r:embed="rId2"/>
          <a:stretch>
            <a:fillRect/>
          </a:stretch>
        </p:blipFill>
        <p:spPr>
          <a:xfrm>
            <a:off x="2701043" y="1939018"/>
            <a:ext cx="6789914" cy="4364945"/>
          </a:xfrm>
        </p:spPr>
      </p:pic>
      <p:sp>
        <p:nvSpPr>
          <p:cNvPr id="4" name="TextBox 3">
            <a:extLst>
              <a:ext uri="{FF2B5EF4-FFF2-40B4-BE49-F238E27FC236}">
                <a16:creationId xmlns:a16="http://schemas.microsoft.com/office/drawing/2014/main" id="{B35E0607-B185-48EA-8223-A10AC95E29E8}"/>
              </a:ext>
            </a:extLst>
          </p:cNvPr>
          <p:cNvSpPr txBox="1"/>
          <p:nvPr/>
        </p:nvSpPr>
        <p:spPr>
          <a:xfrm>
            <a:off x="1362075" y="1056435"/>
            <a:ext cx="9603274" cy="670440"/>
          </a:xfrm>
          <a:prstGeom prst="rect">
            <a:avLst/>
          </a:prstGeom>
          <a:noFill/>
        </p:spPr>
        <p:txBody>
          <a:bodyPr wrap="square">
            <a:spAutoFit/>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Вот мы и дошли до раздела «Стандартных программ», которые являются частью операционной системы.</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718246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A113AEC-3291-4E57-B003-F69AA189FE49}"/>
              </a:ext>
            </a:extLst>
          </p:cNvPr>
          <p:cNvSpPr>
            <a:spLocks noGrp="1"/>
          </p:cNvSpPr>
          <p:nvPr>
            <p:ph idx="1"/>
          </p:nvPr>
        </p:nvSpPr>
        <p:spPr/>
        <p:txBody>
          <a:bodyPr>
            <a:normAutofit fontScale="92500"/>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Приложение </a:t>
            </a: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Calculator</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имеет стандартные математические функции и возможность включения различных режимом, например, можно переключиться в инженерный калькулятор.</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Далее идет программа </a:t>
            </a: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Character</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Map</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позволяющая вставлять специальные нестандартные символы в текстовые документы.</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Следующая утилита </a:t>
            </a: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Disks</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позволяет нам получить информацию о разделах, созданных на жестком диске компьютера. Также с помощью этой утилиты мы можем работать с разделами — создавать новые, изменять тип и размер уже существующих, форматировать их или создавать образы разделов. С этой утилитой нужно быть крайне осторожным, так как неаккуратное обращение с ней может привести к потере всей информации, хранящейся на компьютере.</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4026396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A113AEC-3291-4E57-B003-F69AA189FE49}"/>
              </a:ext>
            </a:extLst>
          </p:cNvPr>
          <p:cNvSpPr>
            <a:spLocks noGrp="1"/>
          </p:cNvSpPr>
          <p:nvPr>
            <p:ph idx="1"/>
          </p:nvPr>
        </p:nvSpPr>
        <p:spPr/>
        <p:txBody>
          <a:bodyPr>
            <a:normAutofit fontScale="92500" lnSpcReduction="20000"/>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Далее идет простой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просмотрщик</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документов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Document </a:t>
            </a: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Viewer</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Программа позволяет просматривать текстовые документы или PDF-файлы. Программа очень простая и шустрая.</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Следующая утилита </a:t>
            </a: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Font</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Viewer</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предоставляет нам доступ к установленным в системе шрифтам. По сути это тоже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просмотрщик</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позволяющий получить представление о том, как выглядит текст, написанный тем или иным шрифтом.</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Далее идет очень простая, но полезная программа для заметок —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Заметки </a:t>
            </a: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Tomboy</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С ее помощью можно, например, собирать цитаты, записывать кулинарные рецепты, да в общем-то, что угодно. Заметки можно группировать по блокнотам, связывать между собой и при их создании можно использовать простое форматирование текста.</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Следующая программа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Менеджер архивов</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 является простым архиватором, с помощью которого можно распаковать архивы таких популярных форматов как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rar</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zip</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или 7zip.</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7493615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A113AEC-3291-4E57-B003-F69AA189FE49}"/>
              </a:ext>
            </a:extLst>
          </p:cNvPr>
          <p:cNvSpPr>
            <a:spLocks noGrp="1"/>
          </p:cNvSpPr>
          <p:nvPr>
            <p:ph idx="1"/>
          </p:nvPr>
        </p:nvSpPr>
        <p:spPr/>
        <p:txBody>
          <a:bodyPr>
            <a:normAutofit/>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Далее идет простая утилита по созданию снимков, то есть фотографии экрана. С ее помощью можно сделать скриншот всего экрана, конкретного окна или выбранной области.</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Следующая утилита позволяет записать образ диска на USB-носитель, то есть с помощью нее можно, например, создать загрузочную флешку для установки Линукс.</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Далее идет справочная система Linux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Mint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и простейший текстовый редактор, аналог Блокнота в Windows.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Далее идет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Терминал</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о котором вскоре будет отдельное видео, затем идет файловый менеджер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Nemo</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и утилита, позволяющая отформатировать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флеш</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-накопитель.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4631146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A113AEC-3291-4E57-B003-F69AA189FE49}"/>
              </a:ext>
            </a:extLst>
          </p:cNvPr>
          <p:cNvSpPr>
            <a:spLocks noGrp="1"/>
          </p:cNvSpPr>
          <p:nvPr>
            <p:ph idx="1"/>
          </p:nvPr>
        </p:nvSpPr>
        <p:spPr/>
        <p:txBody>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Это был мини-обзор программ, установленных в Linux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Mint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по умолчанию. Раздела «Администрирование» я пока касаться не буду и о некоторых его инструментах речь пойдет дальше.</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Если вы бы хотели получить более детальный видео-обзор об одной из перечисленных в этом видео программ, напишите об этом в комментариях и я сделаю отдельные видео по наиболее востребованным программам.</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4807977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040C0F-F6CB-44F7-A654-A0D5436DDF39}"/>
              </a:ext>
            </a:extLst>
          </p:cNvPr>
          <p:cNvSpPr>
            <a:spLocks noGrp="1"/>
          </p:cNvSpPr>
          <p:nvPr>
            <p:ph type="title"/>
          </p:nvPr>
        </p:nvSpPr>
        <p:spPr/>
        <p:txBody>
          <a:bodyPr/>
          <a:lstStyle/>
          <a:p>
            <a:r>
              <a:rPr lang="ru-RU" dirty="0"/>
              <a:t>Урок #27. Менеджер программ Linux </a:t>
            </a:r>
            <a:r>
              <a:rPr lang="ru-RU" dirty="0" err="1"/>
              <a:t>Mint</a:t>
            </a:r>
            <a:endParaRPr lang="ru-RU" dirty="0"/>
          </a:p>
        </p:txBody>
      </p:sp>
      <p:sp>
        <p:nvSpPr>
          <p:cNvPr id="3" name="Текст 2">
            <a:extLst>
              <a:ext uri="{FF2B5EF4-FFF2-40B4-BE49-F238E27FC236}">
                <a16:creationId xmlns:a16="http://schemas.microsoft.com/office/drawing/2014/main" id="{C6E12340-4B8A-4DC6-AB00-14C7545C42F8}"/>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728816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Объект 6">
            <a:extLst>
              <a:ext uri="{FF2B5EF4-FFF2-40B4-BE49-F238E27FC236}">
                <a16:creationId xmlns:a16="http://schemas.microsoft.com/office/drawing/2014/main" id="{056C4AB2-11F1-44BE-A3F1-2ED1C97BB0A2}"/>
              </a:ext>
            </a:extLst>
          </p:cNvPr>
          <p:cNvPicPr>
            <a:picLocks noGrp="1" noChangeAspect="1"/>
          </p:cNvPicPr>
          <p:nvPr>
            <p:ph idx="1"/>
          </p:nvPr>
        </p:nvPicPr>
        <p:blipFill>
          <a:blip r:embed="rId2"/>
          <a:stretch>
            <a:fillRect/>
          </a:stretch>
        </p:blipFill>
        <p:spPr>
          <a:xfrm>
            <a:off x="3919537" y="2135981"/>
            <a:ext cx="4667250" cy="3209925"/>
          </a:xfrm>
        </p:spPr>
      </p:pic>
      <p:sp>
        <p:nvSpPr>
          <p:cNvPr id="5" name="TextBox 4">
            <a:extLst>
              <a:ext uri="{FF2B5EF4-FFF2-40B4-BE49-F238E27FC236}">
                <a16:creationId xmlns:a16="http://schemas.microsoft.com/office/drawing/2014/main" id="{FA066491-360C-475A-A93D-F9F20DF36BCC}"/>
              </a:ext>
            </a:extLst>
          </p:cNvPr>
          <p:cNvSpPr txBox="1"/>
          <p:nvPr/>
        </p:nvSpPr>
        <p:spPr>
          <a:xfrm>
            <a:off x="1451578" y="1056435"/>
            <a:ext cx="9603275" cy="374077"/>
          </a:xfrm>
          <a:prstGeom prst="rect">
            <a:avLst/>
          </a:prstGeom>
          <a:noFill/>
        </p:spPr>
        <p:txBody>
          <a:bodyPr wrap="square">
            <a:spAutoFit/>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Здесь можно импортировать либо отдельные файлы, либо папку с файлами целиком. </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Прямоугольник 7">
            <a:extLst>
              <a:ext uri="{FF2B5EF4-FFF2-40B4-BE49-F238E27FC236}">
                <a16:creationId xmlns:a16="http://schemas.microsoft.com/office/drawing/2014/main" id="{FE767AC1-EBA6-4C17-90CA-2638233C964C}"/>
              </a:ext>
            </a:extLst>
          </p:cNvPr>
          <p:cNvSpPr/>
          <p:nvPr/>
        </p:nvSpPr>
        <p:spPr>
          <a:xfrm>
            <a:off x="5029200" y="3924300"/>
            <a:ext cx="2794000" cy="3683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8617044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A113AEC-3291-4E57-B003-F69AA189FE49}"/>
              </a:ext>
            </a:extLst>
          </p:cNvPr>
          <p:cNvSpPr>
            <a:spLocks noGrp="1"/>
          </p:cNvSpPr>
          <p:nvPr>
            <p:ph idx="1"/>
          </p:nvPr>
        </p:nvSpPr>
        <p:spPr/>
        <p:txBody>
          <a:bodyPr>
            <a:normAutofit lnSpcReduction="10000"/>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Итак, о стандартных программах, которые доступны сразу после установки Linux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Mint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я рассказал в прошлом видео. Сейчас же речь пойдет о том, как установить дополнительные программы, если в них есть необходимость.</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Способов сделать это существует несколько. В этом видео речь пойдет об одном из самых простых способов — с использованием Менеджера программ.</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В Linux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Mint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есть фирменная утилита, позволяющая управлять устанавливаемыми программами. Она так и называется —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Менеджер программ</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или </a:t>
            </a:r>
            <a:r>
              <a:rPr lang="ru-RU" sz="1800" i="1" dirty="0" err="1">
                <a:effectLst/>
                <a:latin typeface="Times New Roman" panose="02020603050405020304" pitchFamily="18" charset="0"/>
                <a:ea typeface="Times New Roman" panose="02020603050405020304" pitchFamily="18" charset="0"/>
                <a:cs typeface="Times New Roman" panose="02020603050405020304" pitchFamily="18" charset="0"/>
              </a:rPr>
              <a:t>mintinstall</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Менеджер программ находится в разделе «Администрирование», но есть и более быстрый путь его запустить — значок программы вынесен в левую часть главного меню.</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9175530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a:extLst>
              <a:ext uri="{FF2B5EF4-FFF2-40B4-BE49-F238E27FC236}">
                <a16:creationId xmlns:a16="http://schemas.microsoft.com/office/drawing/2014/main" id="{92630FF8-AB94-4A0D-A4FA-507200815855}"/>
              </a:ext>
            </a:extLst>
          </p:cNvPr>
          <p:cNvPicPr>
            <a:picLocks noGrp="1" noChangeAspect="1"/>
          </p:cNvPicPr>
          <p:nvPr>
            <p:ph idx="1"/>
          </p:nvPr>
        </p:nvPicPr>
        <p:blipFill>
          <a:blip r:embed="rId2"/>
          <a:stretch>
            <a:fillRect/>
          </a:stretch>
        </p:blipFill>
        <p:spPr>
          <a:xfrm>
            <a:off x="503236" y="2186781"/>
            <a:ext cx="3291251" cy="670440"/>
          </a:xfrm>
        </p:spPr>
      </p:pic>
      <p:sp>
        <p:nvSpPr>
          <p:cNvPr id="4" name="TextBox 3">
            <a:extLst>
              <a:ext uri="{FF2B5EF4-FFF2-40B4-BE49-F238E27FC236}">
                <a16:creationId xmlns:a16="http://schemas.microsoft.com/office/drawing/2014/main" id="{F817B3DC-7304-4C58-B2FC-3F7030F0C38A}"/>
              </a:ext>
            </a:extLst>
          </p:cNvPr>
          <p:cNvSpPr txBox="1"/>
          <p:nvPr/>
        </p:nvSpPr>
        <p:spPr>
          <a:xfrm>
            <a:off x="1451579" y="805649"/>
            <a:ext cx="9603274" cy="670440"/>
          </a:xfrm>
          <a:prstGeom prst="rect">
            <a:avLst/>
          </a:prstGeom>
          <a:noFill/>
        </p:spPr>
        <p:txBody>
          <a:bodyPr wrap="square">
            <a:spAutoFit/>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При запуске приложение попросит ввести пароль пользователя, после чего откроется окно с категориями программ. </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Рисунок 7">
            <a:extLst>
              <a:ext uri="{FF2B5EF4-FFF2-40B4-BE49-F238E27FC236}">
                <a16:creationId xmlns:a16="http://schemas.microsoft.com/office/drawing/2014/main" id="{CEF5EADC-3558-461C-8D52-A1323C95B93F}"/>
              </a:ext>
            </a:extLst>
          </p:cNvPr>
          <p:cNvPicPr>
            <a:picLocks noChangeAspect="1"/>
          </p:cNvPicPr>
          <p:nvPr/>
        </p:nvPicPr>
        <p:blipFill>
          <a:blip r:embed="rId3"/>
          <a:stretch>
            <a:fillRect/>
          </a:stretch>
        </p:blipFill>
        <p:spPr>
          <a:xfrm>
            <a:off x="4247786" y="2186781"/>
            <a:ext cx="2886075" cy="2466975"/>
          </a:xfrm>
          <a:prstGeom prst="rect">
            <a:avLst/>
          </a:prstGeom>
        </p:spPr>
      </p:pic>
    </p:spTree>
    <p:extLst>
      <p:ext uri="{BB962C8B-B14F-4D97-AF65-F5344CB8AC3E}">
        <p14:creationId xmlns:p14="http://schemas.microsoft.com/office/powerpoint/2010/main" val="24346265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a:extLst>
              <a:ext uri="{FF2B5EF4-FFF2-40B4-BE49-F238E27FC236}">
                <a16:creationId xmlns:a16="http://schemas.microsoft.com/office/drawing/2014/main" id="{2AE12C47-78B1-4F66-A088-840AE543FE26}"/>
              </a:ext>
            </a:extLst>
          </p:cNvPr>
          <p:cNvPicPr>
            <a:picLocks noGrp="1" noChangeAspect="1"/>
          </p:cNvPicPr>
          <p:nvPr>
            <p:ph idx="1"/>
          </p:nvPr>
        </p:nvPicPr>
        <p:blipFill>
          <a:blip r:embed="rId2"/>
          <a:stretch>
            <a:fillRect/>
          </a:stretch>
        </p:blipFill>
        <p:spPr>
          <a:xfrm>
            <a:off x="3073400" y="611644"/>
            <a:ext cx="6559449" cy="5743119"/>
          </a:xfrm>
        </p:spPr>
      </p:pic>
    </p:spTree>
    <p:extLst>
      <p:ext uri="{BB962C8B-B14F-4D97-AF65-F5344CB8AC3E}">
        <p14:creationId xmlns:p14="http://schemas.microsoft.com/office/powerpoint/2010/main" val="14691068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A113AEC-3291-4E57-B003-F69AA189FE49}"/>
              </a:ext>
            </a:extLst>
          </p:cNvPr>
          <p:cNvSpPr>
            <a:spLocks noGrp="1"/>
          </p:cNvSpPr>
          <p:nvPr>
            <p:ph idx="1"/>
          </p:nvPr>
        </p:nvSpPr>
        <p:spPr/>
        <p:txBody>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Найти нужную вам программу можно либо просматривая соответствующую категорию, либо воспользовавшись поиском. Если вам известно название программы, то лучше воспользоваться поиском, чем терять время на просмотр категорий, в которых находятся тысячи приложений. Но если вы желаете подобрать какой-либо инструмент для решения какой-то задачи и название программы вам не известно, то можно обратиться и к категориям. У каждой программы есть краткое описание, а также рейтинг, полученный на основании отзывов других пользователей.</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Если вы просто подыскиваете интересные программы, то можете просмотреть категорию «Избранное», в которую попадают программы с лучшими отзывами пользователей.</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41256603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A113AEC-3291-4E57-B003-F69AA189FE49}"/>
              </a:ext>
            </a:extLst>
          </p:cNvPr>
          <p:cNvSpPr>
            <a:spLocks noGrp="1"/>
          </p:cNvSpPr>
          <p:nvPr>
            <p:ph idx="1"/>
          </p:nvPr>
        </p:nvSpPr>
        <p:spPr/>
        <p:txBody>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Кстати, при использовании поиска следует учитывать, что в результатах поиска будут отображаться программы в названии или описании которых обнаружено введенное вами в поле поиска сочетание символов. При этом имеет значение регистр вводимых символов, то есть заглавными или строчными буквами вы вводите поисковый запрос. Результаты поиска могут отличаться, если в первом случае вы укажете слово с заглавной, а во втором случае со строчной буквы.</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После того, как приложение найдено, щелкаем по нему дважды левой кнопкой мыши, чтобы получить более подробное описание и установить его.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40653125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a:extLst>
              <a:ext uri="{FF2B5EF4-FFF2-40B4-BE49-F238E27FC236}">
                <a16:creationId xmlns:a16="http://schemas.microsoft.com/office/drawing/2014/main" id="{1C27E0E9-0A13-4F3A-B144-55FC03346288}"/>
              </a:ext>
            </a:extLst>
          </p:cNvPr>
          <p:cNvPicPr>
            <a:picLocks noGrp="1" noChangeAspect="1"/>
          </p:cNvPicPr>
          <p:nvPr>
            <p:ph idx="1"/>
          </p:nvPr>
        </p:nvPicPr>
        <p:blipFill>
          <a:blip r:embed="rId2"/>
          <a:stretch>
            <a:fillRect/>
          </a:stretch>
        </p:blipFill>
        <p:spPr>
          <a:xfrm>
            <a:off x="760412" y="2155031"/>
            <a:ext cx="1614488" cy="1868620"/>
          </a:xfrm>
        </p:spPr>
      </p:pic>
      <p:pic>
        <p:nvPicPr>
          <p:cNvPr id="6" name="Рисунок 5">
            <a:extLst>
              <a:ext uri="{FF2B5EF4-FFF2-40B4-BE49-F238E27FC236}">
                <a16:creationId xmlns:a16="http://schemas.microsoft.com/office/drawing/2014/main" id="{CB0D6826-8A7C-4D8E-989D-0BF08A4B574B}"/>
              </a:ext>
            </a:extLst>
          </p:cNvPr>
          <p:cNvPicPr>
            <a:picLocks noChangeAspect="1"/>
          </p:cNvPicPr>
          <p:nvPr/>
        </p:nvPicPr>
        <p:blipFill>
          <a:blip r:embed="rId3"/>
          <a:stretch>
            <a:fillRect/>
          </a:stretch>
        </p:blipFill>
        <p:spPr>
          <a:xfrm>
            <a:off x="3276600" y="331488"/>
            <a:ext cx="6997700" cy="6195023"/>
          </a:xfrm>
          <a:prstGeom prst="rect">
            <a:avLst/>
          </a:prstGeom>
        </p:spPr>
      </p:pic>
    </p:spTree>
    <p:extLst>
      <p:ext uri="{BB962C8B-B14F-4D97-AF65-F5344CB8AC3E}">
        <p14:creationId xmlns:p14="http://schemas.microsoft.com/office/powerpoint/2010/main" val="29980362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a:extLst>
              <a:ext uri="{FF2B5EF4-FFF2-40B4-BE49-F238E27FC236}">
                <a16:creationId xmlns:a16="http://schemas.microsoft.com/office/drawing/2014/main" id="{34266055-8867-4E1C-B8CA-5F1AC9B2BBE8}"/>
              </a:ext>
            </a:extLst>
          </p:cNvPr>
          <p:cNvPicPr>
            <a:picLocks noGrp="1" noChangeAspect="1"/>
          </p:cNvPicPr>
          <p:nvPr>
            <p:ph idx="1"/>
          </p:nvPr>
        </p:nvPicPr>
        <p:blipFill>
          <a:blip r:embed="rId2"/>
          <a:stretch>
            <a:fillRect/>
          </a:stretch>
        </p:blipFill>
        <p:spPr>
          <a:xfrm>
            <a:off x="3225801" y="1919089"/>
            <a:ext cx="5417684" cy="4740474"/>
          </a:xfrm>
        </p:spPr>
      </p:pic>
      <p:sp>
        <p:nvSpPr>
          <p:cNvPr id="4" name="TextBox 3">
            <a:extLst>
              <a:ext uri="{FF2B5EF4-FFF2-40B4-BE49-F238E27FC236}">
                <a16:creationId xmlns:a16="http://schemas.microsoft.com/office/drawing/2014/main" id="{43B674E9-0D31-442C-BDEF-F3025A1D8521}"/>
              </a:ext>
            </a:extLst>
          </p:cNvPr>
          <p:cNvSpPr txBox="1"/>
          <p:nvPr/>
        </p:nvSpPr>
        <p:spPr>
          <a:xfrm>
            <a:off x="1298574" y="353610"/>
            <a:ext cx="9756279" cy="1069395"/>
          </a:xfrm>
          <a:prstGeom prst="rect">
            <a:avLst/>
          </a:prstGeom>
          <a:noFill/>
        </p:spPr>
        <p:txBody>
          <a:bodyPr wrap="square">
            <a:spAutoFit/>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Установка очень проста и не требует дополнительных действий.</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Если приложение уже установлено, то в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Менеджере программ</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об этом будет уведомление и вместо установки будет доступна опция удаления. </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25103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a:extLst>
              <a:ext uri="{FF2B5EF4-FFF2-40B4-BE49-F238E27FC236}">
                <a16:creationId xmlns:a16="http://schemas.microsoft.com/office/drawing/2014/main" id="{90BCB984-BE77-4A79-ADD1-8920FEED5B70}"/>
              </a:ext>
            </a:extLst>
          </p:cNvPr>
          <p:cNvPicPr>
            <a:picLocks noGrp="1" noChangeAspect="1"/>
          </p:cNvPicPr>
          <p:nvPr>
            <p:ph idx="1"/>
          </p:nvPr>
        </p:nvPicPr>
        <p:blipFill>
          <a:blip r:embed="rId2"/>
          <a:stretch>
            <a:fillRect/>
          </a:stretch>
        </p:blipFill>
        <p:spPr>
          <a:xfrm>
            <a:off x="2945433" y="697588"/>
            <a:ext cx="6301133" cy="5462824"/>
          </a:xfrm>
        </p:spPr>
      </p:pic>
    </p:spTree>
    <p:extLst>
      <p:ext uri="{BB962C8B-B14F-4D97-AF65-F5344CB8AC3E}">
        <p14:creationId xmlns:p14="http://schemas.microsoft.com/office/powerpoint/2010/main" val="24122028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a:extLst>
              <a:ext uri="{FF2B5EF4-FFF2-40B4-BE49-F238E27FC236}">
                <a16:creationId xmlns:a16="http://schemas.microsoft.com/office/drawing/2014/main" id="{32B7B05C-803B-497E-BA59-D0988D2AF45A}"/>
              </a:ext>
            </a:extLst>
          </p:cNvPr>
          <p:cNvPicPr>
            <a:picLocks noGrp="1" noChangeAspect="1"/>
          </p:cNvPicPr>
          <p:nvPr>
            <p:ph idx="1"/>
          </p:nvPr>
        </p:nvPicPr>
        <p:blipFill>
          <a:blip r:embed="rId2"/>
          <a:stretch>
            <a:fillRect/>
          </a:stretch>
        </p:blipFill>
        <p:spPr>
          <a:xfrm>
            <a:off x="3356974" y="1423005"/>
            <a:ext cx="5983264" cy="4722695"/>
          </a:xfrm>
        </p:spPr>
      </p:pic>
      <p:sp>
        <p:nvSpPr>
          <p:cNvPr id="4" name="TextBox 3">
            <a:extLst>
              <a:ext uri="{FF2B5EF4-FFF2-40B4-BE49-F238E27FC236}">
                <a16:creationId xmlns:a16="http://schemas.microsoft.com/office/drawing/2014/main" id="{5DE23F55-2BB5-4E8B-8B5E-02F8FBAD0DBB}"/>
              </a:ext>
            </a:extLst>
          </p:cNvPr>
          <p:cNvSpPr txBox="1"/>
          <p:nvPr/>
        </p:nvSpPr>
        <p:spPr>
          <a:xfrm>
            <a:off x="1362204" y="159839"/>
            <a:ext cx="9692649" cy="1263166"/>
          </a:xfrm>
          <a:prstGeom prst="rect">
            <a:avLst/>
          </a:prstGeom>
          <a:noFill/>
        </p:spPr>
        <p:txBody>
          <a:bodyPr wrap="square">
            <a:spAutoFit/>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Удалением программ с помощью этого менеджера пользоваться не стоит, так как в системе могут оставаться хвосты. Дело в том, что при установке приложения с ним могут устанавливаться и зависимые пакеты, которые будут перечислены на странице описания в соответствующем разделе. </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50400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a:extLst>
              <a:ext uri="{FF2B5EF4-FFF2-40B4-BE49-F238E27FC236}">
                <a16:creationId xmlns:a16="http://schemas.microsoft.com/office/drawing/2014/main" id="{C9628FDE-58AD-4FBE-A014-F408B090D1C9}"/>
              </a:ext>
            </a:extLst>
          </p:cNvPr>
          <p:cNvPicPr>
            <a:picLocks noGrp="1" noChangeAspect="1"/>
          </p:cNvPicPr>
          <p:nvPr>
            <p:ph idx="1"/>
          </p:nvPr>
        </p:nvPicPr>
        <p:blipFill>
          <a:blip r:embed="rId2"/>
          <a:stretch>
            <a:fillRect/>
          </a:stretch>
        </p:blipFill>
        <p:spPr>
          <a:xfrm>
            <a:off x="3796169" y="2561341"/>
            <a:ext cx="4599662" cy="3462863"/>
          </a:xfrm>
        </p:spPr>
      </p:pic>
      <p:sp>
        <p:nvSpPr>
          <p:cNvPr id="4" name="TextBox 3">
            <a:extLst>
              <a:ext uri="{FF2B5EF4-FFF2-40B4-BE49-F238E27FC236}">
                <a16:creationId xmlns:a16="http://schemas.microsoft.com/office/drawing/2014/main" id="{EAC4C014-291A-4432-BA14-A1978FE2C0F9}"/>
              </a:ext>
            </a:extLst>
          </p:cNvPr>
          <p:cNvSpPr txBox="1"/>
          <p:nvPr/>
        </p:nvSpPr>
        <p:spPr>
          <a:xfrm>
            <a:off x="0" y="0"/>
            <a:ext cx="12192000" cy="1958485"/>
          </a:xfrm>
          <a:prstGeom prst="rect">
            <a:avLst/>
          </a:prstGeom>
          <a:noFill/>
        </p:spPr>
        <p:txBody>
          <a:bodyPr wrap="square">
            <a:spAutoFit/>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При удалении с помощью кнопки в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Менеджере программ</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будет удалена только программа, а зависимые пакеты останутся. Удалять их в ручную не очень правильно, так как такой подход может привести к проблемам. О корректном удалении программ я расскажу в одном из следующих видео.</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Также в окне описания программы можно ознакомиться с отзывами других пользователей об этой программе, а также оставить свой. Для того, чтобы иметь возможность оставлять отзывы, необходимо пройти регистрацию в сообществе Linux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Mint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Для этого нужно воспользоваться меню «Правка» и выбрать пункт «Ваш аккаунт». </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3370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29524F-AB7F-453D-B3C2-004ABD859C36}"/>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7CBBDBE5-B86F-4B4C-92AB-3477B326410A}"/>
              </a:ext>
            </a:extLst>
          </p:cNvPr>
          <p:cNvSpPr>
            <a:spLocks noGrp="1"/>
          </p:cNvSpPr>
          <p:nvPr>
            <p:ph idx="1"/>
          </p:nvPr>
        </p:nvSpPr>
        <p:spPr/>
        <p:txBody>
          <a:bodyPr>
            <a:normAutofit fontScale="92500" lnSpcReduction="20000"/>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Если вы выбираете папку, то в программу будут импортированы все файлы, находящиеся как в самой папке, так и в подпапках, если такие имеются. Тут нужно понимать, что импортированные файлы останутся на том же самом месте, а сам процесс импорта является своеобразным уведомлением программы, что в таком-то месте не жестком диске находится такой-то файл. Это означает, что в дальнейшем в программе мы будем работать не с самими файлами, а с ссылками на них. За счет этого мы можем включать один и тот же файл в различные коллекции и удалять его из коллекций или из программы, при этом сам файл останется на жестком диске. Если есть желание добавить в программу все аудио и видео файлы, то можно выбрать домашний каталог пользователя. Я выберу папку «Музыка», в которую предварительно скопировал несколько аудиофайлов.</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Если вы пользовались каким-то другим аудиоплеером и при этом создавали плейлисты, то их можно импортировать также. Здесь хочу объяснить более подробно, так как все же этот курс ориентирован на начинающих и возможно не все знают что такое плейлист и как с ним работать.</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8516722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a:extLst>
              <a:ext uri="{FF2B5EF4-FFF2-40B4-BE49-F238E27FC236}">
                <a16:creationId xmlns:a16="http://schemas.microsoft.com/office/drawing/2014/main" id="{DF151FEE-5F1A-4DCF-9489-2C529C43C741}"/>
              </a:ext>
            </a:extLst>
          </p:cNvPr>
          <p:cNvPicPr>
            <a:picLocks noGrp="1" noChangeAspect="1"/>
          </p:cNvPicPr>
          <p:nvPr>
            <p:ph idx="1"/>
          </p:nvPr>
        </p:nvPicPr>
        <p:blipFill>
          <a:blip r:embed="rId2"/>
          <a:stretch>
            <a:fillRect/>
          </a:stretch>
        </p:blipFill>
        <p:spPr>
          <a:xfrm>
            <a:off x="3901760" y="2717033"/>
            <a:ext cx="4388480" cy="1897275"/>
          </a:xfrm>
        </p:spPr>
      </p:pic>
      <p:sp>
        <p:nvSpPr>
          <p:cNvPr id="6" name="TextBox 5">
            <a:extLst>
              <a:ext uri="{FF2B5EF4-FFF2-40B4-BE49-F238E27FC236}">
                <a16:creationId xmlns:a16="http://schemas.microsoft.com/office/drawing/2014/main" id="{51769985-5887-4F75-B62A-84C25566661F}"/>
              </a:ext>
            </a:extLst>
          </p:cNvPr>
          <p:cNvSpPr txBox="1"/>
          <p:nvPr/>
        </p:nvSpPr>
        <p:spPr>
          <a:xfrm>
            <a:off x="1537570" y="520811"/>
            <a:ext cx="6106438" cy="1263166"/>
          </a:xfrm>
          <a:prstGeom prst="rect">
            <a:avLst/>
          </a:prstGeom>
          <a:noFill/>
        </p:spPr>
        <p:txBody>
          <a:bodyPr wrap="square">
            <a:spAutoFit/>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Меню «Вид»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Менеджера программ</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позволяет настроить какие приложения будут выводиться в менеджере — доступные приложения, установленные приложения, или и те и другие.</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90553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5CEDFA-629C-4BCE-B44D-ECEC68A4FEB7}"/>
              </a:ext>
            </a:extLst>
          </p:cNvPr>
          <p:cNvSpPr txBox="1"/>
          <p:nvPr/>
        </p:nvSpPr>
        <p:spPr>
          <a:xfrm>
            <a:off x="1451579" y="558389"/>
            <a:ext cx="6106438" cy="1263166"/>
          </a:xfrm>
          <a:prstGeom prst="rect">
            <a:avLst/>
          </a:prstGeom>
          <a:noFill/>
        </p:spPr>
        <p:txBody>
          <a:bodyPr wrap="square">
            <a:spAutoFit/>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В меню «Правка» кроме рассмотренной нами опции есть еще возможность указать репозиторий, выбрав пункт «Источник приложений». О нем я уже рассказывал в одном из прошлых видео. </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Объект 4" descr="Менеджер программ Linux Mint">
            <a:extLst>
              <a:ext uri="{FF2B5EF4-FFF2-40B4-BE49-F238E27FC236}">
                <a16:creationId xmlns:a16="http://schemas.microsoft.com/office/drawing/2014/main" id="{F71235D5-51BA-4058-AB09-88CC4FE6F139}"/>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3492" t="3381" r="66642" b="79714"/>
          <a:stretch/>
        </p:blipFill>
        <p:spPr bwMode="auto">
          <a:xfrm>
            <a:off x="3482235" y="2079320"/>
            <a:ext cx="5022937" cy="1929009"/>
          </a:xfrm>
          <a:prstGeom prst="rect">
            <a:avLst/>
          </a:prstGeom>
          <a:noFill/>
          <a:ln>
            <a:noFill/>
          </a:ln>
        </p:spPr>
      </p:pic>
    </p:spTree>
    <p:extLst>
      <p:ext uri="{BB962C8B-B14F-4D97-AF65-F5344CB8AC3E}">
        <p14:creationId xmlns:p14="http://schemas.microsoft.com/office/powerpoint/2010/main" val="3042929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DB0D71-FC16-4B09-8244-39A57B46BFDE}"/>
              </a:ext>
            </a:extLst>
          </p:cNvPr>
          <p:cNvSpPr txBox="1"/>
          <p:nvPr/>
        </p:nvSpPr>
        <p:spPr>
          <a:xfrm>
            <a:off x="1451579" y="197265"/>
            <a:ext cx="6106438" cy="1559529"/>
          </a:xfrm>
          <a:prstGeom prst="rect">
            <a:avLst/>
          </a:prstGeom>
          <a:noFill/>
        </p:spPr>
        <p:txBody>
          <a:bodyPr wrap="square">
            <a:spAutoFit/>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Также тут можно настроить поиск, выбрав где именно он будет производиться — в кратких или подробных описаниях, а также будет ли поиск инкрементным, то есть будет ли список программ в результатах поиска изменяться (уточняться) по мере ввода вами символов. </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Объект 4" descr="Установка программ в Linux Mint">
            <a:extLst>
              <a:ext uri="{FF2B5EF4-FFF2-40B4-BE49-F238E27FC236}">
                <a16:creationId xmlns:a16="http://schemas.microsoft.com/office/drawing/2014/main" id="{827D8B6D-71B9-41EC-A33E-FA2711CAF1C4}"/>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3745" t="2922" r="14276" b="79286"/>
          <a:stretch/>
        </p:blipFill>
        <p:spPr bwMode="auto">
          <a:xfrm>
            <a:off x="4359057" y="2116899"/>
            <a:ext cx="5987442" cy="1791222"/>
          </a:xfrm>
          <a:prstGeom prst="rect">
            <a:avLst/>
          </a:prstGeom>
          <a:noFill/>
          <a:ln>
            <a:noFill/>
          </a:ln>
        </p:spPr>
      </p:pic>
      <p:sp>
        <p:nvSpPr>
          <p:cNvPr id="7" name="TextBox 6">
            <a:extLst>
              <a:ext uri="{FF2B5EF4-FFF2-40B4-BE49-F238E27FC236}">
                <a16:creationId xmlns:a16="http://schemas.microsoft.com/office/drawing/2014/main" id="{C65BAB49-F67B-434D-9D8F-48A96A6FDF04}"/>
              </a:ext>
            </a:extLst>
          </p:cNvPr>
          <p:cNvSpPr txBox="1"/>
          <p:nvPr/>
        </p:nvSpPr>
        <p:spPr>
          <a:xfrm>
            <a:off x="1283918" y="4616822"/>
            <a:ext cx="6106438" cy="1263166"/>
          </a:xfrm>
          <a:prstGeom prst="rect">
            <a:avLst/>
          </a:prstGeom>
          <a:noFill/>
        </p:spPr>
        <p:txBody>
          <a:bodyPr wrap="square">
            <a:spAutoFit/>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Вот, пожалуй, и все что можно сказать об этой утилите. В следующем видео речь пойдет о менеджере пакетов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Synaptic</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который используется и в других дистрибутивах Linux.</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66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9BDBE4-69AB-42B7-A764-FB2E65C65E3B}"/>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E79E96AA-F1A1-44BA-8C02-8F2094DBD43A}"/>
              </a:ext>
            </a:extLst>
          </p:cNvPr>
          <p:cNvSpPr>
            <a:spLocks noGrp="1"/>
          </p:cNvSpPr>
          <p:nvPr>
            <p:ph idx="1"/>
          </p:nvPr>
        </p:nvSpPr>
        <p:spPr/>
        <p:txBody>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Итак, большинство аудиопроигрывателей позволяют вам создавать коллекции из ваших аудиофайлов. То есть вы можете создать подборку музыки по определенным критериям, например, по имени исполнителя, по жанру или просто собрать самые любимые композиции. Каждая такая коллекция по другому называется плейлистом. По сути плейлист — это подборка ссылок на аудиофайлы, которые вы собрали в одном месте и упорядочили. В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Banshee</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плейлисты называются списком воспроизведения.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Если ваша аудиотека обширна, то на создание плейлиста или нескольких плейлистов может уйти достаточно много времени и чтобы не потерять такую коллекцию после, например, удаления программы или переустановки операционной системы, вы можете ее сохранить в файл и о том, как это сделать я расскажу чуть позже.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651105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471C9B-5422-4511-97B9-92C3C390BDF2}"/>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55FD7B0A-C040-43FF-B883-D2FAE2132C8F}"/>
              </a:ext>
            </a:extLst>
          </p:cNvPr>
          <p:cNvSpPr>
            <a:spLocks noGrp="1"/>
          </p:cNvSpPr>
          <p:nvPr>
            <p:ph idx="1"/>
          </p:nvPr>
        </p:nvSpPr>
        <p:spPr/>
        <p:txBody>
          <a:bodyPr/>
          <a:lstStyle/>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Файлы плейлистов обычно имеют расширение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m3u</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и по сути такой файл хранит в себе ссылки на аудиофайлы, которые вошли в плейлист. Такой формат файла понимают практически все аудиоплееры, а это значит, что создав плейлист в одной программе, вы его можете импортировать в другую и вам не придется вновь создавать плейлисты из любимых музыкальных композиций.</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Для импорта плейлиста необходимо из выпадающего меню «Данные» выбрать пункт «Импортировать список воспроизведения».</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После того, как данные импортированы, можно переходить к их каталогизации и воспроизведению.</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109464461"/>
      </p:ext>
    </p:extLst>
  </p:cSld>
  <p:clrMapOvr>
    <a:masterClrMapping/>
  </p:clrMapOvr>
</p:sld>
</file>

<file path=ppt/theme/theme1.xml><?xml version="1.0" encoding="utf-8"?>
<a:theme xmlns:a="http://schemas.openxmlformats.org/drawingml/2006/main" name="Галерея">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TM10001114[[fn=Галерея]]</Template>
  <TotalTime>64</TotalTime>
  <Words>4123</Words>
  <Application>Microsoft Office PowerPoint</Application>
  <PresentationFormat>Широкоэкранный</PresentationFormat>
  <Paragraphs>117</Paragraphs>
  <Slides>72</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72</vt:i4>
      </vt:variant>
    </vt:vector>
  </HeadingPairs>
  <TitlesOfParts>
    <vt:vector size="78" baseType="lpstr">
      <vt:lpstr>Arial</vt:lpstr>
      <vt:lpstr>Calibri</vt:lpstr>
      <vt:lpstr>Gill Sans MT</vt:lpstr>
      <vt:lpstr>Symbol</vt:lpstr>
      <vt:lpstr>Times New Roman</vt:lpstr>
      <vt:lpstr>Галерея</vt:lpstr>
      <vt:lpstr>Урок #25. Аудиоплеер Banshee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Урок #26. Обзор программ Linux Mint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Урок #27. Менеджер программ Linux Mint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Урок #25. Аудиоплеер Banshee</dc:title>
  <dc:creator>user</dc:creator>
  <cp:lastModifiedBy>user</cp:lastModifiedBy>
  <cp:revision>8</cp:revision>
  <dcterms:created xsi:type="dcterms:W3CDTF">2023-06-06T06:11:22Z</dcterms:created>
  <dcterms:modified xsi:type="dcterms:W3CDTF">2023-06-06T07:16:11Z</dcterms:modified>
</cp:coreProperties>
</file>