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CE32-C4DF-524C-8E25-6337DB23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Gender and Genre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CD1A-B197-104C-8C02-15D83CD7B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i</a:t>
            </a:r>
            <a:r>
              <a:rPr lang="en-DE" dirty="0"/>
              <a:t>n 61.600 popular movies from 1900 through 2017</a:t>
            </a:r>
          </a:p>
          <a:p>
            <a:r>
              <a:rPr lang="en-GB" dirty="0"/>
              <a:t>- l</a:t>
            </a:r>
            <a:r>
              <a:rPr lang="en-DE" dirty="0"/>
              <a:t>isted in The Movie Database (TMDB)</a:t>
            </a:r>
          </a:p>
        </p:txBody>
      </p:sp>
    </p:spTree>
    <p:extLst>
      <p:ext uri="{BB962C8B-B14F-4D97-AF65-F5344CB8AC3E}">
        <p14:creationId xmlns:p14="http://schemas.microsoft.com/office/powerpoint/2010/main" val="7883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A4BE09-C0D8-5847-8DC2-2CF66DD3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56" y="317370"/>
            <a:ext cx="3494926" cy="270362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3591BD-270A-704E-95E9-9B26A85376CF}"/>
              </a:ext>
            </a:extLst>
          </p:cNvPr>
          <p:cNvSpPr txBox="1"/>
          <p:nvPr/>
        </p:nvSpPr>
        <p:spPr>
          <a:xfrm>
            <a:off x="5497974" y="1481559"/>
            <a:ext cx="5578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dirty="0"/>
              <a:t>The number of male main film characters is more than twice as high as the number of films starring women.  </a:t>
            </a:r>
          </a:p>
        </p:txBody>
      </p:sp>
    </p:spTree>
    <p:extLst>
      <p:ext uri="{BB962C8B-B14F-4D97-AF65-F5344CB8AC3E}">
        <p14:creationId xmlns:p14="http://schemas.microsoft.com/office/powerpoint/2010/main" val="308243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A4BE09-C0D8-5847-8DC2-2CF66DD3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56" y="317370"/>
            <a:ext cx="3494926" cy="270362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6AB08-E6DF-0B42-A697-70DFC22E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90" y="2685327"/>
            <a:ext cx="5003800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F2FCD1-96DE-7B44-BEAA-3000D11174BF}"/>
              </a:ext>
            </a:extLst>
          </p:cNvPr>
          <p:cNvSpPr/>
          <p:nvPr/>
        </p:nvSpPr>
        <p:spPr>
          <a:xfrm>
            <a:off x="1823156" y="4875960"/>
            <a:ext cx="3605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DE" dirty="0"/>
              <a:t>A similar proportion can be observed regardless of the genre…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03D32-C4EB-634D-8DB6-54E27BF00736}"/>
              </a:ext>
            </a:extLst>
          </p:cNvPr>
          <p:cNvSpPr/>
          <p:nvPr/>
        </p:nvSpPr>
        <p:spPr>
          <a:xfrm>
            <a:off x="5364381" y="1520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DE" dirty="0"/>
              <a:t>The number of male main film characters is more than twice as high as the number of films starring women.  </a:t>
            </a:r>
          </a:p>
        </p:txBody>
      </p:sp>
    </p:spTree>
    <p:extLst>
      <p:ext uri="{BB962C8B-B14F-4D97-AF65-F5344CB8AC3E}">
        <p14:creationId xmlns:p14="http://schemas.microsoft.com/office/powerpoint/2010/main" val="85234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605E262-BE15-7B40-8030-AB83E99678BB}"/>
              </a:ext>
            </a:extLst>
          </p:cNvPr>
          <p:cNvSpPr txBox="1"/>
          <p:nvPr/>
        </p:nvSpPr>
        <p:spPr>
          <a:xfrm>
            <a:off x="2406774" y="1180195"/>
            <a:ext cx="1134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E2329-B8B5-1347-8AC2-D60157C5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91" y="150853"/>
            <a:ext cx="3806954" cy="2592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D4BCE-DA50-EC42-911C-59A1F57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45" y="150854"/>
            <a:ext cx="3700937" cy="2592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4254A-9E34-B84D-A438-D9F456C0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91" y="3005047"/>
            <a:ext cx="3806954" cy="267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2EF8DA-9C83-174B-8103-5F26F510B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168" y="3005047"/>
            <a:ext cx="3775333" cy="2592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9E0A1D-90D7-1E4B-B0B6-C70C391FAADE}"/>
              </a:ext>
            </a:extLst>
          </p:cNvPr>
          <p:cNvSpPr txBox="1"/>
          <p:nvPr/>
        </p:nvSpPr>
        <p:spPr>
          <a:xfrm>
            <a:off x="2510947" y="948969"/>
            <a:ext cx="1030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BFBDC-6372-A943-BFDA-C4E148DAA3EF}"/>
              </a:ext>
            </a:extLst>
          </p:cNvPr>
          <p:cNvSpPr txBox="1"/>
          <p:nvPr/>
        </p:nvSpPr>
        <p:spPr>
          <a:xfrm>
            <a:off x="6317966" y="948969"/>
            <a:ext cx="1481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Science Fiction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1A6A2-FD12-8F4F-A2D9-4F5F30AB4075}"/>
              </a:ext>
            </a:extLst>
          </p:cNvPr>
          <p:cNvSpPr txBox="1"/>
          <p:nvPr/>
        </p:nvSpPr>
        <p:spPr>
          <a:xfrm>
            <a:off x="2510947" y="3884492"/>
            <a:ext cx="1412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Romance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4E077-94CF-CF4A-A346-C9D0B6787EF7}"/>
              </a:ext>
            </a:extLst>
          </p:cNvPr>
          <p:cNvSpPr txBox="1"/>
          <p:nvPr/>
        </p:nvSpPr>
        <p:spPr>
          <a:xfrm>
            <a:off x="6325157" y="3753687"/>
            <a:ext cx="125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Comedy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00222-FA16-3543-A7BF-0CC835B7ED97}"/>
              </a:ext>
            </a:extLst>
          </p:cNvPr>
          <p:cNvSpPr txBox="1"/>
          <p:nvPr/>
        </p:nvSpPr>
        <p:spPr>
          <a:xfrm>
            <a:off x="2059891" y="5833641"/>
            <a:ext cx="7685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This imbalance can be observed throughout the years.</a:t>
            </a:r>
          </a:p>
          <a:p>
            <a:r>
              <a:rPr lang="en-DE" sz="1400" dirty="0"/>
              <a:t>NB: There are presumably films missing at the end of the timeline because there were not yet listed at the time of the data’s gathering.</a:t>
            </a:r>
          </a:p>
        </p:txBody>
      </p:sp>
    </p:spTree>
    <p:extLst>
      <p:ext uri="{BB962C8B-B14F-4D97-AF65-F5344CB8AC3E}">
        <p14:creationId xmlns:p14="http://schemas.microsoft.com/office/powerpoint/2010/main" val="578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8DD2F-21C3-8749-A6C5-9031A62F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991" y="925975"/>
            <a:ext cx="6813542" cy="4985875"/>
          </a:xfrm>
        </p:spPr>
      </p:pic>
    </p:spTree>
    <p:extLst>
      <p:ext uri="{BB962C8B-B14F-4D97-AF65-F5344CB8AC3E}">
        <p14:creationId xmlns:p14="http://schemas.microsoft.com/office/powerpoint/2010/main" val="3488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23455-039E-2340-87EF-0F89A907C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379" y="1248743"/>
            <a:ext cx="5335714" cy="28194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4128E-3A7C-9A4A-818C-854D79E169E3}"/>
              </a:ext>
            </a:extLst>
          </p:cNvPr>
          <p:cNvSpPr txBox="1"/>
          <p:nvPr/>
        </p:nvSpPr>
        <p:spPr>
          <a:xfrm>
            <a:off x="1840375" y="879411"/>
            <a:ext cx="75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Most frequent words mentioned in the films’ summaries:</a:t>
            </a:r>
          </a:p>
        </p:txBody>
      </p:sp>
    </p:spTree>
    <p:extLst>
      <p:ext uri="{BB962C8B-B14F-4D97-AF65-F5344CB8AC3E}">
        <p14:creationId xmlns:p14="http://schemas.microsoft.com/office/powerpoint/2010/main" val="349669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23455-039E-2340-87EF-0F89A907C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886" y="855204"/>
            <a:ext cx="5335714" cy="28194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4128E-3A7C-9A4A-818C-854D79E169E3}"/>
              </a:ext>
            </a:extLst>
          </p:cNvPr>
          <p:cNvSpPr txBox="1"/>
          <p:nvPr/>
        </p:nvSpPr>
        <p:spPr>
          <a:xfrm>
            <a:off x="1660968" y="485872"/>
            <a:ext cx="75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Most frequent words mentioned in the films’ summaries: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A1F19-39FE-C441-9E59-894BE66143D2}"/>
              </a:ext>
            </a:extLst>
          </p:cNvPr>
          <p:cNvSpPr/>
          <p:nvPr/>
        </p:nvSpPr>
        <p:spPr>
          <a:xfrm>
            <a:off x="2120096" y="3644860"/>
            <a:ext cx="7951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dirty="0"/>
              <a:t>Most frequent words in the summaries of films starring women: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3AC9-F1EB-F943-8394-FE33A4D6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29" y="4014192"/>
            <a:ext cx="5335714" cy="27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BFA76-8BDA-4547-9981-8A0E1AF3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23850"/>
            <a:ext cx="81280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4E86E-CE66-8449-836C-968F741900F0}"/>
              </a:ext>
            </a:extLst>
          </p:cNvPr>
          <p:cNvSpPr txBox="1"/>
          <p:nvPr/>
        </p:nvSpPr>
        <p:spPr>
          <a:xfrm>
            <a:off x="2835797" y="3333509"/>
            <a:ext cx="7324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DE" dirty="0"/>
              <a:t>Are we reproducing clichés and conventional film patterns by making the same movies over and over again?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Wingdings" pitchFamily="2" charset="2"/>
              <a:buChar char="v"/>
            </a:pPr>
            <a:r>
              <a:rPr lang="en-DE" dirty="0"/>
              <a:t>Are recommendation systems encourage this tendency by proposing movies based on pure similarity?</a:t>
            </a:r>
            <a:br>
              <a:rPr lang="en-DE" dirty="0"/>
            </a:br>
            <a:endParaRPr lang="en-DE" dirty="0"/>
          </a:p>
          <a:p>
            <a:pPr marL="285750" indent="-285750">
              <a:buFont typeface="Wingdings" pitchFamily="2" charset="2"/>
              <a:buChar char="v"/>
            </a:pPr>
            <a:r>
              <a:rPr lang="en-DE" dirty="0"/>
              <a:t>How could we train a machine model to break this pattern and create more diverse proposals and in consequense maybe  encourage the making of more diverse films?</a:t>
            </a:r>
          </a:p>
        </p:txBody>
      </p:sp>
    </p:spTree>
    <p:extLst>
      <p:ext uri="{BB962C8B-B14F-4D97-AF65-F5344CB8AC3E}">
        <p14:creationId xmlns:p14="http://schemas.microsoft.com/office/powerpoint/2010/main" val="165764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2AFB1-3433-6943-96CF-77287F25D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5654" y="3823505"/>
            <a:ext cx="3090441" cy="2485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E3C38-B1AF-064E-BFEB-572DB27A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26" y="3777205"/>
            <a:ext cx="4259484" cy="2675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F6278-4AF7-404B-9BB7-7EDF29AD24A7}"/>
              </a:ext>
            </a:extLst>
          </p:cNvPr>
          <p:cNvSpPr txBox="1"/>
          <p:nvPr/>
        </p:nvSpPr>
        <p:spPr>
          <a:xfrm>
            <a:off x="8831484" y="3298788"/>
            <a:ext cx="3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2082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214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Gender and Genre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Genre</dc:title>
  <dc:creator>Ana Di</dc:creator>
  <cp:lastModifiedBy>Ana Di</cp:lastModifiedBy>
  <cp:revision>6</cp:revision>
  <dcterms:created xsi:type="dcterms:W3CDTF">2021-10-06T14:59:03Z</dcterms:created>
  <dcterms:modified xsi:type="dcterms:W3CDTF">2021-10-08T08:56:10Z</dcterms:modified>
</cp:coreProperties>
</file>