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Auto Insurance</a:t>
            </a:r>
            <a:br>
              <a:rPr lang="en-US" dirty="0"/>
            </a:br>
            <a:r>
              <a:rPr lang="en-US" dirty="0"/>
              <a:t>Discovery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Карпиленко Наталья </a:t>
            </a:r>
          </a:p>
          <a:p>
            <a:r>
              <a:rPr lang="ru-RU" dirty="0" smtClean="0"/>
              <a:t>Гр. 853505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2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sppk.ru/upload/iblock/00c/00c0a8ad9625a67a725f02a4c5f4a1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42" y="2738709"/>
            <a:ext cx="6667500" cy="3743325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414071" y="1526723"/>
            <a:ext cx="6898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 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путь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исследуем предметную область;</a:t>
            </a:r>
          </a:p>
          <a:p>
            <a:r>
              <a:rPr lang="ru-RU" sz="2400" dirty="0"/>
              <a:t>исследуем бизнес-процессы заказчика;</a:t>
            </a:r>
          </a:p>
          <a:p>
            <a:r>
              <a:rPr lang="ru-RU" sz="2400" dirty="0"/>
              <a:t>узнаем ожидания заказчика от нового продукта;</a:t>
            </a:r>
          </a:p>
          <a:p>
            <a:r>
              <a:rPr lang="ru-RU" sz="2400" dirty="0"/>
              <a:t>выявляем узкие места;</a:t>
            </a:r>
          </a:p>
          <a:p>
            <a:r>
              <a:rPr lang="ru-RU" sz="2400" dirty="0"/>
              <a:t>формулируем решения его проблем на высоком уровне;</a:t>
            </a:r>
          </a:p>
          <a:p>
            <a:r>
              <a:rPr lang="ru-RU" sz="2400" dirty="0"/>
              <a:t>расставляем приоритеты и формируем </a:t>
            </a:r>
            <a:r>
              <a:rPr lang="ru-RU" sz="2400" dirty="0" err="1"/>
              <a:t>backlog</a:t>
            </a:r>
            <a:r>
              <a:rPr lang="ru-RU" sz="2400" dirty="0"/>
              <a:t>;</a:t>
            </a:r>
          </a:p>
          <a:p>
            <a:r>
              <a:rPr lang="ru-RU" sz="2400" dirty="0"/>
              <a:t>составляем </a:t>
            </a:r>
            <a:r>
              <a:rPr lang="ru-RU" sz="2400" dirty="0" err="1"/>
              <a:t>roadmap</a:t>
            </a:r>
            <a:r>
              <a:rPr lang="ru-RU" sz="2400" dirty="0"/>
              <a:t>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</a:t>
            </a:r>
            <a:r>
              <a:rPr lang="ru-RU" dirty="0" smtClean="0"/>
              <a:t> или кто участвует?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sx="1000" sy="1000" algn="tl" rotWithShape="0">
              <a:prstClr val="black"/>
            </a:outerShdw>
          </a:effectLst>
        </p:spPr>
        <p:txBody>
          <a:bodyPr/>
          <a:lstStyle/>
          <a:p>
            <a:pPr algn="ctr"/>
            <a:endParaRPr lang="ru-RU" sz="2400" b="1" dirty="0" smtClean="0"/>
          </a:p>
          <a:p>
            <a:pPr algn="ctr"/>
            <a:r>
              <a:rPr lang="ru-RU" sz="2400" b="1" dirty="0" smtClean="0"/>
              <a:t>Основная </a:t>
            </a:r>
            <a:r>
              <a:rPr lang="ru-RU" sz="2400" b="1" dirty="0"/>
              <a:t>цель</a:t>
            </a:r>
            <a:r>
              <a:rPr lang="ru-RU" sz="2400" dirty="0"/>
              <a:t>: зафиксировать роли, модули и интеграции.</a:t>
            </a:r>
          </a:p>
          <a:p>
            <a:pPr algn="ctr"/>
            <a:r>
              <a:rPr lang="ru-RU" sz="2400" b="1" dirty="0"/>
              <a:t>Участники</a:t>
            </a:r>
            <a:r>
              <a:rPr lang="ru-RU" sz="2400" dirty="0"/>
              <a:t>: аналитик и заказчик.</a:t>
            </a:r>
          </a:p>
          <a:p>
            <a:pPr algn="ctr"/>
            <a:r>
              <a:rPr lang="ru-RU" sz="2400" b="1" dirty="0"/>
              <a:t>Часы на создание</a:t>
            </a:r>
            <a:r>
              <a:rPr lang="ru-RU" sz="2400" dirty="0"/>
              <a:t>: 8–32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Визуализация требований в диаграмме связей помогает понять масштаб проекта, количество ролей и модулей, а также определить границы будущего проекта.</a:t>
            </a:r>
          </a:p>
          <a:p>
            <a:pPr marL="0" indent="0" algn="ctr">
              <a:buNone/>
            </a:pPr>
            <a:endParaRPr lang="ru-RU" sz="2400" dirty="0" smtClean="0">
              <a:latin typeface="Arial Narrow" panose="020B0606020202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94" t="25118" r="31009" b="24423"/>
          <a:stretch/>
        </p:blipFill>
        <p:spPr>
          <a:xfrm>
            <a:off x="3869268" y="1304992"/>
            <a:ext cx="7787079" cy="40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1" dirty="0"/>
              <a:t>Основная цель</a:t>
            </a:r>
            <a:r>
              <a:rPr lang="ru-RU" dirty="0"/>
              <a:t>: определить, какую задачу решает каждая опция</a:t>
            </a:r>
            <a:r>
              <a:rPr lang="ru-RU" dirty="0" smtClean="0"/>
              <a:t>. </a:t>
            </a:r>
          </a:p>
          <a:p>
            <a:pPr algn="ctr"/>
            <a:r>
              <a:rPr lang="ru-RU" b="1" dirty="0" smtClean="0"/>
              <a:t>Часы </a:t>
            </a:r>
            <a:r>
              <a:rPr lang="ru-RU" b="1" dirty="0"/>
              <a:t>на создание</a:t>
            </a:r>
            <a:r>
              <a:rPr lang="ru-RU" dirty="0"/>
              <a:t>: 8–32.</a:t>
            </a:r>
          </a:p>
          <a:p>
            <a:pPr algn="ctr" fontAlgn="base"/>
            <a:r>
              <a:rPr lang="ru-RU" b="1" dirty="0"/>
              <a:t>Участники</a:t>
            </a:r>
            <a:r>
              <a:rPr lang="ru-RU" dirty="0"/>
              <a:t>: аналитик и заказчик</a:t>
            </a:r>
            <a:r>
              <a:rPr lang="ru-RU" dirty="0" smtClean="0"/>
              <a:t>.</a:t>
            </a:r>
          </a:p>
          <a:p>
            <a:pPr algn="ctr" fontAlgn="base"/>
            <a:endParaRPr lang="ru-RU" dirty="0" smtClean="0"/>
          </a:p>
          <a:p>
            <a:pPr algn="ctr" fontAlgn="base"/>
            <a:r>
              <a:rPr lang="ru-RU" dirty="0"/>
              <a:t>Как &lt;роль/персона&gt;, я &lt;могу сделать&gt;, &lt;с такой-то целью&gt;.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/>
          <a:srcRect l="12915" t="44560" r="42273" b="21017"/>
          <a:stretch/>
        </p:blipFill>
        <p:spPr>
          <a:xfrm>
            <a:off x="3476706" y="1565435"/>
            <a:ext cx="8341484" cy="37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r>
              <a:rPr lang="ru-RU" dirty="0" smtClean="0"/>
              <a:t> или графический интерфейс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0597" y="864108"/>
            <a:ext cx="7315200" cy="5120640"/>
          </a:xfrm>
        </p:spPr>
        <p:txBody>
          <a:bodyPr/>
          <a:lstStyle/>
          <a:p>
            <a:pPr algn="ctr" fontAlgn="base"/>
            <a:r>
              <a:rPr lang="ru-RU" b="1" dirty="0"/>
              <a:t>Основная цель</a:t>
            </a:r>
            <a:r>
              <a:rPr lang="ru-RU" dirty="0"/>
              <a:t>: показать основные группы содержимого, информационную структуру и как пользователь взаимодействует с интерфейсом.</a:t>
            </a:r>
          </a:p>
          <a:p>
            <a:pPr algn="ctr" fontAlgn="base"/>
            <a:r>
              <a:rPr lang="ru-RU" b="1" dirty="0"/>
              <a:t>Часы на создание</a:t>
            </a:r>
            <a:r>
              <a:rPr lang="ru-RU" dirty="0"/>
              <a:t>: 16–40.</a:t>
            </a:r>
          </a:p>
          <a:p>
            <a:pPr algn="ctr" fontAlgn="base"/>
            <a:r>
              <a:rPr lang="ru-RU" b="1" dirty="0"/>
              <a:t>Участники</a:t>
            </a:r>
            <a:r>
              <a:rPr lang="ru-RU" dirty="0"/>
              <a:t>: дизайнер, аналитик, заказчик. </a:t>
            </a:r>
            <a:endParaRPr lang="ru-RU" dirty="0" smtClean="0"/>
          </a:p>
          <a:p>
            <a:pPr algn="ctr" fontAlgn="base"/>
            <a:endParaRPr lang="ru-RU" dirty="0" smtClean="0"/>
          </a:p>
          <a:p>
            <a:pPr marL="0" indent="0" algn="ctr" fontAlgn="base">
              <a:buNone/>
            </a:pPr>
            <a:endParaRPr lang="ru-RU" dirty="0"/>
          </a:p>
          <a:p>
            <a:pPr marL="0" indent="0" algn="ctr" fontAlgn="base">
              <a:buNone/>
            </a:pPr>
            <a:r>
              <a:rPr lang="ru-RU" dirty="0" smtClean="0"/>
              <a:t>Как </a:t>
            </a:r>
            <a:r>
              <a:rPr lang="ru-RU" dirty="0"/>
              <a:t>будет </a:t>
            </a:r>
            <a:r>
              <a:rPr lang="ru-RU" i="1" dirty="0"/>
              <a:t>выглядеть</a:t>
            </a:r>
            <a:r>
              <a:rPr lang="ru-RU" dirty="0"/>
              <a:t> и работать будущее </a:t>
            </a:r>
            <a:r>
              <a:rPr lang="ru-RU" b="1" dirty="0"/>
              <a:t>приложение</a:t>
            </a:r>
            <a:endParaRPr lang="ru-RU" dirty="0"/>
          </a:p>
          <a:p>
            <a:pPr marL="0" indent="0" algn="ctr" fontAlgn="base">
              <a:buNone/>
            </a:pPr>
            <a:endParaRPr lang="ru-RU" dirty="0" smtClean="0"/>
          </a:p>
          <a:p>
            <a:pPr algn="ctr" fontAlgn="base"/>
            <a:endParaRPr lang="ru-RU" dirty="0"/>
          </a:p>
          <a:p>
            <a:endParaRPr lang="ru-RU" dirty="0"/>
          </a:p>
        </p:txBody>
      </p:sp>
      <p:pic>
        <p:nvPicPr>
          <p:cNvPr id="1028" name="Picture 4" descr="https://i.pinimg.com/originals/0b/f0/ae/0bf0ae2b6c2d3f07bf6082b61d7c9d3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/>
        </p:blipFill>
        <p:spPr bwMode="auto">
          <a:xfrm>
            <a:off x="3538673" y="758601"/>
            <a:ext cx="8269396" cy="51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2650" cy="4601183"/>
          </a:xfrm>
        </p:spPr>
        <p:txBody>
          <a:bodyPr/>
          <a:lstStyle/>
          <a:p>
            <a:r>
              <a:rPr lang="ru-RU" sz="4000" dirty="0"/>
              <a:t>Нефункциональные </a:t>
            </a:r>
            <a:r>
              <a:rPr lang="ru-RU" dirty="0"/>
              <a:t>требования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Основная цель</a:t>
            </a:r>
            <a:r>
              <a:rPr lang="ru-RU" dirty="0"/>
              <a:t>: </a:t>
            </a:r>
            <a:r>
              <a:rPr lang="ru-RU" dirty="0" err="1"/>
              <a:t>приоритезировать</a:t>
            </a:r>
            <a:r>
              <a:rPr lang="ru-RU" dirty="0"/>
              <a:t> бизнес-критичные нефункциональные требования и установить, как они влияют на сложность и стоимость разработки системы.</a:t>
            </a:r>
          </a:p>
          <a:p>
            <a:pPr fontAlgn="base"/>
            <a:r>
              <a:rPr lang="ru-RU" b="1" dirty="0"/>
              <a:t>Часы на создание</a:t>
            </a:r>
            <a:r>
              <a:rPr lang="ru-RU" dirty="0"/>
              <a:t>: 2–4.</a:t>
            </a:r>
          </a:p>
          <a:p>
            <a:pPr fontAlgn="base"/>
            <a:r>
              <a:rPr lang="ru-RU" b="1" dirty="0"/>
              <a:t>Участники</a:t>
            </a:r>
            <a:r>
              <a:rPr lang="ru-RU" dirty="0"/>
              <a:t>: </a:t>
            </a:r>
            <a:r>
              <a:rPr lang="ru-RU" dirty="0" smtClean="0"/>
              <a:t>аналитик</a:t>
            </a:r>
            <a:r>
              <a:rPr lang="en-US" dirty="0" smtClean="0"/>
              <a:t>, </a:t>
            </a:r>
            <a:r>
              <a:rPr lang="ru-RU" dirty="0" smtClean="0"/>
              <a:t>заказчик </a:t>
            </a:r>
            <a:r>
              <a:rPr lang="ru-RU" dirty="0"/>
              <a:t>и согласовывается техническим специалистом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ru-RU" dirty="0" smtClean="0"/>
              <a:t>Требования</a:t>
            </a:r>
            <a:r>
              <a:rPr lang="ru-RU" dirty="0"/>
              <a:t>, описывающие работу системы, но не являющиеся в явном виде функциональными. Могут сильно повлиять на стоимость разработки, </a:t>
            </a:r>
            <a:r>
              <a:rPr lang="ru-RU" dirty="0" smtClean="0"/>
              <a:t>если </a:t>
            </a:r>
            <a:r>
              <a:rPr lang="ru-RU" dirty="0"/>
              <a:t>их не </a:t>
            </a:r>
            <a:r>
              <a:rPr lang="ru-RU" dirty="0" smtClean="0"/>
              <a:t>проработать.</a:t>
            </a:r>
          </a:p>
          <a:p>
            <a:pPr marL="0" indent="0" fontAlgn="base">
              <a:buNone/>
            </a:pPr>
            <a:r>
              <a:rPr lang="ru-RU" dirty="0" smtClean="0"/>
              <a:t>Какую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глобальную задачу </a:t>
            </a:r>
            <a:r>
              <a:rPr lang="ru-RU" dirty="0"/>
              <a:t>решает,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для кого</a:t>
            </a:r>
            <a:r>
              <a:rPr lang="ru-RU" i="1" dirty="0"/>
              <a:t> </a:t>
            </a:r>
            <a:r>
              <a:rPr lang="ru-RU" dirty="0"/>
              <a:t>делается система, с какими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ограничениями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/>
              <a:t>придется столкнуться и как с ними будут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справляться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/>
              <a:t>Кликабельный</a:t>
            </a:r>
            <a:r>
              <a:rPr lang="ru-RU" dirty="0"/>
              <a:t> </a:t>
            </a:r>
            <a:r>
              <a:rPr lang="en-US" dirty="0" err="1"/>
              <a:t>Invision</a:t>
            </a:r>
            <a:r>
              <a:rPr lang="en-US" dirty="0"/>
              <a:t>-</a:t>
            </a:r>
            <a:r>
              <a:rPr lang="ru-RU" dirty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Основная цель</a:t>
            </a:r>
            <a:r>
              <a:rPr lang="ru-RU" dirty="0"/>
              <a:t>: протестировать способы взаимодействия и смоделировать пользовательский опыт.</a:t>
            </a:r>
          </a:p>
          <a:p>
            <a:pPr fontAlgn="base"/>
            <a:r>
              <a:rPr lang="ru-RU" b="1" dirty="0"/>
              <a:t>Часы на создание</a:t>
            </a:r>
            <a:r>
              <a:rPr lang="ru-RU" dirty="0"/>
              <a:t>: 40–80.</a:t>
            </a:r>
          </a:p>
          <a:p>
            <a:pPr fontAlgn="base"/>
            <a:r>
              <a:rPr lang="ru-RU" b="1" dirty="0"/>
              <a:t>Участники</a:t>
            </a:r>
            <a:r>
              <a:rPr lang="ru-RU" dirty="0"/>
              <a:t>: аналитик, дизайнер и клиент. Контролируется руководителем проекта и проходит раунд обратной связи у заказчика.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Взаимодействия</a:t>
            </a:r>
            <a:r>
              <a:rPr lang="ru-RU" dirty="0"/>
              <a:t> аккуратно смоделированы и максимально похожи на то, что будет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конечном продукте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Грубая оценка на разработку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Основная цель</a:t>
            </a:r>
            <a:r>
              <a:rPr lang="ru-RU" dirty="0"/>
              <a:t>: дать понимание, каких затрат потребует реализация текущего видения системы.</a:t>
            </a:r>
          </a:p>
          <a:p>
            <a:pPr fontAlgn="base"/>
            <a:r>
              <a:rPr lang="ru-RU" b="1" dirty="0"/>
              <a:t>Часы на создание</a:t>
            </a:r>
            <a:r>
              <a:rPr lang="ru-RU" dirty="0"/>
              <a:t>: 8—16.</a:t>
            </a:r>
          </a:p>
          <a:p>
            <a:pPr fontAlgn="base"/>
            <a:r>
              <a:rPr lang="ru-RU" b="1" dirty="0"/>
              <a:t>Участники</a:t>
            </a:r>
            <a:r>
              <a:rPr lang="ru-RU" dirty="0"/>
              <a:t>: аналитик и разработчики. Дизайнер и тестировщик при необходимости. Контролируется руководителем проекта и согласовывается техническим специалистом.</a:t>
            </a:r>
          </a:p>
          <a:p>
            <a:endParaRPr lang="ru-RU" dirty="0" smtClean="0"/>
          </a:p>
          <a:p>
            <a:r>
              <a:rPr lang="ru-RU" dirty="0"/>
              <a:t>Каждую технологию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оценивает</a:t>
            </a:r>
            <a:r>
              <a:rPr lang="ru-RU" dirty="0"/>
              <a:t> специалист по соответствующей технологии. Поэтому за оценку своей части отвечает соответствующий специалист.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8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Дискавери</a:t>
            </a:r>
            <a:r>
              <a:rPr lang="ru-RU" dirty="0"/>
              <a:t> </a:t>
            </a:r>
            <a:r>
              <a:rPr lang="ru-RU" dirty="0" smtClean="0"/>
              <a:t>помогает 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ru-RU" dirty="0" smtClean="0"/>
              <a:t>заложить </a:t>
            </a:r>
            <a:r>
              <a:rPr lang="ru-RU" dirty="0"/>
              <a:t>в требования ожидаемый срок и бюджет </a:t>
            </a:r>
            <a:r>
              <a:rPr lang="ru-RU" dirty="0" smtClean="0"/>
              <a:t>разработки;</a:t>
            </a:r>
            <a:endParaRPr lang="ru-RU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легче планировать бюджет и </a:t>
            </a:r>
            <a:r>
              <a:rPr lang="ru-RU" dirty="0" smtClean="0"/>
              <a:t>планы;</a:t>
            </a:r>
            <a:endParaRPr lang="ru-RU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сформулировать замкнутый бизнес-процесс;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сразу протестировать на конечных пользователях и собрать первый </a:t>
            </a:r>
            <a:r>
              <a:rPr lang="ru-RU" dirty="0" smtClean="0"/>
              <a:t>отклик.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овысили </a:t>
            </a:r>
            <a:r>
              <a:rPr lang="ru-RU" dirty="0"/>
              <a:t>процент попадания в бюджет и ожидания </a:t>
            </a:r>
            <a:r>
              <a:rPr lang="ru-RU" dirty="0" smtClean="0"/>
              <a:t>заказчика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8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атов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398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Corbel</vt:lpstr>
      <vt:lpstr>Wingdings</vt:lpstr>
      <vt:lpstr>Wingdings 2</vt:lpstr>
      <vt:lpstr>Рама</vt:lpstr>
      <vt:lpstr>Auto Insurance Discovery</vt:lpstr>
      <vt:lpstr>Жизненный путь проекта</vt:lpstr>
      <vt:lpstr>Mind Map  или кто участвует?</vt:lpstr>
      <vt:lpstr>User story</vt:lpstr>
      <vt:lpstr>Wireframes или графический интерфейс </vt:lpstr>
      <vt:lpstr>Нефункциональные требования</vt:lpstr>
      <vt:lpstr>Кликабельный Invision-прототип</vt:lpstr>
      <vt:lpstr>Грубая оценка на разработку</vt:lpstr>
      <vt:lpstr>Дискавери помогает :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Discovery</dc:title>
  <dc:creator>Пользователь</dc:creator>
  <cp:lastModifiedBy>Учетная запись Майкрософт</cp:lastModifiedBy>
  <cp:revision>8</cp:revision>
  <dcterms:created xsi:type="dcterms:W3CDTF">2022-02-14T05:44:00Z</dcterms:created>
  <dcterms:modified xsi:type="dcterms:W3CDTF">2022-02-14T07:04:05Z</dcterms:modified>
</cp:coreProperties>
</file>