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/B71EttVtOmL5Z496DEuBs/0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bg>
      <p:bgPr>
        <a:gradFill>
          <a:gsLst>
            <a:gs pos="0">
              <a:srgbClr val="D7D9E1"/>
            </a:gs>
            <a:gs pos="26000">
              <a:srgbClr val="EBECF0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 flipH="1">
            <a:off x="323528" y="214061"/>
            <a:ext cx="304843" cy="303389"/>
          </a:xfrm>
          <a:custGeom>
            <a:rect b="b" l="l" r="r" t="t"/>
            <a:pathLst>
              <a:path extrusionOk="0" h="331372" w="332960">
                <a:moveTo>
                  <a:pt x="36751" y="238685"/>
                </a:moveTo>
                <a:cubicBezTo>
                  <a:pt x="36751" y="238685"/>
                  <a:pt x="36751" y="238685"/>
                  <a:pt x="92688" y="294623"/>
                </a:cubicBezTo>
                <a:cubicBezTo>
                  <a:pt x="92688" y="294623"/>
                  <a:pt x="92688" y="294623"/>
                  <a:pt x="75777" y="311534"/>
                </a:cubicBezTo>
                <a:cubicBezTo>
                  <a:pt x="75777" y="311534"/>
                  <a:pt x="75777" y="311534"/>
                  <a:pt x="38051" y="305030"/>
                </a:cubicBezTo>
                <a:cubicBezTo>
                  <a:pt x="38051" y="305030"/>
                  <a:pt x="38051" y="305030"/>
                  <a:pt x="14636" y="328446"/>
                </a:cubicBezTo>
                <a:cubicBezTo>
                  <a:pt x="10733" y="332348"/>
                  <a:pt x="5530" y="332348"/>
                  <a:pt x="2928" y="328446"/>
                </a:cubicBezTo>
                <a:cubicBezTo>
                  <a:pt x="-975" y="325844"/>
                  <a:pt x="-975" y="320640"/>
                  <a:pt x="2928" y="316738"/>
                </a:cubicBezTo>
                <a:cubicBezTo>
                  <a:pt x="2928" y="316738"/>
                  <a:pt x="2928" y="316738"/>
                  <a:pt x="26344" y="293322"/>
                </a:cubicBezTo>
                <a:cubicBezTo>
                  <a:pt x="26344" y="293322"/>
                  <a:pt x="26344" y="293322"/>
                  <a:pt x="19839" y="258198"/>
                </a:cubicBezTo>
                <a:cubicBezTo>
                  <a:pt x="19839" y="256897"/>
                  <a:pt x="19839" y="255597"/>
                  <a:pt x="21140" y="254296"/>
                </a:cubicBezTo>
                <a:cubicBezTo>
                  <a:pt x="21140" y="254296"/>
                  <a:pt x="21140" y="254296"/>
                  <a:pt x="36751" y="238685"/>
                </a:cubicBezTo>
                <a:close/>
                <a:moveTo>
                  <a:pt x="132375" y="143435"/>
                </a:moveTo>
                <a:lnTo>
                  <a:pt x="187938" y="200585"/>
                </a:lnTo>
                <a:lnTo>
                  <a:pt x="105388" y="281548"/>
                </a:lnTo>
                <a:lnTo>
                  <a:pt x="49825" y="225985"/>
                </a:lnTo>
                <a:close/>
                <a:moveTo>
                  <a:pt x="209026" y="12362"/>
                </a:moveTo>
                <a:cubicBezTo>
                  <a:pt x="212897" y="8497"/>
                  <a:pt x="219350" y="8497"/>
                  <a:pt x="223221" y="12362"/>
                </a:cubicBezTo>
                <a:cubicBezTo>
                  <a:pt x="225802" y="16227"/>
                  <a:pt x="225802" y="22669"/>
                  <a:pt x="223221" y="25246"/>
                </a:cubicBezTo>
                <a:cubicBezTo>
                  <a:pt x="223221" y="25246"/>
                  <a:pt x="223221" y="25246"/>
                  <a:pt x="216769" y="31688"/>
                </a:cubicBezTo>
                <a:cubicBezTo>
                  <a:pt x="216769" y="31688"/>
                  <a:pt x="216769" y="31688"/>
                  <a:pt x="230964" y="45861"/>
                </a:cubicBezTo>
                <a:cubicBezTo>
                  <a:pt x="230964" y="45861"/>
                  <a:pt x="230964" y="45861"/>
                  <a:pt x="243869" y="32976"/>
                </a:cubicBezTo>
                <a:cubicBezTo>
                  <a:pt x="245159" y="31688"/>
                  <a:pt x="245159" y="31688"/>
                  <a:pt x="246450" y="31688"/>
                </a:cubicBezTo>
                <a:cubicBezTo>
                  <a:pt x="247740" y="31688"/>
                  <a:pt x="249031" y="31688"/>
                  <a:pt x="250321" y="32976"/>
                </a:cubicBezTo>
                <a:cubicBezTo>
                  <a:pt x="250321" y="32976"/>
                  <a:pt x="250321" y="32976"/>
                  <a:pt x="299360" y="81936"/>
                </a:cubicBezTo>
                <a:cubicBezTo>
                  <a:pt x="300650" y="84513"/>
                  <a:pt x="300650" y="87090"/>
                  <a:pt x="299360" y="88378"/>
                </a:cubicBezTo>
                <a:cubicBezTo>
                  <a:pt x="299360" y="88378"/>
                  <a:pt x="299360" y="88378"/>
                  <a:pt x="201283" y="186297"/>
                </a:cubicBezTo>
                <a:cubicBezTo>
                  <a:pt x="201283" y="186297"/>
                  <a:pt x="201283" y="186297"/>
                  <a:pt x="145792" y="130895"/>
                </a:cubicBezTo>
                <a:cubicBezTo>
                  <a:pt x="145792" y="130895"/>
                  <a:pt x="145792" y="130895"/>
                  <a:pt x="206445" y="70340"/>
                </a:cubicBezTo>
                <a:cubicBezTo>
                  <a:pt x="206445" y="70340"/>
                  <a:pt x="206445" y="70340"/>
                  <a:pt x="192249" y="56168"/>
                </a:cubicBezTo>
                <a:cubicBezTo>
                  <a:pt x="192249" y="56168"/>
                  <a:pt x="192249" y="56168"/>
                  <a:pt x="117401" y="130895"/>
                </a:cubicBezTo>
                <a:cubicBezTo>
                  <a:pt x="116111" y="132184"/>
                  <a:pt x="113530" y="133472"/>
                  <a:pt x="110949" y="133472"/>
                </a:cubicBezTo>
                <a:cubicBezTo>
                  <a:pt x="108368" y="133472"/>
                  <a:pt x="107078" y="132184"/>
                  <a:pt x="104497" y="130895"/>
                </a:cubicBezTo>
                <a:cubicBezTo>
                  <a:pt x="100625" y="127030"/>
                  <a:pt x="100625" y="120588"/>
                  <a:pt x="104497" y="118011"/>
                </a:cubicBezTo>
                <a:cubicBezTo>
                  <a:pt x="104497" y="118011"/>
                  <a:pt x="104497" y="118011"/>
                  <a:pt x="209026" y="12362"/>
                </a:cubicBezTo>
                <a:close/>
                <a:moveTo>
                  <a:pt x="304689" y="0"/>
                </a:moveTo>
                <a:cubicBezTo>
                  <a:pt x="311716" y="0"/>
                  <a:pt x="318579" y="2614"/>
                  <a:pt x="323809" y="7844"/>
                </a:cubicBezTo>
                <a:cubicBezTo>
                  <a:pt x="323809" y="7844"/>
                  <a:pt x="323809" y="7844"/>
                  <a:pt x="325116" y="9151"/>
                </a:cubicBezTo>
                <a:cubicBezTo>
                  <a:pt x="335575" y="19610"/>
                  <a:pt x="335575" y="36605"/>
                  <a:pt x="325116" y="48372"/>
                </a:cubicBezTo>
                <a:lnTo>
                  <a:pt x="308121" y="64060"/>
                </a:lnTo>
                <a:cubicBezTo>
                  <a:pt x="308121" y="64060"/>
                  <a:pt x="308121" y="64060"/>
                  <a:pt x="268900" y="24839"/>
                </a:cubicBezTo>
                <a:cubicBezTo>
                  <a:pt x="268900" y="24839"/>
                  <a:pt x="268900" y="24839"/>
                  <a:pt x="284588" y="7844"/>
                </a:cubicBezTo>
                <a:cubicBezTo>
                  <a:pt x="290472" y="2614"/>
                  <a:pt x="297662" y="0"/>
                  <a:pt x="3046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-2301879" y="1539280"/>
            <a:ext cx="4210051" cy="4211638"/>
          </a:xfrm>
          <a:custGeom>
            <a:rect b="b" l="l" r="r" t="t"/>
            <a:pathLst>
              <a:path extrusionOk="0" h="2233" w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-1677991" y="3144243"/>
            <a:ext cx="2489200" cy="2489200"/>
          </a:xfrm>
          <a:custGeom>
            <a:rect b="b" l="l" r="r" t="t"/>
            <a:pathLst>
              <a:path extrusionOk="0" h="1320" w="1320">
                <a:moveTo>
                  <a:pt x="617" y="24"/>
                </a:moveTo>
                <a:cubicBezTo>
                  <a:pt x="641" y="0"/>
                  <a:pt x="679" y="0"/>
                  <a:pt x="702" y="24"/>
                </a:cubicBezTo>
                <a:cubicBezTo>
                  <a:pt x="1296" y="618"/>
                  <a:pt x="1296" y="618"/>
                  <a:pt x="1296" y="618"/>
                </a:cubicBezTo>
                <a:cubicBezTo>
                  <a:pt x="1320" y="641"/>
                  <a:pt x="1320" y="679"/>
                  <a:pt x="1296" y="702"/>
                </a:cubicBezTo>
                <a:cubicBezTo>
                  <a:pt x="702" y="1297"/>
                  <a:pt x="702" y="1297"/>
                  <a:pt x="702" y="1297"/>
                </a:cubicBezTo>
                <a:cubicBezTo>
                  <a:pt x="679" y="1320"/>
                  <a:pt x="641" y="1320"/>
                  <a:pt x="617" y="1297"/>
                </a:cubicBezTo>
                <a:cubicBezTo>
                  <a:pt x="23" y="702"/>
                  <a:pt x="23" y="702"/>
                  <a:pt x="23" y="702"/>
                </a:cubicBezTo>
                <a:cubicBezTo>
                  <a:pt x="0" y="679"/>
                  <a:pt x="0" y="641"/>
                  <a:pt x="23" y="618"/>
                </a:cubicBezTo>
                <a:lnTo>
                  <a:pt x="617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-1570041" y="3253780"/>
            <a:ext cx="2271713" cy="2270125"/>
          </a:xfrm>
          <a:custGeom>
            <a:rect b="b" l="l" r="r" t="t"/>
            <a:pathLst>
              <a:path extrusionOk="0" h="1204" w="1205">
                <a:moveTo>
                  <a:pt x="603" y="1204"/>
                </a:moveTo>
                <a:cubicBezTo>
                  <a:pt x="601" y="1204"/>
                  <a:pt x="599" y="1204"/>
                  <a:pt x="597" y="1202"/>
                </a:cubicBezTo>
                <a:cubicBezTo>
                  <a:pt x="3" y="608"/>
                  <a:pt x="3" y="608"/>
                  <a:pt x="3" y="608"/>
                </a:cubicBezTo>
                <a:cubicBezTo>
                  <a:pt x="0" y="605"/>
                  <a:pt x="0" y="600"/>
                  <a:pt x="3" y="596"/>
                </a:cubicBezTo>
                <a:cubicBezTo>
                  <a:pt x="597" y="2"/>
                  <a:pt x="597" y="2"/>
                  <a:pt x="597" y="2"/>
                </a:cubicBezTo>
                <a:cubicBezTo>
                  <a:pt x="599" y="0"/>
                  <a:pt x="601" y="0"/>
                  <a:pt x="603" y="0"/>
                </a:cubicBezTo>
                <a:cubicBezTo>
                  <a:pt x="604" y="0"/>
                  <a:pt x="606" y="0"/>
                  <a:pt x="608" y="2"/>
                </a:cubicBezTo>
                <a:cubicBezTo>
                  <a:pt x="1202" y="596"/>
                  <a:pt x="1202" y="596"/>
                  <a:pt x="1202" y="596"/>
                </a:cubicBezTo>
                <a:cubicBezTo>
                  <a:pt x="1205" y="600"/>
                  <a:pt x="1205" y="605"/>
                  <a:pt x="1202" y="608"/>
                </a:cubicBezTo>
                <a:cubicBezTo>
                  <a:pt x="608" y="1202"/>
                  <a:pt x="608" y="1202"/>
                  <a:pt x="608" y="1202"/>
                </a:cubicBezTo>
                <a:cubicBezTo>
                  <a:pt x="606" y="1204"/>
                  <a:pt x="604" y="1204"/>
                  <a:pt x="603" y="1204"/>
                </a:cubicBezTo>
                <a:close/>
              </a:path>
            </a:pathLst>
          </a:custGeom>
          <a:solidFill>
            <a:srgbClr val="01A8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346071" y="4298355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056266" y="1229391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8623987" y="1063497"/>
            <a:ext cx="331788" cy="331788"/>
          </a:xfrm>
          <a:custGeom>
            <a:rect b="b" l="l" r="r" t="t"/>
            <a:pathLst>
              <a:path extrusionOk="0" h="176" w="176">
                <a:moveTo>
                  <a:pt x="168" y="73"/>
                </a:moveTo>
                <a:cubicBezTo>
                  <a:pt x="176" y="81"/>
                  <a:pt x="176" y="95"/>
                  <a:pt x="168" y="103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95" y="176"/>
                  <a:pt x="82" y="176"/>
                  <a:pt x="73" y="168"/>
                </a:cubicBezTo>
                <a:cubicBezTo>
                  <a:pt x="9" y="103"/>
                  <a:pt x="9" y="103"/>
                  <a:pt x="9" y="103"/>
                </a:cubicBezTo>
                <a:cubicBezTo>
                  <a:pt x="0" y="95"/>
                  <a:pt x="0" y="81"/>
                  <a:pt x="9" y="73"/>
                </a:cubicBezTo>
                <a:cubicBezTo>
                  <a:pt x="73" y="8"/>
                  <a:pt x="73" y="8"/>
                  <a:pt x="73" y="8"/>
                </a:cubicBezTo>
                <a:cubicBezTo>
                  <a:pt x="82" y="0"/>
                  <a:pt x="95" y="0"/>
                  <a:pt x="104" y="8"/>
                </a:cubicBezTo>
                <a:lnTo>
                  <a:pt x="168" y="73"/>
                </a:lnTo>
                <a:close/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8188451" y="1270208"/>
            <a:ext cx="482600" cy="471488"/>
          </a:xfrm>
          <a:custGeom>
            <a:rect b="b" l="l" r="r" t="t"/>
            <a:pathLst>
              <a:path extrusionOk="0" h="250" w="256">
                <a:moveTo>
                  <a:pt x="243" y="103"/>
                </a:moveTo>
                <a:cubicBezTo>
                  <a:pt x="150" y="9"/>
                  <a:pt x="150" y="9"/>
                  <a:pt x="150" y="9"/>
                </a:cubicBezTo>
                <a:cubicBezTo>
                  <a:pt x="144" y="3"/>
                  <a:pt x="136" y="0"/>
                  <a:pt x="128" y="0"/>
                </a:cubicBezTo>
                <a:cubicBezTo>
                  <a:pt x="120" y="0"/>
                  <a:pt x="112" y="3"/>
                  <a:pt x="105" y="9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15"/>
                  <a:pt x="0" y="135"/>
                  <a:pt x="12" y="147"/>
                </a:cubicBezTo>
                <a:cubicBezTo>
                  <a:pt x="105" y="241"/>
                  <a:pt x="105" y="241"/>
                  <a:pt x="105" y="241"/>
                </a:cubicBezTo>
                <a:cubicBezTo>
                  <a:pt x="112" y="247"/>
                  <a:pt x="120" y="250"/>
                  <a:pt x="128" y="250"/>
                </a:cubicBezTo>
                <a:cubicBezTo>
                  <a:pt x="136" y="250"/>
                  <a:pt x="144" y="247"/>
                  <a:pt x="150" y="241"/>
                </a:cubicBezTo>
                <a:cubicBezTo>
                  <a:pt x="243" y="147"/>
                  <a:pt x="243" y="147"/>
                  <a:pt x="243" y="147"/>
                </a:cubicBezTo>
                <a:cubicBezTo>
                  <a:pt x="256" y="135"/>
                  <a:pt x="256" y="115"/>
                  <a:pt x="243" y="103"/>
                </a:cubicBezTo>
                <a:close/>
              </a:path>
            </a:pathLst>
          </a:custGeom>
          <a:solidFill>
            <a:srgbClr val="2998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699792" y="2806347"/>
            <a:ext cx="37444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rgbClr val="007779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Electrical Consumption on Electric Arc Furnace  </a:t>
            </a:r>
            <a:endParaRPr b="1" i="0" sz="2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-1" l="437" r="0" t="952"/>
          <a:stretch/>
        </p:blipFill>
        <p:spPr>
          <a:xfrm>
            <a:off x="575721" y="171435"/>
            <a:ext cx="7598586" cy="204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10609990" y="6382589"/>
            <a:ext cx="60785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延时符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-2301879" y="1539280"/>
            <a:ext cx="4210051" cy="4211638"/>
          </a:xfrm>
          <a:custGeom>
            <a:rect b="b" l="l" r="r" t="t"/>
            <a:pathLst>
              <a:path extrusionOk="0" h="2233" w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-1677991" y="3144243"/>
            <a:ext cx="2489200" cy="2489200"/>
          </a:xfrm>
          <a:custGeom>
            <a:rect b="b" l="l" r="r" t="t"/>
            <a:pathLst>
              <a:path extrusionOk="0" h="1320" w="1320">
                <a:moveTo>
                  <a:pt x="617" y="24"/>
                </a:moveTo>
                <a:cubicBezTo>
                  <a:pt x="641" y="0"/>
                  <a:pt x="679" y="0"/>
                  <a:pt x="702" y="24"/>
                </a:cubicBezTo>
                <a:cubicBezTo>
                  <a:pt x="1296" y="618"/>
                  <a:pt x="1296" y="618"/>
                  <a:pt x="1296" y="618"/>
                </a:cubicBezTo>
                <a:cubicBezTo>
                  <a:pt x="1320" y="641"/>
                  <a:pt x="1320" y="679"/>
                  <a:pt x="1296" y="702"/>
                </a:cubicBezTo>
                <a:cubicBezTo>
                  <a:pt x="702" y="1297"/>
                  <a:pt x="702" y="1297"/>
                  <a:pt x="702" y="1297"/>
                </a:cubicBezTo>
                <a:cubicBezTo>
                  <a:pt x="679" y="1320"/>
                  <a:pt x="641" y="1320"/>
                  <a:pt x="617" y="1297"/>
                </a:cubicBezTo>
                <a:cubicBezTo>
                  <a:pt x="23" y="702"/>
                  <a:pt x="23" y="702"/>
                  <a:pt x="23" y="702"/>
                </a:cubicBezTo>
                <a:cubicBezTo>
                  <a:pt x="0" y="679"/>
                  <a:pt x="0" y="641"/>
                  <a:pt x="23" y="618"/>
                </a:cubicBezTo>
                <a:lnTo>
                  <a:pt x="617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-1570041" y="3253780"/>
            <a:ext cx="2271713" cy="2270125"/>
          </a:xfrm>
          <a:custGeom>
            <a:rect b="b" l="l" r="r" t="t"/>
            <a:pathLst>
              <a:path extrusionOk="0" h="1204" w="1205">
                <a:moveTo>
                  <a:pt x="603" y="1204"/>
                </a:moveTo>
                <a:cubicBezTo>
                  <a:pt x="601" y="1204"/>
                  <a:pt x="599" y="1204"/>
                  <a:pt x="597" y="1202"/>
                </a:cubicBezTo>
                <a:cubicBezTo>
                  <a:pt x="3" y="608"/>
                  <a:pt x="3" y="608"/>
                  <a:pt x="3" y="608"/>
                </a:cubicBezTo>
                <a:cubicBezTo>
                  <a:pt x="0" y="605"/>
                  <a:pt x="0" y="600"/>
                  <a:pt x="3" y="596"/>
                </a:cubicBezTo>
                <a:cubicBezTo>
                  <a:pt x="597" y="2"/>
                  <a:pt x="597" y="2"/>
                  <a:pt x="597" y="2"/>
                </a:cubicBezTo>
                <a:cubicBezTo>
                  <a:pt x="599" y="0"/>
                  <a:pt x="601" y="0"/>
                  <a:pt x="603" y="0"/>
                </a:cubicBezTo>
                <a:cubicBezTo>
                  <a:pt x="604" y="0"/>
                  <a:pt x="606" y="0"/>
                  <a:pt x="608" y="2"/>
                </a:cubicBezTo>
                <a:cubicBezTo>
                  <a:pt x="1202" y="596"/>
                  <a:pt x="1202" y="596"/>
                  <a:pt x="1202" y="596"/>
                </a:cubicBezTo>
                <a:cubicBezTo>
                  <a:pt x="1205" y="600"/>
                  <a:pt x="1205" y="605"/>
                  <a:pt x="1202" y="608"/>
                </a:cubicBezTo>
                <a:cubicBezTo>
                  <a:pt x="608" y="1202"/>
                  <a:pt x="608" y="1202"/>
                  <a:pt x="608" y="1202"/>
                </a:cubicBezTo>
                <a:cubicBezTo>
                  <a:pt x="606" y="1204"/>
                  <a:pt x="604" y="1204"/>
                  <a:pt x="603" y="1204"/>
                </a:cubicBezTo>
                <a:close/>
              </a:path>
            </a:pathLst>
          </a:custGeom>
          <a:solidFill>
            <a:srgbClr val="01A8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346071" y="4298355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6775693" y="-1259809"/>
            <a:ext cx="2489200" cy="2489200"/>
          </a:xfrm>
          <a:custGeom>
            <a:rect b="b" l="l" r="r" t="t"/>
            <a:pathLst>
              <a:path extrusionOk="0" h="1320" w="1320">
                <a:moveTo>
                  <a:pt x="618" y="24"/>
                </a:moveTo>
                <a:cubicBezTo>
                  <a:pt x="641" y="0"/>
                  <a:pt x="679" y="0"/>
                  <a:pt x="703" y="24"/>
                </a:cubicBezTo>
                <a:cubicBezTo>
                  <a:pt x="1297" y="618"/>
                  <a:pt x="1297" y="618"/>
                  <a:pt x="1297" y="618"/>
                </a:cubicBezTo>
                <a:cubicBezTo>
                  <a:pt x="1320" y="641"/>
                  <a:pt x="1320" y="679"/>
                  <a:pt x="1297" y="702"/>
                </a:cubicBezTo>
                <a:cubicBezTo>
                  <a:pt x="703" y="1296"/>
                  <a:pt x="703" y="1296"/>
                  <a:pt x="703" y="1296"/>
                </a:cubicBezTo>
                <a:cubicBezTo>
                  <a:pt x="679" y="1320"/>
                  <a:pt x="641" y="1320"/>
                  <a:pt x="618" y="1296"/>
                </a:cubicBezTo>
                <a:cubicBezTo>
                  <a:pt x="24" y="702"/>
                  <a:pt x="24" y="702"/>
                  <a:pt x="24" y="702"/>
                </a:cubicBezTo>
                <a:cubicBezTo>
                  <a:pt x="0" y="679"/>
                  <a:pt x="0" y="641"/>
                  <a:pt x="24" y="618"/>
                </a:cubicBezTo>
                <a:lnTo>
                  <a:pt x="618" y="24"/>
                </a:lnTo>
                <a:close/>
              </a:path>
            </a:pathLst>
          </a:custGeom>
          <a:solidFill>
            <a:srgbClr val="00777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8623987" y="1063497"/>
            <a:ext cx="331788" cy="331788"/>
          </a:xfrm>
          <a:custGeom>
            <a:rect b="b" l="l" r="r" t="t"/>
            <a:pathLst>
              <a:path extrusionOk="0" h="176" w="176">
                <a:moveTo>
                  <a:pt x="168" y="73"/>
                </a:moveTo>
                <a:cubicBezTo>
                  <a:pt x="176" y="81"/>
                  <a:pt x="176" y="95"/>
                  <a:pt x="168" y="103"/>
                </a:cubicBezTo>
                <a:cubicBezTo>
                  <a:pt x="104" y="168"/>
                  <a:pt x="104" y="168"/>
                  <a:pt x="104" y="168"/>
                </a:cubicBezTo>
                <a:cubicBezTo>
                  <a:pt x="95" y="176"/>
                  <a:pt x="82" y="176"/>
                  <a:pt x="73" y="168"/>
                </a:cubicBezTo>
                <a:cubicBezTo>
                  <a:pt x="9" y="103"/>
                  <a:pt x="9" y="103"/>
                  <a:pt x="9" y="103"/>
                </a:cubicBezTo>
                <a:cubicBezTo>
                  <a:pt x="0" y="95"/>
                  <a:pt x="0" y="81"/>
                  <a:pt x="9" y="73"/>
                </a:cubicBezTo>
                <a:cubicBezTo>
                  <a:pt x="73" y="8"/>
                  <a:pt x="73" y="8"/>
                  <a:pt x="73" y="8"/>
                </a:cubicBezTo>
                <a:cubicBezTo>
                  <a:pt x="82" y="0"/>
                  <a:pt x="95" y="0"/>
                  <a:pt x="104" y="8"/>
                </a:cubicBezTo>
                <a:lnTo>
                  <a:pt x="168" y="73"/>
                </a:lnTo>
                <a:close/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8188451" y="1270208"/>
            <a:ext cx="482600" cy="471488"/>
          </a:xfrm>
          <a:custGeom>
            <a:rect b="b" l="l" r="r" t="t"/>
            <a:pathLst>
              <a:path extrusionOk="0" h="250" w="256">
                <a:moveTo>
                  <a:pt x="243" y="103"/>
                </a:moveTo>
                <a:cubicBezTo>
                  <a:pt x="150" y="9"/>
                  <a:pt x="150" y="9"/>
                  <a:pt x="150" y="9"/>
                </a:cubicBezTo>
                <a:cubicBezTo>
                  <a:pt x="144" y="3"/>
                  <a:pt x="136" y="0"/>
                  <a:pt x="128" y="0"/>
                </a:cubicBezTo>
                <a:cubicBezTo>
                  <a:pt x="120" y="0"/>
                  <a:pt x="112" y="3"/>
                  <a:pt x="105" y="9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0" y="115"/>
                  <a:pt x="0" y="135"/>
                  <a:pt x="12" y="147"/>
                </a:cubicBezTo>
                <a:cubicBezTo>
                  <a:pt x="105" y="241"/>
                  <a:pt x="105" y="241"/>
                  <a:pt x="105" y="241"/>
                </a:cubicBezTo>
                <a:cubicBezTo>
                  <a:pt x="112" y="247"/>
                  <a:pt x="120" y="250"/>
                  <a:pt x="128" y="250"/>
                </a:cubicBezTo>
                <a:cubicBezTo>
                  <a:pt x="136" y="250"/>
                  <a:pt x="144" y="247"/>
                  <a:pt x="150" y="241"/>
                </a:cubicBezTo>
                <a:cubicBezTo>
                  <a:pt x="243" y="147"/>
                  <a:pt x="243" y="147"/>
                  <a:pt x="243" y="147"/>
                </a:cubicBezTo>
                <a:cubicBezTo>
                  <a:pt x="256" y="135"/>
                  <a:pt x="256" y="115"/>
                  <a:pt x="243" y="103"/>
                </a:cubicBezTo>
                <a:close/>
              </a:path>
            </a:pathLst>
          </a:custGeom>
          <a:solidFill>
            <a:srgbClr val="2998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4408175" y="3168956"/>
            <a:ext cx="189827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ES" sz="8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Company Name: XXX Reporter: xxx</a:t>
            </a:r>
            <a:endParaRPr b="0" i="0" sz="8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661" y="350301"/>
            <a:ext cx="3262922" cy="4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3559969" y="1993990"/>
            <a:ext cx="2024100" cy="554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Thank you </a:t>
            </a:r>
            <a:endParaRPr b="1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/>
        </p:nvSpPr>
        <p:spPr>
          <a:xfrm>
            <a:off x="179512" y="173148"/>
            <a:ext cx="3312368" cy="379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</a:pPr>
            <a:r>
              <a:rPr b="0" i="0" lang="es-E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Brief explanation</a:t>
            </a:r>
            <a:endParaRPr b="0" i="0" sz="18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7" name="Google Shape;37;p2"/>
          <p:cNvGrpSpPr/>
          <p:nvPr/>
        </p:nvGrpSpPr>
        <p:grpSpPr>
          <a:xfrm>
            <a:off x="5730295" y="3321978"/>
            <a:ext cx="3029465" cy="1893416"/>
            <a:chOff x="141451" y="0"/>
            <a:chExt cx="3029465" cy="1893416"/>
          </a:xfrm>
        </p:grpSpPr>
        <p:sp>
          <p:nvSpPr>
            <p:cNvPr id="38" name="Google Shape;38;p2"/>
            <p:cNvSpPr/>
            <p:nvPr/>
          </p:nvSpPr>
          <p:spPr>
            <a:xfrm>
              <a:off x="141451" y="0"/>
              <a:ext cx="3029465" cy="189341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6193" y="1306835"/>
              <a:ext cx="78766" cy="78766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7597" y="1346218"/>
              <a:ext cx="881823" cy="547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 txBox="1"/>
            <p:nvPr/>
          </p:nvSpPr>
          <p:spPr>
            <a:xfrm>
              <a:off x="477597" y="1346218"/>
              <a:ext cx="881823" cy="547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417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12105X117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21455" y="792205"/>
              <a:ext cx="142384" cy="14238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92648" y="863397"/>
              <a:ext cx="727071" cy="103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1292648" y="863397"/>
              <a:ext cx="727071" cy="103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75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ES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8083X102</a:t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57588" y="479034"/>
              <a:ext cx="196915" cy="196915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56045" y="577491"/>
              <a:ext cx="727071" cy="131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 txBox="1"/>
            <p:nvPr/>
          </p:nvSpPr>
          <p:spPr>
            <a:xfrm>
              <a:off x="2156045" y="577491"/>
              <a:ext cx="727071" cy="131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43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6712X106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059582"/>
            <a:ext cx="4176464" cy="347481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/>
          <p:nvPr/>
        </p:nvSpPr>
        <p:spPr>
          <a:xfrm rot="2703926">
            <a:off x="8411512" y="167450"/>
            <a:ext cx="1757341" cy="1757341"/>
          </a:xfrm>
          <a:prstGeom prst="rect">
            <a:avLst/>
          </a:prstGeom>
          <a:solidFill>
            <a:srgbClr val="061A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7194093" y="-202375"/>
            <a:ext cx="2647950" cy="2647950"/>
          </a:xfrm>
          <a:custGeom>
            <a:rect b="b" l="l" r="r" t="t"/>
            <a:pathLst>
              <a:path extrusionOk="0" h="1404" w="1404">
                <a:moveTo>
                  <a:pt x="702" y="1404"/>
                </a:moveTo>
                <a:cubicBezTo>
                  <a:pt x="673" y="1404"/>
                  <a:pt x="646" y="1393"/>
                  <a:pt x="625" y="1372"/>
                </a:cubicBezTo>
                <a:cubicBezTo>
                  <a:pt x="31" y="778"/>
                  <a:pt x="31" y="778"/>
                  <a:pt x="31" y="778"/>
                </a:cubicBezTo>
                <a:cubicBezTo>
                  <a:pt x="11" y="758"/>
                  <a:pt x="0" y="731"/>
                  <a:pt x="0" y="702"/>
                </a:cubicBezTo>
                <a:cubicBezTo>
                  <a:pt x="0" y="673"/>
                  <a:pt x="11" y="646"/>
                  <a:pt x="31" y="625"/>
                </a:cubicBezTo>
                <a:cubicBezTo>
                  <a:pt x="625" y="31"/>
                  <a:pt x="625" y="31"/>
                  <a:pt x="625" y="31"/>
                </a:cubicBezTo>
                <a:cubicBezTo>
                  <a:pt x="646" y="11"/>
                  <a:pt x="673" y="0"/>
                  <a:pt x="702" y="0"/>
                </a:cubicBezTo>
                <a:cubicBezTo>
                  <a:pt x="731" y="0"/>
                  <a:pt x="758" y="11"/>
                  <a:pt x="778" y="31"/>
                </a:cubicBezTo>
                <a:cubicBezTo>
                  <a:pt x="1372" y="626"/>
                  <a:pt x="1372" y="626"/>
                  <a:pt x="1372" y="626"/>
                </a:cubicBezTo>
                <a:cubicBezTo>
                  <a:pt x="1393" y="646"/>
                  <a:pt x="1404" y="673"/>
                  <a:pt x="1404" y="702"/>
                </a:cubicBezTo>
                <a:cubicBezTo>
                  <a:pt x="1404" y="731"/>
                  <a:pt x="1393" y="758"/>
                  <a:pt x="1372" y="778"/>
                </a:cubicBezTo>
                <a:cubicBezTo>
                  <a:pt x="778" y="1372"/>
                  <a:pt x="778" y="1372"/>
                  <a:pt x="778" y="1372"/>
                </a:cubicBezTo>
                <a:cubicBezTo>
                  <a:pt x="758" y="1393"/>
                  <a:pt x="731" y="1404"/>
                  <a:pt x="702" y="1404"/>
                </a:cubicBezTo>
              </a:path>
            </a:pathLst>
          </a:custGeom>
          <a:solidFill>
            <a:srgbClr val="007779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6909" y="1182277"/>
            <a:ext cx="3985571" cy="21264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 txBox="1"/>
          <p:nvPr/>
        </p:nvSpPr>
        <p:spPr>
          <a:xfrm>
            <a:off x="1979712" y="1273081"/>
            <a:ext cx="5112568" cy="2215991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0056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ES" sz="72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58,5 MWh/heat</a:t>
            </a:r>
            <a:endParaRPr b="1" i="0" sz="72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/>
        </p:nvSpPr>
        <p:spPr>
          <a:xfrm>
            <a:off x="179512" y="173148"/>
            <a:ext cx="3312368" cy="379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Overall Results</a:t>
            </a:r>
            <a:endParaRPr b="0" i="0" sz="2000" u="none" cap="none" strike="noStrike">
              <a:solidFill>
                <a:srgbClr val="595959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0"/>
            <a:ext cx="5544616" cy="273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4" y="2587588"/>
            <a:ext cx="6408712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-2556792" y="2859782"/>
            <a:ext cx="3417495" cy="3107160"/>
          </a:xfrm>
          <a:custGeom>
            <a:rect b="b" l="l" r="r" t="t"/>
            <a:pathLst>
              <a:path extrusionOk="0" h="2233" w="2233">
                <a:moveTo>
                  <a:pt x="1045" y="39"/>
                </a:moveTo>
                <a:cubicBezTo>
                  <a:pt x="1084" y="0"/>
                  <a:pt x="1149" y="0"/>
                  <a:pt x="1188" y="39"/>
                </a:cubicBezTo>
                <a:cubicBezTo>
                  <a:pt x="2193" y="1044"/>
                  <a:pt x="2193" y="1044"/>
                  <a:pt x="2193" y="1044"/>
                </a:cubicBezTo>
                <a:cubicBezTo>
                  <a:pt x="2233" y="1084"/>
                  <a:pt x="2233" y="1148"/>
                  <a:pt x="2193" y="1188"/>
                </a:cubicBezTo>
                <a:cubicBezTo>
                  <a:pt x="1188" y="2193"/>
                  <a:pt x="1188" y="2193"/>
                  <a:pt x="1188" y="2193"/>
                </a:cubicBezTo>
                <a:cubicBezTo>
                  <a:pt x="1149" y="2233"/>
                  <a:pt x="1084" y="2233"/>
                  <a:pt x="1045" y="2193"/>
                </a:cubicBezTo>
                <a:cubicBezTo>
                  <a:pt x="40" y="1188"/>
                  <a:pt x="40" y="1188"/>
                  <a:pt x="40" y="1188"/>
                </a:cubicBezTo>
                <a:cubicBezTo>
                  <a:pt x="0" y="1148"/>
                  <a:pt x="0" y="1084"/>
                  <a:pt x="40" y="1044"/>
                </a:cubicBezTo>
                <a:cubicBezTo>
                  <a:pt x="1045" y="39"/>
                  <a:pt x="1045" y="39"/>
                  <a:pt x="1045" y="39"/>
                </a:cubicBezTo>
              </a:path>
            </a:pathLst>
          </a:custGeom>
          <a:solidFill>
            <a:srgbClr val="061A2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-1188640" y="3575963"/>
            <a:ext cx="1844056" cy="1674798"/>
          </a:xfrm>
          <a:custGeom>
            <a:rect b="b" l="l" r="r" t="t"/>
            <a:pathLst>
              <a:path extrusionOk="0" h="1204" w="1205">
                <a:moveTo>
                  <a:pt x="603" y="1204"/>
                </a:moveTo>
                <a:cubicBezTo>
                  <a:pt x="601" y="1204"/>
                  <a:pt x="599" y="1204"/>
                  <a:pt x="597" y="1202"/>
                </a:cubicBezTo>
                <a:cubicBezTo>
                  <a:pt x="3" y="608"/>
                  <a:pt x="3" y="608"/>
                  <a:pt x="3" y="608"/>
                </a:cubicBezTo>
                <a:cubicBezTo>
                  <a:pt x="0" y="605"/>
                  <a:pt x="0" y="600"/>
                  <a:pt x="3" y="596"/>
                </a:cubicBezTo>
                <a:cubicBezTo>
                  <a:pt x="597" y="2"/>
                  <a:pt x="597" y="2"/>
                  <a:pt x="597" y="2"/>
                </a:cubicBezTo>
                <a:cubicBezTo>
                  <a:pt x="599" y="0"/>
                  <a:pt x="601" y="0"/>
                  <a:pt x="603" y="0"/>
                </a:cubicBezTo>
                <a:cubicBezTo>
                  <a:pt x="604" y="0"/>
                  <a:pt x="606" y="0"/>
                  <a:pt x="608" y="2"/>
                </a:cubicBezTo>
                <a:cubicBezTo>
                  <a:pt x="1202" y="596"/>
                  <a:pt x="1202" y="596"/>
                  <a:pt x="1202" y="596"/>
                </a:cubicBezTo>
                <a:cubicBezTo>
                  <a:pt x="1205" y="600"/>
                  <a:pt x="1205" y="605"/>
                  <a:pt x="1202" y="608"/>
                </a:cubicBezTo>
                <a:cubicBezTo>
                  <a:pt x="608" y="1202"/>
                  <a:pt x="608" y="1202"/>
                  <a:pt x="608" y="1202"/>
                </a:cubicBezTo>
                <a:cubicBezTo>
                  <a:pt x="606" y="1204"/>
                  <a:pt x="604" y="1204"/>
                  <a:pt x="603" y="1204"/>
                </a:cubicBezTo>
                <a:close/>
              </a:path>
            </a:pathLst>
          </a:custGeom>
          <a:solidFill>
            <a:srgbClr val="01A89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4"/>
          <p:cNvGrpSpPr/>
          <p:nvPr/>
        </p:nvGrpSpPr>
        <p:grpSpPr>
          <a:xfrm>
            <a:off x="251521" y="3171689"/>
            <a:ext cx="1512669" cy="447761"/>
            <a:chOff x="2311400" y="3991178"/>
            <a:chExt cx="2016891" cy="597014"/>
          </a:xfrm>
        </p:grpSpPr>
        <p:sp>
          <p:nvSpPr>
            <p:cNvPr id="69" name="Google Shape;69;p4"/>
            <p:cNvSpPr/>
            <p:nvPr/>
          </p:nvSpPr>
          <p:spPr>
            <a:xfrm>
              <a:off x="2311400" y="3993837"/>
              <a:ext cx="594355" cy="5943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" name="Google Shape;70;p4"/>
            <p:cNvGrpSpPr/>
            <p:nvPr/>
          </p:nvGrpSpPr>
          <p:grpSpPr>
            <a:xfrm>
              <a:off x="2472052" y="4173542"/>
              <a:ext cx="273051" cy="234951"/>
              <a:chOff x="1941513" y="2401886"/>
              <a:chExt cx="273050" cy="234951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1941513" y="2401886"/>
                <a:ext cx="180975" cy="6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941513" y="2459036"/>
                <a:ext cx="180975" cy="46038"/>
              </a:xfrm>
              <a:custGeom>
                <a:rect b="b" l="l" r="r" t="t"/>
                <a:pathLst>
                  <a:path extrusionOk="0" h="20" w="79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1941513" y="2562224"/>
                <a:ext cx="127000" cy="46038"/>
              </a:xfrm>
              <a:custGeom>
                <a:rect b="b" l="l" r="r" t="t"/>
                <a:pathLst>
                  <a:path extrusionOk="0" h="20" w="55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1941513" y="2527299"/>
                <a:ext cx="117475" cy="46038"/>
              </a:xfrm>
              <a:custGeom>
                <a:rect b="b" l="l" r="r" t="t"/>
                <a:pathLst>
                  <a:path extrusionOk="0" h="20" w="51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1941513" y="2492374"/>
                <a:ext cx="142875" cy="46038"/>
              </a:xfrm>
              <a:custGeom>
                <a:rect b="b" l="l" r="r" t="t"/>
                <a:pathLst>
                  <a:path extrusionOk="0" h="20" w="62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125663" y="2528887"/>
                <a:ext cx="36512" cy="76200"/>
              </a:xfrm>
              <a:custGeom>
                <a:rect b="b" l="l" r="r" t="t"/>
                <a:pathLst>
                  <a:path extrusionOk="0" h="33" w="16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074863" y="2497137"/>
                <a:ext cx="139700" cy="139700"/>
              </a:xfrm>
              <a:custGeom>
                <a:rect b="b" l="l" r="r" t="t"/>
                <a:pathLst>
                  <a:path extrusionOk="0" h="61" w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" name="Google Shape;78;p4"/>
            <p:cNvSpPr txBox="1"/>
            <p:nvPr/>
          </p:nvSpPr>
          <p:spPr>
            <a:xfrm>
              <a:off x="3066407" y="3991178"/>
              <a:ext cx="1261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77500" lnSpcReduction="20000"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Focus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251520" y="195486"/>
            <a:ext cx="2520071" cy="565155"/>
            <a:chOff x="2311400" y="5049857"/>
            <a:chExt cx="3360094" cy="753540"/>
          </a:xfrm>
        </p:grpSpPr>
        <p:sp>
          <p:nvSpPr>
            <p:cNvPr id="80" name="Google Shape;80;p4"/>
            <p:cNvSpPr/>
            <p:nvPr/>
          </p:nvSpPr>
          <p:spPr>
            <a:xfrm>
              <a:off x="2311400" y="5049857"/>
              <a:ext cx="594355" cy="5943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4"/>
            <p:cNvGrpSpPr/>
            <p:nvPr/>
          </p:nvGrpSpPr>
          <p:grpSpPr>
            <a:xfrm>
              <a:off x="2472052" y="5212099"/>
              <a:ext cx="273051" cy="269875"/>
              <a:chOff x="3959226" y="1355724"/>
              <a:chExt cx="273050" cy="269875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3983038" y="1376361"/>
                <a:ext cx="249238" cy="249238"/>
              </a:xfrm>
              <a:custGeom>
                <a:rect b="b" l="l" r="r" t="t"/>
                <a:pathLst>
                  <a:path extrusionOk="0" h="109" w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959226" y="1355724"/>
                <a:ext cx="153988" cy="153988"/>
              </a:xfrm>
              <a:custGeom>
                <a:rect b="b" l="l" r="r" t="t"/>
                <a:pathLst>
                  <a:path extrusionOk="0" h="67" w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071938" y="1465261"/>
                <a:ext cx="71438" cy="71438"/>
              </a:xfrm>
              <a:custGeom>
                <a:rect b="b" l="l" r="r" t="t"/>
                <a:pathLst>
                  <a:path extrusionOk="0" h="31" w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025901" y="1419224"/>
                <a:ext cx="160338" cy="161925"/>
              </a:xfrm>
              <a:custGeom>
                <a:rect b="b" l="l" r="r" t="t"/>
                <a:pathLst>
                  <a:path extrusionOk="0" h="70" w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" name="Google Shape;86;p4"/>
            <p:cNvSpPr txBox="1"/>
            <p:nvPr/>
          </p:nvSpPr>
          <p:spPr>
            <a:xfrm>
              <a:off x="3066407" y="5049857"/>
              <a:ext cx="1261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77500" lnSpcReduction="20000"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None/>
              </a:pPr>
              <a:r>
                <a:rPr b="1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Differences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3066407" y="5357634"/>
              <a:ext cx="2605087" cy="445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3393592"/>
            <a:ext cx="2860938" cy="1515112"/>
          </a:xfrm>
          <a:prstGeom prst="rect">
            <a:avLst/>
          </a:prstGeom>
          <a:noFill/>
          <a:ln cap="flat" cmpd="sng" w="38100">
            <a:solidFill>
              <a:srgbClr val="0077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669828"/>
            <a:ext cx="4608513" cy="220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8620" y="760641"/>
            <a:ext cx="4333851" cy="198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-108520" y="4299942"/>
            <a:ext cx="2489200" cy="2489200"/>
            <a:chOff x="-108520" y="4299942"/>
            <a:chExt cx="2489200" cy="2489200"/>
          </a:xfrm>
        </p:grpSpPr>
        <p:sp>
          <p:nvSpPr>
            <p:cNvPr id="97" name="Google Shape;97;p5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1234" r="0" t="4905"/>
          <a:stretch/>
        </p:blipFill>
        <p:spPr>
          <a:xfrm>
            <a:off x="1480309" y="2533385"/>
            <a:ext cx="6120680" cy="261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 b="2737" l="0" r="610" t="6880"/>
          <a:stretch/>
        </p:blipFill>
        <p:spPr>
          <a:xfrm>
            <a:off x="1403648" y="0"/>
            <a:ext cx="6192688" cy="2542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5"/>
          <p:cNvGrpSpPr/>
          <p:nvPr/>
        </p:nvGrpSpPr>
        <p:grpSpPr>
          <a:xfrm rot="-5665349">
            <a:off x="7551959" y="-1505077"/>
            <a:ext cx="2489200" cy="2489200"/>
            <a:chOff x="-108520" y="4299942"/>
            <a:chExt cx="2489200" cy="2489200"/>
          </a:xfrm>
        </p:grpSpPr>
        <p:sp>
          <p:nvSpPr>
            <p:cNvPr id="102" name="Google Shape;102;p5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5"/>
          <p:cNvSpPr txBox="1"/>
          <p:nvPr/>
        </p:nvSpPr>
        <p:spPr>
          <a:xfrm>
            <a:off x="511965" y="843558"/>
            <a:ext cx="6756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EAF1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511964" y="3298079"/>
            <a:ext cx="6756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EAF2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335082" y="3316720"/>
            <a:ext cx="8482092" cy="1808040"/>
            <a:chOff x="608519" y="3335460"/>
            <a:chExt cx="8482092" cy="1808040"/>
          </a:xfrm>
        </p:grpSpPr>
        <p:grpSp>
          <p:nvGrpSpPr>
            <p:cNvPr id="112" name="Google Shape;112;p6"/>
            <p:cNvGrpSpPr/>
            <p:nvPr/>
          </p:nvGrpSpPr>
          <p:grpSpPr>
            <a:xfrm>
              <a:off x="608519" y="3335460"/>
              <a:ext cx="2034068" cy="1793253"/>
              <a:chOff x="924537" y="3910939"/>
              <a:chExt cx="2474023" cy="2181121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924537" y="5133063"/>
                <a:ext cx="2331826" cy="50865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Power ON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1891647" y="5713804"/>
                <a:ext cx="397607" cy="378256"/>
              </a:xfrm>
              <a:custGeom>
                <a:rect b="b" l="l" r="r" t="t"/>
                <a:pathLst>
                  <a:path extrusionOk="0" h="430" w="452">
                    <a:moveTo>
                      <a:pt x="0" y="0"/>
                    </a:moveTo>
                    <a:lnTo>
                      <a:pt x="452" y="0"/>
                    </a:lnTo>
                    <a:lnTo>
                      <a:pt x="452" y="430"/>
                    </a:lnTo>
                    <a:lnTo>
                      <a:pt x="0" y="4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 txBox="1"/>
              <p:nvPr/>
            </p:nvSpPr>
            <p:spPr>
              <a:xfrm>
                <a:off x="1066734" y="3910939"/>
                <a:ext cx="2331826" cy="50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 txBox="1"/>
              <p:nvPr/>
            </p:nvSpPr>
            <p:spPr>
              <a:xfrm>
                <a:off x="1891647" y="5713804"/>
                <a:ext cx="398376" cy="37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6"/>
            <p:cNvGrpSpPr/>
            <p:nvPr/>
          </p:nvGrpSpPr>
          <p:grpSpPr>
            <a:xfrm>
              <a:off x="3923929" y="3651870"/>
              <a:ext cx="2024537" cy="1491630"/>
              <a:chOff x="3634409" y="3910940"/>
              <a:chExt cx="2462430" cy="1814259"/>
            </a:xfrm>
          </p:grpSpPr>
          <p:sp>
            <p:nvSpPr>
              <p:cNvPr id="118" name="Google Shape;118;p6"/>
              <p:cNvSpPr/>
              <p:nvPr/>
            </p:nvSpPr>
            <p:spPr>
              <a:xfrm>
                <a:off x="3765013" y="4744165"/>
                <a:ext cx="2331826" cy="5086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O2 Principal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4721153" y="5328958"/>
                <a:ext cx="397609" cy="378256"/>
              </a:xfrm>
              <a:custGeom>
                <a:rect b="b" l="l" r="r" t="t"/>
                <a:pathLst>
                  <a:path extrusionOk="0" h="430" w="452">
                    <a:moveTo>
                      <a:pt x="0" y="0"/>
                    </a:moveTo>
                    <a:lnTo>
                      <a:pt x="452" y="0"/>
                    </a:lnTo>
                    <a:lnTo>
                      <a:pt x="452" y="430"/>
                    </a:lnTo>
                    <a:lnTo>
                      <a:pt x="0" y="4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 txBox="1"/>
              <p:nvPr/>
            </p:nvSpPr>
            <p:spPr>
              <a:xfrm>
                <a:off x="3634409" y="3910940"/>
                <a:ext cx="2331826" cy="50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 txBox="1"/>
              <p:nvPr/>
            </p:nvSpPr>
            <p:spPr>
              <a:xfrm>
                <a:off x="4731739" y="5346943"/>
                <a:ext cx="398376" cy="37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6"/>
            <p:cNvGrpSpPr/>
            <p:nvPr/>
          </p:nvGrpSpPr>
          <p:grpSpPr>
            <a:xfrm>
              <a:off x="6732240" y="3335460"/>
              <a:ext cx="2358371" cy="1793252"/>
              <a:chOff x="6215314" y="3910939"/>
              <a:chExt cx="2868470" cy="2181120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6751958" y="5120005"/>
                <a:ext cx="2331826" cy="50865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s-ES" sz="12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Coal Injection</a:t>
                </a:r>
                <a:endParaRPr b="1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7719452" y="5713803"/>
                <a:ext cx="397607" cy="378256"/>
              </a:xfrm>
              <a:custGeom>
                <a:rect b="b" l="l" r="r" t="t"/>
                <a:pathLst>
                  <a:path extrusionOk="0" h="430" w="452">
                    <a:moveTo>
                      <a:pt x="0" y="0"/>
                    </a:moveTo>
                    <a:lnTo>
                      <a:pt x="452" y="0"/>
                    </a:lnTo>
                    <a:lnTo>
                      <a:pt x="452" y="430"/>
                    </a:lnTo>
                    <a:lnTo>
                      <a:pt x="0" y="4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 txBox="1"/>
              <p:nvPr/>
            </p:nvSpPr>
            <p:spPr>
              <a:xfrm>
                <a:off x="6215314" y="3910939"/>
                <a:ext cx="2331826" cy="508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 txBox="1"/>
              <p:nvPr/>
            </p:nvSpPr>
            <p:spPr>
              <a:xfrm>
                <a:off x="7718684" y="5713802"/>
                <a:ext cx="398376" cy="3782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0098" y="110026"/>
            <a:ext cx="3048350" cy="1989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735" y="2151791"/>
            <a:ext cx="3146212" cy="204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2" y="130279"/>
            <a:ext cx="3005627" cy="1996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1473" y="2283718"/>
            <a:ext cx="2995909" cy="199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7">
            <a:alphaModFix/>
          </a:blip>
          <a:srcRect b="0" l="2978" r="2977" t="6053"/>
          <a:stretch/>
        </p:blipFill>
        <p:spPr>
          <a:xfrm>
            <a:off x="6068729" y="110026"/>
            <a:ext cx="3075271" cy="205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8">
            <a:alphaModFix/>
          </a:blip>
          <a:srcRect b="0" l="1434" r="1433" t="0"/>
          <a:stretch/>
        </p:blipFill>
        <p:spPr>
          <a:xfrm>
            <a:off x="6158448" y="2128654"/>
            <a:ext cx="2962637" cy="1964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-108520" y="4299942"/>
            <a:ext cx="2489200" cy="2489200"/>
            <a:chOff x="-108520" y="4299942"/>
            <a:chExt cx="2489200" cy="2489200"/>
          </a:xfrm>
        </p:grpSpPr>
        <p:sp>
          <p:nvSpPr>
            <p:cNvPr id="139" name="Google Shape;139;p7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 rot="-5665349">
            <a:off x="7551959" y="-1505077"/>
            <a:ext cx="2489200" cy="2489200"/>
            <a:chOff x="-108520" y="4299942"/>
            <a:chExt cx="2489200" cy="2489200"/>
          </a:xfrm>
        </p:grpSpPr>
        <p:sp>
          <p:nvSpPr>
            <p:cNvPr id="142" name="Google Shape;142;p7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422195"/>
            <a:ext cx="4237484" cy="410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5580112" y="66385"/>
            <a:ext cx="13681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HE2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71" y="338459"/>
            <a:ext cx="4347645" cy="423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110463" y="64923"/>
            <a:ext cx="13681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accent6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HE1</a:t>
            </a:r>
            <a:endParaRPr b="1" i="0" sz="1600" u="none" cap="none" strike="noStrike">
              <a:solidFill>
                <a:schemeClr val="accent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02" y="171330"/>
            <a:ext cx="3289350" cy="25188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8"/>
          <p:cNvGrpSpPr/>
          <p:nvPr/>
        </p:nvGrpSpPr>
        <p:grpSpPr>
          <a:xfrm>
            <a:off x="-108520" y="4299942"/>
            <a:ext cx="2489200" cy="2489200"/>
            <a:chOff x="-108520" y="4299942"/>
            <a:chExt cx="2489200" cy="2489200"/>
          </a:xfrm>
        </p:grpSpPr>
        <p:sp>
          <p:nvSpPr>
            <p:cNvPr id="155" name="Google Shape;155;p8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8"/>
          <p:cNvGrpSpPr/>
          <p:nvPr/>
        </p:nvGrpSpPr>
        <p:grpSpPr>
          <a:xfrm rot="-5665349">
            <a:off x="7551959" y="-1505077"/>
            <a:ext cx="2489200" cy="2489200"/>
            <a:chOff x="-108520" y="4299942"/>
            <a:chExt cx="2489200" cy="2489200"/>
          </a:xfrm>
        </p:grpSpPr>
        <p:sp>
          <p:nvSpPr>
            <p:cNvPr id="158" name="Google Shape;158;p8"/>
            <p:cNvSpPr/>
            <p:nvPr/>
          </p:nvSpPr>
          <p:spPr>
            <a:xfrm>
              <a:off x="-108520" y="4299942"/>
              <a:ext cx="2489200" cy="2489200"/>
            </a:xfrm>
            <a:custGeom>
              <a:rect b="b" l="l" r="r" t="t"/>
              <a:pathLst>
                <a:path extrusionOk="0" h="1320" w="1320">
                  <a:moveTo>
                    <a:pt x="618" y="24"/>
                  </a:moveTo>
                  <a:cubicBezTo>
                    <a:pt x="641" y="0"/>
                    <a:pt x="679" y="0"/>
                    <a:pt x="703" y="24"/>
                  </a:cubicBezTo>
                  <a:cubicBezTo>
                    <a:pt x="1297" y="618"/>
                    <a:pt x="1297" y="618"/>
                    <a:pt x="1297" y="618"/>
                  </a:cubicBezTo>
                  <a:cubicBezTo>
                    <a:pt x="1320" y="641"/>
                    <a:pt x="1320" y="679"/>
                    <a:pt x="1297" y="702"/>
                  </a:cubicBezTo>
                  <a:cubicBezTo>
                    <a:pt x="703" y="1296"/>
                    <a:pt x="703" y="1296"/>
                    <a:pt x="703" y="1296"/>
                  </a:cubicBezTo>
                  <a:cubicBezTo>
                    <a:pt x="679" y="1320"/>
                    <a:pt x="641" y="1320"/>
                    <a:pt x="618" y="1296"/>
                  </a:cubicBezTo>
                  <a:cubicBezTo>
                    <a:pt x="24" y="702"/>
                    <a:pt x="24" y="702"/>
                    <a:pt x="24" y="702"/>
                  </a:cubicBezTo>
                  <a:cubicBezTo>
                    <a:pt x="0" y="679"/>
                    <a:pt x="0" y="641"/>
                    <a:pt x="24" y="618"/>
                  </a:cubicBezTo>
                  <a:lnTo>
                    <a:pt x="618" y="24"/>
                  </a:lnTo>
                  <a:close/>
                </a:path>
              </a:pathLst>
            </a:custGeom>
            <a:solidFill>
              <a:srgbClr val="0077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80177" y="4587974"/>
              <a:ext cx="331788" cy="331788"/>
            </a:xfrm>
            <a:custGeom>
              <a:rect b="b" l="l" r="r" t="t"/>
              <a:pathLst>
                <a:path extrusionOk="0" h="176" w="176">
                  <a:moveTo>
                    <a:pt x="168" y="73"/>
                  </a:moveTo>
                  <a:cubicBezTo>
                    <a:pt x="176" y="81"/>
                    <a:pt x="176" y="95"/>
                    <a:pt x="168" y="103"/>
                  </a:cubicBezTo>
                  <a:cubicBezTo>
                    <a:pt x="104" y="168"/>
                    <a:pt x="104" y="168"/>
                    <a:pt x="104" y="168"/>
                  </a:cubicBezTo>
                  <a:cubicBezTo>
                    <a:pt x="95" y="176"/>
                    <a:pt x="82" y="176"/>
                    <a:pt x="73" y="168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0" y="95"/>
                    <a:pt x="0" y="81"/>
                    <a:pt x="9" y="7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0"/>
                    <a:pt x="95" y="0"/>
                    <a:pt x="104" y="8"/>
                  </a:cubicBezTo>
                  <a:lnTo>
                    <a:pt x="168" y="73"/>
                  </a:lnTo>
                  <a:close/>
                </a:path>
              </a:pathLst>
            </a:custGeom>
            <a:solidFill>
              <a:srgbClr val="061A2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4643" y="1076389"/>
            <a:ext cx="5521916" cy="380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9"/>
          <p:cNvGrpSpPr/>
          <p:nvPr/>
        </p:nvGrpSpPr>
        <p:grpSpPr>
          <a:xfrm>
            <a:off x="611560" y="1131590"/>
            <a:ext cx="7445958" cy="2048612"/>
            <a:chOff x="419311" y="2080262"/>
            <a:chExt cx="7445958" cy="2048612"/>
          </a:xfrm>
        </p:grpSpPr>
        <p:sp>
          <p:nvSpPr>
            <p:cNvPr id="167" name="Google Shape;167;p9"/>
            <p:cNvSpPr/>
            <p:nvPr/>
          </p:nvSpPr>
          <p:spPr>
            <a:xfrm>
              <a:off x="419311" y="2769615"/>
              <a:ext cx="5219967" cy="62943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360000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EAF2 has higher consumption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9"/>
            <p:cNvGrpSpPr/>
            <p:nvPr/>
          </p:nvGrpSpPr>
          <p:grpSpPr>
            <a:xfrm>
              <a:off x="2645302" y="2080262"/>
              <a:ext cx="5219967" cy="629439"/>
              <a:chOff x="2645302" y="2080262"/>
              <a:chExt cx="5219967" cy="629439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2645302" y="2080262"/>
                <a:ext cx="5219967" cy="629439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3600000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s-ES" sz="1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 need to work with higher power.</a:t>
                </a:r>
                <a:endParaRPr b="0" i="0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" name="Google Shape;170;p9"/>
              <p:cNvGrpSpPr/>
              <p:nvPr/>
            </p:nvGrpSpPr>
            <p:grpSpPr>
              <a:xfrm>
                <a:off x="2902984" y="2224277"/>
                <a:ext cx="357931" cy="356224"/>
                <a:chOff x="5262370" y="2742828"/>
                <a:chExt cx="675892" cy="1542433"/>
              </a:xfrm>
            </p:grpSpPr>
            <p:sp>
              <p:nvSpPr>
                <p:cNvPr id="171" name="Google Shape;171;p9"/>
                <p:cNvSpPr/>
                <p:nvPr/>
              </p:nvSpPr>
              <p:spPr>
                <a:xfrm flipH="1" rot="10800000">
                  <a:off x="5262370" y="2742828"/>
                  <a:ext cx="675892" cy="1542433"/>
                </a:xfrm>
                <a:custGeom>
                  <a:rect b="b" l="l" r="r" t="t"/>
                  <a:pathLst>
                    <a:path extrusionOk="0" h="1605837" w="506687">
                      <a:moveTo>
                        <a:pt x="0" y="0"/>
                      </a:moveTo>
                      <a:lnTo>
                        <a:pt x="506687" y="1"/>
                      </a:lnTo>
                      <a:lnTo>
                        <a:pt x="0" y="0"/>
                      </a:lnTo>
                      <a:lnTo>
                        <a:pt x="0" y="1605837"/>
                      </a:lnTo>
                      <a:lnTo>
                        <a:pt x="0" y="16058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9"/>
                <p:cNvSpPr/>
                <p:nvPr/>
              </p:nvSpPr>
              <p:spPr>
                <a:xfrm>
                  <a:off x="5378824" y="3413889"/>
                  <a:ext cx="89647" cy="871371"/>
                </a:xfrm>
                <a:prstGeom prst="flowChartProcess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9"/>
                <p:cNvSpPr/>
                <p:nvPr/>
              </p:nvSpPr>
              <p:spPr>
                <a:xfrm>
                  <a:off x="5805183" y="2754631"/>
                  <a:ext cx="102558" cy="1499940"/>
                </a:xfrm>
                <a:prstGeom prst="flowChartProcess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9"/>
                <p:cNvSpPr/>
                <p:nvPr/>
              </p:nvSpPr>
              <p:spPr>
                <a:xfrm>
                  <a:off x="5582880" y="3079518"/>
                  <a:ext cx="89649" cy="1174478"/>
                </a:xfrm>
                <a:prstGeom prst="flowChartProcess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5" name="Google Shape;175;p9"/>
            <p:cNvSpPr/>
            <p:nvPr/>
          </p:nvSpPr>
          <p:spPr>
            <a:xfrm>
              <a:off x="1808999" y="3494328"/>
              <a:ext cx="5219967" cy="62943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2880000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foamed quality has an influence in the electrical consumption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9"/>
            <p:cNvGrpSpPr/>
            <p:nvPr/>
          </p:nvGrpSpPr>
          <p:grpSpPr>
            <a:xfrm>
              <a:off x="2267744" y="2080262"/>
              <a:ext cx="2694190" cy="2048612"/>
              <a:chOff x="-977759" y="3048001"/>
              <a:chExt cx="6930881" cy="5270122"/>
            </a:xfrm>
          </p:grpSpPr>
          <p:sp>
            <p:nvSpPr>
              <p:cNvPr id="177" name="Google Shape;177;p9"/>
              <p:cNvSpPr/>
              <p:nvPr/>
            </p:nvSpPr>
            <p:spPr>
              <a:xfrm rot="5400000">
                <a:off x="2645567" y="4866122"/>
                <a:ext cx="1619250" cy="161925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 rot="5400000">
                <a:off x="4333872" y="3048002"/>
                <a:ext cx="1619251" cy="1619249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 rot="-5400000">
                <a:off x="919922" y="4776652"/>
                <a:ext cx="1619250" cy="161925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 rot="-5400000">
                <a:off x="2552699" y="3076577"/>
                <a:ext cx="1619251" cy="161925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 rot="5400000">
                <a:off x="787468" y="6698873"/>
                <a:ext cx="1619250" cy="161925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 rot="-5400000">
                <a:off x="-977758" y="6698870"/>
                <a:ext cx="1619250" cy="1619252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" name="Google Shape;183;p9"/>
          <p:cNvSpPr txBox="1"/>
          <p:nvPr/>
        </p:nvSpPr>
        <p:spPr>
          <a:xfrm>
            <a:off x="611560" y="123478"/>
            <a:ext cx="2129944" cy="379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icrosoft Yahei"/>
              <a:buNone/>
            </a:pPr>
            <a:r>
              <a:rPr b="0" i="0" lang="es-ES" sz="1800" u="none" cap="none" strike="noStrike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Conclusions</a:t>
            </a:r>
            <a:endParaRPr b="0" i="0" sz="1800" u="none" cap="none" strike="noStrike">
              <a:solidFill>
                <a:schemeClr val="accen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7779"/>
      </a:accent1>
      <a:accent2>
        <a:srgbClr val="262626"/>
      </a:accent2>
      <a:accent3>
        <a:srgbClr val="007779"/>
      </a:accent3>
      <a:accent4>
        <a:srgbClr val="262626"/>
      </a:accent4>
      <a:accent5>
        <a:srgbClr val="007779"/>
      </a:accent5>
      <a:accent6>
        <a:srgbClr val="262626"/>
      </a:accent6>
      <a:hlink>
        <a:srgbClr val="007779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2015-04-24T01:01:13Z</dcterms:created>
  <dc:creator>kingpub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0x010100F3160F770BA0C1449B55B0A1FE68FCF3</vt:lpwstr>
  </property>
</Properties>
</file>