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GQgf6WyU+G30c0ESIgVeWyrV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17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" name="Google Shape;29;p1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" name="Google Shape;56;p22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57" name="Google Shape;57;p22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8" name="Google Shape;58;p22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2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5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6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IMMIGRATION IN THE U.S.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DATA ANALYTICS PROJECT 2:ALL WOMEN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DECEMBER 22,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RIAN VAN NORDHEIM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4" name="Google Shape;284;p10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10"/>
          <p:cNvSpPr txBox="1"/>
          <p:nvPr>
            <p:ph type="title"/>
          </p:nvPr>
        </p:nvSpPr>
        <p:spPr>
          <a:xfrm>
            <a:off x="644849" y="954923"/>
            <a:ext cx="5875694" cy="4504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Impact"/>
              <a:buNone/>
            </a:pPr>
            <a:r>
              <a:rPr lang="en-US" sz="9600"/>
              <a:t>MARITAL STATUS: 2017</a:t>
            </a:r>
            <a:endParaRPr/>
          </a:p>
        </p:txBody>
      </p:sp>
      <p:sp>
        <p:nvSpPr>
          <p:cNvPr id="287" name="Google Shape;287;p10"/>
          <p:cNvSpPr txBox="1"/>
          <p:nvPr>
            <p:ph idx="1" type="body"/>
          </p:nvPr>
        </p:nvSpPr>
        <p:spPr>
          <a:xfrm>
            <a:off x="643157" y="5572664"/>
            <a:ext cx="5877385" cy="841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cap="none">
                <a:solidFill>
                  <a:schemeClr val="lt2"/>
                </a:solidFill>
              </a:rPr>
              <a:t>MARRIED FOLKS LEADING THE WAY </a:t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6909478" y="0"/>
            <a:ext cx="5282519" cy="6858000"/>
          </a:xfrm>
          <a:custGeom>
            <a:rect b="b" l="l" r="r" t="t"/>
            <a:pathLst>
              <a:path extrusionOk="0" h="6858000" w="4992864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descr="Chart, histogram&#10;&#10;Description automatically generated" id="289" name="Google Shape;289;p10"/>
          <p:cNvPicPr preferRelativeResize="0"/>
          <p:nvPr/>
        </p:nvPicPr>
        <p:blipFill rotWithShape="1">
          <a:blip r:embed="rId3">
            <a:alphaModFix/>
          </a:blip>
          <a:srcRect b="2" l="0" r="3" t="3028"/>
          <a:stretch/>
        </p:blipFill>
        <p:spPr>
          <a:xfrm>
            <a:off x="7552944" y="643464"/>
            <a:ext cx="3995589" cy="557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5" name="Google Shape;295;p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OCCUPATION: 2017</a:t>
            </a:r>
            <a:endParaRPr/>
          </a:p>
        </p:txBody>
      </p:sp>
      <p:sp>
        <p:nvSpPr>
          <p:cNvPr id="297" name="Google Shape;297;p11"/>
          <p:cNvSpPr txBox="1"/>
          <p:nvPr>
            <p:ph idx="2" type="body"/>
          </p:nvPr>
        </p:nvSpPr>
        <p:spPr>
          <a:xfrm>
            <a:off x="1251678" y="2286001"/>
            <a:ext cx="4363595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</a:rPr>
              <a:t>Unknown occupations among immediate family members leading with family sponsored students coming in second</a:t>
            </a:r>
            <a:endParaRPr/>
          </a:p>
        </p:txBody>
      </p:sp>
      <p:pic>
        <p:nvPicPr>
          <p:cNvPr descr="Chart&#10;&#10;Description automatically generated" id="298" name="Google Shape;29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99" y="645106"/>
            <a:ext cx="5915025" cy="559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2"/>
          <p:cNvSpPr txBox="1"/>
          <p:nvPr>
            <p:ph type="title"/>
          </p:nvPr>
        </p:nvSpPr>
        <p:spPr>
          <a:xfrm>
            <a:off x="761996" y="1153287"/>
            <a:ext cx="3570566" cy="4551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mpact"/>
              <a:buNone/>
            </a:pPr>
            <a:r>
              <a:rPr lang="en-US" sz="3200"/>
              <a:t>BUT WHAT DOES IT ALL MEAN?</a:t>
            </a:r>
            <a:endParaRPr/>
          </a:p>
        </p:txBody>
      </p:sp>
      <p:cxnSp>
        <p:nvCxnSpPr>
          <p:cNvPr id="305" name="Google Shape;305;p12"/>
          <p:cNvCxnSpPr/>
          <p:nvPr/>
        </p:nvCxnSpPr>
        <p:spPr>
          <a:xfrm>
            <a:off x="4663796" y="1962397"/>
            <a:ext cx="0" cy="293320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4976031" y="1153287"/>
            <a:ext cx="6453969" cy="4551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1600" cap="none"/>
              <a:t>THE TYPICAL IMMIGRANT IS MOST LIKELY: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TO COME FROM MEXICO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SETTLE IN CALIFORNIA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–"/>
            </a:pPr>
            <a:r>
              <a:rPr b="1" lang="en-US" sz="1400" cap="none"/>
              <a:t>MOST LIKELY IN LOS ANGELES BUT COULD ALSO RESIDE IN: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SAN FRANCISCO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SAN JOSE</a:t>
            </a:r>
            <a:endParaRPr b="1" sz="1200" cap="none"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SAN DIEGO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RIVERSIDE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SACRAMENTO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STOCKTON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200" cap="none"/>
              <a:t>FRESNO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MARRIED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FEMALE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BETWEEN THE AGES OF 25-29YEARS OLD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JOIN IMMEDIATE FAMILY MEMBERS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 cap="none"/>
              <a:t>HAVE AN UNDISCLOSED OCCUPATION 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IS THIS ACCURATE…</a:t>
            </a:r>
            <a:endParaRPr/>
          </a:p>
        </p:txBody>
      </p:sp>
      <p:sp>
        <p:nvSpPr>
          <p:cNvPr id="313" name="Google Shape;313;p13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IMMIGRATION FROM MEXICO HAS BEEN SLOWLY DECLINING, WHILE MAINTAINING ITS NUMBER ONE STATUS</a:t>
            </a:r>
            <a:endParaRPr/>
          </a:p>
        </p:txBody>
      </p:sp>
      <p:pic>
        <p:nvPicPr>
          <p:cNvPr descr="Chart, line chart&#10;&#10;Description automatically generated" id="314" name="Google Shape;314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892" y="2909888"/>
            <a:ext cx="4391416" cy="2995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PRIOR TO 2020, IMMIGRATION FROM CHINA HAD BEEN RELATIVELY POSITIVE BUT FOLLOWING THE SAME DECLINING TREND</a:t>
            </a:r>
            <a:endParaRPr/>
          </a:p>
        </p:txBody>
      </p:sp>
      <p:pic>
        <p:nvPicPr>
          <p:cNvPr descr="Chart, line chart&#10;&#10;Description automatically generated" id="316" name="Google Shape;316;p1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965" y="2909888"/>
            <a:ext cx="4326995" cy="299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22" name="Google Shape;322;p14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4"/>
          <p:cNvSpPr txBox="1"/>
          <p:nvPr>
            <p:ph type="title"/>
          </p:nvPr>
        </p:nvSpPr>
        <p:spPr>
          <a:xfrm>
            <a:off x="1251679" y="645107"/>
            <a:ext cx="3384329" cy="164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SOMETHING TO CONSIDER…</a:t>
            </a:r>
            <a:endParaRPr/>
          </a:p>
        </p:txBody>
      </p:sp>
      <p:sp>
        <p:nvSpPr>
          <p:cNvPr id="324" name="Google Shape;324;p14"/>
          <p:cNvSpPr txBox="1"/>
          <p:nvPr>
            <p:ph idx="2" type="body"/>
          </p:nvPr>
        </p:nvSpPr>
        <p:spPr>
          <a:xfrm>
            <a:off x="1251679" y="2286001"/>
            <a:ext cx="3384330" cy="39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595959"/>
                </a:solidFill>
              </a:rPr>
              <a:t>The data presented only accounts for what is considered ”lawful” immigration: naturalized citizens, permanent residents and temporary residents those who have entered the country legally and undergone the vetting process of becoming a citizen, obtaining and green card or the appropriate visa. It does not account for the undocumented or unauthorized cases.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595959"/>
                </a:solidFill>
              </a:rPr>
              <a:t>Undocumented or unauthorized are those that have entered the country illegally or legally but have overstayed their visa allowance. </a:t>
            </a:r>
            <a:endParaRPr/>
          </a:p>
        </p:txBody>
      </p:sp>
      <p:pic>
        <p:nvPicPr>
          <p:cNvPr id="325" name="Google Shape;32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886" y="645107"/>
            <a:ext cx="3160636" cy="559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5195727" y="382385"/>
            <a:ext cx="6335338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ROLL THE CREDITS</a:t>
            </a:r>
            <a:endParaRPr/>
          </a:p>
        </p:txBody>
      </p:sp>
      <p:pic>
        <p:nvPicPr>
          <p:cNvPr descr="Person leaving circle concept"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29212" r="30647" t="0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33" name="Google Shape;333;p15"/>
          <p:cNvSpPr txBox="1"/>
          <p:nvPr>
            <p:ph idx="1" type="body"/>
          </p:nvPr>
        </p:nvSpPr>
        <p:spPr>
          <a:xfrm>
            <a:off x="5195727" y="2286001"/>
            <a:ext cx="6335338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obtained from the Department of Homeland Security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With supplemental data/ insight provided by the Pew Research Center</a:t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IMMIGRATION MILESTONES THROUGH TIME…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885825" y="2730340"/>
            <a:ext cx="11022711" cy="3554729"/>
            <a:chOff x="0" y="444341"/>
            <a:chExt cx="11022711" cy="3554729"/>
          </a:xfrm>
        </p:grpSpPr>
        <p:cxnSp>
          <p:nvCxnSpPr>
            <p:cNvPr id="106" name="Google Shape;106;p2"/>
            <p:cNvCxnSpPr/>
            <p:nvPr/>
          </p:nvCxnSpPr>
          <p:spPr>
            <a:xfrm>
              <a:off x="0" y="2221706"/>
              <a:ext cx="11022711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646959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07" name="Google Shape;107;p2"/>
            <p:cNvSpPr/>
            <p:nvPr/>
          </p:nvSpPr>
          <p:spPr>
            <a:xfrm rot="8100000">
              <a:off x="69103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646959"/>
            </a:solidFill>
            <a:ln cap="flat" cmpd="sng" w="12700">
              <a:solidFill>
                <a:srgbClr val="646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836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3903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13903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American Revolutionary War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3903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413903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1776: Country Founded</a:t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211924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64695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2"/>
            <p:cNvSpPr/>
            <p:nvPr/>
          </p:nvSpPr>
          <p:spPr>
            <a:xfrm>
              <a:off x="204646" y="2180116"/>
              <a:ext cx="72712" cy="83180"/>
            </a:xfrm>
            <a:prstGeom prst="ellipse">
              <a:avLst/>
            </a:prstGeom>
            <a:solidFill>
              <a:srgbClr val="646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2700000">
              <a:off x="802254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646D57"/>
            </a:solidFill>
            <a:ln cap="flat" cmpd="sng" w="12700">
              <a:solidFill>
                <a:srgbClr val="646D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33987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47054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054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147054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1790: Naturalization Act and first US Census</a:t>
              </a:r>
              <a:endParaRPr/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945075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62755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2"/>
            <p:cNvSpPr/>
            <p:nvPr/>
          </p:nvSpPr>
          <p:spPr>
            <a:xfrm>
              <a:off x="937797" y="2180116"/>
              <a:ext cx="72712" cy="83180"/>
            </a:xfrm>
            <a:prstGeom prst="ellipse">
              <a:avLst/>
            </a:prstGeom>
            <a:solidFill>
              <a:srgbClr val="62755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8100000">
              <a:off x="1535405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637256"/>
            </a:solidFill>
            <a:ln cap="flat" cmpd="sng" w="12700">
              <a:solidFill>
                <a:srgbClr val="6372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67138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80205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1880205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1/3 of all immigrants are of Irish descent, with a good proportion coming from Germany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80205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1880205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1820–1860: Irish immigration wave</a:t>
              </a:r>
              <a:endParaRPr/>
            </a:p>
          </p:txBody>
        </p:sp>
        <p:cxnSp>
          <p:nvCxnSpPr>
            <p:cNvPr id="128" name="Google Shape;128;p2"/>
            <p:cNvCxnSpPr/>
            <p:nvPr/>
          </p:nvCxnSpPr>
          <p:spPr>
            <a:xfrm>
              <a:off x="1678226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53835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"/>
            <p:cNvSpPr/>
            <p:nvPr/>
          </p:nvSpPr>
          <p:spPr>
            <a:xfrm>
              <a:off x="1670948" y="2180116"/>
              <a:ext cx="72712" cy="83180"/>
            </a:xfrm>
            <a:prstGeom prst="ellipse">
              <a:avLst/>
            </a:prstGeom>
            <a:solidFill>
              <a:srgbClr val="53835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-2700000">
              <a:off x="2268557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617756"/>
            </a:solidFill>
            <a:ln cap="flat" cmpd="sng" w="12700">
              <a:solidFill>
                <a:srgbClr val="6177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300289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13356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613356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2613356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1880: Chinese Exclusion Act</a:t>
              </a:r>
              <a:endParaRPr/>
            </a:p>
          </p:txBody>
        </p:sp>
        <p:cxnSp>
          <p:nvCxnSpPr>
            <p:cNvPr id="135" name="Google Shape;135;p2"/>
            <p:cNvCxnSpPr/>
            <p:nvPr/>
          </p:nvCxnSpPr>
          <p:spPr>
            <a:xfrm>
              <a:off x="2411377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F9264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2"/>
            <p:cNvSpPr/>
            <p:nvPr/>
          </p:nvSpPr>
          <p:spPr>
            <a:xfrm>
              <a:off x="2404100" y="2180116"/>
              <a:ext cx="72712" cy="83180"/>
            </a:xfrm>
            <a:prstGeom prst="ellipse">
              <a:avLst/>
            </a:prstGeom>
            <a:solidFill>
              <a:srgbClr val="4F92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8100000">
              <a:off x="3001708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5A7D54"/>
            </a:solidFill>
            <a:ln cap="flat" cmpd="sng" w="12700">
              <a:solidFill>
                <a:srgbClr val="5A7D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33440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346507" y="918517"/>
              <a:ext cx="1067897" cy="1291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3346507" y="918517"/>
              <a:ext cx="1067897" cy="1291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Limits immigrants to the country based on health status, criminality, literacy, nationality; establishing a quota system by 1924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46507" y="448578"/>
              <a:ext cx="1067897" cy="453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3346507" y="448578"/>
              <a:ext cx="1067897" cy="453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1891, 1917, and 1924: Immigration Acts</a:t>
              </a:r>
              <a:endParaRPr/>
            </a:p>
          </p:txBody>
        </p:sp>
        <p:cxnSp>
          <p:nvCxnSpPr>
            <p:cNvPr id="143" name="Google Shape;143;p2"/>
            <p:cNvCxnSpPr/>
            <p:nvPr/>
          </p:nvCxnSpPr>
          <p:spPr>
            <a:xfrm>
              <a:off x="3144528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BA287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2"/>
            <p:cNvSpPr/>
            <p:nvPr/>
          </p:nvSpPr>
          <p:spPr>
            <a:xfrm>
              <a:off x="3137251" y="2180116"/>
              <a:ext cx="72712" cy="83180"/>
            </a:xfrm>
            <a:prstGeom prst="ellipse">
              <a:avLst/>
            </a:prstGeom>
            <a:solidFill>
              <a:srgbClr val="4BA28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2700000">
              <a:off x="3734859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538353"/>
            </a:solidFill>
            <a:ln cap="flat" cmpd="sng" w="12700">
              <a:solidFill>
                <a:srgbClr val="5383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766591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079659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9659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4079659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1942: Bracero Program</a:t>
              </a:r>
              <a:endParaRPr/>
            </a:p>
          </p:txBody>
        </p:sp>
        <p:cxnSp>
          <p:nvCxnSpPr>
            <p:cNvPr id="150" name="Google Shape;150;p2"/>
            <p:cNvCxnSpPr/>
            <p:nvPr/>
          </p:nvCxnSpPr>
          <p:spPr>
            <a:xfrm>
              <a:off x="3877680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5B3B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"/>
            <p:cNvSpPr/>
            <p:nvPr/>
          </p:nvSpPr>
          <p:spPr>
            <a:xfrm>
              <a:off x="3870402" y="2180116"/>
              <a:ext cx="72712" cy="83180"/>
            </a:xfrm>
            <a:prstGeom prst="ellipse">
              <a:avLst/>
            </a:prstGeom>
            <a:solidFill>
              <a:srgbClr val="45B3B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8100000">
              <a:off x="4468010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528856"/>
            </a:solidFill>
            <a:ln cap="flat" cmpd="sng" w="12700">
              <a:solidFill>
                <a:srgbClr val="5288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99742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12810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4812810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First refugee and resettlement law for European immigrants after WWII</a:t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812810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4812810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1948: Displaced Persons Act</a:t>
              </a:r>
              <a:endParaRPr/>
            </a:p>
          </p:txBody>
        </p:sp>
        <p:cxnSp>
          <p:nvCxnSpPr>
            <p:cNvPr id="158" name="Google Shape;158;p2"/>
            <p:cNvCxnSpPr/>
            <p:nvPr/>
          </p:nvCxnSpPr>
          <p:spPr>
            <a:xfrm>
              <a:off x="4610831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518B5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"/>
            <p:cNvSpPr/>
            <p:nvPr/>
          </p:nvSpPr>
          <p:spPr>
            <a:xfrm>
              <a:off x="4603553" y="2180116"/>
              <a:ext cx="72712" cy="83180"/>
            </a:xfrm>
            <a:prstGeom prst="ellipse">
              <a:avLst/>
            </a:prstGeom>
            <a:solidFill>
              <a:srgbClr val="518B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-2700000">
              <a:off x="5201161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508E5C"/>
            </a:solidFill>
            <a:ln cap="flat" cmpd="sng" w="12700">
              <a:solidFill>
                <a:srgbClr val="508E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232893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961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545961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5545961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1965: Immigration and Nationality Act</a:t>
              </a:r>
              <a:endParaRPr/>
            </a:p>
          </p:txBody>
        </p:sp>
        <p:cxnSp>
          <p:nvCxnSpPr>
            <p:cNvPr id="165" name="Google Shape;165;p2"/>
            <p:cNvCxnSpPr/>
            <p:nvPr/>
          </p:nvCxnSpPr>
          <p:spPr>
            <a:xfrm>
              <a:off x="5343982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8A99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2"/>
            <p:cNvSpPr/>
            <p:nvPr/>
          </p:nvSpPr>
          <p:spPr>
            <a:xfrm>
              <a:off x="5336704" y="2180116"/>
              <a:ext cx="72712" cy="83180"/>
            </a:xfrm>
            <a:prstGeom prst="ellipse">
              <a:avLst/>
            </a:prstGeom>
            <a:solidFill>
              <a:srgbClr val="48A99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8100000">
              <a:off x="5934312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E9468"/>
            </a:solidFill>
            <a:ln cap="flat" cmpd="sng" w="12700">
              <a:solidFill>
                <a:srgbClr val="4E94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966044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79112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79112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6279112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1980: Mariel Boatlift</a:t>
              </a:r>
              <a:endParaRPr/>
            </a:p>
          </p:txBody>
        </p:sp>
        <p:cxnSp>
          <p:nvCxnSpPr>
            <p:cNvPr id="172" name="Google Shape;172;p2"/>
            <p:cNvCxnSpPr/>
            <p:nvPr/>
          </p:nvCxnSpPr>
          <p:spPr>
            <a:xfrm>
              <a:off x="6077133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E997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"/>
            <p:cNvSpPr/>
            <p:nvPr/>
          </p:nvSpPr>
          <p:spPr>
            <a:xfrm>
              <a:off x="6069855" y="2180116"/>
              <a:ext cx="72712" cy="83180"/>
            </a:xfrm>
            <a:prstGeom prst="ellipse">
              <a:avLst/>
            </a:prstGeom>
            <a:solidFill>
              <a:srgbClr val="4E997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-2700000">
              <a:off x="6667463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E9973"/>
            </a:solidFill>
            <a:ln cap="flat" cmpd="sng" w="12700">
              <a:solidFill>
                <a:srgbClr val="4E99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99195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012263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12263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7012263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1986: Simpson-Mazzoli Act</a:t>
              </a:r>
              <a:endParaRPr/>
            </a:p>
          </p:txBody>
        </p:sp>
        <p:cxnSp>
          <p:nvCxnSpPr>
            <p:cNvPr id="179" name="Google Shape;179;p2"/>
            <p:cNvCxnSpPr/>
            <p:nvPr/>
          </p:nvCxnSpPr>
          <p:spPr>
            <a:xfrm>
              <a:off x="6810284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BA08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"/>
            <p:cNvSpPr/>
            <p:nvPr/>
          </p:nvSpPr>
          <p:spPr>
            <a:xfrm>
              <a:off x="6803006" y="2180116"/>
              <a:ext cx="72712" cy="83180"/>
            </a:xfrm>
            <a:prstGeom prst="ellipse">
              <a:avLst/>
            </a:prstGeom>
            <a:solidFill>
              <a:srgbClr val="4BA08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8100000">
              <a:off x="7400614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BA080"/>
            </a:solidFill>
            <a:ln cap="flat" cmpd="sng" w="12700">
              <a:solidFill>
                <a:srgbClr val="4BA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432347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45414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45414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7745414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2001: DREAM Act (Development, Relief, and Education of Alien Minors</a:t>
              </a:r>
              <a:endParaRPr/>
            </a:p>
          </p:txBody>
        </p:sp>
        <p:cxnSp>
          <p:nvCxnSpPr>
            <p:cNvPr id="186" name="Google Shape;186;p2"/>
            <p:cNvCxnSpPr/>
            <p:nvPr/>
          </p:nvCxnSpPr>
          <p:spPr>
            <a:xfrm>
              <a:off x="7543435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BA387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"/>
            <p:cNvSpPr/>
            <p:nvPr/>
          </p:nvSpPr>
          <p:spPr>
            <a:xfrm>
              <a:off x="7536157" y="2180116"/>
              <a:ext cx="72712" cy="83180"/>
            </a:xfrm>
            <a:prstGeom prst="ellipse">
              <a:avLst/>
            </a:prstGeom>
            <a:solidFill>
              <a:srgbClr val="4BA38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-2700000">
              <a:off x="8133765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9A68F"/>
            </a:solidFill>
            <a:ln cap="flat" cmpd="sng" w="12700">
              <a:solidFill>
                <a:srgbClr val="49A6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65498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478565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478565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8478565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2012: DACA (Defrerred Action for Childhood Arrivals)</a:t>
              </a:r>
              <a:endParaRPr/>
            </a:p>
          </p:txBody>
        </p:sp>
        <p:cxnSp>
          <p:nvCxnSpPr>
            <p:cNvPr id="193" name="Google Shape;193;p2"/>
            <p:cNvCxnSpPr/>
            <p:nvPr/>
          </p:nvCxnSpPr>
          <p:spPr>
            <a:xfrm>
              <a:off x="8276586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8A99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2"/>
            <p:cNvSpPr/>
            <p:nvPr/>
          </p:nvSpPr>
          <p:spPr>
            <a:xfrm>
              <a:off x="8269308" y="2180116"/>
              <a:ext cx="72712" cy="83180"/>
            </a:xfrm>
            <a:prstGeom prst="ellipse">
              <a:avLst/>
            </a:prstGeom>
            <a:solidFill>
              <a:srgbClr val="48A99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8100000">
              <a:off x="8866916" y="532578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8ACA6"/>
            </a:solidFill>
            <a:ln cap="flat" cmpd="sng" w="12700">
              <a:solidFill>
                <a:srgbClr val="48AC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898649" y="564310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211716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 txBox="1"/>
            <p:nvPr/>
          </p:nvSpPr>
          <p:spPr>
            <a:xfrm>
              <a:off x="9211716" y="90645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Chad, Yemen, Iran, Libya, Somalia, Syria as well as North Korea and Venezuela banned</a:t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211716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9211716" y="444341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2017: Trump Muslim ban</a:t>
              </a:r>
              <a:endParaRPr/>
            </a:p>
          </p:txBody>
        </p:sp>
        <p:cxnSp>
          <p:nvCxnSpPr>
            <p:cNvPr id="201" name="Google Shape;201;p2"/>
            <p:cNvCxnSpPr/>
            <p:nvPr/>
          </p:nvCxnSpPr>
          <p:spPr>
            <a:xfrm>
              <a:off x="9009737" y="90645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7AEA7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"/>
            <p:cNvSpPr/>
            <p:nvPr/>
          </p:nvSpPr>
          <p:spPr>
            <a:xfrm>
              <a:off x="9002459" y="2180116"/>
              <a:ext cx="72712" cy="83180"/>
            </a:xfrm>
            <a:prstGeom prst="ellipse">
              <a:avLst/>
            </a:prstGeom>
            <a:solidFill>
              <a:srgbClr val="47AEA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rot="-2700000">
              <a:off x="9600068" y="3625193"/>
              <a:ext cx="285641" cy="285641"/>
            </a:xfrm>
            <a:prstGeom prst="teardrop">
              <a:avLst>
                <a:gd fmla="val 115000" name="adj"/>
              </a:avLst>
            </a:prstGeom>
            <a:solidFill>
              <a:srgbClr val="45B3B3"/>
            </a:solidFill>
            <a:ln cap="flat" cmpd="sng" w="12700">
              <a:solidFill>
                <a:srgbClr val="45B3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9631800" y="3656925"/>
              <a:ext cx="222176" cy="2221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944867" y="2221706"/>
              <a:ext cx="1067897" cy="131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944867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9944867" y="3536956"/>
              <a:ext cx="1067897" cy="462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2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Gill Sans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late 2019-NOW: Covid-19</a:t>
              </a:r>
              <a:endParaRPr/>
            </a:p>
          </p:txBody>
        </p:sp>
        <p:cxnSp>
          <p:nvCxnSpPr>
            <p:cNvPr id="208" name="Google Shape;208;p2"/>
            <p:cNvCxnSpPr/>
            <p:nvPr/>
          </p:nvCxnSpPr>
          <p:spPr>
            <a:xfrm>
              <a:off x="9742888" y="2221706"/>
              <a:ext cx="0" cy="1315250"/>
            </a:xfrm>
            <a:prstGeom prst="straightConnector1">
              <a:avLst/>
            </a:prstGeom>
            <a:noFill/>
            <a:ln cap="flat" cmpd="sng" w="12700">
              <a:solidFill>
                <a:srgbClr val="45B3B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2"/>
            <p:cNvSpPr/>
            <p:nvPr/>
          </p:nvSpPr>
          <p:spPr>
            <a:xfrm>
              <a:off x="9735611" y="2180116"/>
              <a:ext cx="72712" cy="83180"/>
            </a:xfrm>
            <a:prstGeom prst="ellipse">
              <a:avLst/>
            </a:prstGeom>
            <a:solidFill>
              <a:srgbClr val="45B3B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5" name="Google Shape;215;p3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"/>
          <p:cNvSpPr txBox="1"/>
          <p:nvPr>
            <p:ph type="title"/>
          </p:nvPr>
        </p:nvSpPr>
        <p:spPr>
          <a:xfrm>
            <a:off x="1251679" y="645107"/>
            <a:ext cx="3384329" cy="164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WAVES AND WAVES</a:t>
            </a:r>
            <a:endParaRPr/>
          </a:p>
        </p:txBody>
      </p:sp>
      <p:sp>
        <p:nvSpPr>
          <p:cNvPr id="217" name="Google Shape;217;p3"/>
          <p:cNvSpPr txBox="1"/>
          <p:nvPr>
            <p:ph idx="2" type="body"/>
          </p:nvPr>
        </p:nvSpPr>
        <p:spPr>
          <a:xfrm>
            <a:off x="1251679" y="2286001"/>
            <a:ext cx="3384330" cy="39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595959"/>
                </a:solidFill>
              </a:rPr>
              <a:t>Immigration comes in waves.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595959"/>
                </a:solidFill>
              </a:rPr>
              <a:t>Immigration acceptance or rejection also comes in waves depending on the benefit and sentiment of the US population.</a:t>
            </a:r>
            <a:endParaRPr/>
          </a:p>
        </p:txBody>
      </p:sp>
      <p:pic>
        <p:nvPicPr>
          <p:cNvPr descr="Chart, histogram&#10;&#10;Description automatically generated" id="218" name="Google Shape;21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9472" y="1241263"/>
            <a:ext cx="5995465" cy="440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WHAT NATIONS ARE COMING TO THE US?</a:t>
            </a:r>
            <a:endParaRPr/>
          </a:p>
        </p:txBody>
      </p:sp>
      <p:sp>
        <p:nvSpPr>
          <p:cNvPr id="224" name="Google Shape;224;p4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2017 TOP 5: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MEXICO (~169K)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CHINA (~66.5K)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CUBA (~65K)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DOMINICAN REPUBLIC (~58K)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INDIA (55K)</a:t>
            </a:r>
            <a:endParaRPr/>
          </a:p>
        </p:txBody>
      </p:sp>
      <p:pic>
        <p:nvPicPr>
          <p:cNvPr descr="A map of the world&#10;&#10;Description automatically generated with medium confidence" id="225" name="Google Shape;225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3109900"/>
            <a:ext cx="4800600" cy="25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2020 TOP 5: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MEXICO (96K)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INDIA (44K)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CHINA (39K)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DOMINICAN REPUBLIC (29.7K)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PHILIPPINES (29.3K)</a:t>
            </a:r>
            <a:endParaRPr/>
          </a:p>
        </p:txBody>
      </p:sp>
      <p:pic>
        <p:nvPicPr>
          <p:cNvPr descr="A map of the world&#10;&#10;Description automatically generated with medium confidence" id="227" name="Google Shape;227;p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4163" y="3109900"/>
            <a:ext cx="4800600" cy="259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title"/>
          </p:nvPr>
        </p:nvSpPr>
        <p:spPr>
          <a:xfrm>
            <a:off x="1163518" y="302942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mpact"/>
              <a:buNone/>
            </a:pPr>
            <a:r>
              <a:rPr lang="en-US" sz="3200"/>
              <a:t>WHAT STATES ARE IMMIGRANTS SETTLING IN?</a:t>
            </a:r>
            <a:endParaRPr/>
          </a:p>
        </p:txBody>
      </p:sp>
      <p:sp>
        <p:nvSpPr>
          <p:cNvPr id="233" name="Google Shape;233;p5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TOP 5 STATES: 2017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CALIFORNIA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NEW YORK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FLORIDA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TEXAS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NEW JERSEY</a:t>
            </a:r>
            <a:endParaRPr/>
          </a:p>
        </p:txBody>
      </p:sp>
      <p:pic>
        <p:nvPicPr>
          <p:cNvPr descr="Chart&#10;&#10;Description automatically generated with medium confidence" id="234" name="Google Shape;234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3109900"/>
            <a:ext cx="4800600" cy="25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TOP 5 STATES: 2020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CALIFORNIA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NEW YORK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TEXAS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FLORIDA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NEW JERSEY</a:t>
            </a:r>
            <a:endParaRPr/>
          </a:p>
        </p:txBody>
      </p:sp>
      <p:pic>
        <p:nvPicPr>
          <p:cNvPr descr="Chart, surface chart&#10;&#10;Description automatically generated" id="236" name="Google Shape;236;p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4163" y="3109900"/>
            <a:ext cx="4800600" cy="259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WHAT CITIES ARE IMMIGRANTS MOVING TO?</a:t>
            </a:r>
            <a:endParaRPr/>
          </a:p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descr="Chart, bar chart&#10;&#10;Description automatically generated" id="243" name="Google Shape;243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678" y="2199633"/>
            <a:ext cx="4954716" cy="3705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New York and Los Angeles with the majority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8 cities in California are represented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CBSA: Core Based Statistical Area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Defined as being one or more combined counties with an urban core area of at least 10,000 people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Ex. Los Angeles-Long Beach-Anaheim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Other Metropolitan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At least 50,000+ people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Other Micropolitan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Between 10,000 and 50,000 people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1" name="Google Shape;251;p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 txBox="1"/>
          <p:nvPr>
            <p:ph type="title"/>
          </p:nvPr>
        </p:nvSpPr>
        <p:spPr>
          <a:xfrm>
            <a:off x="1375423" y="3176833"/>
            <a:ext cx="10318418" cy="2581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Impact"/>
              <a:buNone/>
            </a:pPr>
            <a:r>
              <a:rPr lang="en-US" sz="8800"/>
              <a:t>WHO IS COMING TO THE US?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29007" l="0" r="0" t="36237"/>
          <a:stretch/>
        </p:blipFill>
        <p:spPr>
          <a:xfrm>
            <a:off x="1" y="10"/>
            <a:ext cx="12192000" cy="28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/>
          <p:nvPr/>
        </p:nvSpPr>
        <p:spPr>
          <a:xfrm>
            <a:off x="283465" y="2828492"/>
            <a:ext cx="11908534" cy="79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MEN VS. WOMEN: 2017</a:t>
            </a:r>
            <a:endParaRPr/>
          </a:p>
        </p:txBody>
      </p:sp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WOMEN WIN!</a:t>
            </a:r>
            <a:endParaRPr/>
          </a:p>
        </p:txBody>
      </p:sp>
      <p:sp>
        <p:nvSpPr>
          <p:cNvPr id="263" name="Google Shape;263;p8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descr="Chart, bar chart&#10;&#10;Description automatically generated" id="264" name="Google Shape;264;p8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755" y="2909888"/>
            <a:ext cx="4391416" cy="2995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265" name="Google Shape;265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0319" y="2909888"/>
            <a:ext cx="3154562" cy="299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1" name="Google Shape;271;p9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1302287" y="61344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6" name="Google Shape;276;p9"/>
          <p:cNvSpPr txBox="1"/>
          <p:nvPr>
            <p:ph type="title"/>
          </p:nvPr>
        </p:nvSpPr>
        <p:spPr>
          <a:xfrm>
            <a:off x="595950" y="1098388"/>
            <a:ext cx="6648249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Impact"/>
              <a:buNone/>
            </a:pPr>
            <a:r>
              <a:rPr lang="en-US" sz="9600"/>
              <a:t>AGE: 2017</a:t>
            </a:r>
            <a:endParaRPr/>
          </a:p>
        </p:txBody>
      </p:sp>
      <p:sp>
        <p:nvSpPr>
          <p:cNvPr id="277" name="Google Shape;277;p9"/>
          <p:cNvSpPr txBox="1"/>
          <p:nvPr>
            <p:ph idx="1" type="body"/>
          </p:nvPr>
        </p:nvSpPr>
        <p:spPr>
          <a:xfrm>
            <a:off x="595950" y="5924766"/>
            <a:ext cx="6648249" cy="476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cap="none">
                <a:solidFill>
                  <a:schemeClr val="dk2"/>
                </a:solidFill>
              </a:rPr>
              <a:t>PEAK AGE RANGE: 25-29 YEAR OLDS</a:t>
            </a:r>
            <a:endParaRPr b="1" cap="none">
              <a:solidFill>
                <a:schemeClr val="dk2"/>
              </a:solidFill>
            </a:endParaRPr>
          </a:p>
        </p:txBody>
      </p:sp>
      <p:pic>
        <p:nvPicPr>
          <p:cNvPr descr="Chart, bar chart, histogram&#10;&#10;Description automatically generated" id="278" name="Google Shape;278;p9"/>
          <p:cNvPicPr preferRelativeResize="0"/>
          <p:nvPr/>
        </p:nvPicPr>
        <p:blipFill rotWithShape="1">
          <a:blip r:embed="rId3">
            <a:alphaModFix/>
          </a:blip>
          <a:srcRect b="0" l="0" r="2748" t="0"/>
          <a:stretch/>
        </p:blipFill>
        <p:spPr>
          <a:xfrm>
            <a:off x="7556684" y="10"/>
            <a:ext cx="4635315" cy="685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2021-12-21T18:16:24Z</dcterms:created>
  <dc:creator>Rian Van Nordheim</dc:creator>
</cp:coreProperties>
</file>