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 Condensed"/>
      <p:regular r:id="rId20"/>
      <p:bold r:id="rId21"/>
      <p:italic r:id="rId22"/>
      <p:boldItalic r:id="rId23"/>
    </p:embeddedFont>
    <p:embeddedFont>
      <p:font typeface="Fira Sans Extra Condensed SemiBold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9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8" roundtripDataSignature="AMtx7mgNIWWTaoNIWl2A52k3HLY7aFDy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9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22" Type="http://schemas.openxmlformats.org/officeDocument/2006/relationships/font" Target="fonts/FiraSansExtraCondensed-italic.fntdata"/><Relationship Id="rId21" Type="http://schemas.openxmlformats.org/officeDocument/2006/relationships/font" Target="fonts/FiraSansExtraCondensed-bold.fntdata"/><Relationship Id="rId24" Type="http://schemas.openxmlformats.org/officeDocument/2006/relationships/font" Target="fonts/FiraSansExtraCondensedSemiBold-regular.fntdata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italic.fntdata"/><Relationship Id="rId25" Type="http://schemas.openxmlformats.org/officeDocument/2006/relationships/font" Target="fonts/FiraSansExtraCondensedSemiBold-bold.fntdata"/><Relationship Id="rId28" Type="http://customschemas.google.com/relationships/presentationmetadata" Target="metadata"/><Relationship Id="rId27" Type="http://schemas.openxmlformats.org/officeDocument/2006/relationships/font" Target="fonts/FiraSansExtraCondense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2"/>
          <p:cNvSpPr txBox="1"/>
          <p:nvPr>
            <p:ph type="ctrTitle"/>
          </p:nvPr>
        </p:nvSpPr>
        <p:spPr>
          <a:xfrm>
            <a:off x="3143450" y="1271451"/>
            <a:ext cx="52005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2"/>
          <p:cNvSpPr txBox="1"/>
          <p:nvPr>
            <p:ph idx="1" type="subTitle"/>
          </p:nvPr>
        </p:nvSpPr>
        <p:spPr>
          <a:xfrm>
            <a:off x="3143450" y="3520450"/>
            <a:ext cx="5200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3143450" y="627626"/>
            <a:ext cx="5200500" cy="2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1"/>
                </a:solidFill>
              </a:rPr>
              <a:t>Identify opportunities to generate more premium customers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" name="Google Shape;43;p1"/>
          <p:cNvSpPr txBox="1"/>
          <p:nvPr>
            <p:ph idx="1" type="subTitle"/>
          </p:nvPr>
        </p:nvSpPr>
        <p:spPr>
          <a:xfrm>
            <a:off x="3143450" y="3520450"/>
            <a:ext cx="55872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5"/>
                </a:solidFill>
              </a:rPr>
              <a:t>Analysis of existing premium and regular customer profiles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100">
                <a:solidFill>
                  <a:schemeClr val="accent5"/>
                </a:solidFill>
              </a:rPr>
              <a:t>Presentation by: Carina Höbart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44" name="Google Shape;44;p1"/>
          <p:cNvGrpSpPr/>
          <p:nvPr/>
        </p:nvGrpSpPr>
        <p:grpSpPr>
          <a:xfrm>
            <a:off x="769576" y="1544571"/>
            <a:ext cx="2272449" cy="2269886"/>
            <a:chOff x="769576" y="1544571"/>
            <a:chExt cx="2272449" cy="2269886"/>
          </a:xfrm>
        </p:grpSpPr>
        <p:sp>
          <p:nvSpPr>
            <p:cNvPr id="45" name="Google Shape;45;p1"/>
            <p:cNvSpPr/>
            <p:nvPr/>
          </p:nvSpPr>
          <p:spPr>
            <a:xfrm>
              <a:off x="849200" y="3674957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-1444451">
              <a:off x="765133" y="1989662"/>
              <a:ext cx="2281335" cy="464673"/>
            </a:xfrm>
            <a:prstGeom prst="rightArrow">
              <a:avLst>
                <a:gd fmla="val 33606" name="adj1"/>
                <a:gd fmla="val 5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849200" y="3486427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849200" y="3297897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49200" y="3109368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544250" y="3674957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544250" y="3486427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544250" y="3297897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544250" y="3109368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544250" y="2920838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1544250" y="2732308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239300" y="3674957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239300" y="3486427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239300" y="3297897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239300" y="3109368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239300" y="2920838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239300" y="2732308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2239300" y="2543779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239300" y="2355249"/>
              <a:ext cx="548400" cy="13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chemeClr val="lt1"/>
                </a:solidFill>
              </a:rPr>
              <a:t>THANK YOU FOR YOUR ATTENTION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chemeClr val="lt1"/>
                </a:solidFill>
              </a:rPr>
              <a:t>ANY QUESTIONS?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49" name="Google Shape;249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Presentation by: Carina Höbart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350" y="125275"/>
            <a:ext cx="4466476" cy="32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Collection and preparation of data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6716697" y="3907475"/>
            <a:ext cx="1970622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521002" y="1318175"/>
            <a:ext cx="1970773" cy="1501325"/>
            <a:chOff x="457352" y="1331875"/>
            <a:chExt cx="1970773" cy="1501325"/>
          </a:xfrm>
        </p:grpSpPr>
        <p:sp>
          <p:nvSpPr>
            <p:cNvPr id="71" name="Google Shape;71;p2"/>
            <p:cNvSpPr txBox="1"/>
            <p:nvPr/>
          </p:nvSpPr>
          <p:spPr>
            <a:xfrm>
              <a:off x="457389" y="1663675"/>
              <a:ext cx="1970622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data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457425" y="2310300"/>
              <a:ext cx="19707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Company database,</a:t>
              </a:r>
              <a:endPara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 sample of 150 of each (regular / premium),</a:t>
              </a:r>
              <a:endPara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Simplify data</a:t>
              </a:r>
              <a:endPara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457352" y="1331875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01</a:t>
              </a:r>
              <a:endParaRPr b="1" i="0" sz="18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543812" y="1331875"/>
            <a:ext cx="1970738" cy="1473925"/>
            <a:chOff x="2543796" y="1331875"/>
            <a:chExt cx="1970738" cy="1473925"/>
          </a:xfrm>
        </p:grpSpPr>
        <p:sp>
          <p:nvSpPr>
            <p:cNvPr id="75" name="Google Shape;75;p2"/>
            <p:cNvSpPr txBox="1"/>
            <p:nvPr/>
          </p:nvSpPr>
          <p:spPr>
            <a:xfrm>
              <a:off x="2543834" y="1663675"/>
              <a:ext cx="1970622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Anonymize </a:t>
              </a: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data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" name="Google Shape;76;p2"/>
            <p:cNvSpPr txBox="1"/>
            <p:nvPr/>
          </p:nvSpPr>
          <p:spPr>
            <a:xfrm>
              <a:off x="2543834" y="1984400"/>
              <a:ext cx="1970700" cy="8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Anonymizing and / or eliminate/replace any sensitive or unique identifier from data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2543796" y="1331875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02</a:t>
              </a:r>
              <a:endParaRPr b="1" i="0" sz="18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6716680" y="1331875"/>
            <a:ext cx="1970717" cy="1196300"/>
            <a:chOff x="6716680" y="1331875"/>
            <a:chExt cx="1970717" cy="1196300"/>
          </a:xfrm>
        </p:grpSpPr>
        <p:sp>
          <p:nvSpPr>
            <p:cNvPr id="79" name="Google Shape;79;p2"/>
            <p:cNvSpPr txBox="1"/>
            <p:nvPr/>
          </p:nvSpPr>
          <p:spPr>
            <a:xfrm>
              <a:off x="6716697" y="1663675"/>
              <a:ext cx="1970622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Cleaning data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6716680" y="2005275"/>
              <a:ext cx="19707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2"/>
            <p:cNvSpPr txBox="1"/>
            <p:nvPr/>
          </p:nvSpPr>
          <p:spPr>
            <a:xfrm>
              <a:off x="6716697" y="1331875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04</a:t>
              </a:r>
              <a:endParaRPr b="1" i="0" sz="18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4630246" y="1331875"/>
            <a:ext cx="1970747" cy="1196300"/>
            <a:chOff x="4630215" y="1331875"/>
            <a:chExt cx="1970747" cy="1196300"/>
          </a:xfrm>
        </p:grpSpPr>
        <p:sp>
          <p:nvSpPr>
            <p:cNvPr id="83" name="Google Shape;83;p2"/>
            <p:cNvSpPr txBox="1"/>
            <p:nvPr/>
          </p:nvSpPr>
          <p:spPr>
            <a:xfrm>
              <a:off x="4630253" y="1663675"/>
              <a:ext cx="1970622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Translate data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4630262" y="2005275"/>
              <a:ext cx="19707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Translate and replace german values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4630215" y="1331875"/>
              <a:ext cx="1970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6AA8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Step 03</a:t>
              </a:r>
              <a:endParaRPr b="1" i="0" sz="1800" u="none" cap="none" strike="noStrike">
                <a:solidFill>
                  <a:srgbClr val="6AA8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86" name="Google Shape;86;p2"/>
          <p:cNvCxnSpPr>
            <a:stCxn id="73" idx="0"/>
            <a:endCxn id="77" idx="0"/>
          </p:cNvCxnSpPr>
          <p:nvPr/>
        </p:nvCxnSpPr>
        <p:spPr>
          <a:xfrm flipH="1" rot="-5400000">
            <a:off x="2510902" y="313625"/>
            <a:ext cx="13800" cy="2022900"/>
          </a:xfrm>
          <a:prstGeom prst="bentConnector3">
            <a:avLst>
              <a:gd fmla="val -17255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2"/>
          <p:cNvCxnSpPr>
            <a:stCxn id="85" idx="0"/>
            <a:endCxn id="81" idx="0"/>
          </p:cNvCxnSpPr>
          <p:nvPr/>
        </p:nvCxnSpPr>
        <p:spPr>
          <a:xfrm flipH="1" rot="-5400000">
            <a:off x="6658546" y="288925"/>
            <a:ext cx="600" cy="20865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2"/>
          <p:cNvCxnSpPr/>
          <p:nvPr/>
        </p:nvCxnSpPr>
        <p:spPr>
          <a:xfrm flipH="1" rot="10800000">
            <a:off x="3629450" y="2978500"/>
            <a:ext cx="2007300" cy="410400"/>
          </a:xfrm>
          <a:prstGeom prst="bentConnector3">
            <a:avLst>
              <a:gd fmla="val 9974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2"/>
          <p:cNvCxnSpPr/>
          <p:nvPr/>
        </p:nvCxnSpPr>
        <p:spPr>
          <a:xfrm rot="10800000">
            <a:off x="3636525" y="3042100"/>
            <a:ext cx="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2223839" y="4078050"/>
            <a:ext cx="615000" cy="615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95;p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Characteristics of customer profiles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 rot="10800000">
            <a:off x="471775" y="1081718"/>
            <a:ext cx="4119300" cy="654000"/>
          </a:xfrm>
          <a:prstGeom prst="trapezoid">
            <a:avLst>
              <a:gd fmla="val 5804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 rot="10800000">
            <a:off x="897425" y="1830800"/>
            <a:ext cx="3267900" cy="654000"/>
          </a:xfrm>
          <a:prstGeom prst="trapezoid">
            <a:avLst>
              <a:gd fmla="val 5452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 rot="10800000">
            <a:off x="1323175" y="2579900"/>
            <a:ext cx="2416500" cy="654000"/>
          </a:xfrm>
          <a:prstGeom prst="trapezoid">
            <a:avLst>
              <a:gd fmla="val 563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 rot="10800000">
            <a:off x="1726150" y="3328975"/>
            <a:ext cx="1610700" cy="654000"/>
          </a:xfrm>
          <a:prstGeom prst="trapezoid">
            <a:avLst>
              <a:gd fmla="val 5804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4930583" y="1959920"/>
            <a:ext cx="3756217" cy="403502"/>
            <a:chOff x="4930583" y="1959929"/>
            <a:chExt cx="3756217" cy="403502"/>
          </a:xfrm>
        </p:grpSpPr>
        <p:sp>
          <p:nvSpPr>
            <p:cNvPr id="101" name="Google Shape;101;p3"/>
            <p:cNvSpPr txBox="1"/>
            <p:nvPr/>
          </p:nvSpPr>
          <p:spPr>
            <a:xfrm>
              <a:off x="6625800" y="195992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Calculated by given date of birth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3"/>
            <p:cNvSpPr txBox="1"/>
            <p:nvPr/>
          </p:nvSpPr>
          <p:spPr>
            <a:xfrm>
              <a:off x="4930583" y="1959931"/>
              <a:ext cx="1355700" cy="40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Age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4930583" y="2709940"/>
            <a:ext cx="3756217" cy="398705"/>
            <a:chOff x="4930583" y="2709952"/>
            <a:chExt cx="3756217" cy="398705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6625800" y="2709952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Chosen by customer from given options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4930583" y="2709957"/>
              <a:ext cx="1355700" cy="3987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Economic sector</a:t>
              </a:r>
              <a:endParaRPr b="1" i="0" sz="14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4930583" y="4200389"/>
            <a:ext cx="3756217" cy="398710"/>
            <a:chOff x="4930583" y="4200389"/>
            <a:chExt cx="3756217" cy="398710"/>
          </a:xfrm>
        </p:grpSpPr>
        <p:sp>
          <p:nvSpPr>
            <p:cNvPr id="107" name="Google Shape;107;p3"/>
            <p:cNvSpPr txBox="1"/>
            <p:nvPr/>
          </p:nvSpPr>
          <p:spPr>
            <a:xfrm>
              <a:off x="6625800" y="4200389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Yes or no. Customer has premium subscription or not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4930583" y="4200399"/>
              <a:ext cx="1355700" cy="39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Premium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4930583" y="1214700"/>
            <a:ext cx="3756217" cy="398701"/>
            <a:chOff x="4930583" y="1214700"/>
            <a:chExt cx="3756217" cy="398701"/>
          </a:xfrm>
        </p:grpSpPr>
        <p:sp>
          <p:nvSpPr>
            <p:cNvPr id="110" name="Google Shape;110;p3"/>
            <p:cNvSpPr txBox="1"/>
            <p:nvPr/>
          </p:nvSpPr>
          <p:spPr>
            <a:xfrm>
              <a:off x="6625800" y="121470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Male or female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4930583" y="1214700"/>
              <a:ext cx="1355700" cy="39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Gender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2" name="Google Shape;112;p3"/>
          <p:cNvGrpSpPr/>
          <p:nvPr/>
        </p:nvGrpSpPr>
        <p:grpSpPr>
          <a:xfrm>
            <a:off x="4930458" y="3455163"/>
            <a:ext cx="3756342" cy="398708"/>
            <a:chOff x="4930458" y="3455177"/>
            <a:chExt cx="3756342" cy="398708"/>
          </a:xfrm>
        </p:grpSpPr>
        <p:sp>
          <p:nvSpPr>
            <p:cNvPr id="113" name="Google Shape;113;p3"/>
            <p:cNvSpPr txBox="1"/>
            <p:nvPr/>
          </p:nvSpPr>
          <p:spPr>
            <a:xfrm>
              <a:off x="6625800" y="34551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Calculated based incoming monthly transactions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4930458" y="3455185"/>
              <a:ext cx="1355700" cy="398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Income bucket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2346239" y="3479428"/>
            <a:ext cx="370510" cy="353107"/>
            <a:chOff x="7157414" y="3464340"/>
            <a:chExt cx="370510" cy="353107"/>
          </a:xfrm>
        </p:grpSpPr>
        <p:sp>
          <p:nvSpPr>
            <p:cNvPr id="116" name="Google Shape;116;p3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2342984" y="2723368"/>
            <a:ext cx="377041" cy="367056"/>
            <a:chOff x="1616246" y="2867852"/>
            <a:chExt cx="377041" cy="367056"/>
          </a:xfrm>
        </p:grpSpPr>
        <p:sp>
          <p:nvSpPr>
            <p:cNvPr id="125" name="Google Shape;125;p3"/>
            <p:cNvSpPr/>
            <p:nvPr/>
          </p:nvSpPr>
          <p:spPr>
            <a:xfrm>
              <a:off x="1616246" y="2867852"/>
              <a:ext cx="377041" cy="31833"/>
            </a:xfrm>
            <a:custGeom>
              <a:rect b="b" l="l" r="r" t="t"/>
              <a:pathLst>
                <a:path extrusionOk="0" h="931" w="11027">
                  <a:moveTo>
                    <a:pt x="10430" y="1"/>
                  </a:moveTo>
                  <a:cubicBezTo>
                    <a:pt x="10423" y="1"/>
                    <a:pt x="10415" y="1"/>
                    <a:pt x="10407" y="1"/>
                  </a:cubicBezTo>
                  <a:lnTo>
                    <a:pt x="620" y="1"/>
                  </a:lnTo>
                  <a:cubicBezTo>
                    <a:pt x="1" y="1"/>
                    <a:pt x="1" y="930"/>
                    <a:pt x="620" y="930"/>
                  </a:cubicBezTo>
                  <a:lnTo>
                    <a:pt x="10407" y="930"/>
                  </a:lnTo>
                  <a:cubicBezTo>
                    <a:pt x="11019" y="930"/>
                    <a:pt x="11027" y="1"/>
                    <a:pt x="1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16943" y="3114619"/>
              <a:ext cx="171304" cy="120289"/>
            </a:xfrm>
            <a:custGeom>
              <a:rect b="b" l="l" r="r" t="t"/>
              <a:pathLst>
                <a:path extrusionOk="0" h="3518" w="5010">
                  <a:moveTo>
                    <a:pt x="2247" y="0"/>
                  </a:moveTo>
                  <a:lnTo>
                    <a:pt x="2247" y="357"/>
                  </a:lnTo>
                  <a:lnTo>
                    <a:pt x="223" y="2977"/>
                  </a:lnTo>
                  <a:cubicBezTo>
                    <a:pt x="0" y="3216"/>
                    <a:pt x="233" y="3518"/>
                    <a:pt x="470" y="3518"/>
                  </a:cubicBezTo>
                  <a:cubicBezTo>
                    <a:pt x="563" y="3518"/>
                    <a:pt x="656" y="3472"/>
                    <a:pt x="723" y="3358"/>
                  </a:cubicBezTo>
                  <a:lnTo>
                    <a:pt x="2247" y="1381"/>
                  </a:lnTo>
                  <a:lnTo>
                    <a:pt x="2247" y="2762"/>
                  </a:lnTo>
                  <a:cubicBezTo>
                    <a:pt x="2271" y="2953"/>
                    <a:pt x="2420" y="3048"/>
                    <a:pt x="2569" y="3048"/>
                  </a:cubicBezTo>
                  <a:cubicBezTo>
                    <a:pt x="2717" y="3048"/>
                    <a:pt x="2866" y="2953"/>
                    <a:pt x="2890" y="2762"/>
                  </a:cubicBezTo>
                  <a:lnTo>
                    <a:pt x="2890" y="1381"/>
                  </a:lnTo>
                  <a:lnTo>
                    <a:pt x="4414" y="3358"/>
                  </a:lnTo>
                  <a:cubicBezTo>
                    <a:pt x="4462" y="3453"/>
                    <a:pt x="4557" y="3501"/>
                    <a:pt x="4652" y="3501"/>
                  </a:cubicBezTo>
                  <a:cubicBezTo>
                    <a:pt x="4724" y="3501"/>
                    <a:pt x="4795" y="3477"/>
                    <a:pt x="4843" y="3429"/>
                  </a:cubicBezTo>
                  <a:cubicBezTo>
                    <a:pt x="4986" y="3310"/>
                    <a:pt x="5010" y="3120"/>
                    <a:pt x="4914" y="2977"/>
                  </a:cubicBezTo>
                  <a:lnTo>
                    <a:pt x="2890" y="357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880075" y="2976995"/>
              <a:ext cx="19558" cy="19558"/>
            </a:xfrm>
            <a:custGeom>
              <a:rect b="b" l="l" r="r" t="t"/>
              <a:pathLst>
                <a:path extrusionOk="0" h="572" w="572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cubicBezTo>
                    <a:pt x="477" y="286"/>
                    <a:pt x="262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28787" y="2976174"/>
              <a:ext cx="70847" cy="63188"/>
            </a:xfrm>
            <a:custGeom>
              <a:rect b="b" l="l" r="r" t="t"/>
              <a:pathLst>
                <a:path extrusionOk="0" h="1848" w="2072">
                  <a:moveTo>
                    <a:pt x="881" y="1"/>
                  </a:moveTo>
                  <a:cubicBezTo>
                    <a:pt x="214" y="239"/>
                    <a:pt x="0" y="1072"/>
                    <a:pt x="500" y="1572"/>
                  </a:cubicBezTo>
                  <a:cubicBezTo>
                    <a:pt x="688" y="1760"/>
                    <a:pt x="923" y="1847"/>
                    <a:pt x="1156" y="1847"/>
                  </a:cubicBezTo>
                  <a:cubicBezTo>
                    <a:pt x="1543" y="1847"/>
                    <a:pt x="1923" y="1607"/>
                    <a:pt x="2072" y="1191"/>
                  </a:cubicBezTo>
                  <a:lnTo>
                    <a:pt x="1167" y="1191"/>
                  </a:lnTo>
                  <a:cubicBezTo>
                    <a:pt x="1000" y="1191"/>
                    <a:pt x="857" y="1048"/>
                    <a:pt x="857" y="882"/>
                  </a:cubicBezTo>
                  <a:lnTo>
                    <a:pt x="857" y="882"/>
                  </a:lnTo>
                  <a:lnTo>
                    <a:pt x="881" y="90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643942" y="2920816"/>
              <a:ext cx="321649" cy="172638"/>
            </a:xfrm>
            <a:custGeom>
              <a:rect b="b" l="l" r="r" t="t"/>
              <a:pathLst>
                <a:path extrusionOk="0" h="5049" w="9407">
                  <a:moveTo>
                    <a:pt x="1563" y="977"/>
                  </a:moveTo>
                  <a:cubicBezTo>
                    <a:pt x="1709" y="977"/>
                    <a:pt x="1858" y="1072"/>
                    <a:pt x="1882" y="1262"/>
                  </a:cubicBezTo>
                  <a:lnTo>
                    <a:pt x="1882" y="3787"/>
                  </a:lnTo>
                  <a:cubicBezTo>
                    <a:pt x="1858" y="3977"/>
                    <a:pt x="1709" y="4072"/>
                    <a:pt x="1563" y="4072"/>
                  </a:cubicBezTo>
                  <a:cubicBezTo>
                    <a:pt x="1417" y="4072"/>
                    <a:pt x="1274" y="3977"/>
                    <a:pt x="1262" y="3787"/>
                  </a:cubicBezTo>
                  <a:lnTo>
                    <a:pt x="1262" y="1262"/>
                  </a:lnTo>
                  <a:cubicBezTo>
                    <a:pt x="1274" y="1072"/>
                    <a:pt x="1417" y="977"/>
                    <a:pt x="1563" y="977"/>
                  </a:cubicBezTo>
                  <a:close/>
                  <a:moveTo>
                    <a:pt x="2822" y="1620"/>
                  </a:moveTo>
                  <a:cubicBezTo>
                    <a:pt x="2971" y="1620"/>
                    <a:pt x="3120" y="1715"/>
                    <a:pt x="3144" y="1905"/>
                  </a:cubicBezTo>
                  <a:lnTo>
                    <a:pt x="3144" y="3787"/>
                  </a:lnTo>
                  <a:cubicBezTo>
                    <a:pt x="3120" y="3977"/>
                    <a:pt x="2971" y="4072"/>
                    <a:pt x="2822" y="4072"/>
                  </a:cubicBezTo>
                  <a:cubicBezTo>
                    <a:pt x="2673" y="4072"/>
                    <a:pt x="2525" y="3977"/>
                    <a:pt x="2501" y="3787"/>
                  </a:cubicBezTo>
                  <a:lnTo>
                    <a:pt x="2501" y="1905"/>
                  </a:lnTo>
                  <a:cubicBezTo>
                    <a:pt x="2525" y="1715"/>
                    <a:pt x="2673" y="1620"/>
                    <a:pt x="2822" y="1620"/>
                  </a:cubicBezTo>
                  <a:close/>
                  <a:moveTo>
                    <a:pt x="4081" y="2239"/>
                  </a:moveTo>
                  <a:cubicBezTo>
                    <a:pt x="4227" y="2239"/>
                    <a:pt x="4370" y="2334"/>
                    <a:pt x="4382" y="2525"/>
                  </a:cubicBezTo>
                  <a:lnTo>
                    <a:pt x="4382" y="3787"/>
                  </a:lnTo>
                  <a:cubicBezTo>
                    <a:pt x="4370" y="3977"/>
                    <a:pt x="4227" y="4072"/>
                    <a:pt x="4081" y="4072"/>
                  </a:cubicBezTo>
                  <a:cubicBezTo>
                    <a:pt x="3936" y="4072"/>
                    <a:pt x="3787" y="3977"/>
                    <a:pt x="3763" y="3787"/>
                  </a:cubicBezTo>
                  <a:lnTo>
                    <a:pt x="3763" y="2525"/>
                  </a:lnTo>
                  <a:cubicBezTo>
                    <a:pt x="3787" y="2334"/>
                    <a:pt x="3936" y="2239"/>
                    <a:pt x="4081" y="2239"/>
                  </a:cubicBezTo>
                  <a:close/>
                  <a:moveTo>
                    <a:pt x="6581" y="949"/>
                  </a:moveTo>
                  <a:cubicBezTo>
                    <a:pt x="7393" y="949"/>
                    <a:pt x="8169" y="1573"/>
                    <a:pt x="8169" y="2525"/>
                  </a:cubicBezTo>
                  <a:cubicBezTo>
                    <a:pt x="8169" y="3382"/>
                    <a:pt x="7454" y="4096"/>
                    <a:pt x="6597" y="4096"/>
                  </a:cubicBezTo>
                  <a:cubicBezTo>
                    <a:pt x="5192" y="4096"/>
                    <a:pt x="4501" y="2405"/>
                    <a:pt x="5478" y="1405"/>
                  </a:cubicBezTo>
                  <a:cubicBezTo>
                    <a:pt x="5800" y="1090"/>
                    <a:pt x="6195" y="949"/>
                    <a:pt x="6581" y="949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4620"/>
                    <a:pt x="429" y="5049"/>
                    <a:pt x="929" y="5049"/>
                  </a:cubicBezTo>
                  <a:lnTo>
                    <a:pt x="8478" y="5049"/>
                  </a:lnTo>
                  <a:cubicBezTo>
                    <a:pt x="9002" y="5049"/>
                    <a:pt x="9407" y="4620"/>
                    <a:pt x="9407" y="4096"/>
                  </a:cubicBezTo>
                  <a:lnTo>
                    <a:pt x="9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" name="Google Shape;130;p3"/>
          <p:cNvCxnSpPr>
            <a:stCxn id="96" idx="1"/>
            <a:endCxn id="111" idx="1"/>
          </p:cNvCxnSpPr>
          <p:nvPr/>
        </p:nvCxnSpPr>
        <p:spPr>
          <a:xfrm>
            <a:off x="4401261" y="1408718"/>
            <a:ext cx="529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"/>
          <p:cNvCxnSpPr>
            <a:stCxn id="97" idx="1"/>
            <a:endCxn id="102" idx="1"/>
          </p:cNvCxnSpPr>
          <p:nvPr/>
        </p:nvCxnSpPr>
        <p:spPr>
          <a:xfrm>
            <a:off x="3987025" y="2157800"/>
            <a:ext cx="943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3"/>
          <p:cNvCxnSpPr>
            <a:stCxn id="98" idx="1"/>
            <a:endCxn id="105" idx="1"/>
          </p:cNvCxnSpPr>
          <p:nvPr/>
        </p:nvCxnSpPr>
        <p:spPr>
          <a:xfrm>
            <a:off x="3555574" y="2906900"/>
            <a:ext cx="13749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3"/>
          <p:cNvCxnSpPr>
            <a:stCxn id="99" idx="1"/>
            <a:endCxn id="114" idx="1"/>
          </p:cNvCxnSpPr>
          <p:nvPr/>
        </p:nvCxnSpPr>
        <p:spPr>
          <a:xfrm flipH="1" rot="10800000">
            <a:off x="3147036" y="3654475"/>
            <a:ext cx="1783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3"/>
          <p:cNvCxnSpPr>
            <a:stCxn id="94" idx="6"/>
            <a:endCxn id="108" idx="1"/>
          </p:cNvCxnSpPr>
          <p:nvPr/>
        </p:nvCxnSpPr>
        <p:spPr>
          <a:xfrm>
            <a:off x="2838839" y="4385550"/>
            <a:ext cx="2091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3"/>
          <p:cNvSpPr/>
          <p:nvPr/>
        </p:nvSpPr>
        <p:spPr>
          <a:xfrm>
            <a:off x="2329757" y="1974667"/>
            <a:ext cx="403189" cy="366289"/>
          </a:xfrm>
          <a:custGeom>
            <a:rect b="b" l="l" r="r" t="t"/>
            <a:pathLst>
              <a:path extrusionOk="0" h="10711" w="11790">
                <a:moveTo>
                  <a:pt x="5314" y="0"/>
                </a:moveTo>
                <a:cubicBezTo>
                  <a:pt x="3611" y="0"/>
                  <a:pt x="1962" y="832"/>
                  <a:pt x="953" y="2327"/>
                </a:cubicBezTo>
                <a:lnTo>
                  <a:pt x="501" y="1970"/>
                </a:lnTo>
                <a:cubicBezTo>
                  <a:pt x="443" y="1931"/>
                  <a:pt x="379" y="1914"/>
                  <a:pt x="318" y="1914"/>
                </a:cubicBezTo>
                <a:cubicBezTo>
                  <a:pt x="153" y="1914"/>
                  <a:pt x="1" y="2041"/>
                  <a:pt x="1" y="2232"/>
                </a:cubicBezTo>
                <a:lnTo>
                  <a:pt x="1" y="5352"/>
                </a:lnTo>
                <a:cubicBezTo>
                  <a:pt x="1" y="5539"/>
                  <a:pt x="148" y="5667"/>
                  <a:pt x="315" y="5667"/>
                </a:cubicBezTo>
                <a:cubicBezTo>
                  <a:pt x="361" y="5667"/>
                  <a:pt x="408" y="5658"/>
                  <a:pt x="453" y="5638"/>
                </a:cubicBezTo>
                <a:lnTo>
                  <a:pt x="2954" y="4375"/>
                </a:lnTo>
                <a:cubicBezTo>
                  <a:pt x="3168" y="4280"/>
                  <a:pt x="3192" y="3994"/>
                  <a:pt x="3002" y="3852"/>
                </a:cubicBezTo>
                <a:lnTo>
                  <a:pt x="2478" y="3447"/>
                </a:lnTo>
                <a:cubicBezTo>
                  <a:pt x="3101" y="2452"/>
                  <a:pt x="4191" y="1887"/>
                  <a:pt x="5315" y="1887"/>
                </a:cubicBezTo>
                <a:cubicBezTo>
                  <a:pt x="5778" y="1887"/>
                  <a:pt x="6248" y="1983"/>
                  <a:pt x="6693" y="2185"/>
                </a:cubicBezTo>
                <a:cubicBezTo>
                  <a:pt x="9503" y="3375"/>
                  <a:pt x="9503" y="7352"/>
                  <a:pt x="6693" y="8519"/>
                </a:cubicBezTo>
                <a:cubicBezTo>
                  <a:pt x="6251" y="8704"/>
                  <a:pt x="5793" y="8792"/>
                  <a:pt x="5343" y="8792"/>
                </a:cubicBezTo>
                <a:cubicBezTo>
                  <a:pt x="3995" y="8792"/>
                  <a:pt x="2715" y="8006"/>
                  <a:pt x="2144" y="6685"/>
                </a:cubicBezTo>
                <a:cubicBezTo>
                  <a:pt x="1984" y="6263"/>
                  <a:pt x="1652" y="6086"/>
                  <a:pt x="1316" y="6086"/>
                </a:cubicBezTo>
                <a:cubicBezTo>
                  <a:pt x="704" y="6086"/>
                  <a:pt x="76" y="6671"/>
                  <a:pt x="430" y="7424"/>
                </a:cubicBezTo>
                <a:cubicBezTo>
                  <a:pt x="1309" y="9543"/>
                  <a:pt x="3323" y="10711"/>
                  <a:pt x="5367" y="10711"/>
                </a:cubicBezTo>
                <a:cubicBezTo>
                  <a:pt x="6700" y="10711"/>
                  <a:pt x="8045" y="10215"/>
                  <a:pt x="9098" y="9162"/>
                </a:cubicBezTo>
                <a:cubicBezTo>
                  <a:pt x="11789" y="6471"/>
                  <a:pt x="10932" y="1946"/>
                  <a:pt x="7431" y="446"/>
                </a:cubicBezTo>
                <a:cubicBezTo>
                  <a:pt x="6744" y="145"/>
                  <a:pt x="6024" y="0"/>
                  <a:pt x="53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3"/>
          <p:cNvGrpSpPr/>
          <p:nvPr/>
        </p:nvGrpSpPr>
        <p:grpSpPr>
          <a:xfrm>
            <a:off x="2350197" y="1198013"/>
            <a:ext cx="362319" cy="361533"/>
            <a:chOff x="2427122" y="3457963"/>
            <a:chExt cx="362319" cy="361533"/>
          </a:xfrm>
        </p:grpSpPr>
        <p:sp>
          <p:nvSpPr>
            <p:cNvPr id="137" name="Google Shape;137;p3"/>
            <p:cNvSpPr/>
            <p:nvPr/>
          </p:nvSpPr>
          <p:spPr>
            <a:xfrm>
              <a:off x="2585068" y="3572833"/>
              <a:ext cx="52956" cy="45572"/>
            </a:xfrm>
            <a:custGeom>
              <a:rect b="b" l="l" r="r" t="t"/>
              <a:pathLst>
                <a:path extrusionOk="0" h="1333" w="1549">
                  <a:moveTo>
                    <a:pt x="674" y="0"/>
                  </a:moveTo>
                  <a:cubicBezTo>
                    <a:pt x="329" y="0"/>
                    <a:pt x="0" y="261"/>
                    <a:pt x="0" y="665"/>
                  </a:cubicBezTo>
                  <a:cubicBezTo>
                    <a:pt x="0" y="1046"/>
                    <a:pt x="310" y="1332"/>
                    <a:pt x="667" y="1332"/>
                  </a:cubicBezTo>
                  <a:cubicBezTo>
                    <a:pt x="1262" y="1332"/>
                    <a:pt x="1548" y="618"/>
                    <a:pt x="1143" y="189"/>
                  </a:cubicBezTo>
                  <a:cubicBezTo>
                    <a:pt x="1005" y="59"/>
                    <a:pt x="83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564693" y="3639533"/>
              <a:ext cx="87144" cy="64341"/>
            </a:xfrm>
            <a:custGeom>
              <a:rect b="b" l="l" r="r" t="t"/>
              <a:pathLst>
                <a:path extrusionOk="0" h="1882" w="2549">
                  <a:moveTo>
                    <a:pt x="1263" y="0"/>
                  </a:moveTo>
                  <a:cubicBezTo>
                    <a:pt x="572" y="0"/>
                    <a:pt x="1" y="572"/>
                    <a:pt x="1" y="1286"/>
                  </a:cubicBezTo>
                  <a:lnTo>
                    <a:pt x="1" y="1882"/>
                  </a:lnTo>
                  <a:lnTo>
                    <a:pt x="2549" y="1882"/>
                  </a:lnTo>
                  <a:lnTo>
                    <a:pt x="2549" y="1286"/>
                  </a:lnTo>
                  <a:cubicBezTo>
                    <a:pt x="2549" y="572"/>
                    <a:pt x="1977" y="0"/>
                    <a:pt x="1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427122" y="3457963"/>
              <a:ext cx="362319" cy="361533"/>
            </a:xfrm>
            <a:custGeom>
              <a:rect b="b" l="l" r="r" t="t"/>
              <a:pathLst>
                <a:path extrusionOk="0" h="10575" w="10598">
                  <a:moveTo>
                    <a:pt x="5287" y="2739"/>
                  </a:moveTo>
                  <a:cubicBezTo>
                    <a:pt x="6430" y="2739"/>
                    <a:pt x="7002" y="4121"/>
                    <a:pt x="6216" y="4930"/>
                  </a:cubicBezTo>
                  <a:cubicBezTo>
                    <a:pt x="6811" y="5264"/>
                    <a:pt x="7192" y="5907"/>
                    <a:pt x="7192" y="6597"/>
                  </a:cubicBezTo>
                  <a:lnTo>
                    <a:pt x="7192" y="7502"/>
                  </a:lnTo>
                  <a:cubicBezTo>
                    <a:pt x="7192" y="7669"/>
                    <a:pt x="7049" y="7812"/>
                    <a:pt x="6883" y="7812"/>
                  </a:cubicBezTo>
                  <a:lnTo>
                    <a:pt x="3715" y="7812"/>
                  </a:lnTo>
                  <a:cubicBezTo>
                    <a:pt x="3525" y="7812"/>
                    <a:pt x="3382" y="7669"/>
                    <a:pt x="3382" y="7502"/>
                  </a:cubicBezTo>
                  <a:lnTo>
                    <a:pt x="3382" y="6597"/>
                  </a:lnTo>
                  <a:cubicBezTo>
                    <a:pt x="3382" y="5907"/>
                    <a:pt x="3763" y="5264"/>
                    <a:pt x="4382" y="4930"/>
                  </a:cubicBezTo>
                  <a:cubicBezTo>
                    <a:pt x="3572" y="4121"/>
                    <a:pt x="4144" y="2739"/>
                    <a:pt x="5287" y="2739"/>
                  </a:cubicBezTo>
                  <a:close/>
                  <a:moveTo>
                    <a:pt x="4977" y="1"/>
                  </a:moveTo>
                  <a:cubicBezTo>
                    <a:pt x="2286" y="144"/>
                    <a:pt x="167" y="2287"/>
                    <a:pt x="0" y="4978"/>
                  </a:cubicBezTo>
                  <a:lnTo>
                    <a:pt x="1572" y="4978"/>
                  </a:lnTo>
                  <a:cubicBezTo>
                    <a:pt x="1977" y="4978"/>
                    <a:pt x="1977" y="5597"/>
                    <a:pt x="1572" y="5597"/>
                  </a:cubicBezTo>
                  <a:lnTo>
                    <a:pt x="0" y="5597"/>
                  </a:lnTo>
                  <a:cubicBezTo>
                    <a:pt x="167" y="8288"/>
                    <a:pt x="2286" y="10408"/>
                    <a:pt x="4977" y="10574"/>
                  </a:cubicBezTo>
                  <a:lnTo>
                    <a:pt x="4977" y="9003"/>
                  </a:lnTo>
                  <a:cubicBezTo>
                    <a:pt x="4977" y="8800"/>
                    <a:pt x="5138" y="8699"/>
                    <a:pt x="5299" y="8699"/>
                  </a:cubicBezTo>
                  <a:cubicBezTo>
                    <a:pt x="5460" y="8699"/>
                    <a:pt x="5620" y="8800"/>
                    <a:pt x="5620" y="9003"/>
                  </a:cubicBezTo>
                  <a:lnTo>
                    <a:pt x="5620" y="10574"/>
                  </a:lnTo>
                  <a:cubicBezTo>
                    <a:pt x="8288" y="10408"/>
                    <a:pt x="10431" y="8264"/>
                    <a:pt x="10598" y="5597"/>
                  </a:cubicBezTo>
                  <a:lnTo>
                    <a:pt x="9026" y="5597"/>
                  </a:lnTo>
                  <a:cubicBezTo>
                    <a:pt x="8597" y="5597"/>
                    <a:pt x="8597" y="4978"/>
                    <a:pt x="9026" y="4978"/>
                  </a:cubicBezTo>
                  <a:lnTo>
                    <a:pt x="10598" y="4978"/>
                  </a:lnTo>
                  <a:cubicBezTo>
                    <a:pt x="10431" y="2287"/>
                    <a:pt x="8288" y="144"/>
                    <a:pt x="5597" y="1"/>
                  </a:cubicBezTo>
                  <a:lnTo>
                    <a:pt x="5597" y="1549"/>
                  </a:lnTo>
                  <a:cubicBezTo>
                    <a:pt x="5620" y="1787"/>
                    <a:pt x="5454" y="1906"/>
                    <a:pt x="5287" y="1906"/>
                  </a:cubicBezTo>
                  <a:cubicBezTo>
                    <a:pt x="5120" y="1906"/>
                    <a:pt x="4954" y="1787"/>
                    <a:pt x="4977" y="1549"/>
                  </a:cubicBezTo>
                  <a:lnTo>
                    <a:pt x="4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2328751" y="4202010"/>
            <a:ext cx="405498" cy="366353"/>
            <a:chOff x="7151664" y="2287794"/>
            <a:chExt cx="405498" cy="366353"/>
          </a:xfrm>
        </p:grpSpPr>
        <p:sp>
          <p:nvSpPr>
            <p:cNvPr id="141" name="Google Shape;141;p3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Getting to know the dataset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891450" y="976350"/>
            <a:ext cx="28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Gender distribution of dataset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016150" y="1045475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 distribution of dataset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12762" r="0" t="0"/>
          <a:stretch/>
        </p:blipFill>
        <p:spPr>
          <a:xfrm>
            <a:off x="4692150" y="1479350"/>
            <a:ext cx="3337750" cy="30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370432" y="303637"/>
            <a:ext cx="587100" cy="5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4"/>
          <p:cNvGrpSpPr/>
          <p:nvPr/>
        </p:nvGrpSpPr>
        <p:grpSpPr>
          <a:xfrm>
            <a:off x="475459" y="413643"/>
            <a:ext cx="377041" cy="367056"/>
            <a:chOff x="1616246" y="2867852"/>
            <a:chExt cx="377041" cy="367056"/>
          </a:xfrm>
        </p:grpSpPr>
        <p:sp>
          <p:nvSpPr>
            <p:cNvPr id="155" name="Google Shape;155;p4"/>
            <p:cNvSpPr/>
            <p:nvPr/>
          </p:nvSpPr>
          <p:spPr>
            <a:xfrm>
              <a:off x="1616246" y="2867852"/>
              <a:ext cx="377041" cy="31833"/>
            </a:xfrm>
            <a:custGeom>
              <a:rect b="b" l="l" r="r" t="t"/>
              <a:pathLst>
                <a:path extrusionOk="0" h="931" w="11027">
                  <a:moveTo>
                    <a:pt x="10430" y="1"/>
                  </a:moveTo>
                  <a:cubicBezTo>
                    <a:pt x="10423" y="1"/>
                    <a:pt x="10415" y="1"/>
                    <a:pt x="10407" y="1"/>
                  </a:cubicBezTo>
                  <a:lnTo>
                    <a:pt x="620" y="1"/>
                  </a:lnTo>
                  <a:cubicBezTo>
                    <a:pt x="1" y="1"/>
                    <a:pt x="1" y="930"/>
                    <a:pt x="620" y="930"/>
                  </a:cubicBezTo>
                  <a:lnTo>
                    <a:pt x="10407" y="930"/>
                  </a:lnTo>
                  <a:cubicBezTo>
                    <a:pt x="11019" y="930"/>
                    <a:pt x="11027" y="1"/>
                    <a:pt x="1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716943" y="3114619"/>
              <a:ext cx="171304" cy="120289"/>
            </a:xfrm>
            <a:custGeom>
              <a:rect b="b" l="l" r="r" t="t"/>
              <a:pathLst>
                <a:path extrusionOk="0" h="3518" w="5010">
                  <a:moveTo>
                    <a:pt x="2247" y="0"/>
                  </a:moveTo>
                  <a:lnTo>
                    <a:pt x="2247" y="357"/>
                  </a:lnTo>
                  <a:lnTo>
                    <a:pt x="223" y="2977"/>
                  </a:lnTo>
                  <a:cubicBezTo>
                    <a:pt x="0" y="3216"/>
                    <a:pt x="233" y="3518"/>
                    <a:pt x="470" y="3518"/>
                  </a:cubicBezTo>
                  <a:cubicBezTo>
                    <a:pt x="563" y="3518"/>
                    <a:pt x="656" y="3472"/>
                    <a:pt x="723" y="3358"/>
                  </a:cubicBezTo>
                  <a:lnTo>
                    <a:pt x="2247" y="1381"/>
                  </a:lnTo>
                  <a:lnTo>
                    <a:pt x="2247" y="2762"/>
                  </a:lnTo>
                  <a:cubicBezTo>
                    <a:pt x="2271" y="2953"/>
                    <a:pt x="2420" y="3048"/>
                    <a:pt x="2569" y="3048"/>
                  </a:cubicBezTo>
                  <a:cubicBezTo>
                    <a:pt x="2717" y="3048"/>
                    <a:pt x="2866" y="2953"/>
                    <a:pt x="2890" y="2762"/>
                  </a:cubicBezTo>
                  <a:lnTo>
                    <a:pt x="2890" y="1381"/>
                  </a:lnTo>
                  <a:lnTo>
                    <a:pt x="4414" y="3358"/>
                  </a:lnTo>
                  <a:cubicBezTo>
                    <a:pt x="4462" y="3453"/>
                    <a:pt x="4557" y="3501"/>
                    <a:pt x="4652" y="3501"/>
                  </a:cubicBezTo>
                  <a:cubicBezTo>
                    <a:pt x="4724" y="3501"/>
                    <a:pt x="4795" y="3477"/>
                    <a:pt x="4843" y="3429"/>
                  </a:cubicBezTo>
                  <a:cubicBezTo>
                    <a:pt x="4986" y="3310"/>
                    <a:pt x="5010" y="3120"/>
                    <a:pt x="4914" y="2977"/>
                  </a:cubicBezTo>
                  <a:lnTo>
                    <a:pt x="2890" y="357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880075" y="2976995"/>
              <a:ext cx="19558" cy="19558"/>
            </a:xfrm>
            <a:custGeom>
              <a:rect b="b" l="l" r="r" t="t"/>
              <a:pathLst>
                <a:path extrusionOk="0" h="572" w="572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cubicBezTo>
                    <a:pt x="477" y="286"/>
                    <a:pt x="262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828787" y="2976174"/>
              <a:ext cx="70847" cy="63188"/>
            </a:xfrm>
            <a:custGeom>
              <a:rect b="b" l="l" r="r" t="t"/>
              <a:pathLst>
                <a:path extrusionOk="0" h="1848" w="2072">
                  <a:moveTo>
                    <a:pt x="881" y="1"/>
                  </a:moveTo>
                  <a:cubicBezTo>
                    <a:pt x="214" y="239"/>
                    <a:pt x="0" y="1072"/>
                    <a:pt x="500" y="1572"/>
                  </a:cubicBezTo>
                  <a:cubicBezTo>
                    <a:pt x="688" y="1760"/>
                    <a:pt x="923" y="1847"/>
                    <a:pt x="1156" y="1847"/>
                  </a:cubicBezTo>
                  <a:cubicBezTo>
                    <a:pt x="1543" y="1847"/>
                    <a:pt x="1923" y="1607"/>
                    <a:pt x="2072" y="1191"/>
                  </a:cubicBezTo>
                  <a:lnTo>
                    <a:pt x="1167" y="1191"/>
                  </a:lnTo>
                  <a:cubicBezTo>
                    <a:pt x="1000" y="1191"/>
                    <a:pt x="857" y="1048"/>
                    <a:pt x="857" y="882"/>
                  </a:cubicBezTo>
                  <a:lnTo>
                    <a:pt x="857" y="882"/>
                  </a:lnTo>
                  <a:lnTo>
                    <a:pt x="881" y="90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643942" y="2920816"/>
              <a:ext cx="321649" cy="172638"/>
            </a:xfrm>
            <a:custGeom>
              <a:rect b="b" l="l" r="r" t="t"/>
              <a:pathLst>
                <a:path extrusionOk="0" h="5049" w="9407">
                  <a:moveTo>
                    <a:pt x="1563" y="977"/>
                  </a:moveTo>
                  <a:cubicBezTo>
                    <a:pt x="1709" y="977"/>
                    <a:pt x="1858" y="1072"/>
                    <a:pt x="1882" y="1262"/>
                  </a:cubicBezTo>
                  <a:lnTo>
                    <a:pt x="1882" y="3787"/>
                  </a:lnTo>
                  <a:cubicBezTo>
                    <a:pt x="1858" y="3977"/>
                    <a:pt x="1709" y="4072"/>
                    <a:pt x="1563" y="4072"/>
                  </a:cubicBezTo>
                  <a:cubicBezTo>
                    <a:pt x="1417" y="4072"/>
                    <a:pt x="1274" y="3977"/>
                    <a:pt x="1262" y="3787"/>
                  </a:cubicBezTo>
                  <a:lnTo>
                    <a:pt x="1262" y="1262"/>
                  </a:lnTo>
                  <a:cubicBezTo>
                    <a:pt x="1274" y="1072"/>
                    <a:pt x="1417" y="977"/>
                    <a:pt x="1563" y="977"/>
                  </a:cubicBezTo>
                  <a:close/>
                  <a:moveTo>
                    <a:pt x="2822" y="1620"/>
                  </a:moveTo>
                  <a:cubicBezTo>
                    <a:pt x="2971" y="1620"/>
                    <a:pt x="3120" y="1715"/>
                    <a:pt x="3144" y="1905"/>
                  </a:cubicBezTo>
                  <a:lnTo>
                    <a:pt x="3144" y="3787"/>
                  </a:lnTo>
                  <a:cubicBezTo>
                    <a:pt x="3120" y="3977"/>
                    <a:pt x="2971" y="4072"/>
                    <a:pt x="2822" y="4072"/>
                  </a:cubicBezTo>
                  <a:cubicBezTo>
                    <a:pt x="2673" y="4072"/>
                    <a:pt x="2525" y="3977"/>
                    <a:pt x="2501" y="3787"/>
                  </a:cubicBezTo>
                  <a:lnTo>
                    <a:pt x="2501" y="1905"/>
                  </a:lnTo>
                  <a:cubicBezTo>
                    <a:pt x="2525" y="1715"/>
                    <a:pt x="2673" y="1620"/>
                    <a:pt x="2822" y="1620"/>
                  </a:cubicBezTo>
                  <a:close/>
                  <a:moveTo>
                    <a:pt x="4081" y="2239"/>
                  </a:moveTo>
                  <a:cubicBezTo>
                    <a:pt x="4227" y="2239"/>
                    <a:pt x="4370" y="2334"/>
                    <a:pt x="4382" y="2525"/>
                  </a:cubicBezTo>
                  <a:lnTo>
                    <a:pt x="4382" y="3787"/>
                  </a:lnTo>
                  <a:cubicBezTo>
                    <a:pt x="4370" y="3977"/>
                    <a:pt x="4227" y="4072"/>
                    <a:pt x="4081" y="4072"/>
                  </a:cubicBezTo>
                  <a:cubicBezTo>
                    <a:pt x="3936" y="4072"/>
                    <a:pt x="3787" y="3977"/>
                    <a:pt x="3763" y="3787"/>
                  </a:cubicBezTo>
                  <a:lnTo>
                    <a:pt x="3763" y="2525"/>
                  </a:lnTo>
                  <a:cubicBezTo>
                    <a:pt x="3787" y="2334"/>
                    <a:pt x="3936" y="2239"/>
                    <a:pt x="4081" y="2239"/>
                  </a:cubicBezTo>
                  <a:close/>
                  <a:moveTo>
                    <a:pt x="6581" y="949"/>
                  </a:moveTo>
                  <a:cubicBezTo>
                    <a:pt x="7393" y="949"/>
                    <a:pt x="8169" y="1573"/>
                    <a:pt x="8169" y="2525"/>
                  </a:cubicBezTo>
                  <a:cubicBezTo>
                    <a:pt x="8169" y="3382"/>
                    <a:pt x="7454" y="4096"/>
                    <a:pt x="6597" y="4096"/>
                  </a:cubicBezTo>
                  <a:cubicBezTo>
                    <a:pt x="5192" y="4096"/>
                    <a:pt x="4501" y="2405"/>
                    <a:pt x="5478" y="1405"/>
                  </a:cubicBezTo>
                  <a:cubicBezTo>
                    <a:pt x="5800" y="1090"/>
                    <a:pt x="6195" y="949"/>
                    <a:pt x="6581" y="949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4620"/>
                    <a:pt x="429" y="5049"/>
                    <a:pt x="929" y="5049"/>
                  </a:cubicBezTo>
                  <a:lnTo>
                    <a:pt x="8478" y="5049"/>
                  </a:lnTo>
                  <a:cubicBezTo>
                    <a:pt x="9002" y="5049"/>
                    <a:pt x="9407" y="4620"/>
                    <a:pt x="9407" y="4096"/>
                  </a:cubicBezTo>
                  <a:lnTo>
                    <a:pt x="9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 b="0" l="0" r="24550" t="0"/>
          <a:stretch/>
        </p:blipFill>
        <p:spPr>
          <a:xfrm>
            <a:off x="475450" y="1479350"/>
            <a:ext cx="3539019" cy="306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Premium subscription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2087700" y="962050"/>
            <a:ext cx="49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Relationship of age, income and premium subscription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370432" y="303637"/>
            <a:ext cx="587100" cy="5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5"/>
          <p:cNvGrpSpPr/>
          <p:nvPr/>
        </p:nvGrpSpPr>
        <p:grpSpPr>
          <a:xfrm>
            <a:off x="482810" y="416401"/>
            <a:ext cx="362319" cy="361533"/>
            <a:chOff x="2427122" y="3457963"/>
            <a:chExt cx="362319" cy="361533"/>
          </a:xfrm>
        </p:grpSpPr>
        <p:sp>
          <p:nvSpPr>
            <p:cNvPr id="169" name="Google Shape;169;p5"/>
            <p:cNvSpPr/>
            <p:nvPr/>
          </p:nvSpPr>
          <p:spPr>
            <a:xfrm>
              <a:off x="2585068" y="3572833"/>
              <a:ext cx="52956" cy="45572"/>
            </a:xfrm>
            <a:custGeom>
              <a:rect b="b" l="l" r="r" t="t"/>
              <a:pathLst>
                <a:path extrusionOk="0" h="1333" w="1549">
                  <a:moveTo>
                    <a:pt x="674" y="0"/>
                  </a:moveTo>
                  <a:cubicBezTo>
                    <a:pt x="329" y="0"/>
                    <a:pt x="0" y="261"/>
                    <a:pt x="0" y="665"/>
                  </a:cubicBezTo>
                  <a:cubicBezTo>
                    <a:pt x="0" y="1046"/>
                    <a:pt x="310" y="1332"/>
                    <a:pt x="667" y="1332"/>
                  </a:cubicBezTo>
                  <a:cubicBezTo>
                    <a:pt x="1262" y="1332"/>
                    <a:pt x="1548" y="618"/>
                    <a:pt x="1143" y="189"/>
                  </a:cubicBezTo>
                  <a:cubicBezTo>
                    <a:pt x="1005" y="59"/>
                    <a:pt x="83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564693" y="3639533"/>
              <a:ext cx="87144" cy="64341"/>
            </a:xfrm>
            <a:custGeom>
              <a:rect b="b" l="l" r="r" t="t"/>
              <a:pathLst>
                <a:path extrusionOk="0" h="1882" w="2549">
                  <a:moveTo>
                    <a:pt x="1263" y="0"/>
                  </a:moveTo>
                  <a:cubicBezTo>
                    <a:pt x="572" y="0"/>
                    <a:pt x="1" y="572"/>
                    <a:pt x="1" y="1286"/>
                  </a:cubicBezTo>
                  <a:lnTo>
                    <a:pt x="1" y="1882"/>
                  </a:lnTo>
                  <a:lnTo>
                    <a:pt x="2549" y="1882"/>
                  </a:lnTo>
                  <a:lnTo>
                    <a:pt x="2549" y="1286"/>
                  </a:lnTo>
                  <a:cubicBezTo>
                    <a:pt x="2549" y="572"/>
                    <a:pt x="1977" y="0"/>
                    <a:pt x="1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427122" y="3457963"/>
              <a:ext cx="362319" cy="361533"/>
            </a:xfrm>
            <a:custGeom>
              <a:rect b="b" l="l" r="r" t="t"/>
              <a:pathLst>
                <a:path extrusionOk="0" h="10575" w="10598">
                  <a:moveTo>
                    <a:pt x="5287" y="2739"/>
                  </a:moveTo>
                  <a:cubicBezTo>
                    <a:pt x="6430" y="2739"/>
                    <a:pt x="7002" y="4121"/>
                    <a:pt x="6216" y="4930"/>
                  </a:cubicBezTo>
                  <a:cubicBezTo>
                    <a:pt x="6811" y="5264"/>
                    <a:pt x="7192" y="5907"/>
                    <a:pt x="7192" y="6597"/>
                  </a:cubicBezTo>
                  <a:lnTo>
                    <a:pt x="7192" y="7502"/>
                  </a:lnTo>
                  <a:cubicBezTo>
                    <a:pt x="7192" y="7669"/>
                    <a:pt x="7049" y="7812"/>
                    <a:pt x="6883" y="7812"/>
                  </a:cubicBezTo>
                  <a:lnTo>
                    <a:pt x="3715" y="7812"/>
                  </a:lnTo>
                  <a:cubicBezTo>
                    <a:pt x="3525" y="7812"/>
                    <a:pt x="3382" y="7669"/>
                    <a:pt x="3382" y="7502"/>
                  </a:cubicBezTo>
                  <a:lnTo>
                    <a:pt x="3382" y="6597"/>
                  </a:lnTo>
                  <a:cubicBezTo>
                    <a:pt x="3382" y="5907"/>
                    <a:pt x="3763" y="5264"/>
                    <a:pt x="4382" y="4930"/>
                  </a:cubicBezTo>
                  <a:cubicBezTo>
                    <a:pt x="3572" y="4121"/>
                    <a:pt x="4144" y="2739"/>
                    <a:pt x="5287" y="2739"/>
                  </a:cubicBezTo>
                  <a:close/>
                  <a:moveTo>
                    <a:pt x="4977" y="1"/>
                  </a:moveTo>
                  <a:cubicBezTo>
                    <a:pt x="2286" y="144"/>
                    <a:pt x="167" y="2287"/>
                    <a:pt x="0" y="4978"/>
                  </a:cubicBezTo>
                  <a:lnTo>
                    <a:pt x="1572" y="4978"/>
                  </a:lnTo>
                  <a:cubicBezTo>
                    <a:pt x="1977" y="4978"/>
                    <a:pt x="1977" y="5597"/>
                    <a:pt x="1572" y="5597"/>
                  </a:cubicBezTo>
                  <a:lnTo>
                    <a:pt x="0" y="5597"/>
                  </a:lnTo>
                  <a:cubicBezTo>
                    <a:pt x="167" y="8288"/>
                    <a:pt x="2286" y="10408"/>
                    <a:pt x="4977" y="10574"/>
                  </a:cubicBezTo>
                  <a:lnTo>
                    <a:pt x="4977" y="9003"/>
                  </a:lnTo>
                  <a:cubicBezTo>
                    <a:pt x="4977" y="8800"/>
                    <a:pt x="5138" y="8699"/>
                    <a:pt x="5299" y="8699"/>
                  </a:cubicBezTo>
                  <a:cubicBezTo>
                    <a:pt x="5460" y="8699"/>
                    <a:pt x="5620" y="8800"/>
                    <a:pt x="5620" y="9003"/>
                  </a:cubicBezTo>
                  <a:lnTo>
                    <a:pt x="5620" y="10574"/>
                  </a:lnTo>
                  <a:cubicBezTo>
                    <a:pt x="8288" y="10408"/>
                    <a:pt x="10431" y="8264"/>
                    <a:pt x="10598" y="5597"/>
                  </a:cubicBezTo>
                  <a:lnTo>
                    <a:pt x="9026" y="5597"/>
                  </a:lnTo>
                  <a:cubicBezTo>
                    <a:pt x="8597" y="5597"/>
                    <a:pt x="8597" y="4978"/>
                    <a:pt x="9026" y="4978"/>
                  </a:cubicBezTo>
                  <a:lnTo>
                    <a:pt x="10598" y="4978"/>
                  </a:lnTo>
                  <a:cubicBezTo>
                    <a:pt x="10431" y="2287"/>
                    <a:pt x="8288" y="144"/>
                    <a:pt x="5597" y="1"/>
                  </a:cubicBezTo>
                  <a:lnTo>
                    <a:pt x="5597" y="1549"/>
                  </a:lnTo>
                  <a:cubicBezTo>
                    <a:pt x="5620" y="1787"/>
                    <a:pt x="5454" y="1906"/>
                    <a:pt x="5287" y="1906"/>
                  </a:cubicBezTo>
                  <a:cubicBezTo>
                    <a:pt x="5120" y="1906"/>
                    <a:pt x="4954" y="1787"/>
                    <a:pt x="4977" y="1549"/>
                  </a:cubicBezTo>
                  <a:lnTo>
                    <a:pt x="4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0275" y="1446875"/>
            <a:ext cx="3726375" cy="32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Economic sector &amp; monthly income by gender (1 / 2)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370432" y="303637"/>
            <a:ext cx="587100" cy="5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478714" y="411478"/>
            <a:ext cx="370510" cy="353107"/>
            <a:chOff x="7157414" y="3464340"/>
            <a:chExt cx="370510" cy="353107"/>
          </a:xfrm>
        </p:grpSpPr>
        <p:sp>
          <p:nvSpPr>
            <p:cNvPr id="180" name="Google Shape;180;p6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475" y="1412638"/>
            <a:ext cx="3879175" cy="33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701337"/>
            <a:ext cx="4394674" cy="212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Economic sector &amp; monthly income (2 / 2)</a:t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370432" y="303637"/>
            <a:ext cx="587100" cy="5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7"/>
          <p:cNvGrpSpPr/>
          <p:nvPr/>
        </p:nvGrpSpPr>
        <p:grpSpPr>
          <a:xfrm>
            <a:off x="478714" y="411478"/>
            <a:ext cx="370510" cy="353107"/>
            <a:chOff x="7157414" y="3464340"/>
            <a:chExt cx="370510" cy="353107"/>
          </a:xfrm>
        </p:grpSpPr>
        <p:sp>
          <p:nvSpPr>
            <p:cNvPr id="197" name="Google Shape;197;p7"/>
            <p:cNvSpPr/>
            <p:nvPr/>
          </p:nvSpPr>
          <p:spPr>
            <a:xfrm>
              <a:off x="7326770" y="3533136"/>
              <a:ext cx="147404" cy="32620"/>
            </a:xfrm>
            <a:custGeom>
              <a:rect b="b" l="l" r="r" t="t"/>
              <a:pathLst>
                <a:path extrusionOk="0" h="954" w="4311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185897" y="3781476"/>
              <a:ext cx="151507" cy="35971"/>
            </a:xfrm>
            <a:custGeom>
              <a:rect b="b" l="l" r="r" t="t"/>
              <a:pathLst>
                <a:path extrusionOk="0" h="1052" w="4431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157414" y="3723690"/>
              <a:ext cx="151473" cy="35936"/>
            </a:xfrm>
            <a:custGeom>
              <a:rect b="b" l="l" r="r" t="t"/>
              <a:pathLst>
                <a:path extrusionOk="0" h="1051" w="443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7186717" y="3666691"/>
              <a:ext cx="151439" cy="35936"/>
            </a:xfrm>
            <a:custGeom>
              <a:rect b="b" l="l" r="r" t="t"/>
              <a:pathLst>
                <a:path extrusionOk="0" h="1051" w="4429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7384589" y="3637354"/>
              <a:ext cx="5744" cy="20413"/>
            </a:xfrm>
            <a:custGeom>
              <a:rect b="b" l="l" r="r" t="t"/>
              <a:pathLst>
                <a:path extrusionOk="0" h="597" w="168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7409003" y="3685395"/>
              <a:ext cx="10634" cy="30158"/>
            </a:xfrm>
            <a:custGeom>
              <a:rect b="b" l="l" r="r" t="t"/>
              <a:pathLst>
                <a:path extrusionOk="0" h="882" w="311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295005" y="3586886"/>
              <a:ext cx="232919" cy="201975"/>
            </a:xfrm>
            <a:custGeom>
              <a:rect b="b" l="l" r="r" t="t"/>
              <a:pathLst>
                <a:path extrusionOk="0" h="5907" w="6812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7336856" y="3464340"/>
              <a:ext cx="127264" cy="46844"/>
            </a:xfrm>
            <a:custGeom>
              <a:rect b="b" l="l" r="r" t="t"/>
              <a:pathLst>
                <a:path extrusionOk="0" h="1370" w="3722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457189" y="1344200"/>
            <a:ext cx="1968764" cy="2200776"/>
            <a:chOff x="6607145" y="1016103"/>
            <a:chExt cx="2079607" cy="2777706"/>
          </a:xfrm>
        </p:grpSpPr>
        <p:sp>
          <p:nvSpPr>
            <p:cNvPr id="206" name="Google Shape;206;p7"/>
            <p:cNvSpPr txBox="1"/>
            <p:nvPr/>
          </p:nvSpPr>
          <p:spPr>
            <a:xfrm>
              <a:off x="6607152" y="1016103"/>
              <a:ext cx="2079600" cy="63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Top 3 highest earning economic sectors</a:t>
              </a:r>
              <a:endParaRPr b="1" i="0" sz="15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6607145" y="1654209"/>
              <a:ext cx="2079600" cy="2139600"/>
            </a:xfrm>
            <a:prstGeom prst="rect">
              <a:avLst/>
            </a:prstGeom>
            <a:solidFill>
              <a:srgbClr val="417471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/>
                <a:buAutoNum type="arabicPeriod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 / Programming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/>
                <a:buAutoNum type="arabicPeriod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Marketing /PR / Event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Roboto"/>
                <a:buAutoNum type="arabicPeriod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Advisory / Coaching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8" name="Google Shape;208;p7"/>
          <p:cNvPicPr preferRelativeResize="0"/>
          <p:nvPr/>
        </p:nvPicPr>
        <p:blipFill rotWithShape="1">
          <a:blip r:embed="rId3">
            <a:alphaModFix/>
          </a:blip>
          <a:srcRect b="0" l="4812" r="4549" t="0"/>
          <a:stretch/>
        </p:blipFill>
        <p:spPr>
          <a:xfrm>
            <a:off x="2661075" y="1303950"/>
            <a:ext cx="6262477" cy="293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Profile on average premium customer</a:t>
            </a:r>
            <a:endParaRPr/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3">
            <a:alphaModFix/>
          </a:blip>
          <a:srcRect b="0" l="0" r="18910" t="0"/>
          <a:stretch/>
        </p:blipFill>
        <p:spPr>
          <a:xfrm>
            <a:off x="166823" y="1663975"/>
            <a:ext cx="3128350" cy="24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3375" y="1653787"/>
            <a:ext cx="2423425" cy="18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/>
          <p:nvPr/>
        </p:nvSpPr>
        <p:spPr>
          <a:xfrm>
            <a:off x="690925" y="2218625"/>
            <a:ext cx="2372166" cy="299376"/>
          </a:xfrm>
          <a:prstGeom prst="flowChartTerminator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6263375" y="3499925"/>
            <a:ext cx="242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*Average programmer according to google ;)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8" name="Google Shape;218;p8"/>
          <p:cNvGrpSpPr/>
          <p:nvPr/>
        </p:nvGrpSpPr>
        <p:grpSpPr>
          <a:xfrm>
            <a:off x="3567597" y="1663980"/>
            <a:ext cx="2423361" cy="1580130"/>
            <a:chOff x="6607152" y="1016103"/>
            <a:chExt cx="2079603" cy="1582503"/>
          </a:xfrm>
        </p:grpSpPr>
        <p:sp>
          <p:nvSpPr>
            <p:cNvPr id="219" name="Google Shape;219;p8"/>
            <p:cNvSpPr txBox="1"/>
            <p:nvPr/>
          </p:nvSpPr>
          <p:spPr>
            <a:xfrm>
              <a:off x="6607152" y="1016103"/>
              <a:ext cx="2079600" cy="63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Characteristic of avg. premium customer</a:t>
              </a:r>
              <a:endParaRPr b="1" i="0" sz="15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6607155" y="1654206"/>
              <a:ext cx="2079600" cy="944400"/>
            </a:xfrm>
            <a:prstGeom prst="rect">
              <a:avLst/>
            </a:prstGeom>
            <a:solidFill>
              <a:srgbClr val="417471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Gender: male</a:t>
              </a:r>
              <a:endPara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Sector: IT / Programming</a:t>
              </a:r>
              <a:endPara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Avg. Age: 36</a:t>
              </a:r>
              <a:endPara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Avg. Income: 5000-7500€ 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8"/>
          <p:cNvSpPr/>
          <p:nvPr/>
        </p:nvSpPr>
        <p:spPr>
          <a:xfrm>
            <a:off x="370432" y="303637"/>
            <a:ext cx="587100" cy="5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8"/>
          <p:cNvGrpSpPr/>
          <p:nvPr/>
        </p:nvGrpSpPr>
        <p:grpSpPr>
          <a:xfrm>
            <a:off x="461226" y="413997"/>
            <a:ext cx="405498" cy="366353"/>
            <a:chOff x="7151664" y="2287794"/>
            <a:chExt cx="405498" cy="366353"/>
          </a:xfrm>
        </p:grpSpPr>
        <p:sp>
          <p:nvSpPr>
            <p:cNvPr id="223" name="Google Shape;223;p8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Learnings &amp; next steps</a:t>
            </a:r>
            <a:endParaRPr/>
          </a:p>
        </p:txBody>
      </p:sp>
      <p:grpSp>
        <p:nvGrpSpPr>
          <p:cNvPr id="232" name="Google Shape;232;p9"/>
          <p:cNvGrpSpPr/>
          <p:nvPr/>
        </p:nvGrpSpPr>
        <p:grpSpPr>
          <a:xfrm>
            <a:off x="925968" y="1341226"/>
            <a:ext cx="6495639" cy="1559590"/>
            <a:chOff x="6607200" y="1028561"/>
            <a:chExt cx="2079602" cy="1815587"/>
          </a:xfrm>
        </p:grpSpPr>
        <p:sp>
          <p:nvSpPr>
            <p:cNvPr id="233" name="Google Shape;233;p9"/>
            <p:cNvSpPr txBox="1"/>
            <p:nvPr/>
          </p:nvSpPr>
          <p:spPr>
            <a:xfrm>
              <a:off x="6607200" y="1028561"/>
              <a:ext cx="2079600" cy="615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Learnings</a:t>
              </a:r>
              <a:endParaRPr b="1" i="0" sz="21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9"/>
            <p:cNvSpPr txBox="1"/>
            <p:nvPr/>
          </p:nvSpPr>
          <p:spPr>
            <a:xfrm>
              <a:off x="6607202" y="1643548"/>
              <a:ext cx="2079600" cy="1200600"/>
            </a:xfrm>
            <a:prstGeom prst="rect">
              <a:avLst/>
            </a:prstGeom>
            <a:solidFill>
              <a:srgbClr val="417471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AutoNum type="arabicParenR"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reach the target audience we planned to reach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AutoNum type="arabicParenR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monthly income has an impact on choice of subscription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5" name="Google Shape;235;p9"/>
          <p:cNvGrpSpPr/>
          <p:nvPr/>
        </p:nvGrpSpPr>
        <p:grpSpPr>
          <a:xfrm>
            <a:off x="925975" y="3127907"/>
            <a:ext cx="6495632" cy="1110034"/>
            <a:chOff x="457200" y="1366250"/>
            <a:chExt cx="2079600" cy="1389279"/>
          </a:xfrm>
        </p:grpSpPr>
        <p:sp>
          <p:nvSpPr>
            <p:cNvPr id="236" name="Google Shape;236;p9"/>
            <p:cNvSpPr txBox="1"/>
            <p:nvPr/>
          </p:nvSpPr>
          <p:spPr>
            <a:xfrm>
              <a:off x="457200" y="1366250"/>
              <a:ext cx="2079600" cy="615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Next step</a:t>
              </a:r>
              <a:endParaRPr b="1" i="0" sz="21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457200" y="1981229"/>
              <a:ext cx="2079600" cy="774300"/>
            </a:xfrm>
            <a:prstGeom prst="rect">
              <a:avLst/>
            </a:prstGeom>
            <a:solidFill>
              <a:srgbClr val="A0B0B4">
                <a:alpha val="2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AutoNum type="arabicParenR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Fit analysis to whole customer data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" name="Google Shape;238;p9"/>
          <p:cNvSpPr/>
          <p:nvPr/>
        </p:nvSpPr>
        <p:spPr>
          <a:xfrm>
            <a:off x="370432" y="303637"/>
            <a:ext cx="587100" cy="587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9"/>
          <p:cNvGrpSpPr/>
          <p:nvPr/>
        </p:nvGrpSpPr>
        <p:grpSpPr>
          <a:xfrm>
            <a:off x="461226" y="413997"/>
            <a:ext cx="405498" cy="366353"/>
            <a:chOff x="7151664" y="2287794"/>
            <a:chExt cx="405498" cy="366353"/>
          </a:xfrm>
        </p:grpSpPr>
        <p:sp>
          <p:nvSpPr>
            <p:cNvPr id="240" name="Google Shape;240;p9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venue Performance Manage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AAB7BB"/>
      </a:accent1>
      <a:accent2>
        <a:srgbClr val="849397"/>
      </a:accent2>
      <a:accent3>
        <a:srgbClr val="23C2AC"/>
      </a:accent3>
      <a:accent4>
        <a:srgbClr val="508683"/>
      </a:accent4>
      <a:accent5>
        <a:srgbClr val="467A63"/>
      </a:accent5>
      <a:accent6>
        <a:srgbClr val="2F56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