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Century Schoolbook"/>
      <p:regular r:id="rId39"/>
      <p:bold r:id="rId40"/>
      <p:italic r:id="rId41"/>
      <p:boldItalic r:id="rId42"/>
    </p:embeddedFont>
    <p:embeddedFont>
      <p:font typeface="Bodoni"/>
      <p:regular r:id="rId43"/>
      <p:bold r:id="rId44"/>
      <p:italic r:id="rId45"/>
      <p:boldItalic r:id="rId46"/>
    </p:embeddedFont>
    <p:embeddedFont>
      <p:font typeface="Baumans"/>
      <p:regular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A4A3A4"/>
          </p15:clr>
        </p15:guide>
        <p15:guide id="4" orient="horz" pos="1368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ZqsC1LF8u45gCU1UPJB8CkzUe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C5D37B-38F8-4DA3-B5D2-20C861DA7179}">
  <a:tblStyle styleId="{DFC5D37B-38F8-4DA3-B5D2-20C861DA717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3499EF89-296C-4AD9-A039-B7BE8038DF2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/>
        <p:guide pos="1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.fntdata"/><Relationship Id="rId42" Type="http://schemas.openxmlformats.org/officeDocument/2006/relationships/font" Target="fonts/CenturySchoolbook-boldItalic.fntdata"/><Relationship Id="rId41" Type="http://schemas.openxmlformats.org/officeDocument/2006/relationships/font" Target="fonts/CenturySchoolbook-italic.fntdata"/><Relationship Id="rId44" Type="http://schemas.openxmlformats.org/officeDocument/2006/relationships/font" Target="fonts/Bodoni-bold.fntdata"/><Relationship Id="rId43" Type="http://schemas.openxmlformats.org/officeDocument/2006/relationships/font" Target="fonts/Bodoni-regular.fntdata"/><Relationship Id="rId46" Type="http://schemas.openxmlformats.org/officeDocument/2006/relationships/font" Target="fonts/Bodoni-boldItalic.fntdata"/><Relationship Id="rId45" Type="http://schemas.openxmlformats.org/officeDocument/2006/relationships/font" Target="fonts/Bodoni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Black-regular.fntdata"/><Relationship Id="rId47" Type="http://schemas.openxmlformats.org/officeDocument/2006/relationships/font" Target="fonts/Bauman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slide" Target="slides/slide28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CenturySchoolbook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Regarding to the different studied groups: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 people and lesbian are the most discriminated,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Bisexual men perception present the highest increment.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If we focus on the countries: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Perception of discrimination in Finland remains the same,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Hungary and Spain the global perception increase.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We will focus now in the period where participants where at school, through the question: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you experience negative comments or conduct because being LGBT?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This graphic shows the distribution of answers per year, that goes from never felt discrimination at school in green, to people that always get discriminated in dark red.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Globally we see that negative experience of people at school is increasing compared to the results of the same question in 2012. ****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the results per group of people: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conclude that gay men are still the most discriminated group at school,**** where bisexual women are the less. ****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2012, bisexuals where the less discriminated groups at school, but in 2019 bisexual men perception of discrimination has increased the most. *****</a:t>
            </a:r>
            <a:endParaRPr b="0" sz="10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we have already seen people that never felt discriminated decrease in all three.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Regarding to the options where discrimination exists: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Finland the quantity of people who always or often felt discriminated slightly decrease.****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Hungary decrease the number of people who always get discriminated****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in Spain the progression shows that people who always or often felt discriminated at school has increased.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For people who has a job, the survey ask if during the last 5 years,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have experienced general negative attitude at work against LGBT people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 this ambit we appreciate a positive evolution, where the people who </a:t>
            </a:r>
            <a:r>
              <a:rPr i="1" lang="en"/>
              <a:t>always</a:t>
            </a:r>
            <a:r>
              <a:rPr lang="en"/>
              <a:t> perceive negative attitudes at work decrease 50% and people who </a:t>
            </a:r>
            <a:r>
              <a:rPr i="1" lang="en"/>
              <a:t>never</a:t>
            </a:r>
            <a:r>
              <a:rPr lang="en"/>
              <a:t> or </a:t>
            </a:r>
            <a:r>
              <a:rPr i="1" lang="en"/>
              <a:t>rarely</a:t>
            </a:r>
            <a:r>
              <a:rPr lang="en"/>
              <a:t> perceive that increase. ***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Discrimination at work is progressively decreasing for all the groups, where: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Gay and bisexual men are the less discriminated group in 2019, ***** 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Lesbians present the highest increment answering “Never” perceive discrimination. ****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In 2019 transgender people continue being the group who more frequently are always discriminated at work. ****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positive evolution can be seen in all countries: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the three, Finland is the country where is less frequent to always perceive discrimination at work.****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Hungary presents the better evolution with the highest increment of people answering “Never” and the highest decrease in answering “Always”. 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 Spain discrimination at work improves slightly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have been historically subjected to stigma and discrimination, depending on their sexual preferencies. 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nowadays many people feel the need to hide being LGBTI to avoid discrimination, hate or even violence.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last section, ask the participants if they have ever experience any uncomfortable situation when using healthcare services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Globally we see a small improvement, but is that true? ****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we go in deep, in all topics we see a positive evolution, BUT…..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Inappropriate curiosity or comments are still too frequents, AND***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People who avoid attending to the healthcare services, has increased worryingly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Regarding to the groups of people, trans gender remain the one with most problems at healthcare ****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 the other side, we appreciate decreasing problems of discrimination for Bisexual women and Lesbian.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country analysis, we appreciate improvements in Hungary and Spain, but a weird increase in Finland, the country that until now shows better behavior….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let’s go deeper….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Globally we appreciate that in Finland most aspects are improving, or remain almost equal, BUT****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/>
              <a:t>“Avoiding accessing healthcare services” </a:t>
            </a:r>
            <a:r>
              <a:rPr lang="en"/>
              <a:t>has increased amazingly.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issue was made public in 2018 through Miss Gay Finland, who denounced that most doctors refuse to treat her because her sexual orientation.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https://yle.fi/uutiset/osasto/news/miss_gay_finland_highlights_discrimination_in_health_care/10258983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My intention with this analysis is to makes us all think about, and consider how we can contribute to improve this situation, so don't give up!!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Thank you all for your time!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there are news related to homophobia: in the church, through the laws, against cultural representations, in the streets and at sports…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analysis I would like to provide figures that show the evolution in this field.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Data has been extracted from the </a:t>
            </a:r>
            <a:r>
              <a:rPr b="1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European Union Agency for Fundamental Rights (FRA)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and it is </a:t>
            </a:r>
            <a:r>
              <a:rPr b="1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biggest survey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in the world about LGBTI people in EU.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survey collects </a:t>
            </a:r>
            <a:r>
              <a:rPr b="1" i="0" lang="en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experiences and perceptions </a:t>
            </a:r>
            <a:r>
              <a:rPr b="0" i="0" lang="en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discrimination and hate across different areas of life.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Till now they have release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editions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 number of participants has increased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But collected information is in </a:t>
            </a:r>
            <a:r>
              <a:rPr b="1" i="0" lang="en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percentages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answers are comparable.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groups included in the survey are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lesbians, gays, bisexuals, transgender people and intersex, but due to lack of comparison with 2012, the group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intersex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included in this analysis.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survey analyzes different aspects, but I have focuses on the </a:t>
            </a:r>
            <a:r>
              <a:rPr b="1" lang="en"/>
              <a:t>Discrimination Section</a:t>
            </a:r>
            <a:r>
              <a:rPr b="0" lang="en"/>
              <a:t>, that covers: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/>
              <a:t>A </a:t>
            </a:r>
            <a:r>
              <a:rPr b="1" lang="en"/>
              <a:t>general part </a:t>
            </a:r>
            <a:r>
              <a:rPr b="0" lang="en"/>
              <a:t>about daily life and after goes </a:t>
            </a:r>
            <a:r>
              <a:rPr b="1" lang="en"/>
              <a:t>deeper into specific topics </a:t>
            </a:r>
            <a:r>
              <a:rPr b="0" lang="en"/>
              <a:t>like: discrimination at school, at work or by healthcare services.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/>
              <a:t>To make an easy comparison about the evolution, I have choose 3 countries: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Finland,</a:t>
            </a:r>
            <a:r>
              <a:rPr b="0" lang="en"/>
              <a:t> expected to be one of the </a:t>
            </a:r>
            <a:r>
              <a:rPr b="1" lang="en"/>
              <a:t>progressive</a:t>
            </a:r>
            <a:r>
              <a:rPr b="0" lang="en"/>
              <a:t> countries. More than 3,400 vs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4,700</a:t>
            </a:r>
            <a:r>
              <a:rPr b="0" lang="en"/>
              <a:t>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Hungary, </a:t>
            </a:r>
            <a:r>
              <a:rPr b="0" lang="en"/>
              <a:t>where </a:t>
            </a:r>
            <a:r>
              <a:rPr b="1" lang="en"/>
              <a:t>homophobic </a:t>
            </a:r>
            <a:r>
              <a:rPr b="0" lang="en"/>
              <a:t>behavior of the government put them at risk of being expelled from the European Union. The participation in 2</a:t>
            </a:r>
            <a:r>
              <a:rPr b="0" baseline="30000" lang="en"/>
              <a:t>nd</a:t>
            </a:r>
            <a:r>
              <a:rPr b="0" lang="en"/>
              <a:t> survey has </a:t>
            </a:r>
            <a:r>
              <a:rPr b="1" lang="en"/>
              <a:t>DOUBLED </a:t>
            </a:r>
            <a:r>
              <a:rPr b="0" lang="en"/>
              <a:t>(+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4,000)</a:t>
            </a:r>
            <a:endParaRPr b="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Spain, my hometown</a:t>
            </a:r>
            <a:r>
              <a:rPr b="0" lang="en"/>
              <a:t>, with the highest participation of the study with more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20,000 answers. 	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Let’s go in deep to a general approach to discrimination through the question: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During the last 12 months, have you felt discriminated against because being LGBT in any of the following situations?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Globally we see that: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Perception of discrimination </a:t>
            </a:r>
            <a:r>
              <a:rPr b="1" lang="en"/>
              <a:t>decrease when showing ID and when looking for a job</a:t>
            </a:r>
            <a:r>
              <a:rPr lang="en"/>
              <a:t>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*******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a lot in Healthcare and educational institutions.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Aggregating all percentages from the previous slide, we can see that globally, discrimination in 2019 increase 32% respect the previuos survey.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*******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We should do better, don’t you think?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d5e5f5c06_0_112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8d5e5f5c06_0_11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1"/>
          <p:cNvGrpSpPr/>
          <p:nvPr/>
        </p:nvGrpSpPr>
        <p:grpSpPr>
          <a:xfrm rot="-5400000">
            <a:off x="6429562" y="2459542"/>
            <a:ext cx="5170064" cy="197851"/>
            <a:chOff x="-19812" y="4960620"/>
            <a:chExt cx="9163812" cy="184404"/>
          </a:xfrm>
        </p:grpSpPr>
        <p:cxnSp>
          <p:nvCxnSpPr>
            <p:cNvPr id="10" name="Google Shape;10;p11"/>
            <p:cNvCxnSpPr/>
            <p:nvPr/>
          </p:nvCxnSpPr>
          <p:spPr>
            <a:xfrm>
              <a:off x="0" y="499567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DA73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1"/>
            <p:cNvCxnSpPr/>
            <p:nvPr/>
          </p:nvCxnSpPr>
          <p:spPr>
            <a:xfrm>
              <a:off x="-7620" y="496062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>
              <a:off x="-19812" y="503377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>
              <a:off x="-13716" y="507111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>
              <a:off x="-1524" y="510921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>
              <a:off x="-7620" y="514502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hyperlink" Target="http://www.lgbtisurvey.e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"/>
            <a:ext cx="9144000" cy="51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>
            <p:ph type="title"/>
          </p:nvPr>
        </p:nvSpPr>
        <p:spPr>
          <a:xfrm>
            <a:off x="419185" y="1594783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Over the rainbow...</a:t>
            </a:r>
            <a:br>
              <a:rPr lang="en" sz="3200">
                <a:latin typeface="Arial"/>
                <a:ea typeface="Arial"/>
                <a:cs typeface="Arial"/>
                <a:sym typeface="Arial"/>
              </a:rPr>
            </a:b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52815" y="2591769"/>
            <a:ext cx="7715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are we going into the </a:t>
            </a:r>
            <a:r>
              <a:rPr b="1" i="0" lang="en" sz="2600" u="none" cap="none" strike="noStrike">
                <a:solidFill>
                  <a:srgbClr val="000000"/>
                </a:solidFill>
                <a:latin typeface="Baumans"/>
                <a:ea typeface="Baumans"/>
                <a:cs typeface="Baumans"/>
                <a:sym typeface="Baumans"/>
              </a:rPr>
              <a:t>RIGHTS</a:t>
            </a:r>
            <a:r>
              <a:rPr b="0" i="0" lang="en" sz="2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direction?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- Free arrows icons" id="130" name="Google Shape;1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 b="0" l="0" r="0" t="7272"/>
          <a:stretch/>
        </p:blipFill>
        <p:spPr>
          <a:xfrm>
            <a:off x="1196755" y="725988"/>
            <a:ext cx="6527652" cy="424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- Free arrows icons" id="137" name="Google Shape;1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594359" y="169842"/>
            <a:ext cx="70480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0" t="7176"/>
          <a:stretch/>
        </p:blipFill>
        <p:spPr>
          <a:xfrm>
            <a:off x="1317072" y="830826"/>
            <a:ext cx="6509856" cy="385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419927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Discrimination at School </a:t>
            </a:r>
            <a:endParaRPr b="0" i="0" sz="32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352" y="2796779"/>
            <a:ext cx="1666163" cy="166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4">
            <a:alphaModFix/>
          </a:blip>
          <a:srcRect b="0" l="0" r="0" t="7545"/>
          <a:stretch/>
        </p:blipFill>
        <p:spPr>
          <a:xfrm>
            <a:off x="430292" y="1193224"/>
            <a:ext cx="7969540" cy="3581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0"/>
          <p:cNvGrpSpPr/>
          <p:nvPr/>
        </p:nvGrpSpPr>
        <p:grpSpPr>
          <a:xfrm>
            <a:off x="7638143" y="1359017"/>
            <a:ext cx="982824" cy="1076218"/>
            <a:chOff x="7880197" y="1359017"/>
            <a:chExt cx="982824" cy="1076218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55" name="Google Shape;155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880197" y="1498200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181139" y="989250"/>
            <a:ext cx="6693404" cy="4118934"/>
            <a:chOff x="181139" y="989250"/>
            <a:chExt cx="6693404" cy="4118934"/>
          </a:xfrm>
        </p:grpSpPr>
        <p:pic>
          <p:nvPicPr>
            <p:cNvPr id="161" name="Google Shape;161;p31"/>
            <p:cNvPicPr preferRelativeResize="0"/>
            <p:nvPr/>
          </p:nvPicPr>
          <p:blipFill rotWithShape="1">
            <a:blip r:embed="rId3">
              <a:alphaModFix/>
            </a:blip>
            <a:srcRect b="0" l="0" r="10022" t="4718"/>
            <a:stretch/>
          </p:blipFill>
          <p:spPr>
            <a:xfrm>
              <a:off x="985046" y="989250"/>
              <a:ext cx="4980974" cy="4118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31"/>
            <p:cNvSpPr/>
            <p:nvPr/>
          </p:nvSpPr>
          <p:spPr>
            <a:xfrm>
              <a:off x="195207" y="1033974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181139" y="2640752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181139" y="3432856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women</a:t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181139" y="422129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195207" y="185582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Lesbian women</a:t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1448969" y="111840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1448969" y="1892198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1448969" y="2668894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448969" y="3453825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448969" y="427068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31"/>
            <p:cNvPicPr preferRelativeResize="0"/>
            <p:nvPr/>
          </p:nvPicPr>
          <p:blipFill rotWithShape="1">
            <a:blip r:embed="rId4">
              <a:alphaModFix/>
            </a:blip>
            <a:srcRect b="72553" l="89845" r="0" t="8724"/>
            <a:stretch/>
          </p:blipFill>
          <p:spPr>
            <a:xfrm>
              <a:off x="5945967" y="4221291"/>
              <a:ext cx="928576" cy="8367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945968" y="1058317"/>
            <a:ext cx="3002826" cy="291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Gays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discriminated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Bisexual women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discriminated in 2019.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Bisexual men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increase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discrimination. </a:t>
            </a:r>
            <a:endParaRPr/>
          </a:p>
        </p:txBody>
      </p:sp>
      <p:cxnSp>
        <p:nvCxnSpPr>
          <p:cNvPr id="176" name="Google Shape;176;p31"/>
          <p:cNvCxnSpPr/>
          <p:nvPr/>
        </p:nvCxnSpPr>
        <p:spPr>
          <a:xfrm rot="10800000">
            <a:off x="2689860" y="2781300"/>
            <a:ext cx="81534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3657600" y="3573780"/>
            <a:ext cx="4191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31"/>
          <p:cNvCxnSpPr/>
          <p:nvPr/>
        </p:nvCxnSpPr>
        <p:spPr>
          <a:xfrm rot="10800000">
            <a:off x="3208020" y="4358640"/>
            <a:ext cx="571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31"/>
          <p:cNvCxnSpPr/>
          <p:nvPr/>
        </p:nvCxnSpPr>
        <p:spPr>
          <a:xfrm flipH="1">
            <a:off x="3810000" y="3573780"/>
            <a:ext cx="266700" cy="419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00" y="907766"/>
            <a:ext cx="4204700" cy="195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86" y="2997614"/>
            <a:ext cx="4374372" cy="203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7874" y="2964192"/>
            <a:ext cx="4569908" cy="21238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5764" y="176191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2196245" y="1777959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3446" y="3968722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2372995" y="3899064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4511151" y="4095798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6893675" y="3981091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664144" y="921557"/>
            <a:ext cx="4803249" cy="228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discrimination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in all.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Finland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and Often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Hungary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decrease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Spain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Often and Always. 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4426650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Discrimination at Work </a:t>
            </a:r>
            <a:endParaRPr b="0" i="0" sz="32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dentificación de empleado" id="201" name="Google Shape;201;p33"/>
          <p:cNvGrpSpPr/>
          <p:nvPr/>
        </p:nvGrpSpPr>
        <p:grpSpPr>
          <a:xfrm>
            <a:off x="7366533" y="2870292"/>
            <a:ext cx="1409844" cy="1198367"/>
            <a:chOff x="2436223" y="2247900"/>
            <a:chExt cx="762000" cy="647700"/>
          </a:xfrm>
        </p:grpSpPr>
        <p:sp>
          <p:nvSpPr>
            <p:cNvPr id="202" name="Google Shape;202;p33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dentificación de empleado" id="208" name="Google Shape;208;p34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09" name="Google Shape;209;p34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4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0" t="7545"/>
          <a:stretch/>
        </p:blipFill>
        <p:spPr>
          <a:xfrm>
            <a:off x="280979" y="1041091"/>
            <a:ext cx="8341642" cy="3749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34"/>
          <p:cNvGrpSpPr/>
          <p:nvPr/>
        </p:nvGrpSpPr>
        <p:grpSpPr>
          <a:xfrm>
            <a:off x="7822382" y="1359017"/>
            <a:ext cx="965138" cy="1076218"/>
            <a:chOff x="7897883" y="1359017"/>
            <a:chExt cx="965138" cy="1076218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5" name="Google Shape;215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7922142" y="1389143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dentificación de empleado" id="220" name="Google Shape;220;p35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21" name="Google Shape;221;p35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5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 | 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5"/>
          <p:cNvGrpSpPr/>
          <p:nvPr/>
        </p:nvGrpSpPr>
        <p:grpSpPr>
          <a:xfrm>
            <a:off x="0" y="900522"/>
            <a:ext cx="6693404" cy="4131218"/>
            <a:chOff x="181139" y="979488"/>
            <a:chExt cx="6693404" cy="4131218"/>
          </a:xfrm>
        </p:grpSpPr>
        <p:pic>
          <p:nvPicPr>
            <p:cNvPr id="225" name="Google Shape;225;p35"/>
            <p:cNvPicPr preferRelativeResize="0"/>
            <p:nvPr/>
          </p:nvPicPr>
          <p:blipFill rotWithShape="1">
            <a:blip r:embed="rId3">
              <a:alphaModFix/>
            </a:blip>
            <a:srcRect b="0" l="0" r="10381" t="4573"/>
            <a:stretch/>
          </p:blipFill>
          <p:spPr>
            <a:xfrm>
              <a:off x="977705" y="979488"/>
              <a:ext cx="4968262" cy="4131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5"/>
            <p:cNvPicPr preferRelativeResize="0"/>
            <p:nvPr/>
          </p:nvPicPr>
          <p:blipFill rotWithShape="1">
            <a:blip r:embed="rId4">
              <a:alphaModFix/>
            </a:blip>
            <a:srcRect b="72553" l="89845" r="0" t="8724"/>
            <a:stretch/>
          </p:blipFill>
          <p:spPr>
            <a:xfrm>
              <a:off x="5945967" y="4221291"/>
              <a:ext cx="928576" cy="836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5"/>
            <p:cNvSpPr/>
            <p:nvPr/>
          </p:nvSpPr>
          <p:spPr>
            <a:xfrm>
              <a:off x="195207" y="1033974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81139" y="2640752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81139" y="3432856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women</a:t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81139" y="422129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95207" y="185582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Lesbian women</a:t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1448969" y="111840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1448969" y="1892198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1448969" y="2668894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448969" y="3453825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448969" y="427068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5"/>
          <p:cNvSpPr txBox="1"/>
          <p:nvPr/>
        </p:nvSpPr>
        <p:spPr>
          <a:xfrm>
            <a:off x="5764828" y="918877"/>
            <a:ext cx="3265624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generally.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Gay and bisexual men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less discriminated.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Lesbians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highest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Never.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Transexuals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still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5"/>
          <p:cNvCxnSpPr/>
          <p:nvPr/>
        </p:nvCxnSpPr>
        <p:spPr>
          <a:xfrm>
            <a:off x="2507870" y="2338104"/>
            <a:ext cx="25182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2749920" y="1073061"/>
            <a:ext cx="0" cy="3680475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5281460" y="1073058"/>
            <a:ext cx="0" cy="368047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2" y="798761"/>
            <a:ext cx="4437322" cy="20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44" y="2911801"/>
            <a:ext cx="4407056" cy="205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548" y="2989830"/>
            <a:ext cx="4376790" cy="20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131388" y="181333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2406577" y="1696378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112698" y="392637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2440133" y="3915463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728810" y="3875507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967220" y="3875507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dentificación de empleado" id="254" name="Google Shape;254;p36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55" name="Google Shape;255;p36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6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 | 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8638" y="873047"/>
            <a:ext cx="4407056" cy="1947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increase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3 countries.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discriminated is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unlikely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Finland.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Hungary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presents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evolution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Spain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improvements.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/>
        </p:nvSpPr>
        <p:spPr>
          <a:xfrm>
            <a:off x="4332515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About the Topic</a:t>
            </a:r>
            <a:endParaRPr b="0" i="0" sz="3200" u="none" cap="none" strike="noStrike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4332515" y="2212005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Discrimination by Healthcare</a:t>
            </a:r>
            <a:endParaRPr b="0" i="0" sz="3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tetoscopio"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482" y="3289223"/>
            <a:ext cx="1492052" cy="14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8248"/>
          <a:stretch/>
        </p:blipFill>
        <p:spPr>
          <a:xfrm>
            <a:off x="262543" y="1166016"/>
            <a:ext cx="7435123" cy="3715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7210820" y="2260290"/>
            <a:ext cx="20008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    ?</a:t>
            </a:r>
            <a:endParaRPr b="0" i="0" sz="5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tetoscopio" id="271" name="Google Shape;2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by healthcare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38"/>
          <p:cNvGrpSpPr/>
          <p:nvPr/>
        </p:nvGrpSpPr>
        <p:grpSpPr>
          <a:xfrm>
            <a:off x="7719719" y="2363863"/>
            <a:ext cx="817950" cy="912090"/>
            <a:chOff x="7897883" y="1359017"/>
            <a:chExt cx="965138" cy="1076218"/>
          </a:xfrm>
        </p:grpSpPr>
        <p:pic>
          <p:nvPicPr>
            <p:cNvPr id="274" name="Google Shape;27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5" name="Google Shape;275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7922142" y="1389143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b="0" l="0" r="0" t="5338"/>
          <a:stretch/>
        </p:blipFill>
        <p:spPr>
          <a:xfrm>
            <a:off x="341537" y="1089052"/>
            <a:ext cx="7734650" cy="3828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etoscopio" id="281" name="Google Shape;2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topic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1320344" y="2709771"/>
            <a:ext cx="6330415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8547"/>
          <a:stretch/>
        </p:blipFill>
        <p:spPr>
          <a:xfrm>
            <a:off x="402406" y="1082180"/>
            <a:ext cx="7343554" cy="3890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etoscopio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40"/>
          <p:cNvGrpSpPr/>
          <p:nvPr/>
        </p:nvGrpSpPr>
        <p:grpSpPr>
          <a:xfrm>
            <a:off x="5520270" y="1888065"/>
            <a:ext cx="951979" cy="1727200"/>
            <a:chOff x="5520270" y="1888065"/>
            <a:chExt cx="951979" cy="1727200"/>
          </a:xfrm>
        </p:grpSpPr>
        <p:sp>
          <p:nvSpPr>
            <p:cNvPr id="292" name="Google Shape;292;p40"/>
            <p:cNvSpPr/>
            <p:nvPr/>
          </p:nvSpPr>
          <p:spPr>
            <a:xfrm>
              <a:off x="5520270" y="1888065"/>
              <a:ext cx="220132" cy="172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617114" y="1935690"/>
              <a:ext cx="855135" cy="123825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etoscopio"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6813"/>
          <a:stretch/>
        </p:blipFill>
        <p:spPr>
          <a:xfrm>
            <a:off x="339485" y="842693"/>
            <a:ext cx="7621308" cy="407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etoscopio"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68736" l="6598" r="72454" t="10752"/>
          <a:stretch/>
        </p:blipFill>
        <p:spPr>
          <a:xfrm>
            <a:off x="6461311" y="3900882"/>
            <a:ext cx="1367406" cy="9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762140" y="253732"/>
            <a:ext cx="74339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 : Finland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24051" y="842693"/>
            <a:ext cx="6196882" cy="4106812"/>
            <a:chOff x="424051" y="842693"/>
            <a:chExt cx="6196882" cy="4106812"/>
          </a:xfrm>
        </p:grpSpPr>
        <p:pic>
          <p:nvPicPr>
            <p:cNvPr id="309" name="Google Shape;30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9869" y="842693"/>
              <a:ext cx="5961064" cy="4106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42"/>
            <p:cNvSpPr/>
            <p:nvPr/>
          </p:nvSpPr>
          <p:spPr>
            <a:xfrm>
              <a:off x="433326" y="851472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 needs ignored</a:t>
              </a: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424053" y="1997448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Inappropriate curiosity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comments</a:t>
              </a:r>
              <a:endParaRPr/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424054" y="1424459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Pressure to undergo medical/psychological test</a:t>
              </a:r>
              <a:endParaRPr/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424052" y="2549384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avoided healthcare services</a:t>
              </a:r>
              <a:endParaRPr/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424052" y="3121896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Having to change GP/specialist due to their negative reaction</a:t>
              </a:r>
              <a:endParaRPr/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424051" y="3649401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Foregoing treatment for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fear of reaction</a:t>
              </a:r>
              <a:endParaRPr/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433326" y="4256892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Difficulty in gaining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 to healthcare</a:t>
              </a:r>
              <a:endParaRPr/>
            </a:p>
          </p:txBody>
        </p:sp>
      </p:grpSp>
      <p:sp>
        <p:nvSpPr>
          <p:cNvPr id="317" name="Google Shape;317;p42"/>
          <p:cNvSpPr/>
          <p:nvPr/>
        </p:nvSpPr>
        <p:spPr>
          <a:xfrm>
            <a:off x="389985" y="2503425"/>
            <a:ext cx="5862315" cy="52750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834467" y="2617120"/>
            <a:ext cx="550333" cy="2899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4332515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3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43"/>
          <p:cNvGrpSpPr/>
          <p:nvPr/>
        </p:nvGrpSpPr>
        <p:grpSpPr>
          <a:xfrm>
            <a:off x="7459993" y="2918460"/>
            <a:ext cx="1178894" cy="1180385"/>
            <a:chOff x="4189089" y="2193602"/>
            <a:chExt cx="753670" cy="754623"/>
          </a:xfrm>
        </p:grpSpPr>
        <p:sp>
          <p:nvSpPr>
            <p:cNvPr descr="Investigación" id="325" name="Google Shape;325;p43"/>
            <p:cNvSpPr/>
            <p:nvPr/>
          </p:nvSpPr>
          <p:spPr>
            <a:xfrm>
              <a:off x="4189089" y="2193602"/>
              <a:ext cx="753670" cy="754623"/>
            </a:xfrm>
            <a:custGeom>
              <a:rect b="b" l="l" r="r" t="t"/>
              <a:pathLst>
                <a:path extrusionOk="0" h="754623" w="753670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Investigación" id="326" name="Google Shape;326;p43"/>
            <p:cNvSpPr/>
            <p:nvPr/>
          </p:nvSpPr>
          <p:spPr>
            <a:xfrm>
              <a:off x="4271962" y="2335165"/>
              <a:ext cx="410527" cy="301354"/>
            </a:xfrm>
            <a:custGeom>
              <a:rect b="b" l="l" r="r" t="t"/>
              <a:pathLst>
                <a:path extrusionOk="0" h="301354" w="410527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846994" y="914400"/>
            <a:ext cx="7577359" cy="365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44"/>
          <p:cNvGrpSpPr/>
          <p:nvPr/>
        </p:nvGrpSpPr>
        <p:grpSpPr>
          <a:xfrm>
            <a:off x="188075" y="194895"/>
            <a:ext cx="753670" cy="754623"/>
            <a:chOff x="4189089" y="2193602"/>
            <a:chExt cx="753670" cy="754623"/>
          </a:xfrm>
        </p:grpSpPr>
        <p:sp>
          <p:nvSpPr>
            <p:cNvPr descr="Investigación" id="333" name="Google Shape;333;p44"/>
            <p:cNvSpPr/>
            <p:nvPr/>
          </p:nvSpPr>
          <p:spPr>
            <a:xfrm>
              <a:off x="4189089" y="2193602"/>
              <a:ext cx="753670" cy="754623"/>
            </a:xfrm>
            <a:custGeom>
              <a:rect b="b" l="l" r="r" t="t"/>
              <a:pathLst>
                <a:path extrusionOk="0" h="754623" w="753670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Investigación" id="334" name="Google Shape;334;p44"/>
            <p:cNvSpPr/>
            <p:nvPr/>
          </p:nvSpPr>
          <p:spPr>
            <a:xfrm>
              <a:off x="4271962" y="2335165"/>
              <a:ext cx="410527" cy="301354"/>
            </a:xfrm>
            <a:custGeom>
              <a:rect b="b" l="l" r="r" t="t"/>
              <a:pathLst>
                <a:path extrusionOk="0" h="301354" w="410527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4"/>
          <p:cNvSpPr/>
          <p:nvPr/>
        </p:nvSpPr>
        <p:spPr>
          <a:xfrm>
            <a:off x="1024854" y="813218"/>
            <a:ext cx="4095789" cy="1475405"/>
          </a:xfrm>
          <a:prstGeom prst="flowChartMultidocument">
            <a:avLst/>
          </a:prstGeom>
          <a:solidFill>
            <a:schemeClr val="lt1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things are improving at work, we need to continue working for improving conditions at school and in healthcare. 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 flipH="1">
            <a:off x="3931920" y="2244796"/>
            <a:ext cx="4930782" cy="1357365"/>
          </a:xfrm>
          <a:prstGeom prst="flowChartMultidocumen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 gender people are the most discriminated generally, followed by lesbians, but at school gay are the most. 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397890" y="3619019"/>
            <a:ext cx="4349370" cy="1252905"/>
          </a:xfrm>
          <a:prstGeom prst="flowChartInternalStorage">
            <a:avLst/>
          </a:prstGeom>
          <a:solidFill>
            <a:schemeClr val="lt1"/>
          </a:solidFill>
          <a:ln cap="flat" cmpd="sng" w="25400">
            <a:solidFill>
              <a:srgbClr val="E8C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Finland seems to be the more respectful country, but they need to focus on improving their healthcare.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703">
            <a:off x="2004268" y="1516947"/>
            <a:ext cx="2466842" cy="29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/>
        </p:nvSpPr>
        <p:spPr>
          <a:xfrm>
            <a:off x="2032918" y="3361021"/>
            <a:ext cx="7428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Let’s make EU </a:t>
            </a:r>
            <a:r>
              <a:rPr b="0" i="0" lang="en" sz="4400" u="none" cap="none" strike="noStrike">
                <a:solidFill>
                  <a:srgbClr val="FF0000"/>
                </a:solidFill>
                <a:latin typeface="Baumans"/>
                <a:ea typeface="Baumans"/>
                <a:cs typeface="Baumans"/>
                <a:sym typeface="Baumans"/>
              </a:rPr>
              <a:t>P</a:t>
            </a:r>
            <a:r>
              <a:rPr b="0" i="0" lang="en" sz="4400" u="none" cap="none" strike="noStrike">
                <a:solidFill>
                  <a:srgbClr val="FF9900"/>
                </a:solidFill>
                <a:latin typeface="Baumans"/>
                <a:ea typeface="Baumans"/>
                <a:cs typeface="Baumans"/>
                <a:sym typeface="Baumans"/>
              </a:rPr>
              <a:t>R</a:t>
            </a:r>
            <a:r>
              <a:rPr b="0" i="0" lang="en" sz="4400" u="none" cap="none" strike="noStrike">
                <a:solidFill>
                  <a:srgbClr val="FFFF00"/>
                </a:solidFill>
                <a:latin typeface="Baumans"/>
                <a:ea typeface="Baumans"/>
                <a:cs typeface="Baumans"/>
                <a:sym typeface="Baumans"/>
              </a:rPr>
              <a:t>I</a:t>
            </a:r>
            <a:r>
              <a:rPr b="0" i="0" lang="en" sz="4400" u="none" cap="none" strike="noStrike">
                <a:solidFill>
                  <a:srgbClr val="006600"/>
                </a:solidFill>
                <a:latin typeface="Baumans"/>
                <a:ea typeface="Baumans"/>
                <a:cs typeface="Baumans"/>
                <a:sym typeface="Baumans"/>
              </a:rPr>
              <a:t>D</a:t>
            </a:r>
            <a:r>
              <a:rPr b="0" i="0" lang="en" sz="4400" u="none" cap="none" strike="noStrike">
                <a:solidFill>
                  <a:srgbClr val="0000FF"/>
                </a:solidFill>
                <a:latin typeface="Baumans"/>
                <a:ea typeface="Baumans"/>
                <a:cs typeface="Baumans"/>
                <a:sym typeface="Baumans"/>
              </a:rPr>
              <a:t>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8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for </a:t>
            </a:r>
            <a:r>
              <a:rPr b="1" i="0" lang="en" sz="3600" u="none" cap="none" strike="noStrike">
                <a:solidFill>
                  <a:srgbClr val="7030A0"/>
                </a:solidFill>
                <a:latin typeface="Bodoni"/>
                <a:ea typeface="Bodoni"/>
                <a:cs typeface="Bodoni"/>
                <a:sym typeface="Bodoni"/>
              </a:rPr>
              <a:t>all</a:t>
            </a:r>
            <a:endParaRPr b="1" i="0" sz="3200" u="none" cap="none" strike="noStrike">
              <a:solidFill>
                <a:srgbClr val="7030A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7381056" y="164837"/>
            <a:ext cx="147842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marta-santiago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431500" y="712703"/>
            <a:ext cx="4886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Pride </a:t>
            </a:r>
            <a:r>
              <a:rPr b="0" i="0" lang="en" sz="3200" u="none" cap="none" strike="noStrike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NOT</a:t>
            </a:r>
            <a:r>
              <a:rPr b="0" i="0" lang="en" sz="32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 Prejudice</a:t>
            </a:r>
            <a:endParaRPr/>
          </a:p>
        </p:txBody>
      </p:sp>
      <p:grpSp>
        <p:nvGrpSpPr>
          <p:cNvPr id="346" name="Google Shape;346;p45"/>
          <p:cNvGrpSpPr/>
          <p:nvPr/>
        </p:nvGrpSpPr>
        <p:grpSpPr>
          <a:xfrm>
            <a:off x="6640782" y="196366"/>
            <a:ext cx="759879" cy="213272"/>
            <a:chOff x="5120393" y="4634061"/>
            <a:chExt cx="1781175" cy="499914"/>
          </a:xfrm>
        </p:grpSpPr>
        <p:sp>
          <p:nvSpPr>
            <p:cNvPr id="347" name="Google Shape;347;p45"/>
            <p:cNvSpPr/>
            <p:nvPr/>
          </p:nvSpPr>
          <p:spPr>
            <a:xfrm>
              <a:off x="5120393" y="4634061"/>
              <a:ext cx="1781175" cy="4999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para empresa: una guía paso a paso para Mercadólogos" id="348" name="Google Shape;34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59481" y="4686300"/>
              <a:ext cx="1623037" cy="3952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2638" y="4632960"/>
            <a:ext cx="1579126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6258238" y="4376583"/>
            <a:ext cx="24675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07/2021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72855">
            <a:off x="202054" y="3111807"/>
            <a:ext cx="4919330" cy="143786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73" name="Google Shape;73;p7"/>
          <p:cNvSpPr txBox="1"/>
          <p:nvPr>
            <p:ph type="title"/>
          </p:nvPr>
        </p:nvSpPr>
        <p:spPr>
          <a:xfrm>
            <a:off x="312000" y="89741"/>
            <a:ext cx="8520000" cy="1083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 related with homophobia are increasing worldwide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7657">
            <a:off x="1358208" y="1084899"/>
            <a:ext cx="3615068" cy="334204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5952">
            <a:off x="4863490" y="1259785"/>
            <a:ext cx="3760856" cy="249865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12600">
            <a:off x="2118156" y="2455433"/>
            <a:ext cx="3955690" cy="286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32609">
            <a:off x="4463085" y="3708508"/>
            <a:ext cx="3551902" cy="85749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/>
        </p:nvSpPr>
        <p:spPr>
          <a:xfrm>
            <a:off x="4426651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The “Dataset”</a:t>
            </a:r>
            <a:endParaRPr b="0" i="0" sz="32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434849" y="371760"/>
            <a:ext cx="5619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Survey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2430291" y="3302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{DFC5D37B-38F8-4DA3-B5D2-20C861DA7179}</a:tableStyleId>
              </a:tblPr>
              <a:tblGrid>
                <a:gridCol w="2143750"/>
                <a:gridCol w="2143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rgbClr val="FFD700"/>
                          </a:solidFill>
                        </a:rPr>
                        <a:t>2012</a:t>
                      </a:r>
                      <a:endParaRPr sz="1600" u="none" cap="none" strike="noStrike">
                        <a:solidFill>
                          <a:srgbClr val="FFD7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rgbClr val="FFD700"/>
                          </a:solidFill>
                        </a:rPr>
                        <a:t>2019</a:t>
                      </a:r>
                      <a:endParaRPr sz="1600" u="none" cap="none" strike="noStrike">
                        <a:solidFill>
                          <a:srgbClr val="FFD7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93,079 respondents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139,799 respondents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" name="Google Shape;89;p9"/>
          <p:cNvSpPr txBox="1"/>
          <p:nvPr/>
        </p:nvSpPr>
        <p:spPr>
          <a:xfrm>
            <a:off x="1919514" y="2362368"/>
            <a:ext cx="53049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Largest survey in EU about LGBTI people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3714480" y="131681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34EA2"/>
                </a:solidFill>
                <a:latin typeface="Arial"/>
                <a:ea typeface="Arial"/>
                <a:cs typeface="Arial"/>
                <a:sym typeface="Arial"/>
              </a:rPr>
              <a:t>EU LGBTI Survey </a:t>
            </a:r>
            <a:endParaRPr b="1" i="0" sz="36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9" y="1205876"/>
            <a:ext cx="2120210" cy="9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2329623" y="459405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www.lgbtisurvey.eu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0" y="2382393"/>
            <a:ext cx="4136064" cy="17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/>
            </a:br>
            <a:r>
              <a:rPr lang="en" sz="1800"/>
              <a:t>		</a:t>
            </a:r>
            <a:br>
              <a:rPr lang="en" sz="1800"/>
            </a:br>
            <a:endParaRPr sz="1800"/>
          </a:p>
        </p:txBody>
      </p:sp>
      <p:graphicFrame>
        <p:nvGraphicFramePr>
          <p:cNvPr id="98" name="Google Shape;98;p23"/>
          <p:cNvGraphicFramePr/>
          <p:nvPr/>
        </p:nvGraphicFramePr>
        <p:xfrm>
          <a:off x="360681" y="1689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{3499EF89-296C-4AD9-A039-B7BE8038DF2E}</a:tableStyleId>
              </a:tblPr>
              <a:tblGrid>
                <a:gridCol w="2658700"/>
                <a:gridCol w="2769575"/>
                <a:gridCol w="1338275"/>
                <a:gridCol w="1595125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Public perceptions trends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Discrimination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Right awareness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Safe environment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Physical/sexual violence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Harassment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Social Context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  General approach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</a:rPr>
                        <a:t>  Specific topics: 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0000FF"/>
                          </a:highlight>
                        </a:rPr>
                        <a:t>School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</a:rPr>
                        <a:t> 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Work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Healthcare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Austria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Belgium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Bulgaria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Croatia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Cyprus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Czechia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Denmark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Estonia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Finland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France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Germany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Greece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Hungary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Ireland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Italy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Latvia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Lithuania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Luxembourg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Netherlands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North Macedonia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Poland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Portugal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Romania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Serbia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Slovakia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Slovenia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</a:rPr>
                        <a:t>Spain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Sweden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United Kingdom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Google Shape;99;p23"/>
          <p:cNvGraphicFramePr/>
          <p:nvPr/>
        </p:nvGraphicFramePr>
        <p:xfrm>
          <a:off x="360680" y="112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{DFC5D37B-38F8-4DA3-B5D2-20C861DA7179}</a:tableStyleId>
              </a:tblPr>
              <a:tblGrid>
                <a:gridCol w="2648150"/>
                <a:gridCol w="2696025"/>
                <a:gridCol w="3017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SURVEY SECTIONS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DISCRIMINATION TOPICS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COUNTRIES COVERED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3"/>
          <p:cNvSpPr txBox="1"/>
          <p:nvPr/>
        </p:nvSpPr>
        <p:spPr>
          <a:xfrm>
            <a:off x="434849" y="371760"/>
            <a:ext cx="5619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Survey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4332515" y="2212005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General approach to discrimination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obal - Free arrows icons" id="106" name="Google Shape;1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6237" y="3287855"/>
            <a:ext cx="1242200" cy="12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6356"/>
          <a:stretch/>
        </p:blipFill>
        <p:spPr>
          <a:xfrm>
            <a:off x="442590" y="749481"/>
            <a:ext cx="7452279" cy="4303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bal - Free arrows icons" id="112" name="Google Shape;1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topic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231124" y="860805"/>
            <a:ext cx="6835305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559968" y="2854371"/>
            <a:ext cx="7030898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3">
            <a:alphaModFix/>
          </a:blip>
          <a:srcRect b="0" l="0" r="0" t="6751"/>
          <a:stretch/>
        </p:blipFill>
        <p:spPr>
          <a:xfrm>
            <a:off x="872454" y="985522"/>
            <a:ext cx="6761528" cy="3484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bal - Free arrows icons" id="121" name="Google Shape;1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6"/>
          <p:cNvGrpSpPr/>
          <p:nvPr/>
        </p:nvGrpSpPr>
        <p:grpSpPr>
          <a:xfrm>
            <a:off x="7819237" y="1359017"/>
            <a:ext cx="982824" cy="1076218"/>
            <a:chOff x="7880197" y="1359017"/>
            <a:chExt cx="982824" cy="1076218"/>
          </a:xfrm>
        </p:grpSpPr>
        <p:pic>
          <p:nvPicPr>
            <p:cNvPr id="124" name="Google Shape;12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5" name="Google Shape;12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880197" y="1498200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Martaken</dc:creator>
</cp:coreProperties>
</file>