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 uri="http://customooxmlschemas.google.com/">
      <go:slidesCustomData xmlns:go="http://customooxmlschemas.google.com/" r:id="rId36" roundtripDataSignature="AMtx7miyU2AzwrLfBifz1A2zjYRpFX4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9" name="Shape 9"/>
        <p:cNvGrpSpPr/>
        <p:nvPr/>
      </p:nvGrpSpPr>
      <p:grpSpPr>
        <a:xfrm>
          <a:off x="0" y="0"/>
          <a:ext cx="0" cy="0"/>
          <a:chOff x="0" y="0"/>
          <a:chExt cx="0" cy="0"/>
        </a:xfrm>
      </p:grpSpPr>
      <p:sp>
        <p:nvSpPr>
          <p:cNvPr id="10" name="Google Shape;10;p30"/>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 name="Google Shape;11;p30"/>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371475" lvl="0" marL="457200" algn="l">
              <a:lnSpc>
                <a:spcPct val="100000"/>
              </a:lnSpc>
              <a:spcBef>
                <a:spcPts val="5900"/>
              </a:spcBef>
              <a:spcAft>
                <a:spcPts val="0"/>
              </a:spcAft>
              <a:buSzPts val="2250"/>
              <a:buChar char="•"/>
              <a:defRPr/>
            </a:lvl1pPr>
            <a:lvl2pPr indent="-371475" lvl="1" marL="914400" algn="l">
              <a:lnSpc>
                <a:spcPct val="100000"/>
              </a:lnSpc>
              <a:spcBef>
                <a:spcPts val="5900"/>
              </a:spcBef>
              <a:spcAft>
                <a:spcPts val="0"/>
              </a:spcAft>
              <a:buSzPts val="2250"/>
              <a:buChar char="•"/>
              <a:defRPr/>
            </a:lvl2pPr>
            <a:lvl3pPr indent="-371475" lvl="2" marL="1371600" algn="l">
              <a:lnSpc>
                <a:spcPct val="100000"/>
              </a:lnSpc>
              <a:spcBef>
                <a:spcPts val="5900"/>
              </a:spcBef>
              <a:spcAft>
                <a:spcPts val="0"/>
              </a:spcAft>
              <a:buSzPts val="2250"/>
              <a:buChar char="•"/>
              <a:defRPr/>
            </a:lvl3pPr>
            <a:lvl4pPr indent="-371475" lvl="3" marL="1828800" algn="l">
              <a:lnSpc>
                <a:spcPct val="100000"/>
              </a:lnSpc>
              <a:spcBef>
                <a:spcPts val="5900"/>
              </a:spcBef>
              <a:spcAft>
                <a:spcPts val="0"/>
              </a:spcAft>
              <a:buSzPts val="2250"/>
              <a:buChar char="•"/>
              <a:defRPr/>
            </a:lvl4pPr>
            <a:lvl5pPr indent="-371475" lvl="4" marL="2286000" algn="l">
              <a:lnSpc>
                <a:spcPct val="100000"/>
              </a:lnSpc>
              <a:spcBef>
                <a:spcPts val="5900"/>
              </a:spcBef>
              <a:spcAft>
                <a:spcPts val="0"/>
              </a:spcAft>
              <a:buSzPts val="2250"/>
              <a:buChar char="•"/>
              <a:defRPr/>
            </a:lvl5pPr>
            <a:lvl6pPr indent="-371475" lvl="5" marL="2743200" algn="l">
              <a:lnSpc>
                <a:spcPct val="100000"/>
              </a:lnSpc>
              <a:spcBef>
                <a:spcPts val="5900"/>
              </a:spcBef>
              <a:spcAft>
                <a:spcPts val="0"/>
              </a:spcAft>
              <a:buSzPts val="2250"/>
              <a:buChar char="•"/>
              <a:defRPr/>
            </a:lvl6pPr>
            <a:lvl7pPr indent="-371475" lvl="6" marL="3200400" algn="l">
              <a:lnSpc>
                <a:spcPct val="100000"/>
              </a:lnSpc>
              <a:spcBef>
                <a:spcPts val="5900"/>
              </a:spcBef>
              <a:spcAft>
                <a:spcPts val="0"/>
              </a:spcAft>
              <a:buSzPts val="2250"/>
              <a:buChar char="•"/>
              <a:defRPr/>
            </a:lvl7pPr>
            <a:lvl8pPr indent="-371475" lvl="7" marL="3657600" algn="l">
              <a:lnSpc>
                <a:spcPct val="100000"/>
              </a:lnSpc>
              <a:spcBef>
                <a:spcPts val="5900"/>
              </a:spcBef>
              <a:spcAft>
                <a:spcPts val="0"/>
              </a:spcAft>
              <a:buSzPts val="2250"/>
              <a:buChar char="•"/>
              <a:defRPr/>
            </a:lvl8pPr>
            <a:lvl9pPr indent="-371475" lvl="8" marL="4114800" algn="l">
              <a:lnSpc>
                <a:spcPct val="100000"/>
              </a:lnSpc>
              <a:spcBef>
                <a:spcPts val="5900"/>
              </a:spcBef>
              <a:spcAft>
                <a:spcPts val="0"/>
              </a:spcAft>
              <a:buSzPts val="2250"/>
              <a:buChar char="•"/>
              <a:defRPr/>
            </a:lvl9pPr>
          </a:lstStyle>
          <a:p/>
        </p:txBody>
      </p:sp>
      <p:sp>
        <p:nvSpPr>
          <p:cNvPr id="12" name="Google Shape;12;p3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13" name="Google Shape;13;p3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14" name="Google Shape;14;p30"/>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3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19" name="Google Shape;19;p32"/>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20" name="Google Shape;20;p3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1" name="Google Shape;21;p3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2" name="Google Shape;22;p32"/>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3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27" name="Google Shape;27;p34"/>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28" name="Google Shape;28;p3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29" name="Google Shape;29;p3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000" u="none" cap="none" strike="noStrike">
                <a:solidFill>
                  <a:srgbClr val="FFFFFF"/>
                </a:solidFill>
                <a:latin typeface="Helvetica Neue"/>
                <a:ea typeface="Helvetica Neue"/>
                <a:cs typeface="Helvetica Neue"/>
                <a:sym typeface="Helvetica Neue"/>
              </a:defRPr>
            </a:lvl9pPr>
          </a:lstStyle>
          <a:p/>
        </p:txBody>
      </p:sp>
      <p:sp>
        <p:nvSpPr>
          <p:cNvPr id="30" name="Google Shape;30;p34"/>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11200" u="none" cap="none" strike="noStrike">
                <a:solidFill>
                  <a:srgbClr val="FFFFFF"/>
                </a:solidFill>
                <a:latin typeface="Helvetica Neue"/>
                <a:ea typeface="Helvetica Neue"/>
                <a:cs typeface="Helvetica Neue"/>
                <a:sym typeface="Helvetica Neue"/>
              </a:defRPr>
            </a:lvl9pPr>
          </a:lstStyle>
          <a:p/>
        </p:txBody>
      </p:sp>
      <p:sp>
        <p:nvSpPr>
          <p:cNvPr id="7" name="Google Shape;7;p29"/>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8" name="Google Shape;8;p29"/>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5" name="Shape 15"/>
        <p:cNvGrpSpPr/>
        <p:nvPr/>
      </p:nvGrpSpPr>
      <p:grpSpPr>
        <a:xfrm>
          <a:off x="0" y="0"/>
          <a:ext cx="0" cy="0"/>
          <a:chOff x="0" y="0"/>
          <a:chExt cx="0" cy="0"/>
        </a:xfrm>
      </p:grpSpPr>
      <p:sp>
        <p:nvSpPr>
          <p:cNvPr id="16" name="Google Shape;16;p31"/>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 name="Shape 23"/>
        <p:cNvGrpSpPr/>
        <p:nvPr/>
      </p:nvGrpSpPr>
      <p:grpSpPr>
        <a:xfrm>
          <a:off x="0" y="0"/>
          <a:ext cx="0" cy="0"/>
          <a:chOff x="0" y="0"/>
          <a:chExt cx="0" cy="0"/>
        </a:xfrm>
      </p:grpSpPr>
      <p:sp>
        <p:nvSpPr>
          <p:cNvPr id="24" name="Google Shape;24;p33"/>
          <p:cNvSpPr txBox="1"/>
          <p:nvPr>
            <p:ph idx="12" type="sldNum"/>
          </p:nvPr>
        </p:nvSpPr>
        <p:spPr>
          <a:xfrm>
            <a:off x="11958637" y="13081000"/>
            <a:ext cx="452437" cy="460375"/>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s://www.weforum.org/agenda/2019/01/this-is-how-companies-in-japan-are-fighting-sleeplessness-epidemi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 name="Shape 34"/>
        <p:cNvGrpSpPr/>
        <p:nvPr/>
      </p:nvGrpSpPr>
      <p:grpSpPr>
        <a:xfrm>
          <a:off x="0" y="0"/>
          <a:ext cx="0" cy="0"/>
          <a:chOff x="0" y="0"/>
          <a:chExt cx="0" cy="0"/>
        </a:xfrm>
      </p:grpSpPr>
      <p:sp>
        <p:nvSpPr>
          <p:cNvPr id="35" name="Google Shape;35;p1"/>
          <p:cNvSpPr txBox="1"/>
          <p:nvPr/>
        </p:nvSpPr>
        <p:spPr>
          <a:xfrm>
            <a:off x="559475" y="725375"/>
            <a:ext cx="11798400" cy="5490000"/>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36" name="Google Shape;36;p1"/>
          <p:cNvSpPr txBox="1"/>
          <p:nvPr/>
        </p:nvSpPr>
        <p:spPr>
          <a:xfrm>
            <a:off x="-30162" y="9442450"/>
            <a:ext cx="23982362" cy="37750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Truths &amp; Myths</a:t>
            </a:r>
            <a:endParaRPr b="0" i="0" sz="10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about time use </a:t>
            </a:r>
            <a:endParaRPr b="0" i="0" sz="10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10000"/>
              <a:buFont typeface="Helvetica Neue"/>
              <a:buNone/>
            </a:pPr>
            <a:r>
              <a:rPr b="0" i="0" lang="en-US" sz="10000" u="none" cap="none" strike="noStrike">
                <a:solidFill>
                  <a:srgbClr val="FFFFFF"/>
                </a:solidFill>
                <a:latin typeface="Helvetica Neue"/>
                <a:ea typeface="Helvetica Neue"/>
                <a:cs typeface="Helvetica Neue"/>
                <a:sym typeface="Helvetica Neue"/>
              </a:rPr>
              <a:t>in modern life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10"/>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95" name="Google Shape;95;p10"/>
          <p:cNvSpPr txBox="1"/>
          <p:nvPr/>
        </p:nvSpPr>
        <p:spPr>
          <a:xfrm>
            <a:off x="790575" y="12704762"/>
            <a:ext cx="16875124" cy="5286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*The French seem to spend much more time eating than the British – and in this respect the data actually goes in line with stereotypes about food culture. People in France, Greece, Italy and Spain report spending more time eating than people in most other European countries. The country where people spend the least time eating and drinking is the USA (63 minutes).</a:t>
            </a:r>
            <a:endParaRPr b="0" i="0" sz="1400" u="none" cap="none" strike="noStrike">
              <a:solidFill>
                <a:srgbClr val="000000"/>
              </a:solidFill>
              <a:latin typeface="Arial"/>
              <a:ea typeface="Arial"/>
              <a:cs typeface="Arial"/>
              <a:sym typeface="Arial"/>
            </a:endParaRPr>
          </a:p>
        </p:txBody>
      </p:sp>
      <p:pic>
        <p:nvPicPr>
          <p:cNvPr id="96" name="Google Shape;96;p10"/>
          <p:cNvPicPr preferRelativeResize="0"/>
          <p:nvPr/>
        </p:nvPicPr>
        <p:blipFill rotWithShape="1">
          <a:blip r:embed="rId3">
            <a:alphaModFix/>
          </a:blip>
          <a:srcRect b="0" l="0" r="0" t="0"/>
          <a:stretch/>
        </p:blipFill>
        <p:spPr>
          <a:xfrm>
            <a:off x="611187" y="2384425"/>
            <a:ext cx="14560549" cy="8945562"/>
          </a:xfrm>
          <a:prstGeom prst="rect">
            <a:avLst/>
          </a:prstGeom>
          <a:noFill/>
          <a:ln>
            <a:noFill/>
          </a:ln>
        </p:spPr>
      </p:pic>
      <p:sp>
        <p:nvSpPr>
          <p:cNvPr id="97" name="Google Shape;97;p10"/>
          <p:cNvSpPr txBox="1"/>
          <p:nvPr/>
        </p:nvSpPr>
        <p:spPr>
          <a:xfrm>
            <a:off x="14125575" y="2820987"/>
            <a:ext cx="922337" cy="894397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98" name="Google Shape;98;p10"/>
          <p:cNvSpPr txBox="1"/>
          <p:nvPr/>
        </p:nvSpPr>
        <p:spPr>
          <a:xfrm>
            <a:off x="16821150" y="3598862"/>
            <a:ext cx="6327775" cy="65166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Similarities on the daily activities around the globe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Common trends</a:t>
            </a:r>
            <a:r>
              <a:rPr b="0" i="0" lang="en-US" sz="3000" u="none" cap="none" strike="noStrike">
                <a:solidFill>
                  <a:srgbClr val="000000"/>
                </a:solidFill>
                <a:latin typeface="Helvetica Neue"/>
                <a:ea typeface="Helvetica Neue"/>
                <a:cs typeface="Helvetica Neue"/>
                <a:sym typeface="Helvetica Neue"/>
              </a:rPr>
              <a:t>: work, rest &amp; fun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a:t>
            </a:r>
            <a:r>
              <a:rPr b="0" i="0" lang="en-US" sz="3000" u="none" cap="none" strike="noStrike">
                <a:solidFill>
                  <a:srgbClr val="000000"/>
                </a:solidFill>
                <a:latin typeface="Helvetica Neue"/>
                <a:ea typeface="Helvetica Neue"/>
                <a:cs typeface="Helvetica Neue"/>
                <a:sym typeface="Helvetica Neue"/>
              </a:rPr>
              <a:t>Possible cultural differences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Provides important info for understanding general wellbeing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Differences in demographic, education &amp; economics all contribute to inequalities in work &amp; time use</a:t>
            </a:r>
            <a:endParaRPr b="0" i="0" sz="1400" u="none" cap="none" strike="noStrike">
              <a:solidFill>
                <a:srgbClr val="000000"/>
              </a:solidFill>
              <a:latin typeface="Arial"/>
              <a:ea typeface="Arial"/>
              <a:cs typeface="Arial"/>
              <a:sym typeface="Arial"/>
            </a:endParaRPr>
          </a:p>
        </p:txBody>
      </p:sp>
      <p:sp>
        <p:nvSpPr>
          <p:cNvPr id="99" name="Google Shape;99;p10"/>
          <p:cNvSpPr txBox="1"/>
          <p:nvPr/>
        </p:nvSpPr>
        <p:spPr>
          <a:xfrm>
            <a:off x="14960600" y="2160587"/>
            <a:ext cx="523875" cy="975677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00" name="Google Shape;100;p10"/>
          <p:cNvSpPr txBox="1"/>
          <p:nvPr/>
        </p:nvSpPr>
        <p:spPr>
          <a:xfrm>
            <a:off x="106362" y="1543050"/>
            <a:ext cx="768350" cy="10306050"/>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11"/>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pic>
        <p:nvPicPr>
          <p:cNvPr id="106" name="Google Shape;106;p11"/>
          <p:cNvPicPr preferRelativeResize="0"/>
          <p:nvPr/>
        </p:nvPicPr>
        <p:blipFill rotWithShape="1">
          <a:blip r:embed="rId3">
            <a:alphaModFix/>
          </a:blip>
          <a:srcRect b="0" l="0" r="0" t="0"/>
          <a:stretch/>
        </p:blipFill>
        <p:spPr>
          <a:xfrm>
            <a:off x="7670800" y="1485900"/>
            <a:ext cx="9042400" cy="1163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12"/>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12" name="Google Shape;112;p12"/>
          <p:cNvSpPr txBox="1"/>
          <p:nvPr/>
        </p:nvSpPr>
        <p:spPr>
          <a:xfrm>
            <a:off x="447675" y="1885950"/>
            <a:ext cx="3524250"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1.1 Sleep time</a:t>
            </a:r>
            <a:endParaRPr b="0" i="0" sz="1400" u="none" cap="none" strike="noStrike">
              <a:solidFill>
                <a:srgbClr val="000000"/>
              </a:solidFill>
              <a:latin typeface="Arial"/>
              <a:ea typeface="Arial"/>
              <a:cs typeface="Arial"/>
              <a:sym typeface="Arial"/>
            </a:endParaRPr>
          </a:p>
        </p:txBody>
      </p:sp>
      <p:sp>
        <p:nvSpPr>
          <p:cNvPr id="113" name="Google Shape;113;p12"/>
          <p:cNvSpPr txBox="1"/>
          <p:nvPr/>
        </p:nvSpPr>
        <p:spPr>
          <a:xfrm>
            <a:off x="15635288" y="1982787"/>
            <a:ext cx="8116887" cy="66817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Sleep AVR Time</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7hs AVR Japan vs 9hs in South Africa</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No really a correlation between Sleep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&amp; Paidwork</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More time working doesn’t necessarily means less sleep</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60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160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It's one of these things where you have an expectation: "A 24/7 society means you sleep less",' and that is demonstrably not the case.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pic>
        <p:nvPicPr>
          <p:cNvPr id="114" name="Google Shape;114;p12"/>
          <p:cNvPicPr preferRelativeResize="0"/>
          <p:nvPr/>
        </p:nvPicPr>
        <p:blipFill rotWithShape="1">
          <a:blip r:embed="rId3">
            <a:alphaModFix/>
          </a:blip>
          <a:srcRect b="0" l="797" r="796" t="0"/>
          <a:stretch/>
        </p:blipFill>
        <p:spPr>
          <a:xfrm>
            <a:off x="-447675" y="2714625"/>
            <a:ext cx="15198726" cy="7880350"/>
          </a:xfrm>
          <a:prstGeom prst="rect">
            <a:avLst/>
          </a:prstGeom>
          <a:noFill/>
          <a:ln>
            <a:noFill/>
          </a:ln>
        </p:spPr>
      </p:pic>
      <p:sp>
        <p:nvSpPr>
          <p:cNvPr id="115" name="Google Shape;115;p12"/>
          <p:cNvSpPr txBox="1"/>
          <p:nvPr/>
        </p:nvSpPr>
        <p:spPr>
          <a:xfrm>
            <a:off x="14365288" y="2160587"/>
            <a:ext cx="744537" cy="8547100"/>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16" name="Google Shape;116;p12"/>
          <p:cNvPicPr preferRelativeResize="0"/>
          <p:nvPr/>
        </p:nvPicPr>
        <p:blipFill rotWithShape="1">
          <a:blip r:embed="rId4">
            <a:alphaModFix/>
          </a:blip>
          <a:srcRect b="0" l="0" r="0" t="0"/>
          <a:stretch/>
        </p:blipFill>
        <p:spPr>
          <a:xfrm>
            <a:off x="18672175" y="8377237"/>
            <a:ext cx="4459287" cy="4402137"/>
          </a:xfrm>
          <a:prstGeom prst="rect">
            <a:avLst/>
          </a:prstGeom>
          <a:noFill/>
          <a:ln>
            <a:noFill/>
          </a:ln>
        </p:spPr>
      </p:pic>
      <p:sp>
        <p:nvSpPr>
          <p:cNvPr id="117" name="Google Shape;117;p12"/>
          <p:cNvSpPr txBox="1"/>
          <p:nvPr/>
        </p:nvSpPr>
        <p:spPr>
          <a:xfrm>
            <a:off x="790575" y="12647612"/>
            <a:ext cx="16875124" cy="6429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141414"/>
              </a:buClr>
              <a:buSzPts val="1400"/>
              <a:buFont typeface="Helvetica Neue"/>
              <a:buNone/>
            </a:pPr>
            <a:r>
              <a:rPr b="0" i="0" lang="en-US" sz="1400" u="none" cap="none" strike="noStrike">
                <a:solidFill>
                  <a:srgbClr val="141414"/>
                </a:solidFill>
                <a:latin typeface="Helvetica Neue"/>
                <a:ea typeface="Helvetica Neue"/>
                <a:cs typeface="Helvetica Neue"/>
                <a:sym typeface="Helvetica Neue"/>
              </a:rPr>
              <a:t>*Not all developed economies rest well; South Korea and Japan are the world’s worst countries when it comes to getting a good night’s sleep. The problem of sleeplessness in Japan is well-documented, particularly in relation to the phenomenon of </a:t>
            </a:r>
            <a:r>
              <a:rPr b="0" i="0" lang="en-US" sz="1400" u="sng" cap="none" strike="noStrike">
                <a:solidFill>
                  <a:srgbClr val="1155CC"/>
                </a:solidFill>
                <a:latin typeface="Helvetica Neue"/>
                <a:ea typeface="Helvetica Neue"/>
                <a:cs typeface="Helvetica Neue"/>
                <a:sym typeface="Helvetica Neue"/>
                <a:hlinkClick r:id="rId5">
                  <a:extLst>
                    <a:ext uri="{A12FA001-AC4F-418D-AE19-62706E023703}">
                      <ahyp:hlinkClr val="tx"/>
                    </a:ext>
                  </a:extLst>
                </a:hlinkClick>
              </a:rPr>
              <a:t>karoshi – death caused by lack of sleep</a:t>
            </a:r>
            <a:r>
              <a:rPr b="0" i="0" lang="en-US" sz="1400" u="none" cap="none" strike="noStrike">
                <a:solidFill>
                  <a:srgbClr val="141414"/>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13"/>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23" name="Google Shape;123;p13"/>
          <p:cNvSpPr txBox="1"/>
          <p:nvPr/>
        </p:nvSpPr>
        <p:spPr>
          <a:xfrm>
            <a:off x="447675" y="1885950"/>
            <a:ext cx="715962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Working hours &amp; Holidays</a:t>
            </a:r>
            <a:endParaRPr b="0" i="0" sz="1400" u="none" cap="none" strike="noStrike">
              <a:solidFill>
                <a:srgbClr val="000000"/>
              </a:solidFill>
              <a:latin typeface="Arial"/>
              <a:ea typeface="Arial"/>
              <a:cs typeface="Arial"/>
              <a:sym typeface="Arial"/>
            </a:endParaRPr>
          </a:p>
        </p:txBody>
      </p:sp>
      <p:pic>
        <p:nvPicPr>
          <p:cNvPr id="124" name="Google Shape;124;p13"/>
          <p:cNvPicPr preferRelativeResize="0"/>
          <p:nvPr/>
        </p:nvPicPr>
        <p:blipFill rotWithShape="1">
          <a:blip r:embed="rId3">
            <a:alphaModFix/>
          </a:blip>
          <a:srcRect b="0" l="0" r="0" t="0"/>
          <a:stretch/>
        </p:blipFill>
        <p:spPr>
          <a:xfrm>
            <a:off x="-222250" y="4114800"/>
            <a:ext cx="14258925" cy="7100887"/>
          </a:xfrm>
          <a:prstGeom prst="rect">
            <a:avLst/>
          </a:prstGeom>
          <a:noFill/>
          <a:ln>
            <a:noFill/>
          </a:ln>
        </p:spPr>
      </p:pic>
      <p:sp>
        <p:nvSpPr>
          <p:cNvPr id="125" name="Google Shape;125;p13"/>
          <p:cNvSpPr txBox="1"/>
          <p:nvPr/>
        </p:nvSpPr>
        <p:spPr>
          <a:xfrm>
            <a:off x="15635288" y="6457950"/>
            <a:ext cx="8355012" cy="2414587"/>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Visible correlation between GDP &amp; Annual hours worked</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Richer countries can afford to work less in general</a:t>
            </a:r>
            <a:endParaRPr b="0" i="0" sz="1400" u="none" cap="none" strike="noStrike">
              <a:solidFill>
                <a:srgbClr val="000000"/>
              </a:solidFill>
              <a:latin typeface="Arial"/>
              <a:ea typeface="Arial"/>
              <a:cs typeface="Arial"/>
              <a:sym typeface="Arial"/>
            </a:endParaRPr>
          </a:p>
        </p:txBody>
      </p:sp>
      <p:sp>
        <p:nvSpPr>
          <p:cNvPr id="126" name="Google Shape;126;p13"/>
          <p:cNvSpPr txBox="1"/>
          <p:nvPr/>
        </p:nvSpPr>
        <p:spPr>
          <a:xfrm>
            <a:off x="1535112" y="12707937"/>
            <a:ext cx="12457111" cy="30003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*People in Switzerland, one of the richest countries in the world, have an average income that is more than </a:t>
            </a:r>
            <a:r>
              <a:rPr b="0" i="1" lang="en-US" sz="1400" u="none" cap="none" strike="noStrike">
                <a:solidFill>
                  <a:srgbClr val="000000"/>
                </a:solidFill>
                <a:latin typeface="Helvetica Neue"/>
                <a:ea typeface="Helvetica Neue"/>
                <a:cs typeface="Helvetica Neue"/>
                <a:sym typeface="Helvetica Neue"/>
              </a:rPr>
              <a:t>20-times higher</a:t>
            </a:r>
            <a:r>
              <a:rPr b="0" i="0" lang="en-US" sz="1400" u="none" cap="none" strike="noStrike">
                <a:solidFill>
                  <a:srgbClr val="000000"/>
                </a:solidFill>
                <a:latin typeface="Helvetica Neue"/>
                <a:ea typeface="Helvetica Neue"/>
                <a:cs typeface="Helvetica Neue"/>
                <a:sym typeface="Helvetica Neue"/>
              </a:rPr>
              <a:t> than that of people in Cambodia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14"/>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32" name="Google Shape;132;p14"/>
          <p:cNvSpPr txBox="1"/>
          <p:nvPr/>
        </p:nvSpPr>
        <p:spPr>
          <a:xfrm>
            <a:off x="23020338"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33" name="Google Shape;133;p14"/>
          <p:cNvSpPr txBox="1"/>
          <p:nvPr/>
        </p:nvSpPr>
        <p:spPr>
          <a:xfrm>
            <a:off x="117475"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34" name="Google Shape;134;p14"/>
          <p:cNvPicPr preferRelativeResize="0"/>
          <p:nvPr/>
        </p:nvPicPr>
        <p:blipFill rotWithShape="1">
          <a:blip r:embed="rId3">
            <a:alphaModFix/>
          </a:blip>
          <a:srcRect b="0" l="1922" r="1931" t="0"/>
          <a:stretch/>
        </p:blipFill>
        <p:spPr>
          <a:xfrm>
            <a:off x="582612" y="6007100"/>
            <a:ext cx="10674349" cy="6716711"/>
          </a:xfrm>
          <a:prstGeom prst="rect">
            <a:avLst/>
          </a:prstGeom>
          <a:noFill/>
          <a:ln>
            <a:noFill/>
          </a:ln>
        </p:spPr>
      </p:pic>
      <p:pic>
        <p:nvPicPr>
          <p:cNvPr id="135" name="Google Shape;135;p14"/>
          <p:cNvPicPr preferRelativeResize="0"/>
          <p:nvPr/>
        </p:nvPicPr>
        <p:blipFill rotWithShape="1">
          <a:blip r:embed="rId4">
            <a:alphaModFix/>
          </a:blip>
          <a:srcRect b="0" l="2399" r="2398" t="0"/>
          <a:stretch/>
        </p:blipFill>
        <p:spPr>
          <a:xfrm>
            <a:off x="12436475" y="6007100"/>
            <a:ext cx="10050461" cy="6716711"/>
          </a:xfrm>
          <a:prstGeom prst="rect">
            <a:avLst/>
          </a:prstGeom>
          <a:noFill/>
          <a:ln>
            <a:noFill/>
          </a:ln>
        </p:spPr>
      </p:pic>
      <p:sp>
        <p:nvSpPr>
          <p:cNvPr id="136" name="Google Shape;136;p14"/>
          <p:cNvSpPr txBox="1"/>
          <p:nvPr/>
        </p:nvSpPr>
        <p:spPr>
          <a:xfrm>
            <a:off x="11044237" y="5114925"/>
            <a:ext cx="1270000" cy="7904162"/>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37" name="Google Shape;137;p14"/>
          <p:cNvSpPr txBox="1"/>
          <p:nvPr/>
        </p:nvSpPr>
        <p:spPr>
          <a:xfrm>
            <a:off x="1566862" y="2379662"/>
            <a:ext cx="17392651" cy="1017587"/>
          </a:xfrm>
          <a:prstGeom prst="rect">
            <a:avLst/>
          </a:prstGeom>
          <a:noFill/>
          <a:ln>
            <a:noFill/>
          </a:ln>
        </p:spPr>
        <p:txBody>
          <a:bodyPr anchorCtr="0" anchor="ctr" bIns="50800" lIns="50800" spcFirstLastPara="1" rIns="50800" wrap="square" tIns="50800">
            <a:spAutoFit/>
          </a:bodyPr>
          <a:lstStyle/>
          <a:p>
            <a:pPr indent="0" lvl="0" marL="0" marR="0" rtl="0" algn="l">
              <a:lnSpc>
                <a:spcPct val="18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Workers now work 20 to 30 hours less every week than in the 19th century</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202124"/>
              </a:buClr>
              <a:buSzPts val="3000"/>
              <a:buFont typeface="Helvetica Neue"/>
              <a:buNone/>
            </a:pPr>
            <a:r>
              <a:rPr b="0" i="0" lang="en-US" sz="3000" u="none" cap="none" strike="noStrike">
                <a:solidFill>
                  <a:srgbClr val="202124"/>
                </a:solidFill>
                <a:latin typeface="Helvetica Neue"/>
                <a:ea typeface="Helvetica Neue"/>
                <a:cs typeface="Helvetica Neue"/>
                <a:sym typeface="Helvetica Neue"/>
              </a:rPr>
              <a:t>The OECD estimates that on average, 22% of all Japanese employees work more than 50 hours a week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5"/>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sp>
        <p:nvSpPr>
          <p:cNvPr id="143" name="Google Shape;143;p15"/>
          <p:cNvSpPr txBox="1"/>
          <p:nvPr/>
        </p:nvSpPr>
        <p:spPr>
          <a:xfrm>
            <a:off x="447675" y="1885950"/>
            <a:ext cx="3078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Holidays</a:t>
            </a:r>
            <a:endParaRPr b="0" i="0" sz="1400" u="none" cap="none" strike="noStrike">
              <a:solidFill>
                <a:srgbClr val="000000"/>
              </a:solidFill>
              <a:latin typeface="Arial"/>
              <a:ea typeface="Arial"/>
              <a:cs typeface="Arial"/>
              <a:sym typeface="Arial"/>
            </a:endParaRPr>
          </a:p>
        </p:txBody>
      </p:sp>
      <p:pic>
        <p:nvPicPr>
          <p:cNvPr id="144" name="Google Shape;144;p15"/>
          <p:cNvPicPr preferRelativeResize="0"/>
          <p:nvPr/>
        </p:nvPicPr>
        <p:blipFill rotWithShape="1">
          <a:blip r:embed="rId3">
            <a:alphaModFix/>
          </a:blip>
          <a:srcRect b="0" l="0" r="0" t="0"/>
          <a:stretch/>
        </p:blipFill>
        <p:spPr>
          <a:xfrm>
            <a:off x="1270000" y="3273425"/>
            <a:ext cx="21844000" cy="8940800"/>
          </a:xfrm>
          <a:prstGeom prst="rect">
            <a:avLst/>
          </a:prstGeom>
          <a:noFill/>
          <a:ln>
            <a:noFill/>
          </a:ln>
        </p:spPr>
      </p:pic>
      <p:sp>
        <p:nvSpPr>
          <p:cNvPr id="145" name="Google Shape;145;p15"/>
          <p:cNvSpPr txBox="1"/>
          <p:nvPr/>
        </p:nvSpPr>
        <p:spPr>
          <a:xfrm>
            <a:off x="23020338"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46" name="Google Shape;146;p15"/>
          <p:cNvSpPr txBox="1"/>
          <p:nvPr/>
        </p:nvSpPr>
        <p:spPr>
          <a:xfrm>
            <a:off x="117475" y="3001962"/>
            <a:ext cx="1270000" cy="9877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47" name="Google Shape;147;p15"/>
          <p:cNvSpPr txBox="1"/>
          <p:nvPr/>
        </p:nvSpPr>
        <p:spPr>
          <a:xfrm>
            <a:off x="8521700" y="2736850"/>
            <a:ext cx="3808412" cy="123666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From Y1400</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2nd world war</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Start of the 2 day weekend</a:t>
            </a:r>
            <a:endParaRPr b="0" i="0" sz="1400" u="none" cap="none" strike="noStrike">
              <a:solidFill>
                <a:srgbClr val="000000"/>
              </a:solidFill>
              <a:latin typeface="Arial"/>
              <a:ea typeface="Arial"/>
              <a:cs typeface="Arial"/>
              <a:sym typeface="Arial"/>
            </a:endParaRPr>
          </a:p>
        </p:txBody>
      </p:sp>
      <p:sp>
        <p:nvSpPr>
          <p:cNvPr id="148" name="Google Shape;148;p15"/>
          <p:cNvSpPr txBox="1"/>
          <p:nvPr/>
        </p:nvSpPr>
        <p:spPr>
          <a:xfrm>
            <a:off x="4327525" y="4654550"/>
            <a:ext cx="2460625" cy="1616075"/>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Ys1800_2000</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vacations &amp; </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national holidays </a:t>
            </a:r>
            <a:endParaRPr b="0" i="0" sz="25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increased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16"/>
          <p:cNvSpPr txBox="1"/>
          <p:nvPr/>
        </p:nvSpPr>
        <p:spPr>
          <a:xfrm>
            <a:off x="9272587" y="201612"/>
            <a:ext cx="5837237"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DISTRIBUTION WORLDWIDE</a:t>
            </a:r>
            <a:endParaRPr b="0" i="0" sz="1400" u="none" cap="none" strike="noStrike">
              <a:solidFill>
                <a:srgbClr val="000000"/>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b="0" l="0" r="0" t="0"/>
          <a:stretch/>
        </p:blipFill>
        <p:spPr>
          <a:xfrm>
            <a:off x="3800475" y="3071812"/>
            <a:ext cx="17233900" cy="9280525"/>
          </a:xfrm>
          <a:prstGeom prst="rect">
            <a:avLst/>
          </a:prstGeom>
          <a:noFill/>
          <a:ln>
            <a:noFill/>
          </a:ln>
        </p:spPr>
      </p:pic>
      <p:sp>
        <p:nvSpPr>
          <p:cNvPr id="155" name="Google Shape;155;p16"/>
          <p:cNvSpPr txBox="1"/>
          <p:nvPr/>
        </p:nvSpPr>
        <p:spPr>
          <a:xfrm>
            <a:off x="21004213" y="2900362"/>
            <a:ext cx="1270000" cy="9623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56" name="Google Shape;156;p16"/>
          <p:cNvSpPr txBox="1"/>
          <p:nvPr/>
        </p:nvSpPr>
        <p:spPr>
          <a:xfrm>
            <a:off x="2697162" y="2900362"/>
            <a:ext cx="1270000" cy="9623425"/>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60" name="Shape 160"/>
        <p:cNvGrpSpPr/>
        <p:nvPr/>
      </p:nvGrpSpPr>
      <p:grpSpPr>
        <a:xfrm>
          <a:off x="0" y="0"/>
          <a:ext cx="0" cy="0"/>
          <a:chOff x="0" y="0"/>
          <a:chExt cx="0" cy="0"/>
        </a:xfrm>
      </p:grpSpPr>
      <p:pic>
        <p:nvPicPr>
          <p:cNvPr id="161" name="Google Shape;161;p17"/>
          <p:cNvPicPr preferRelativeResize="0"/>
          <p:nvPr/>
        </p:nvPicPr>
        <p:blipFill rotWithShape="1">
          <a:blip r:embed="rId3">
            <a:alphaModFix/>
          </a:blip>
          <a:srcRect b="0" l="0" r="0" t="0"/>
          <a:stretch/>
        </p:blipFill>
        <p:spPr>
          <a:xfrm rot="-660000">
            <a:off x="7058025" y="3603625"/>
            <a:ext cx="8877300" cy="8878887"/>
          </a:xfrm>
          <a:prstGeom prst="rect">
            <a:avLst/>
          </a:prstGeom>
          <a:noFill/>
          <a:ln>
            <a:noFill/>
          </a:ln>
        </p:spPr>
      </p:pic>
      <p:sp>
        <p:nvSpPr>
          <p:cNvPr id="162" name="Google Shape;162;p17"/>
          <p:cNvSpPr txBox="1"/>
          <p:nvPr/>
        </p:nvSpPr>
        <p:spPr>
          <a:xfrm>
            <a:off x="14419263" y="9415462"/>
            <a:ext cx="9337675" cy="384492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Gender</a:t>
            </a:r>
            <a:endParaRPr b="0" i="0" sz="1400" u="none" cap="none" strike="noStrike">
              <a:solidFill>
                <a:srgbClr val="000000"/>
              </a:solidFill>
              <a:latin typeface="Arial"/>
              <a:ea typeface="Arial"/>
              <a:cs typeface="Arial"/>
              <a:sym typeface="Arial"/>
            </a:endParaRPr>
          </a:p>
        </p:txBody>
      </p:sp>
      <p:sp>
        <p:nvSpPr>
          <p:cNvPr id="163" name="Google Shape;163;p17"/>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18"/>
          <p:cNvSpPr txBox="1"/>
          <p:nvPr/>
        </p:nvSpPr>
        <p:spPr>
          <a:xfrm>
            <a:off x="9693275" y="201612"/>
            <a:ext cx="4995862"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GENDER WORLDWIDE</a:t>
            </a:r>
            <a:endParaRPr b="0" i="0" sz="1400" u="none" cap="none" strike="noStrike">
              <a:solidFill>
                <a:srgbClr val="000000"/>
              </a:solidFill>
              <a:latin typeface="Arial"/>
              <a:ea typeface="Arial"/>
              <a:cs typeface="Arial"/>
              <a:sym typeface="Arial"/>
            </a:endParaRPr>
          </a:p>
        </p:txBody>
      </p:sp>
      <p:sp>
        <p:nvSpPr>
          <p:cNvPr id="169" name="Google Shape;169;p18"/>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0" name="Google Shape;170;p18"/>
          <p:cNvSpPr txBox="1"/>
          <p:nvPr/>
        </p:nvSpPr>
        <p:spPr>
          <a:xfrm>
            <a:off x="16752888" y="4108450"/>
            <a:ext cx="6642100" cy="5497512"/>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STILL GENDER INEQUALITIES</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Gender gaps worldwide are in: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Paidwork </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Leisure</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Unpaid work</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Men not taking their paternal leaves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Women not reporting caring jobs such as childcare, cleaning, caring</a:t>
            </a:r>
            <a:endParaRPr b="0" i="0" sz="1400" u="none" cap="none" strike="noStrike">
              <a:solidFill>
                <a:srgbClr val="000000"/>
              </a:solidFill>
              <a:latin typeface="Arial"/>
              <a:ea typeface="Arial"/>
              <a:cs typeface="Arial"/>
              <a:sym typeface="Arial"/>
            </a:endParaRPr>
          </a:p>
        </p:txBody>
      </p:sp>
      <p:pic>
        <p:nvPicPr>
          <p:cNvPr id="171" name="Google Shape;171;p18"/>
          <p:cNvPicPr preferRelativeResize="0"/>
          <p:nvPr/>
        </p:nvPicPr>
        <p:blipFill rotWithShape="1">
          <a:blip r:embed="rId3">
            <a:alphaModFix/>
          </a:blip>
          <a:srcRect b="0" l="0" r="0" t="0"/>
          <a:stretch/>
        </p:blipFill>
        <p:spPr>
          <a:xfrm>
            <a:off x="593725" y="2324100"/>
            <a:ext cx="14935200" cy="9067800"/>
          </a:xfrm>
          <a:prstGeom prst="rect">
            <a:avLst/>
          </a:prstGeom>
          <a:noFill/>
          <a:ln>
            <a:noFill/>
          </a:ln>
        </p:spPr>
      </p:pic>
      <p:sp>
        <p:nvSpPr>
          <p:cNvPr id="172" name="Google Shape;172;p18"/>
          <p:cNvSpPr txBox="1"/>
          <p:nvPr/>
        </p:nvSpPr>
        <p:spPr>
          <a:xfrm>
            <a:off x="15360650"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3" name="Google Shape;173;p18"/>
          <p:cNvSpPr txBox="1"/>
          <p:nvPr/>
        </p:nvSpPr>
        <p:spPr>
          <a:xfrm>
            <a:off x="347662"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74" name="Google Shape;174;p18"/>
          <p:cNvSpPr txBox="1"/>
          <p:nvPr/>
        </p:nvSpPr>
        <p:spPr>
          <a:xfrm>
            <a:off x="1338262" y="12236450"/>
            <a:ext cx="21018499" cy="828675"/>
          </a:xfrm>
          <a:prstGeom prst="rect">
            <a:avLst/>
          </a:prstGeom>
          <a:noFill/>
          <a:ln>
            <a:noFill/>
          </a:ln>
        </p:spPr>
        <p:txBody>
          <a:bodyPr anchorCtr="0" anchor="ctr"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*PERSONAL CARE</a:t>
            </a:r>
            <a:endParaRPr b="0" i="0" sz="14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19"/>
          <p:cNvSpPr txBox="1"/>
          <p:nvPr/>
        </p:nvSpPr>
        <p:spPr>
          <a:xfrm>
            <a:off x="10191750" y="201612"/>
            <a:ext cx="3998912"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GENDER SPAIN</a:t>
            </a:r>
            <a:endParaRPr b="0" i="0" sz="1400" u="none" cap="none" strike="noStrike">
              <a:solidFill>
                <a:srgbClr val="000000"/>
              </a:solidFill>
              <a:latin typeface="Arial"/>
              <a:ea typeface="Arial"/>
              <a:cs typeface="Arial"/>
              <a:sym typeface="Arial"/>
            </a:endParaRPr>
          </a:p>
        </p:txBody>
      </p:sp>
      <p:sp>
        <p:nvSpPr>
          <p:cNvPr id="180" name="Google Shape;180;p19"/>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1" name="Google Shape;181;p19"/>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182" name="Google Shape;182;p19"/>
          <p:cNvPicPr preferRelativeResize="0"/>
          <p:nvPr/>
        </p:nvPicPr>
        <p:blipFill rotWithShape="1">
          <a:blip r:embed="rId3">
            <a:alphaModFix/>
          </a:blip>
          <a:srcRect b="0" l="0" r="0" t="0"/>
          <a:stretch/>
        </p:blipFill>
        <p:spPr>
          <a:xfrm>
            <a:off x="593725" y="2374900"/>
            <a:ext cx="14935200" cy="8964612"/>
          </a:xfrm>
          <a:prstGeom prst="rect">
            <a:avLst/>
          </a:prstGeom>
          <a:noFill/>
          <a:ln>
            <a:noFill/>
          </a:ln>
        </p:spPr>
      </p:pic>
      <p:sp>
        <p:nvSpPr>
          <p:cNvPr id="183" name="Google Shape;183;p19"/>
          <p:cNvSpPr txBox="1"/>
          <p:nvPr/>
        </p:nvSpPr>
        <p:spPr>
          <a:xfrm>
            <a:off x="15360650"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4" name="Google Shape;184;p19"/>
          <p:cNvSpPr txBox="1"/>
          <p:nvPr/>
        </p:nvSpPr>
        <p:spPr>
          <a:xfrm>
            <a:off x="347662" y="2185987"/>
            <a:ext cx="676275" cy="9342437"/>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185" name="Google Shape;185;p19"/>
          <p:cNvSpPr txBox="1"/>
          <p:nvPr/>
        </p:nvSpPr>
        <p:spPr>
          <a:xfrm>
            <a:off x="18659475" y="2870200"/>
            <a:ext cx="2871787" cy="37861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16%vs11%</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PAIDWORK</a:t>
            </a:r>
            <a:endParaRPr b="1"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19%vs24%</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LEISURE TIME</a:t>
            </a:r>
            <a:endParaRPr b="1"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10%vs 20%</a:t>
            </a:r>
            <a:endParaRPr b="0" i="0" sz="3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UNPAID WORK</a:t>
            </a:r>
            <a:endParaRPr b="0" i="0" sz="1400" u="none" cap="none" strike="noStrike">
              <a:solidFill>
                <a:srgbClr val="000000"/>
              </a:solidFill>
              <a:latin typeface="Arial"/>
              <a:ea typeface="Arial"/>
              <a:cs typeface="Arial"/>
              <a:sym typeface="Arial"/>
            </a:endParaRPr>
          </a:p>
        </p:txBody>
      </p:sp>
      <p:sp>
        <p:nvSpPr>
          <p:cNvPr id="186" name="Google Shape;186;p19"/>
          <p:cNvSpPr txBox="1"/>
          <p:nvPr/>
        </p:nvSpPr>
        <p:spPr>
          <a:xfrm>
            <a:off x="1338262" y="12236450"/>
            <a:ext cx="21018499" cy="828675"/>
          </a:xfrm>
          <a:prstGeom prst="rect">
            <a:avLst/>
          </a:prstGeom>
          <a:noFill/>
          <a:ln>
            <a:noFill/>
          </a:ln>
        </p:spPr>
        <p:txBody>
          <a:bodyPr anchorCtr="0" anchor="ctr"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*PERSONAL CARE</a:t>
            </a:r>
            <a:endParaRPr b="0" i="0" sz="14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 name="Shape 40"/>
        <p:cNvGrpSpPr/>
        <p:nvPr/>
      </p:nvGrpSpPr>
      <p:grpSpPr>
        <a:xfrm>
          <a:off x="0" y="0"/>
          <a:ext cx="0" cy="0"/>
          <a:chOff x="0" y="0"/>
          <a:chExt cx="0" cy="0"/>
        </a:xfrm>
      </p:grpSpPr>
      <p:sp>
        <p:nvSpPr>
          <p:cNvPr id="41" name="Google Shape;41;p2"/>
          <p:cNvSpPr txBox="1"/>
          <p:nvPr/>
        </p:nvSpPr>
        <p:spPr>
          <a:xfrm>
            <a:off x="274637" y="306387"/>
            <a:ext cx="6973887" cy="84455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INDEX</a:t>
            </a:r>
            <a:endParaRPr b="0" i="0" sz="1400" u="none" cap="none" strike="noStrike">
              <a:solidFill>
                <a:srgbClr val="000000"/>
              </a:solidFill>
              <a:latin typeface="Arial"/>
              <a:ea typeface="Arial"/>
              <a:cs typeface="Arial"/>
              <a:sym typeface="Arial"/>
            </a:endParaRPr>
          </a:p>
        </p:txBody>
      </p:sp>
      <p:sp>
        <p:nvSpPr>
          <p:cNvPr id="42" name="Google Shape;42;p2"/>
          <p:cNvSpPr txBox="1"/>
          <p:nvPr/>
        </p:nvSpPr>
        <p:spPr>
          <a:xfrm>
            <a:off x="9431337" y="306387"/>
            <a:ext cx="14084300" cy="9226550"/>
          </a:xfrm>
          <a:prstGeom prst="rect">
            <a:avLst/>
          </a:prstGeom>
          <a:noFill/>
          <a:ln>
            <a:noFill/>
          </a:ln>
        </p:spPr>
        <p:txBody>
          <a:bodyPr anchorCtr="0" anchor="t" bIns="50800" lIns="50800" spcFirstLastPara="1" rIns="50800" wrap="square" tIns="50800">
            <a:spAutoFit/>
          </a:bodyPr>
          <a:lstStyle/>
          <a:p>
            <a:pPr indent="-96837"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DATA SOURCE &amp; VARIABLES ANALIZED</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HYPOTHESIS</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DISTRIBUTION OF TIME WORLDWIDE </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   1.Sleep time</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   2.Holidays</a:t>
            </a:r>
            <a:endParaRPr b="0" i="0" sz="5000" u="none" cap="none" strike="noStrike">
              <a:solidFill>
                <a:srgbClr val="FFFFFF"/>
              </a:solidFill>
              <a:latin typeface="Helvetica Neue"/>
              <a:ea typeface="Helvetica Neue"/>
              <a:cs typeface="Helvetica Neue"/>
              <a:sym typeface="Helvetica Neue"/>
            </a:endParaRPr>
          </a:p>
          <a:p>
            <a:pPr indent="-106361" lvl="1" marL="314325"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4.TIME USE - GENDER</a:t>
            </a:r>
            <a:endParaRPr b="0" i="0" sz="5000" u="none" cap="none" strike="noStrike">
              <a:solidFill>
                <a:srgbClr val="FFFFFF"/>
              </a:solidFill>
              <a:latin typeface="Helvetica Neue"/>
              <a:ea typeface="Helvetica Neue"/>
              <a:cs typeface="Helvetica Neue"/>
              <a:sym typeface="Helvetica Neue"/>
            </a:endParaRPr>
          </a:p>
          <a:p>
            <a:pPr indent="-314325" lvl="1" marL="314325"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Spain</a:t>
            </a:r>
            <a:endParaRPr b="0" i="0" sz="5000" u="none" cap="none" strike="noStrike">
              <a:solidFill>
                <a:srgbClr val="FFFFFF"/>
              </a:solidFill>
              <a:latin typeface="Helvetica Neue"/>
              <a:ea typeface="Helvetica Neue"/>
              <a:cs typeface="Helvetica Neue"/>
              <a:sym typeface="Helvetica Neue"/>
            </a:endParaRPr>
          </a:p>
          <a:p>
            <a:pPr indent="-314325" lvl="1" marL="314325" marR="0" rtl="0" algn="l">
              <a:lnSpc>
                <a:spcPct val="100000"/>
              </a:lnSpc>
              <a:spcBef>
                <a:spcPts val="0"/>
              </a:spcBef>
              <a:spcAft>
                <a:spcPts val="0"/>
              </a:spcAft>
              <a:buClr>
                <a:srgbClr val="FFFFFF"/>
              </a:buClr>
              <a:buSzPts val="5000"/>
              <a:buFont typeface="Helvetica Neue"/>
              <a:buAutoNum type="arabicPeriod"/>
            </a:pPr>
            <a:r>
              <a:rPr b="0" i="0" lang="en-US" sz="5000" u="none" cap="none" strike="noStrike">
                <a:solidFill>
                  <a:srgbClr val="FFFFFF"/>
                </a:solidFill>
                <a:latin typeface="Helvetica Neue"/>
                <a:ea typeface="Helvetica Neue"/>
                <a:cs typeface="Helvetica Neue"/>
                <a:sym typeface="Helvetica Neue"/>
              </a:rPr>
              <a:t>Worldwide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5.TIME USE - TIME ON CHILDCARE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6.TIME USE - RELATIONSHIPS BY AGE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7.TIME USE - SCREEN TIME</a:t>
            </a:r>
            <a:endParaRPr b="0" i="0" sz="5000" u="none" cap="none" strike="noStrike">
              <a:solidFill>
                <a:srgbClr val="FFFFFF"/>
              </a:solidFill>
              <a:latin typeface="Helvetica Neue"/>
              <a:ea typeface="Helvetica Neue"/>
              <a:cs typeface="Helvetica Neue"/>
              <a:sym typeface="Helvetica Neue"/>
            </a:endParaRPr>
          </a:p>
          <a:p>
            <a:pPr indent="-96837" lvl="0" marL="96837" marR="0" rtl="0" algn="l">
              <a:lnSpc>
                <a:spcPct val="100000"/>
              </a:lnSpc>
              <a:spcBef>
                <a:spcPts val="0"/>
              </a:spcBef>
              <a:spcAft>
                <a:spcPts val="0"/>
              </a:spcAft>
              <a:buClr>
                <a:srgbClr val="FFFFFF"/>
              </a:buClr>
              <a:buSzPts val="5000"/>
              <a:buFont typeface="Helvetica Neue"/>
              <a:buNone/>
            </a:pPr>
            <a:r>
              <a:rPr b="0" i="0" lang="en-US" sz="5000" u="none" cap="none" strike="noStrike">
                <a:solidFill>
                  <a:srgbClr val="FFFFFF"/>
                </a:solidFill>
                <a:latin typeface="Helvetica Neue"/>
                <a:ea typeface="Helvetica Neue"/>
                <a:cs typeface="Helvetica Neue"/>
                <a:sym typeface="Helvetica Neue"/>
              </a:rPr>
              <a:t>8.CONCLUSIONS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190" name="Shape 190"/>
        <p:cNvGrpSpPr/>
        <p:nvPr/>
      </p:nvGrpSpPr>
      <p:grpSpPr>
        <a:xfrm>
          <a:off x="0" y="0"/>
          <a:ext cx="0" cy="0"/>
          <a:chOff x="0" y="0"/>
          <a:chExt cx="0" cy="0"/>
        </a:xfrm>
      </p:grpSpPr>
      <p:pic>
        <p:nvPicPr>
          <p:cNvPr id="191" name="Google Shape;191;p20"/>
          <p:cNvPicPr preferRelativeResize="0"/>
          <p:nvPr/>
        </p:nvPicPr>
        <p:blipFill rotWithShape="1">
          <a:blip r:embed="rId3">
            <a:alphaModFix/>
          </a:blip>
          <a:srcRect b="0" l="0" r="0" t="0"/>
          <a:stretch/>
        </p:blipFill>
        <p:spPr>
          <a:xfrm>
            <a:off x="8389937" y="2446337"/>
            <a:ext cx="8913812" cy="8915400"/>
          </a:xfrm>
          <a:prstGeom prst="rect">
            <a:avLst/>
          </a:prstGeom>
          <a:noFill/>
          <a:ln>
            <a:noFill/>
          </a:ln>
        </p:spPr>
      </p:pic>
      <p:sp>
        <p:nvSpPr>
          <p:cNvPr id="192" name="Google Shape;192;p20"/>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193" name="Google Shape;193;p20"/>
          <p:cNvSpPr txBox="1"/>
          <p:nvPr/>
        </p:nvSpPr>
        <p:spPr>
          <a:xfrm>
            <a:off x="12247562" y="9415462"/>
            <a:ext cx="11509375" cy="384492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Childcare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21"/>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199" name="Google Shape;199;p21"/>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00" name="Google Shape;200;p21"/>
          <p:cNvPicPr preferRelativeResize="0"/>
          <p:nvPr/>
        </p:nvPicPr>
        <p:blipFill rotWithShape="1">
          <a:blip r:embed="rId3">
            <a:alphaModFix/>
          </a:blip>
          <a:srcRect b="0" l="0" r="0" t="0"/>
          <a:stretch/>
        </p:blipFill>
        <p:spPr>
          <a:xfrm>
            <a:off x="1204912" y="2633662"/>
            <a:ext cx="14614525" cy="9029700"/>
          </a:xfrm>
          <a:prstGeom prst="rect">
            <a:avLst/>
          </a:prstGeom>
          <a:noFill/>
          <a:ln>
            <a:noFill/>
          </a:ln>
        </p:spPr>
      </p:pic>
      <p:sp>
        <p:nvSpPr>
          <p:cNvPr id="201" name="Google Shape;201;p21"/>
          <p:cNvSpPr txBox="1"/>
          <p:nvPr/>
        </p:nvSpPr>
        <p:spPr>
          <a:xfrm>
            <a:off x="16675100" y="4495800"/>
            <a:ext cx="6642100" cy="4262437"/>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CLEAR INCREASE OF TIME SPENT WITH OUR CHILDREN BOTH M&amp;W</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Women working outside home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Rise of single parenting</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Still women more spend more time</a:t>
            </a:r>
            <a:endParaRPr b="1" i="1" sz="3000" u="sng"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More educated parents = More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05" name="Shape 205"/>
        <p:cNvGrpSpPr/>
        <p:nvPr/>
      </p:nvGrpSpPr>
      <p:grpSpPr>
        <a:xfrm>
          <a:off x="0" y="0"/>
          <a:ext cx="0" cy="0"/>
          <a:chOff x="0" y="0"/>
          <a:chExt cx="0" cy="0"/>
        </a:xfrm>
      </p:grpSpPr>
      <p:sp>
        <p:nvSpPr>
          <p:cNvPr id="206" name="Google Shape;206;p22"/>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pic>
        <p:nvPicPr>
          <p:cNvPr id="207" name="Google Shape;207;p22"/>
          <p:cNvPicPr preferRelativeResize="0"/>
          <p:nvPr/>
        </p:nvPicPr>
        <p:blipFill rotWithShape="1">
          <a:blip r:embed="rId3">
            <a:alphaModFix/>
          </a:blip>
          <a:srcRect b="0" l="0" r="0" t="0"/>
          <a:stretch/>
        </p:blipFill>
        <p:spPr>
          <a:xfrm>
            <a:off x="7745412" y="-284162"/>
            <a:ext cx="10923587" cy="10425112"/>
          </a:xfrm>
          <a:prstGeom prst="rect">
            <a:avLst/>
          </a:prstGeom>
          <a:noFill/>
          <a:ln>
            <a:noFill/>
          </a:ln>
        </p:spPr>
      </p:pic>
      <p:sp>
        <p:nvSpPr>
          <p:cNvPr id="208" name="Google Shape;208;p22"/>
          <p:cNvSpPr txBox="1"/>
          <p:nvPr/>
        </p:nvSpPr>
        <p:spPr>
          <a:xfrm>
            <a:off x="7515225" y="6850062"/>
            <a:ext cx="16217900" cy="65563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Relationships</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by 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23"/>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214" name="Google Shape;214;p23"/>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15" name="Google Shape;215;p23"/>
          <p:cNvPicPr preferRelativeResize="0"/>
          <p:nvPr/>
        </p:nvPicPr>
        <p:blipFill rotWithShape="1">
          <a:blip r:embed="rId3">
            <a:alphaModFix/>
          </a:blip>
          <a:srcRect b="0" l="0" r="0" t="0"/>
          <a:stretch/>
        </p:blipFill>
        <p:spPr>
          <a:xfrm>
            <a:off x="1206500" y="2628900"/>
            <a:ext cx="13933487" cy="9029700"/>
          </a:xfrm>
          <a:prstGeom prst="rect">
            <a:avLst/>
          </a:prstGeom>
          <a:noFill/>
          <a:ln>
            <a:noFill/>
          </a:ln>
        </p:spPr>
      </p:pic>
      <p:sp>
        <p:nvSpPr>
          <p:cNvPr id="216" name="Google Shape;216;p23"/>
          <p:cNvSpPr txBox="1"/>
          <p:nvPr/>
        </p:nvSpPr>
        <p:spPr>
          <a:xfrm>
            <a:off x="16189325" y="5011737"/>
            <a:ext cx="6642100" cy="4262437"/>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DRAMATIC INCREASE OF TIME SPENT ALONE WHEN GET OLDER</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1"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Entering retirement around 60</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30/40 &amp; 50s much time with partners, children &amp; co-workers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3000"/>
              <a:buFont typeface="Helvetica Neue"/>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Helvetica Neue"/>
              <a:buNone/>
            </a:pPr>
            <a:r>
              <a:rPr b="1" i="1" lang="en-US" sz="3000" u="sng" cap="none" strike="noStrike">
                <a:solidFill>
                  <a:srgbClr val="000000"/>
                </a:solidFill>
                <a:latin typeface="Helvetica Neue"/>
                <a:ea typeface="Helvetica Neue"/>
                <a:cs typeface="Helvetica Neue"/>
                <a:sym typeface="Helvetica Neue"/>
              </a:rPr>
              <a:t>We need contact &amp; interaction in order to maintain wellbeing</a:t>
            </a:r>
            <a:endParaRPr b="0" i="0" sz="1400" u="none" cap="none" strike="noStrike">
              <a:solidFill>
                <a:srgbClr val="000000"/>
              </a:solidFill>
              <a:latin typeface="Arial"/>
              <a:ea typeface="Arial"/>
              <a:cs typeface="Arial"/>
              <a:sym typeface="Arial"/>
            </a:endParaRPr>
          </a:p>
        </p:txBody>
      </p:sp>
      <p:sp>
        <p:nvSpPr>
          <p:cNvPr id="217" name="Google Shape;217;p23"/>
          <p:cNvSpPr txBox="1"/>
          <p:nvPr/>
        </p:nvSpPr>
        <p:spPr>
          <a:xfrm rot="5400000">
            <a:off x="7967663" y="4503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18" name="Google Shape;218;p23"/>
          <p:cNvSpPr txBox="1"/>
          <p:nvPr/>
        </p:nvSpPr>
        <p:spPr>
          <a:xfrm rot="5400000">
            <a:off x="8094663" y="4630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22" name="Shape 222"/>
        <p:cNvGrpSpPr/>
        <p:nvPr/>
      </p:nvGrpSpPr>
      <p:grpSpPr>
        <a:xfrm>
          <a:off x="0" y="0"/>
          <a:ext cx="0" cy="0"/>
          <a:chOff x="0" y="0"/>
          <a:chExt cx="0" cy="0"/>
        </a:xfrm>
      </p:grpSpPr>
      <p:pic>
        <p:nvPicPr>
          <p:cNvPr id="223" name="Google Shape;223;p24"/>
          <p:cNvPicPr preferRelativeResize="0"/>
          <p:nvPr/>
        </p:nvPicPr>
        <p:blipFill rotWithShape="1">
          <a:blip r:embed="rId3">
            <a:alphaModFix/>
          </a:blip>
          <a:srcRect b="0" l="0" r="0" t="0"/>
          <a:stretch/>
        </p:blipFill>
        <p:spPr>
          <a:xfrm>
            <a:off x="6072187" y="2046287"/>
            <a:ext cx="13430250" cy="13430250"/>
          </a:xfrm>
          <a:prstGeom prst="rect">
            <a:avLst/>
          </a:prstGeom>
          <a:noFill/>
          <a:ln>
            <a:noFill/>
          </a:ln>
        </p:spPr>
      </p:pic>
      <p:sp>
        <p:nvSpPr>
          <p:cNvPr id="224" name="Google Shape;224;p24"/>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sp>
        <p:nvSpPr>
          <p:cNvPr id="225" name="Google Shape;225;p24"/>
          <p:cNvSpPr txBox="1"/>
          <p:nvPr/>
        </p:nvSpPr>
        <p:spPr>
          <a:xfrm>
            <a:off x="9794875" y="6850062"/>
            <a:ext cx="13938250" cy="9269412"/>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Screentime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grpSp>
        <p:nvGrpSpPr>
          <p:cNvPr id="230" name="Google Shape;230;p25"/>
          <p:cNvGrpSpPr/>
          <p:nvPr/>
        </p:nvGrpSpPr>
        <p:grpSpPr>
          <a:xfrm>
            <a:off x="9867900" y="2082800"/>
            <a:ext cx="10301287" cy="9159875"/>
            <a:chOff x="0" y="0"/>
            <a:chExt cx="10302379" cy="9159433"/>
          </a:xfrm>
        </p:grpSpPr>
        <p:pic>
          <p:nvPicPr>
            <p:cNvPr id="231" name="Google Shape;231;p25"/>
            <p:cNvPicPr preferRelativeResize="0"/>
            <p:nvPr/>
          </p:nvPicPr>
          <p:blipFill rotWithShape="1">
            <a:blip r:embed="rId3">
              <a:alphaModFix/>
            </a:blip>
            <a:srcRect b="1083" l="0" r="0" t="1083"/>
            <a:stretch/>
          </p:blipFill>
          <p:spPr>
            <a:xfrm>
              <a:off x="0" y="0"/>
              <a:ext cx="10302379" cy="8571067"/>
            </a:xfrm>
            <a:prstGeom prst="rect">
              <a:avLst/>
            </a:prstGeom>
            <a:noFill/>
            <a:ln>
              <a:noFill/>
            </a:ln>
          </p:spPr>
        </p:pic>
        <p:sp>
          <p:nvSpPr>
            <p:cNvPr id="232" name="Google Shape;232;p25"/>
            <p:cNvSpPr txBox="1"/>
            <p:nvPr/>
          </p:nvSpPr>
          <p:spPr>
            <a:xfrm>
              <a:off x="0" y="8647266"/>
              <a:ext cx="10302379" cy="512167"/>
            </a:xfrm>
            <a:prstGeom prst="rect">
              <a:avLst/>
            </a:prstGeom>
            <a:noFill/>
            <a:ln>
              <a:noFill/>
            </a:ln>
          </p:spPr>
          <p:txBody>
            <a:bodyPr anchorCtr="0" anchor="t" bIns="76200" lIns="76200" spcFirstLastPara="1" rIns="76200" wrap="square" tIns="76200">
              <a:no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Pie de foto</a:t>
              </a:r>
              <a:endParaRPr b="0" i="0" sz="1400" u="none" cap="none" strike="noStrike">
                <a:solidFill>
                  <a:srgbClr val="000000"/>
                </a:solidFill>
                <a:latin typeface="Arial"/>
                <a:ea typeface="Arial"/>
                <a:cs typeface="Arial"/>
                <a:sym typeface="Arial"/>
              </a:endParaRPr>
            </a:p>
          </p:txBody>
        </p:sp>
      </p:grpSp>
      <p:grpSp>
        <p:nvGrpSpPr>
          <p:cNvPr id="233" name="Google Shape;233;p25"/>
          <p:cNvGrpSpPr/>
          <p:nvPr/>
        </p:nvGrpSpPr>
        <p:grpSpPr>
          <a:xfrm>
            <a:off x="4213225" y="1905000"/>
            <a:ext cx="4479925" cy="9650412"/>
            <a:chOff x="0" y="0"/>
            <a:chExt cx="4480803" cy="9649845"/>
          </a:xfrm>
        </p:grpSpPr>
        <p:pic>
          <p:nvPicPr>
            <p:cNvPr id="234" name="Google Shape;234;p25"/>
            <p:cNvPicPr preferRelativeResize="0"/>
            <p:nvPr/>
          </p:nvPicPr>
          <p:blipFill rotWithShape="1">
            <a:blip r:embed="rId4">
              <a:alphaModFix/>
            </a:blip>
            <a:srcRect b="0" l="471" r="471" t="0"/>
            <a:stretch/>
          </p:blipFill>
          <p:spPr>
            <a:xfrm>
              <a:off x="0" y="0"/>
              <a:ext cx="4480803" cy="9061479"/>
            </a:xfrm>
            <a:prstGeom prst="rect">
              <a:avLst/>
            </a:prstGeom>
            <a:noFill/>
            <a:ln>
              <a:noFill/>
            </a:ln>
          </p:spPr>
        </p:pic>
        <p:sp>
          <p:nvSpPr>
            <p:cNvPr id="235" name="Google Shape;235;p25"/>
            <p:cNvSpPr txBox="1"/>
            <p:nvPr/>
          </p:nvSpPr>
          <p:spPr>
            <a:xfrm>
              <a:off x="0" y="9137678"/>
              <a:ext cx="4480803" cy="512167"/>
            </a:xfrm>
            <a:prstGeom prst="rect">
              <a:avLst/>
            </a:prstGeom>
            <a:noFill/>
            <a:ln>
              <a:noFill/>
            </a:ln>
          </p:spPr>
          <p:txBody>
            <a:bodyPr anchorCtr="0" anchor="t" bIns="76200" lIns="76200" spcFirstLastPara="1" rIns="76200" wrap="square" tIns="76200">
              <a:no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Pie de foto</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sp>
        <p:nvSpPr>
          <p:cNvPr id="240" name="Google Shape;240;p26"/>
          <p:cNvSpPr txBox="1"/>
          <p:nvPr/>
        </p:nvSpPr>
        <p:spPr>
          <a:xfrm>
            <a:off x="10434637" y="201612"/>
            <a:ext cx="3513137" cy="8302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CHILDCARE</a:t>
            </a:r>
            <a:endParaRPr b="0" i="0" sz="1400" u="none" cap="none" strike="noStrike">
              <a:solidFill>
                <a:srgbClr val="000000"/>
              </a:solidFill>
              <a:latin typeface="Arial"/>
              <a:ea typeface="Arial"/>
              <a:cs typeface="Arial"/>
              <a:sym typeface="Arial"/>
            </a:endParaRPr>
          </a:p>
        </p:txBody>
      </p:sp>
      <p:sp>
        <p:nvSpPr>
          <p:cNvPr id="241" name="Google Shape;241;p26"/>
          <p:cNvSpPr txBox="1"/>
          <p:nvPr/>
        </p:nvSpPr>
        <p:spPr>
          <a:xfrm>
            <a:off x="11644312" y="6577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pic>
        <p:nvPicPr>
          <p:cNvPr id="242" name="Google Shape;242;p26"/>
          <p:cNvPicPr preferRelativeResize="0"/>
          <p:nvPr/>
        </p:nvPicPr>
        <p:blipFill rotWithShape="1">
          <a:blip r:embed="rId3">
            <a:alphaModFix/>
          </a:blip>
          <a:srcRect b="0" l="0" r="0" t="0"/>
          <a:stretch/>
        </p:blipFill>
        <p:spPr>
          <a:xfrm>
            <a:off x="1206500" y="2628900"/>
            <a:ext cx="11360150" cy="9029700"/>
          </a:xfrm>
          <a:prstGeom prst="rect">
            <a:avLst/>
          </a:prstGeom>
          <a:noFill/>
          <a:ln>
            <a:noFill/>
          </a:ln>
        </p:spPr>
      </p:pic>
      <p:sp>
        <p:nvSpPr>
          <p:cNvPr id="243" name="Google Shape;243;p26"/>
          <p:cNvSpPr txBox="1"/>
          <p:nvPr/>
        </p:nvSpPr>
        <p:spPr>
          <a:xfrm>
            <a:off x="4951412" y="12152312"/>
            <a:ext cx="14479587" cy="830262"/>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4" name="Google Shape;244;p26"/>
          <p:cNvSpPr txBox="1"/>
          <p:nvPr/>
        </p:nvSpPr>
        <p:spPr>
          <a:xfrm>
            <a:off x="11771312" y="6704012"/>
            <a:ext cx="1093787" cy="56038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5" name="Google Shape;245;p26"/>
          <p:cNvSpPr txBox="1"/>
          <p:nvPr/>
        </p:nvSpPr>
        <p:spPr>
          <a:xfrm rot="5400000">
            <a:off x="7967663" y="4503737"/>
            <a:ext cx="488950" cy="14490699"/>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Helvetica Neue"/>
              <a:ea typeface="Helvetica Neue"/>
              <a:cs typeface="Helvetica Neue"/>
              <a:sym typeface="Helvetica Neue"/>
            </a:endParaRPr>
          </a:p>
        </p:txBody>
      </p:sp>
      <p:sp>
        <p:nvSpPr>
          <p:cNvPr id="246" name="Google Shape;246;p26"/>
          <p:cNvSpPr txBox="1"/>
          <p:nvPr/>
        </p:nvSpPr>
        <p:spPr>
          <a:xfrm>
            <a:off x="14043025" y="3771900"/>
            <a:ext cx="9317037" cy="7326312"/>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000000"/>
              </a:buClr>
              <a:buSzPts val="4300"/>
              <a:buFont typeface="Helvetica Neue"/>
              <a:buNone/>
            </a:pPr>
            <a:r>
              <a:rPr b="1" i="0" lang="en-US" sz="4300" u="none" cap="none" strike="noStrike">
                <a:solidFill>
                  <a:srgbClr val="000000"/>
                </a:solidFill>
                <a:latin typeface="Helvetica Neue"/>
                <a:ea typeface="Helvetica Neue"/>
                <a:cs typeface="Helvetica Neue"/>
                <a:sym typeface="Helvetica Neue"/>
              </a:rPr>
              <a:t>Survey respondents Feb 2021</a:t>
            </a:r>
            <a:endParaRPr b="1" i="0" sz="4300" u="none" cap="none" strike="noStrike">
              <a:solidFill>
                <a:srgbClr val="000000"/>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FFFFFF"/>
              </a:buClr>
              <a:buSzPts val="4300"/>
              <a:buFont typeface="Helvetica Neue"/>
              <a:buNone/>
            </a:pPr>
            <a:r>
              <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0700"/>
              <a:buFont typeface="Helvetica Neue"/>
              <a:buNone/>
            </a:pPr>
            <a:r>
              <a:rPr b="1" i="0" lang="en-US" sz="10700" u="none" cap="none" strike="noStrike">
                <a:solidFill>
                  <a:srgbClr val="000000"/>
                </a:solidFill>
                <a:latin typeface="Helvetica Neue"/>
                <a:ea typeface="Helvetica Neue"/>
                <a:cs typeface="Helvetica Neue"/>
                <a:sym typeface="Helvetica Neue"/>
              </a:rPr>
              <a:t>50%</a:t>
            </a:r>
            <a:r>
              <a:rPr b="0" i="0" lang="en-US" sz="4300" u="none" cap="none" strike="noStrike">
                <a:solidFill>
                  <a:srgbClr val="000000"/>
                </a:solidFill>
                <a:latin typeface="Helvetica Neue"/>
                <a:ea typeface="Helvetica Neue"/>
                <a:cs typeface="Helvetica Neue"/>
                <a:sym typeface="Helvetica Neue"/>
              </a:rPr>
              <a:t> </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AVR 5-6hs including work related</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8000"/>
              <a:buFont typeface="Helvetica Neue"/>
              <a:buNone/>
            </a:pPr>
            <a:r>
              <a:rPr b="1" i="0" lang="en-US" sz="8000" u="none" cap="none" strike="noStrike">
                <a:solidFill>
                  <a:srgbClr val="000000"/>
                </a:solidFill>
                <a:latin typeface="Helvetica Neue"/>
                <a:ea typeface="Helvetica Neue"/>
                <a:cs typeface="Helvetica Neue"/>
                <a:sym typeface="Helvetica Neue"/>
              </a:rPr>
              <a:t>22%       </a:t>
            </a:r>
            <a:endParaRPr b="1" i="0" sz="80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AVR 3-4hs including work related</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6000"/>
              <a:buFont typeface="Helvetica Neue"/>
              <a:buNone/>
            </a:pPr>
            <a:r>
              <a:rPr b="1" i="0" lang="en-US" sz="6000" u="none" cap="none" strike="noStrike">
                <a:solidFill>
                  <a:srgbClr val="000000"/>
                </a:solidFill>
                <a:latin typeface="Helvetica Neue"/>
                <a:ea typeface="Helvetica Neue"/>
                <a:cs typeface="Helvetica Neue"/>
                <a:sym typeface="Helvetica Neue"/>
              </a:rPr>
              <a:t>5% </a:t>
            </a:r>
            <a:endParaRPr b="1" i="0" sz="6000" u="none" cap="none" strike="noStrike">
              <a:solidFill>
                <a:srgbClr val="000000"/>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4300"/>
              <a:buFont typeface="Helvetica Neue"/>
              <a:buNone/>
            </a:pPr>
            <a:r>
              <a:rPr b="0" i="0" lang="en-US" sz="4300" u="none" cap="none" strike="noStrike">
                <a:solidFill>
                  <a:srgbClr val="000000"/>
                </a:solidFill>
                <a:latin typeface="Helvetica Neue"/>
                <a:ea typeface="Helvetica Neue"/>
                <a:cs typeface="Helvetica Neue"/>
                <a:sym typeface="Helvetica Neue"/>
              </a:rPr>
              <a:t>Less than 1h</a:t>
            </a:r>
            <a:endParaRPr b="0" i="0" sz="43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50" name="Shape 250"/>
        <p:cNvGrpSpPr/>
        <p:nvPr/>
      </p:nvGrpSpPr>
      <p:grpSpPr>
        <a:xfrm>
          <a:off x="0" y="0"/>
          <a:ext cx="0" cy="0"/>
          <a:chOff x="0" y="0"/>
          <a:chExt cx="0" cy="0"/>
        </a:xfrm>
      </p:grpSpPr>
      <p:sp>
        <p:nvSpPr>
          <p:cNvPr id="251" name="Google Shape;251;p27"/>
          <p:cNvSpPr txBox="1"/>
          <p:nvPr/>
        </p:nvSpPr>
        <p:spPr>
          <a:xfrm>
            <a:off x="725487" y="881062"/>
            <a:ext cx="19210337" cy="721995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In general we can say that there are similarities regarding daily activities around the globe.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There’s definitely still gender differences to fight about about on time use regarding leisure, paid &amp; unpaid work.</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We do sleep even more than in the last 50 years.</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5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Trump makes do with four hours. The rest of us, get an average of seven hours and 12 minutes of sleep according to 1m worldwide users of Sleep Cycle, an app that tracks night-time sound and movement. We do sleep even more than in the last 50 years.</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baseline="30000" i="0" sz="3400" u="none" cap="none" strike="noStrike">
              <a:solidFill>
                <a:srgbClr val="FFFFFF"/>
              </a:solidFill>
              <a:latin typeface="Helvetica Neue"/>
              <a:ea typeface="Helvetica Neue"/>
              <a:cs typeface="Helvetica Neue"/>
              <a:sym typeface="Helvetica Neue"/>
            </a:endParaRPr>
          </a:p>
        </p:txBody>
      </p:sp>
      <p:sp>
        <p:nvSpPr>
          <p:cNvPr id="252" name="Google Shape;252;p27"/>
          <p:cNvSpPr txBox="1"/>
          <p:nvPr/>
        </p:nvSpPr>
        <p:spPr>
          <a:xfrm>
            <a:off x="652462" y="738187"/>
            <a:ext cx="396557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CONCLUSIONS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256" name="Shape 256"/>
        <p:cNvGrpSpPr/>
        <p:nvPr/>
      </p:nvGrpSpPr>
      <p:grpSpPr>
        <a:xfrm>
          <a:off x="0" y="0"/>
          <a:ext cx="0" cy="0"/>
          <a:chOff x="0" y="0"/>
          <a:chExt cx="0" cy="0"/>
        </a:xfrm>
      </p:grpSpPr>
      <p:sp>
        <p:nvSpPr>
          <p:cNvPr id="257" name="Google Shape;257;p28"/>
          <p:cNvSpPr txBox="1"/>
          <p:nvPr/>
        </p:nvSpPr>
        <p:spPr>
          <a:xfrm>
            <a:off x="652462" y="738187"/>
            <a:ext cx="3965575"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CONCLUSIONS</a:t>
            </a:r>
            <a:endParaRPr b="0" i="0" sz="1400" u="none" cap="none" strike="noStrike">
              <a:solidFill>
                <a:srgbClr val="000000"/>
              </a:solidFill>
              <a:latin typeface="Arial"/>
              <a:ea typeface="Arial"/>
              <a:cs typeface="Arial"/>
              <a:sym typeface="Arial"/>
            </a:endParaRPr>
          </a:p>
        </p:txBody>
      </p:sp>
      <p:sp>
        <p:nvSpPr>
          <p:cNvPr id="258" name="Google Shape;258;p28"/>
          <p:cNvSpPr txBox="1"/>
          <p:nvPr/>
        </p:nvSpPr>
        <p:spPr>
          <a:xfrm>
            <a:off x="725487" y="881062"/>
            <a:ext cx="19210337" cy="115316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In general we can say that there are similarities regarding daily activities around the globe.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There’s definitely still gender differences to fight about about on time use regarding leisure, paid &amp; unpaid work.</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We do sleep even more than in the last 50 years.</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5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Trump makes do with four hours. The rest of us, get an average of seven hours and 12 minutes of sleep according to 1m worldwide users of Sleep Cycle, an app that tracks night-time sound and movement. We do sleep even more than in the last 50 years.</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1"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1" baseline="30000" i="0" lang="en-US" sz="3400" u="none" cap="none" strike="noStrike">
                <a:solidFill>
                  <a:srgbClr val="FFFFFF"/>
                </a:solidFill>
                <a:latin typeface="Helvetica Neue"/>
                <a:ea typeface="Helvetica Neue"/>
                <a:cs typeface="Helvetica Neue"/>
                <a:sym typeface="Helvetica Neue"/>
              </a:rPr>
              <a:t>More holidays &amp; vacations</a:t>
            </a:r>
            <a:r>
              <a:rPr b="0" baseline="30000" i="0" lang="en-US" sz="3400" u="none" cap="none" strike="noStrike">
                <a:solidFill>
                  <a:srgbClr val="FFFFFF"/>
                </a:solidFill>
                <a:latin typeface="Helvetica Neue"/>
                <a:ea typeface="Helvetica Neue"/>
                <a:cs typeface="Helvetica Neue"/>
                <a:sym typeface="Helvetica Neue"/>
              </a:rPr>
              <a:t>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Rather than working more than ever, workers in many countries today work </a:t>
            </a:r>
            <a:r>
              <a:rPr b="0" baseline="30000" i="1" lang="en-US" sz="3400" u="none" cap="none" strike="noStrike">
                <a:solidFill>
                  <a:srgbClr val="FFFFFF"/>
                </a:solidFill>
                <a:latin typeface="Helvetica Neue"/>
                <a:ea typeface="Helvetica Neue"/>
                <a:cs typeface="Helvetica Neue"/>
                <a:sym typeface="Helvetica Neue"/>
              </a:rPr>
              <a:t>much less </a:t>
            </a:r>
            <a:r>
              <a:rPr b="0" baseline="30000" i="0" lang="en-US" sz="3400" u="none" cap="none" strike="noStrike">
                <a:solidFill>
                  <a:srgbClr val="FFFFFF"/>
                </a:solidFill>
                <a:latin typeface="Helvetica Neue"/>
                <a:ea typeface="Helvetica Neue"/>
                <a:cs typeface="Helvetica Neue"/>
                <a:sym typeface="Helvetica Neue"/>
              </a:rPr>
              <a:t>than in the past 150 years. There are huge inequalities within and across countries, but substantial progress has been made.</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Longer time with our children, regardless of gender</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baseline="3000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baseline="30000" i="0" lang="en-US" sz="3400" u="none" cap="none" strike="noStrike">
                <a:solidFill>
                  <a:srgbClr val="FFFFFF"/>
                </a:solidFill>
                <a:latin typeface="Helvetica Neue"/>
                <a:ea typeface="Helvetica Neue"/>
                <a:cs typeface="Helvetica Neue"/>
                <a:sym typeface="Helvetica Neue"/>
              </a:rPr>
              <a:t>Dramatic increase on mobile phone use, with an average of 5hs a 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3"/>
          <p:cNvSpPr txBox="1"/>
          <p:nvPr/>
        </p:nvSpPr>
        <p:spPr>
          <a:xfrm>
            <a:off x="2097087" y="3819525"/>
            <a:ext cx="20188238" cy="4092575"/>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My name is Ángela, I work as an Education Coordinator in a Design University from Barcelona,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 name="Shape 51"/>
        <p:cNvGrpSpPr/>
        <p:nvPr/>
      </p:nvGrpSpPr>
      <p:grpSpPr>
        <a:xfrm>
          <a:off x="0" y="0"/>
          <a:ext cx="0" cy="0"/>
          <a:chOff x="0" y="0"/>
          <a:chExt cx="0" cy="0"/>
        </a:xfrm>
      </p:grpSpPr>
      <p:sp>
        <p:nvSpPr>
          <p:cNvPr id="52" name="Google Shape;52;p4"/>
          <p:cNvSpPr txBox="1"/>
          <p:nvPr/>
        </p:nvSpPr>
        <p:spPr>
          <a:xfrm>
            <a:off x="2097087" y="3819525"/>
            <a:ext cx="20188238" cy="7370762"/>
          </a:xfrm>
          <a:prstGeom prst="rect">
            <a:avLst/>
          </a:prstGeom>
          <a:noFill/>
          <a:ln>
            <a:noFill/>
          </a:ln>
        </p:spPr>
        <p:txBody>
          <a:bodyPr anchorCtr="0" anchor="t" bIns="50800" lIns="50800" spcFirstLastPara="1" rIns="50800" wrap="square" tIns="50800">
            <a:spAutoFit/>
          </a:bodyPr>
          <a:lstStyle/>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My name is Ángela, I work as an Education Coordinator in a Design University from Barcelona,</a:t>
            </a:r>
            <a:endParaRPr b="0" i="0" sz="9300" u="none" cap="none" strike="noStrike">
              <a:solidFill>
                <a:srgbClr val="6C6C6C"/>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and this last year I’m super into PS4,</a:t>
            </a:r>
            <a:endParaRPr b="0" i="0" sz="9300" u="none" cap="none" strike="noStrike">
              <a:solidFill>
                <a:srgbClr val="6C6C6C"/>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6C6C6C"/>
              </a:buClr>
              <a:buSzPts val="9300"/>
              <a:buFont typeface="Helvetica Neue"/>
              <a:buNone/>
            </a:pPr>
            <a:r>
              <a:rPr b="0" i="0" lang="en-US" sz="9300" u="none" cap="none" strike="noStrike">
                <a:solidFill>
                  <a:srgbClr val="6C6C6C"/>
                </a:solidFill>
                <a:latin typeface="Helvetica Neue"/>
                <a:ea typeface="Helvetica Neue"/>
                <a:cs typeface="Helvetica Neue"/>
                <a:sym typeface="Helvetica Neue"/>
              </a:rPr>
              <a:t>face massages &amp; snorkeling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5"/>
          <p:cNvSpPr txBox="1"/>
          <p:nvPr/>
        </p:nvSpPr>
        <p:spPr>
          <a:xfrm>
            <a:off x="9223375" y="201612"/>
            <a:ext cx="5935662"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DATA SOURCE &amp; VARIABLES </a:t>
            </a:r>
            <a:endParaRPr b="0" i="0" sz="1400" u="none" cap="none" strike="noStrike">
              <a:solidFill>
                <a:srgbClr val="000000"/>
              </a:solidFill>
              <a:latin typeface="Arial"/>
              <a:ea typeface="Arial"/>
              <a:cs typeface="Arial"/>
              <a:sym typeface="Arial"/>
            </a:endParaRPr>
          </a:p>
        </p:txBody>
      </p:sp>
      <p:sp>
        <p:nvSpPr>
          <p:cNvPr id="58" name="Google Shape;58;p5"/>
          <p:cNvSpPr txBox="1"/>
          <p:nvPr/>
        </p:nvSpPr>
        <p:spPr>
          <a:xfrm>
            <a:off x="447675" y="1885950"/>
            <a:ext cx="46402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1.1 DATA SOURCE</a:t>
            </a:r>
            <a:endParaRPr b="0" i="0" sz="1400" u="none" cap="none" strike="noStrike">
              <a:solidFill>
                <a:srgbClr val="000000"/>
              </a:solidFill>
              <a:latin typeface="Arial"/>
              <a:ea typeface="Arial"/>
              <a:cs typeface="Arial"/>
              <a:sym typeface="Arial"/>
            </a:endParaRPr>
          </a:p>
        </p:txBody>
      </p:sp>
      <p:sp>
        <p:nvSpPr>
          <p:cNvPr id="59" name="Google Shape;59;p5"/>
          <p:cNvSpPr txBox="1"/>
          <p:nvPr/>
        </p:nvSpPr>
        <p:spPr>
          <a:xfrm>
            <a:off x="12101512" y="1901825"/>
            <a:ext cx="11447462" cy="10833100"/>
          </a:xfrm>
          <a:prstGeom prst="rect">
            <a:avLst/>
          </a:prstGeom>
          <a:noFill/>
          <a:ln>
            <a:noFill/>
          </a:ln>
        </p:spPr>
        <p:txBody>
          <a:bodyPr anchorCtr="0" anchor="t" bIns="50800" lIns="50800" spcFirstLastPara="1" rIns="50800" wrap="square" tIns="50800">
            <a:spAutoFit/>
          </a:bodyPr>
          <a:lstStyle/>
          <a:p>
            <a:pPr indent="0" lvl="0" marL="0" marR="0" rtl="0" algn="l">
              <a:lnSpc>
                <a:spcPct val="223809"/>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Datasets are from Organization for Economic Cooperation &amp; Development</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223809"/>
              </a:lnSpc>
              <a:spcBef>
                <a:spcPts val="120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Time Use Database OECD (2020)</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223809"/>
              </a:lnSpc>
              <a:spcBef>
                <a:spcPts val="120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Dataworldbank</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FFFFFF"/>
              </a:buClr>
              <a:buSzPts val="4200"/>
              <a:buFont typeface="Helvetica Neue"/>
              <a:buNone/>
            </a:pPr>
            <a:r>
              <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35 Countries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5    Variables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5    Datasets</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Men &amp; Women</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Aged 15 to 64</a:t>
            </a:r>
            <a:endParaRPr b="0"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Latest Year</a:t>
            </a:r>
            <a:endParaRPr b="0" i="0" sz="4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Helvetica Neue"/>
              <a:ea typeface="Helvetica Neue"/>
              <a:cs typeface="Helvetica Neue"/>
              <a:sym typeface="Helvetica Neue"/>
            </a:endParaRPr>
          </a:p>
        </p:txBody>
      </p:sp>
      <p:sp>
        <p:nvSpPr>
          <p:cNvPr id="60" name="Google Shape;60;p5"/>
          <p:cNvSpPr txBox="1"/>
          <p:nvPr/>
        </p:nvSpPr>
        <p:spPr>
          <a:xfrm>
            <a:off x="447675" y="6489700"/>
            <a:ext cx="26844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DATASETS</a:t>
            </a:r>
            <a:endParaRPr b="0" i="0" sz="1400" u="none" cap="none" strike="noStrike">
              <a:solidFill>
                <a:srgbClr val="000000"/>
              </a:solidFill>
              <a:latin typeface="Arial"/>
              <a:ea typeface="Arial"/>
              <a:cs typeface="Arial"/>
              <a:sym typeface="Arial"/>
            </a:endParaRPr>
          </a:p>
        </p:txBody>
      </p:sp>
      <p:cxnSp>
        <p:nvCxnSpPr>
          <p:cNvPr id="61" name="Google Shape;61;p5"/>
          <p:cNvCxnSpPr/>
          <p:nvPr/>
        </p:nvCxnSpPr>
        <p:spPr>
          <a:xfrm>
            <a:off x="5054600" y="6858000"/>
            <a:ext cx="6478587" cy="0"/>
          </a:xfrm>
          <a:prstGeom prst="straightConnector1">
            <a:avLst/>
          </a:prstGeom>
          <a:noFill/>
          <a:ln cap="flat" cmpd="sng" w="25400">
            <a:solidFill>
              <a:srgbClr val="000000"/>
            </a:solidFill>
            <a:prstDash val="solid"/>
            <a:round/>
            <a:headEnd len="sm" w="sm"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6"/>
          <p:cNvSpPr txBox="1"/>
          <p:nvPr/>
        </p:nvSpPr>
        <p:spPr>
          <a:xfrm>
            <a:off x="9223375" y="201612"/>
            <a:ext cx="5935662" cy="461962"/>
          </a:xfrm>
          <a:prstGeom prst="rect">
            <a:avLst/>
          </a:prstGeom>
          <a:noFill/>
          <a:ln>
            <a:noFill/>
          </a:ln>
        </p:spPr>
        <p:txBody>
          <a:bodyPr anchorCtr="0" anchor="t"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TIME USE - DATA SOURCE &amp; VARIABLES </a:t>
            </a:r>
            <a:endParaRPr b="0" i="0" sz="1400" u="none" cap="none" strike="noStrike">
              <a:solidFill>
                <a:srgbClr val="000000"/>
              </a:solidFill>
              <a:latin typeface="Arial"/>
              <a:ea typeface="Arial"/>
              <a:cs typeface="Arial"/>
              <a:sym typeface="Arial"/>
            </a:endParaRPr>
          </a:p>
        </p:txBody>
      </p:sp>
      <p:sp>
        <p:nvSpPr>
          <p:cNvPr id="67" name="Google Shape;67;p6"/>
          <p:cNvSpPr txBox="1"/>
          <p:nvPr/>
        </p:nvSpPr>
        <p:spPr>
          <a:xfrm>
            <a:off x="447675" y="1885950"/>
            <a:ext cx="46402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1.2 DATA SOURCE</a:t>
            </a:r>
            <a:endParaRPr b="0" i="0" sz="1400" u="none" cap="none" strike="noStrike">
              <a:solidFill>
                <a:srgbClr val="000000"/>
              </a:solidFill>
              <a:latin typeface="Arial"/>
              <a:ea typeface="Arial"/>
              <a:cs typeface="Arial"/>
              <a:sym typeface="Arial"/>
            </a:endParaRPr>
          </a:p>
        </p:txBody>
      </p:sp>
      <p:sp>
        <p:nvSpPr>
          <p:cNvPr id="68" name="Google Shape;68;p6"/>
          <p:cNvSpPr txBox="1"/>
          <p:nvPr/>
        </p:nvSpPr>
        <p:spPr>
          <a:xfrm>
            <a:off x="12255500" y="1911350"/>
            <a:ext cx="11445875" cy="10402887"/>
          </a:xfrm>
          <a:prstGeom prst="rect">
            <a:avLst/>
          </a:prstGeom>
          <a:noFill/>
          <a:ln>
            <a:noFill/>
          </a:ln>
        </p:spPr>
        <p:txBody>
          <a:bodyPr anchorCtr="0" anchor="t" bIns="50800" lIns="50800" spcFirstLastPara="1" rIns="50800" wrap="square" tIns="50800">
            <a:spAutoFit/>
          </a:bodyPr>
          <a:lstStyle/>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PAID WORK OR STUDY</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paid work or learning activities includes: paid work (all jobs); job search; attendance of classes at all levels of instruction (pre-primary, primary, secondary, technical and vocational, higher education, extra or make up classes); research/homework; travel to and from work/study; other paid work or study-related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UNPAID WORK</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unpaid work includes: routine housework; shopping; care for household members; child care; adult care; care for non-household members; volunteering; travel related to household activities; other unpaid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PERSONAL CARE</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EE220C"/>
              </a:buClr>
              <a:buSzPts val="2000"/>
              <a:buFont typeface="Helvetica Neue"/>
              <a:buNone/>
            </a:pPr>
            <a:r>
              <a:rPr b="0" i="0" lang="en-US" sz="2000" u="sng" cap="none" strike="noStrike">
                <a:solidFill>
                  <a:srgbClr val="EE220C"/>
                </a:solidFill>
                <a:latin typeface="Helvetica Neue"/>
                <a:ea typeface="Helvetica Neue"/>
                <a:cs typeface="Helvetica Neue"/>
                <a:sym typeface="Helvetica Neue"/>
              </a:rPr>
              <a:t>Time spent in personal care includes: activities required by the individual in relation to biological needs (sleeping, eating, resting etc.); performing own personal or household health-care and maintenance or receiving this type of care; travel related to personal care activities in relation to spiritual/religious care; doing nothing, resting, relaxing; meditating, thinking, planning.</a:t>
            </a:r>
            <a:endParaRPr b="0" i="0" sz="2000" u="sng" cap="none" strike="noStrike">
              <a:solidFill>
                <a:srgbClr val="EE220C"/>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LEISURE</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socializing; attending cultural, entertainment and sports events; in hobbies, games and other pastime activities; participating in sports and outdoor activities; using mass media; performing other leisure activities.</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FFFFFF"/>
              </a:buClr>
              <a:buSzPts val="2000"/>
              <a:buFont typeface="Helvetica Neue"/>
              <a:buNone/>
            </a:pPr>
            <a:r>
              <a:t/>
            </a:r>
            <a:endParaRPr b="0"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OTHER</a:t>
            </a:r>
            <a:endParaRPr b="1" i="0" sz="2000" u="none" cap="none" strike="noStrike">
              <a:solidFill>
                <a:srgbClr val="000000"/>
              </a:solidFill>
              <a:latin typeface="Helvetica Neue"/>
              <a:ea typeface="Helvetica Neue"/>
              <a:cs typeface="Helvetica Neue"/>
              <a:sym typeface="Helvetica Neue"/>
            </a:endParaRPr>
          </a:p>
          <a:p>
            <a:pPr indent="73025" lvl="0" marL="0" marR="0" rtl="0" algn="l">
              <a:lnSpc>
                <a:spcPct val="12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Time spent in spiritual and religious activities and in civic obligations; or in unspecified activities.</a:t>
            </a:r>
            <a:endParaRPr b="0" i="0" sz="1400" u="none" cap="none" strike="noStrike">
              <a:solidFill>
                <a:srgbClr val="000000"/>
              </a:solidFill>
              <a:latin typeface="Arial"/>
              <a:ea typeface="Arial"/>
              <a:cs typeface="Arial"/>
              <a:sym typeface="Arial"/>
            </a:endParaRPr>
          </a:p>
        </p:txBody>
      </p:sp>
      <p:sp>
        <p:nvSpPr>
          <p:cNvPr id="69" name="Google Shape;69;p6"/>
          <p:cNvSpPr txBox="1"/>
          <p:nvPr/>
        </p:nvSpPr>
        <p:spPr>
          <a:xfrm>
            <a:off x="447675" y="6489700"/>
            <a:ext cx="2921000"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000000"/>
              </a:buClr>
              <a:buSzPts val="4200"/>
              <a:buFont typeface="Helvetica Neue"/>
              <a:buNone/>
            </a:pPr>
            <a:r>
              <a:rPr b="0" i="0" lang="en-US" sz="4200" u="none" cap="none" strike="noStrike">
                <a:solidFill>
                  <a:srgbClr val="000000"/>
                </a:solidFill>
                <a:latin typeface="Helvetica Neue"/>
                <a:ea typeface="Helvetica Neue"/>
                <a:cs typeface="Helvetica Neue"/>
                <a:sym typeface="Helvetica Neue"/>
              </a:rPr>
              <a:t>VARIABLES</a:t>
            </a:r>
            <a:endParaRPr b="0" i="0" sz="1400" u="none" cap="none" strike="noStrike">
              <a:solidFill>
                <a:srgbClr val="000000"/>
              </a:solidFill>
              <a:latin typeface="Arial"/>
              <a:ea typeface="Arial"/>
              <a:cs typeface="Arial"/>
              <a:sym typeface="Arial"/>
            </a:endParaRPr>
          </a:p>
        </p:txBody>
      </p:sp>
      <p:cxnSp>
        <p:nvCxnSpPr>
          <p:cNvPr id="70" name="Google Shape;70;p6"/>
          <p:cNvCxnSpPr/>
          <p:nvPr/>
        </p:nvCxnSpPr>
        <p:spPr>
          <a:xfrm>
            <a:off x="5054600" y="6858000"/>
            <a:ext cx="6478587" cy="0"/>
          </a:xfrm>
          <a:prstGeom prst="straightConnector1">
            <a:avLst/>
          </a:prstGeom>
          <a:noFill/>
          <a:ln cap="flat" cmpd="sng" w="25400">
            <a:solidFill>
              <a:srgbClr val="000000"/>
            </a:solidFill>
            <a:prstDash val="solid"/>
            <a:round/>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74" name="Shape 74"/>
        <p:cNvGrpSpPr/>
        <p:nvPr/>
      </p:nvGrpSpPr>
      <p:grpSpPr>
        <a:xfrm>
          <a:off x="0" y="0"/>
          <a:ext cx="0" cy="0"/>
          <a:chOff x="0" y="0"/>
          <a:chExt cx="0" cy="0"/>
        </a:xfrm>
      </p:grpSpPr>
      <p:sp>
        <p:nvSpPr>
          <p:cNvPr id="75" name="Google Shape;75;p7"/>
          <p:cNvSpPr txBox="1"/>
          <p:nvPr/>
        </p:nvSpPr>
        <p:spPr>
          <a:xfrm>
            <a:off x="457200" y="3043237"/>
            <a:ext cx="12236451" cy="85725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do people spend their time in modern life?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Can we find similarities &amp; differences between countries? Is there any visible trend?</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Percentages that different countries spend working, sleeping, watching Tv or doing housework</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Differences between men &amp; women using their free time. What about Spanish?</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much time are we spending with our different relationships? &amp; with our children?</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i="0" sz="3400" u="none" cap="none" strike="noStrike">
              <a:solidFill>
                <a:srgbClr val="FFFFFF"/>
              </a:solidFill>
              <a:latin typeface="Helvetica Neue"/>
              <a:ea typeface="Helvetica Neue"/>
              <a:cs typeface="Helvetica Neue"/>
              <a:sym typeface="Helvetica Neue"/>
            </a:endParaRPr>
          </a:p>
        </p:txBody>
      </p:sp>
      <p:sp>
        <p:nvSpPr>
          <p:cNvPr id="76" name="Google Shape;76;p7"/>
          <p:cNvSpPr txBox="1"/>
          <p:nvPr/>
        </p:nvSpPr>
        <p:spPr>
          <a:xfrm>
            <a:off x="447675" y="1885950"/>
            <a:ext cx="3967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2. HYPOTHESIS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80" name="Shape 80"/>
        <p:cNvGrpSpPr/>
        <p:nvPr/>
      </p:nvGrpSpPr>
      <p:grpSpPr>
        <a:xfrm>
          <a:off x="0" y="0"/>
          <a:ext cx="0" cy="0"/>
          <a:chOff x="0" y="0"/>
          <a:chExt cx="0" cy="0"/>
        </a:xfrm>
      </p:grpSpPr>
      <p:sp>
        <p:nvSpPr>
          <p:cNvPr id="81" name="Google Shape;81;p8"/>
          <p:cNvSpPr txBox="1"/>
          <p:nvPr/>
        </p:nvSpPr>
        <p:spPr>
          <a:xfrm>
            <a:off x="447675" y="1885950"/>
            <a:ext cx="3967162" cy="736600"/>
          </a:xfrm>
          <a:prstGeom prst="rect">
            <a:avLst/>
          </a:prstGeom>
          <a:noFill/>
          <a:ln>
            <a:noFill/>
          </a:ln>
        </p:spPr>
        <p:txBody>
          <a:bodyPr anchorCtr="0" anchor="t" bIns="50800" lIns="50800" spcFirstLastPara="1" rIns="50800" wrap="square" tIns="50800">
            <a:spAutoFit/>
          </a:bodyPr>
          <a:lstStyle/>
          <a:p>
            <a:pPr indent="0" lvl="0" marL="0" marR="0" rtl="0" algn="l">
              <a:lnSpc>
                <a:spcPct val="90000"/>
              </a:lnSpc>
              <a:spcBef>
                <a:spcPts val="0"/>
              </a:spcBef>
              <a:spcAft>
                <a:spcPts val="0"/>
              </a:spcAft>
              <a:buClr>
                <a:srgbClr val="FFFFFF"/>
              </a:buClr>
              <a:buSzPts val="4200"/>
              <a:buFont typeface="Helvetica Neue"/>
              <a:buNone/>
            </a:pPr>
            <a:r>
              <a:rPr b="0" i="0" lang="en-US" sz="4200" u="none" cap="none" strike="noStrike">
                <a:solidFill>
                  <a:srgbClr val="FFFFFF"/>
                </a:solidFill>
                <a:latin typeface="Helvetica Neue"/>
                <a:ea typeface="Helvetica Neue"/>
                <a:cs typeface="Helvetica Neue"/>
                <a:sym typeface="Helvetica Neue"/>
              </a:rPr>
              <a:t>2. HYPOTHESIS</a:t>
            </a:r>
            <a:endParaRPr b="0" i="0" sz="1400" u="none" cap="none" strike="noStrike">
              <a:solidFill>
                <a:srgbClr val="000000"/>
              </a:solidFill>
              <a:latin typeface="Arial"/>
              <a:ea typeface="Arial"/>
              <a:cs typeface="Arial"/>
              <a:sym typeface="Arial"/>
            </a:endParaRPr>
          </a:p>
        </p:txBody>
      </p:sp>
      <p:sp>
        <p:nvSpPr>
          <p:cNvPr id="82" name="Google Shape;82;p8"/>
          <p:cNvSpPr txBox="1"/>
          <p:nvPr/>
        </p:nvSpPr>
        <p:spPr>
          <a:xfrm>
            <a:off x="457200" y="3043237"/>
            <a:ext cx="12236400" cy="9436500"/>
          </a:xfrm>
          <a:prstGeom prst="rect">
            <a:avLst/>
          </a:prstGeom>
          <a:noFill/>
          <a:ln>
            <a:noFill/>
          </a:ln>
        </p:spPr>
        <p:txBody>
          <a:bodyPr anchorCtr="0" anchor="t" bIns="50800" lIns="50800" spcFirstLastPara="1" rIns="50800" wrap="square" tIns="50800">
            <a:spAutoFit/>
          </a:bodyPr>
          <a:lstStyle/>
          <a:p>
            <a:pPr indent="0" lvl="0" marL="0" marR="0" rtl="0" algn="l">
              <a:lnSpc>
                <a:spcPct val="80000"/>
              </a:lnSpc>
              <a:spcBef>
                <a:spcPts val="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do people spend their time in modern life?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Can we find similarities &amp; differences between countries? Is there any visible trend?</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Percentages that different countries spend working, sleeping, watching Tv or doing housework</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Differences between men &amp; women using their free time. What about Spanish?</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How much time are we spending with our different relationships? &amp; with our children?</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DESTROYING </a:t>
            </a:r>
            <a:r>
              <a:rPr lang="en-US" sz="3400">
                <a:solidFill>
                  <a:srgbClr val="FFFFFF"/>
                </a:solidFill>
                <a:latin typeface="Helvetica Neue"/>
                <a:ea typeface="Helvetica Neue"/>
                <a:cs typeface="Helvetica Neue"/>
                <a:sym typeface="Helvetica Neue"/>
              </a:rPr>
              <a:t>MYTHS</a:t>
            </a:r>
            <a:r>
              <a:rPr b="0" i="0" lang="en-US" sz="3400" u="none" cap="none" strike="noStrike">
                <a:solidFill>
                  <a:srgbClr val="FFFFFF"/>
                </a:solidFill>
                <a:latin typeface="Helvetica Neue"/>
                <a:ea typeface="Helvetica Neue"/>
                <a:cs typeface="Helvetica Neue"/>
                <a:sym typeface="Helvetica Neue"/>
              </a:rPr>
              <a:t> &amp; BELIEFS</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Is is true that because everything is faster now, we work, sleep and spend more time alone or less with our kids than before?</a:t>
            </a:r>
            <a:endParaRPr b="0" i="0" sz="3400" u="none" cap="none" strike="noStrike">
              <a:solidFill>
                <a:srgbClr val="FFFFFF"/>
              </a:solidFill>
              <a:latin typeface="Helvetica Neue"/>
              <a:ea typeface="Helvetica Neue"/>
              <a:cs typeface="Helvetica Neue"/>
              <a:sym typeface="Helvetica Neue"/>
            </a:endParaRPr>
          </a:p>
          <a:p>
            <a:pPr indent="0" lvl="0" marL="0" marR="0" rtl="0" algn="l">
              <a:lnSpc>
                <a:spcPct val="80000"/>
              </a:lnSpc>
              <a:spcBef>
                <a:spcPts val="1200"/>
              </a:spcBef>
              <a:spcAft>
                <a:spcPts val="0"/>
              </a:spcAft>
              <a:buClr>
                <a:srgbClr val="FFFFFF"/>
              </a:buClr>
              <a:buSzPts val="3400"/>
              <a:buFont typeface="Helvetica Neue"/>
              <a:buNone/>
            </a:pPr>
            <a:r>
              <a:t/>
            </a:r>
            <a:endParaRPr b="0" i="0" sz="34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t/>
            </a:r>
            <a:endParaRPr b="0" i="0" sz="3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6C6C"/>
        </a:solidFill>
      </p:bgPr>
    </p:bg>
    <p:spTree>
      <p:nvGrpSpPr>
        <p:cNvPr id="86" name="Shape 86"/>
        <p:cNvGrpSpPr/>
        <p:nvPr/>
      </p:nvGrpSpPr>
      <p:grpSpPr>
        <a:xfrm>
          <a:off x="0" y="0"/>
          <a:ext cx="0" cy="0"/>
          <a:chOff x="0" y="0"/>
          <a:chExt cx="0" cy="0"/>
        </a:xfrm>
      </p:grpSpPr>
      <p:sp>
        <p:nvSpPr>
          <p:cNvPr id="87" name="Google Shape;87;p9"/>
          <p:cNvSpPr txBox="1"/>
          <p:nvPr/>
        </p:nvSpPr>
        <p:spPr>
          <a:xfrm>
            <a:off x="431800" y="-168275"/>
            <a:ext cx="11798300" cy="3843337"/>
          </a:xfrm>
          <a:prstGeom prst="rect">
            <a:avLst/>
          </a:prstGeom>
          <a:noFill/>
          <a:ln>
            <a:noFill/>
          </a:ln>
        </p:spPr>
        <p:txBody>
          <a:bodyPr anchorCtr="0" anchor="t" bIns="50800" lIns="50800" spcFirstLastPara="1" rIns="50800" wrap="square" tIns="50800">
            <a:spAutoFit/>
          </a:bodyPr>
          <a:lstStyle/>
          <a:p>
            <a:pPr indent="0" lvl="0" marL="0" marR="0" rtl="0" algn="l">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Time Use</a:t>
            </a:r>
            <a:endParaRPr b="0" i="0" sz="1400" u="none" cap="none" strike="noStrike">
              <a:solidFill>
                <a:srgbClr val="000000"/>
              </a:solidFill>
              <a:latin typeface="Arial"/>
              <a:ea typeface="Arial"/>
              <a:cs typeface="Arial"/>
              <a:sym typeface="Arial"/>
            </a:endParaRPr>
          </a:p>
        </p:txBody>
      </p:sp>
      <p:pic>
        <p:nvPicPr>
          <p:cNvPr id="88" name="Google Shape;88;p9"/>
          <p:cNvPicPr preferRelativeResize="0"/>
          <p:nvPr/>
        </p:nvPicPr>
        <p:blipFill rotWithShape="1">
          <a:blip r:embed="rId3">
            <a:alphaModFix/>
          </a:blip>
          <a:srcRect b="0" l="0" r="0" t="0"/>
          <a:stretch/>
        </p:blipFill>
        <p:spPr>
          <a:xfrm>
            <a:off x="6507162" y="2339975"/>
            <a:ext cx="6835775" cy="11510962"/>
          </a:xfrm>
          <a:prstGeom prst="rect">
            <a:avLst/>
          </a:prstGeom>
          <a:noFill/>
          <a:ln>
            <a:noFill/>
          </a:ln>
        </p:spPr>
      </p:pic>
      <p:sp>
        <p:nvSpPr>
          <p:cNvPr id="89" name="Google Shape;89;p9"/>
          <p:cNvSpPr txBox="1"/>
          <p:nvPr/>
        </p:nvSpPr>
        <p:spPr>
          <a:xfrm>
            <a:off x="10182225" y="6850062"/>
            <a:ext cx="13550900" cy="6556375"/>
          </a:xfrm>
          <a:prstGeom prst="rect">
            <a:avLst/>
          </a:prstGeom>
          <a:noFill/>
          <a:ln>
            <a:noFill/>
          </a:ln>
        </p:spPr>
        <p:txBody>
          <a:bodyPr anchorCtr="0" anchor="t" bIns="50800" lIns="50800" spcFirstLastPara="1" rIns="50800" wrap="square" tIns="50800">
            <a:spAutoFit/>
          </a:bodyPr>
          <a:lstStyle/>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Distribution</a:t>
            </a:r>
            <a:endParaRPr b="0" i="0" sz="25000" u="none" cap="none" strike="noStrike">
              <a:solidFill>
                <a:srgbClr val="FFFFFF"/>
              </a:solidFill>
              <a:latin typeface="Helvetica Neue"/>
              <a:ea typeface="Helvetica Neue"/>
              <a:cs typeface="Helvetica Neue"/>
              <a:sym typeface="Helvetica Neue"/>
            </a:endParaRPr>
          </a:p>
          <a:p>
            <a:pPr indent="0" lvl="0" marL="0" marR="0" rtl="0" algn="r">
              <a:lnSpc>
                <a:spcPct val="70000"/>
              </a:lnSpc>
              <a:spcBef>
                <a:spcPts val="0"/>
              </a:spcBef>
              <a:spcAft>
                <a:spcPts val="0"/>
              </a:spcAft>
              <a:buClr>
                <a:srgbClr val="FFFFFF"/>
              </a:buClr>
              <a:buSzPts val="25000"/>
              <a:buFont typeface="Helvetica Neue"/>
              <a:buNone/>
            </a:pPr>
            <a:r>
              <a:rPr b="0" i="0" lang="en-US" sz="25000" u="none" cap="none" strike="noStrike">
                <a:solidFill>
                  <a:srgbClr val="FFFFFF"/>
                </a:solidFill>
                <a:latin typeface="Helvetica Neue"/>
                <a:ea typeface="Helvetica Neue"/>
                <a:cs typeface="Helvetica Neue"/>
                <a:sym typeface="Helvetica Neue"/>
              </a:rPr>
              <a:t>Worldwide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 BLANCO">
  <a:themeElements>
    <a:clrScheme name="Black - BLANCO">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 GRIS">
  <a:themeElements>
    <a:clrScheme name="Black - GRIS">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ck">
  <a:themeElements>
    <a:clrScheme name="Black">
      <a:dk1>
        <a:srgbClr val="FFFFFF"/>
      </a:dk1>
      <a:lt1>
        <a:srgbClr val="000000"/>
      </a:lt1>
      <a:dk2>
        <a:srgbClr val="A9A9A9"/>
      </a:dk2>
      <a:lt2>
        <a:srgbClr val="434343"/>
      </a:lt2>
      <a:accent1>
        <a:srgbClr val="0076BA"/>
      </a:accent1>
      <a:accent2>
        <a:srgbClr val="00A89D"/>
      </a:accent2>
      <a:accent3>
        <a:srgbClr val="000000"/>
      </a:accent3>
      <a:accent4>
        <a:srgbClr val="0076BA"/>
      </a:accent4>
      <a:accent5>
        <a:srgbClr val="00A89D"/>
      </a:accent5>
      <a:accent6>
        <a:srgbClr val="0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file>