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61" r:id="rId4"/>
    <p:sldId id="345" r:id="rId5"/>
    <p:sldId id="344" r:id="rId6"/>
    <p:sldId id="343" r:id="rId7"/>
    <p:sldId id="262" r:id="rId8"/>
    <p:sldId id="263" r:id="rId9"/>
    <p:sldId id="264" r:id="rId10"/>
    <p:sldId id="335" r:id="rId11"/>
    <p:sldId id="336" r:id="rId12"/>
    <p:sldId id="337" r:id="rId13"/>
    <p:sldId id="33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38" r:id="rId37"/>
    <p:sldId id="339" r:id="rId38"/>
    <p:sldId id="340" r:id="rId39"/>
    <p:sldId id="341"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73" d="100"/>
          <a:sy n="73" d="100"/>
        </p:scale>
        <p:origin x="18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772160" y="3847200"/>
            <a:ext cx="11734800" cy="4422064"/>
          </a:xfrm>
          <a:prstGeom prst="rect">
            <a:avLst/>
          </a:prstGeom>
        </p:spPr>
        <p:txBody>
          <a:bodyPr>
            <a:noAutofit/>
          </a:bodyPr>
          <a:lstStyle/>
          <a:p>
            <a:pPr>
              <a:defRPr sz="3500">
                <a:solidFill>
                  <a:srgbClr val="FFFFFF"/>
                </a:solidFill>
              </a:defRPr>
            </a:pPr>
            <a:r>
              <a:rPr lang="en-US" sz="3500" dirty="0"/>
              <a:t>We will now </a:t>
            </a:r>
            <a:r>
              <a:rPr lang="en-US" dirty="0">
                <a:solidFill>
                  <a:schemeClr val="bg1"/>
                </a:solidFill>
                <a:latin typeface="Arial" panose="020B0604020202020204" pitchFamily="34" charset="0"/>
                <a:cs typeface="Arial" panose="020B0604020202020204" pitchFamily="34" charset="0"/>
              </a:rPr>
              <a:t>ask you about the category of objects you have seen.</a:t>
            </a:r>
            <a:endParaRPr lang="en-US" sz="3500" dirty="0"/>
          </a:p>
        </p:txBody>
      </p:sp>
    </p:spTree>
    <p:extLst>
      <p:ext uri="{BB962C8B-B14F-4D97-AF65-F5344CB8AC3E}">
        <p14:creationId xmlns:p14="http://schemas.microsoft.com/office/powerpoint/2010/main" val="10357277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35000" y="799200"/>
            <a:ext cx="11734800" cy="4422064"/>
          </a:xfrm>
          <a:prstGeom prst="rect">
            <a:avLst/>
          </a:prstGeom>
        </p:spPr>
        <p:txBody>
          <a:bodyPr>
            <a:noAutofit/>
          </a:bodyPr>
          <a:lstStyle/>
          <a:p>
            <a:pPr>
              <a:defRPr sz="3500">
                <a:solidFill>
                  <a:srgbClr val="FFFFFF"/>
                </a:solidFill>
              </a:defRPr>
            </a:pPr>
            <a:r>
              <a:rPr lang="en-US" sz="3500" dirty="0"/>
              <a:t>We will show you names of categories. </a:t>
            </a:r>
            <a:endParaRPr sz="3500" dirty="0"/>
          </a:p>
          <a:p>
            <a:pPr>
              <a:defRPr sz="3500">
                <a:solidFill>
                  <a:srgbClr val="FFFFFF"/>
                </a:solidFill>
              </a:defRPr>
            </a:pPr>
            <a:endParaRPr sz="3500" dirty="0"/>
          </a:p>
          <a:p>
            <a:pPr>
              <a:defRPr sz="3500">
                <a:solidFill>
                  <a:srgbClr val="FFFFFF"/>
                </a:solidFill>
              </a:defRPr>
            </a:pPr>
            <a:r>
              <a:rPr lang="en-US" sz="3500" dirty="0"/>
              <a:t>For each category, tell us how much it was worth in the Objects game from </a:t>
            </a:r>
            <a:r>
              <a:rPr lang="en-US" dirty="0"/>
              <a:t>0¢ to 100¢. </a:t>
            </a:r>
          </a:p>
          <a:p>
            <a:pPr>
              <a:defRPr sz="3500">
                <a:solidFill>
                  <a:srgbClr val="FFFFFF"/>
                </a:solidFill>
              </a:defRPr>
            </a:pPr>
            <a:r>
              <a:rPr lang="en-US" sz="3500" dirty="0"/>
              <a:t>Please say any number between 0 and 100 out loud. </a:t>
            </a:r>
          </a:p>
          <a:p>
            <a:pPr>
              <a:defRPr sz="3500">
                <a:solidFill>
                  <a:srgbClr val="FFFFFF"/>
                </a:solidFill>
              </a:defRPr>
            </a:pPr>
            <a:endParaRPr lang="en-US" sz="3500" dirty="0"/>
          </a:p>
          <a:p>
            <a:pPr>
              <a:defRPr sz="3500">
                <a:solidFill>
                  <a:srgbClr val="FFFFFF"/>
                </a:solidFill>
              </a:defRPr>
            </a:pPr>
            <a:r>
              <a:rPr lang="en-US" sz="3500" dirty="0"/>
              <a:t>If you can’t remember, please give us your best guess. </a:t>
            </a:r>
          </a:p>
          <a:p>
            <a:pPr>
              <a:defRPr sz="3500">
                <a:solidFill>
                  <a:srgbClr val="FFFFFF"/>
                </a:solidFill>
              </a:defRPr>
            </a:pPr>
            <a:endParaRPr lang="en-US" sz="3500" dirty="0"/>
          </a:p>
          <a:p>
            <a:pPr>
              <a:defRPr sz="3500">
                <a:solidFill>
                  <a:srgbClr val="FFFFFF"/>
                </a:solidFill>
              </a:defRPr>
            </a:pPr>
            <a:r>
              <a:rPr lang="en-US" sz="3500" dirty="0"/>
              <a:t>You will not be given feedback on your answer. </a:t>
            </a:r>
            <a:endParaRPr sz="3500" dirty="0"/>
          </a:p>
        </p:txBody>
      </p:sp>
      <p:grpSp>
        <p:nvGrpSpPr>
          <p:cNvPr id="2" name="Group 1">
            <a:extLst>
              <a:ext uri="{FF2B5EF4-FFF2-40B4-BE49-F238E27FC236}">
                <a16:creationId xmlns:a16="http://schemas.microsoft.com/office/drawing/2014/main" id="{30831834-0C5D-71C8-47E9-CCA6AFE0BC85}"/>
              </a:ext>
            </a:extLst>
          </p:cNvPr>
          <p:cNvGrpSpPr/>
          <p:nvPr/>
        </p:nvGrpSpPr>
        <p:grpSpPr>
          <a:xfrm>
            <a:off x="4929912" y="6381521"/>
            <a:ext cx="3339979" cy="2211821"/>
            <a:chOff x="4617093" y="6381521"/>
            <a:chExt cx="3339979" cy="2211821"/>
          </a:xfrm>
        </p:grpSpPr>
        <p:sp>
          <p:nvSpPr>
            <p:cNvPr id="4" name="Rectangle 3">
              <a:extLst>
                <a:ext uri="{FF2B5EF4-FFF2-40B4-BE49-F238E27FC236}">
                  <a16:creationId xmlns:a16="http://schemas.microsoft.com/office/drawing/2014/main" id="{3032C8C6-703F-E0C8-89BE-460216FDD7E5}"/>
                </a:ext>
              </a:extLst>
            </p:cNvPr>
            <p:cNvSpPr/>
            <p:nvPr/>
          </p:nvSpPr>
          <p:spPr>
            <a:xfrm>
              <a:off x="4617093" y="6381521"/>
              <a:ext cx="3339979" cy="2211821"/>
            </a:xfrm>
            <a:prstGeom prst="rect">
              <a:avLst/>
            </a:prstGeom>
            <a:solidFill>
              <a:srgbClr val="80808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2340B1-9B9F-03A1-3632-54BACE191695}"/>
                </a:ext>
              </a:extLst>
            </p:cNvPr>
            <p:cNvSpPr/>
            <p:nvPr/>
          </p:nvSpPr>
          <p:spPr>
            <a:xfrm>
              <a:off x="4762030" y="6673179"/>
              <a:ext cx="3117050" cy="523220"/>
            </a:xfrm>
            <a:prstGeom prst="rect">
              <a:avLst/>
            </a:prstGeom>
          </p:spPr>
          <p:txBody>
            <a:bodyPr wrap="square">
              <a:spAutoFit/>
            </a:bodyPr>
            <a:lstStyle/>
            <a:p>
              <a:pPr algn="ctr"/>
              <a:r>
                <a:rPr lang="en-US" sz="1400" dirty="0">
                  <a:solidFill>
                    <a:schemeClr val="bg1"/>
                  </a:solidFill>
                </a:rPr>
                <a:t>What is the value of this category? </a:t>
              </a:r>
            </a:p>
            <a:p>
              <a:pPr algn="ctr"/>
              <a:r>
                <a:rPr lang="en-US" sz="1400" dirty="0">
                  <a:solidFill>
                    <a:schemeClr val="bg1"/>
                  </a:solidFill>
                </a:rPr>
                <a:t>(0¢ - 100¢)</a:t>
              </a:r>
            </a:p>
          </p:txBody>
        </p:sp>
        <p:sp>
          <p:nvSpPr>
            <p:cNvPr id="6" name="Rectangle 5">
              <a:extLst>
                <a:ext uri="{FF2B5EF4-FFF2-40B4-BE49-F238E27FC236}">
                  <a16:creationId xmlns:a16="http://schemas.microsoft.com/office/drawing/2014/main" id="{BBC5FD9C-990C-1D9B-5785-7066255696E7}"/>
                </a:ext>
              </a:extLst>
            </p:cNvPr>
            <p:cNvSpPr/>
            <p:nvPr/>
          </p:nvSpPr>
          <p:spPr>
            <a:xfrm>
              <a:off x="4762030" y="7222530"/>
              <a:ext cx="3117050" cy="553998"/>
            </a:xfrm>
            <a:prstGeom prst="rect">
              <a:avLst/>
            </a:prstGeom>
          </p:spPr>
          <p:txBody>
            <a:bodyPr wrap="square">
              <a:spAutoFit/>
            </a:bodyPr>
            <a:lstStyle/>
            <a:p>
              <a:pPr algn="ctr"/>
              <a:r>
                <a:rPr lang="en-US" sz="3000" b="0" dirty="0">
                  <a:solidFill>
                    <a:schemeClr val="bg1"/>
                  </a:solidFill>
                </a:rPr>
                <a:t>bowtie</a:t>
              </a:r>
            </a:p>
          </p:txBody>
        </p:sp>
        <p:sp>
          <p:nvSpPr>
            <p:cNvPr id="7" name="Rectangle 6">
              <a:extLst>
                <a:ext uri="{FF2B5EF4-FFF2-40B4-BE49-F238E27FC236}">
                  <a16:creationId xmlns:a16="http://schemas.microsoft.com/office/drawing/2014/main" id="{23C9A46D-C03E-ECA0-B9F4-8A44E9588C50}"/>
                </a:ext>
              </a:extLst>
            </p:cNvPr>
            <p:cNvSpPr/>
            <p:nvPr/>
          </p:nvSpPr>
          <p:spPr>
            <a:xfrm>
              <a:off x="6110304" y="7802659"/>
              <a:ext cx="420502" cy="40246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82</a:t>
              </a:r>
            </a:p>
          </p:txBody>
        </p:sp>
      </p:grpSp>
    </p:spTree>
    <p:extLst>
      <p:ext uri="{BB962C8B-B14F-4D97-AF65-F5344CB8AC3E}">
        <p14:creationId xmlns:p14="http://schemas.microsoft.com/office/powerpoint/2010/main" val="14453653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462506" y="3219221"/>
            <a:ext cx="10464800" cy="4422064"/>
          </a:xfrm>
          <a:prstGeom prst="rect">
            <a:avLst/>
          </a:prstGeom>
        </p:spPr>
        <p:txBody>
          <a:bodyPr>
            <a:noAutofit/>
          </a:bodyPr>
          <a:lstStyle/>
          <a:p>
            <a:pPr>
              <a:defRPr sz="3500">
                <a:solidFill>
                  <a:srgbClr val="FFFFFF"/>
                </a:solidFill>
              </a:defRPr>
            </a:pPr>
            <a:endParaRPr sz="3500" dirty="0"/>
          </a:p>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42009850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25548161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a:t>
            </a:r>
            <a:r>
              <a:rPr lang="en-US" sz="3500" dirty="0"/>
              <a:t>two</a:t>
            </a:r>
            <a:r>
              <a:rPr sz="3500" dirty="0"/>
              <a:t>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lang="en-US" dirty="0"/>
              <a:t>Each round will </a:t>
            </a:r>
            <a:r>
              <a:rPr dirty="0"/>
              <a:t>last about </a:t>
            </a:r>
            <a:r>
              <a:rPr lang="en-US"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763921" y="891243"/>
            <a:ext cx="11476957" cy="4659291"/>
          </a:xfrm>
          <a:prstGeom prst="rect">
            <a:avLst/>
          </a:prstGeom>
        </p:spPr>
        <p:txBody>
          <a:bodyPr>
            <a:noAutofit/>
          </a:bodyPr>
          <a:lstStyle/>
          <a:p>
            <a:pPr defTabSz="457200">
              <a:defRPr sz="3500" b="0">
                <a:solidFill>
                  <a:srgbClr val="FFFFFF"/>
                </a:solidFill>
              </a:defRPr>
            </a:pPr>
            <a:r>
              <a:rPr lang="en-US" dirty="0"/>
              <a:t>You will see two objects on the screen, and you will choose one. </a:t>
            </a:r>
          </a:p>
          <a:p>
            <a:pPr defTabSz="457200">
              <a:defRPr sz="3500" b="0">
                <a:solidFill>
                  <a:srgbClr val="FFFFFF"/>
                </a:solidFill>
              </a:defRPr>
            </a:pPr>
            <a:endParaRPr lang="en-US" dirty="0"/>
          </a:p>
          <a:p>
            <a:pPr defTabSz="457200">
              <a:defRPr sz="3500" b="0">
                <a:solidFill>
                  <a:srgbClr val="FFFFFF"/>
                </a:solidFill>
              </a:defRPr>
            </a:pPr>
            <a:r>
              <a:rPr lang="en-US" dirty="0"/>
              <a:t>Each object can win money!</a:t>
            </a:r>
          </a:p>
          <a:p>
            <a:pPr defTabSz="457200">
              <a:defRPr sz="3500" b="0">
                <a:solidFill>
                  <a:srgbClr val="FFFFFF"/>
                </a:solidFill>
              </a:defRPr>
            </a:pPr>
            <a:r>
              <a:rPr lang="en-US" dirty="0"/>
              <a:t>Each object can win 0¢, 20¢, 40¢, 60¢, 80¢, or $1.</a:t>
            </a:r>
          </a:p>
          <a:p>
            <a:pPr defTabSz="457200">
              <a:defRPr sz="3500" b="0">
                <a:solidFill>
                  <a:srgbClr val="FFFFFF"/>
                </a:solidFill>
              </a:defRPr>
            </a:pPr>
            <a:endParaRPr lang="en-US" dirty="0"/>
          </a:p>
          <a:p>
            <a:pPr defTabSz="457200">
              <a:defRPr sz="3500" b="0">
                <a:solidFill>
                  <a:srgbClr val="FFFFFF"/>
                </a:solidFill>
              </a:defRPr>
            </a:pPr>
            <a:r>
              <a:rPr lang="en-US" dirty="0"/>
              <a:t>After you make your choice, you will see a + on the screen for a few seconds. Then you will see how much you won. </a:t>
            </a:r>
          </a:p>
          <a:p>
            <a:pPr defTabSz="457200">
              <a:defRPr sz="3500" b="0">
                <a:solidFill>
                  <a:srgbClr val="FFFFFF"/>
                </a:solidFill>
              </a:defRPr>
            </a:pPr>
            <a:endParaRPr lang="en-US" dirty="0"/>
          </a:p>
          <a:p>
            <a:pPr defTabSz="452627">
              <a:defRPr sz="3465">
                <a:solidFill>
                  <a:srgbClr val="FFFFFF"/>
                </a:solidFill>
              </a:defRPr>
            </a:pPr>
            <a:endParaRPr sz="3500" dirty="0">
              <a:solidFill>
                <a:srgbClr val="000000"/>
              </a:solidFill>
            </a:endParaRPr>
          </a:p>
        </p:txBody>
      </p:sp>
      <p:grpSp>
        <p:nvGrpSpPr>
          <p:cNvPr id="44" name="Group 43">
            <a:extLst>
              <a:ext uri="{FF2B5EF4-FFF2-40B4-BE49-F238E27FC236}">
                <a16:creationId xmlns:a16="http://schemas.microsoft.com/office/drawing/2014/main" id="{5DA6A822-1EA2-FBE4-6A74-11981BF323EE}"/>
              </a:ext>
            </a:extLst>
          </p:cNvPr>
          <p:cNvGrpSpPr/>
          <p:nvPr/>
        </p:nvGrpSpPr>
        <p:grpSpPr>
          <a:xfrm>
            <a:off x="2117708" y="6383528"/>
            <a:ext cx="9005259" cy="2059268"/>
            <a:chOff x="2117708" y="6383528"/>
            <a:chExt cx="9005259" cy="2059268"/>
          </a:xfrm>
        </p:grpSpPr>
        <p:sp>
          <p:nvSpPr>
            <p:cNvPr id="45" name="Rectangle 44">
              <a:extLst>
                <a:ext uri="{FF2B5EF4-FFF2-40B4-BE49-F238E27FC236}">
                  <a16:creationId xmlns:a16="http://schemas.microsoft.com/office/drawing/2014/main" id="{1FEC7A7B-9E1C-C865-A172-9468DD6C4C62}"/>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46" name="Straight Arrow Connector 45">
              <a:extLst>
                <a:ext uri="{FF2B5EF4-FFF2-40B4-BE49-F238E27FC236}">
                  <a16:creationId xmlns:a16="http://schemas.microsoft.com/office/drawing/2014/main" id="{3ECE9E1C-C2EF-055A-01DD-1EDD0E230DF3}"/>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42E82B-9790-00F4-5618-360C4CE0A5B0}"/>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788E6FA-A5A9-C656-9722-11872039C9A4}"/>
                </a:ext>
              </a:extLst>
            </p:cNvPr>
            <p:cNvGrpSpPr/>
            <p:nvPr/>
          </p:nvGrpSpPr>
          <p:grpSpPr>
            <a:xfrm>
              <a:off x="3609635" y="7015696"/>
              <a:ext cx="818316" cy="818316"/>
              <a:chOff x="3934581" y="5219515"/>
              <a:chExt cx="818316" cy="818316"/>
            </a:xfrm>
          </p:grpSpPr>
          <p:sp>
            <p:nvSpPr>
              <p:cNvPr id="57" name="Rectangle 56">
                <a:extLst>
                  <a:ext uri="{FF2B5EF4-FFF2-40B4-BE49-F238E27FC236}">
                    <a16:creationId xmlns:a16="http://schemas.microsoft.com/office/drawing/2014/main" id="{084A99C9-DB48-A84B-C9F8-FA873ADD0CE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4" descr="Dotted Dots Yellow Bow Tie">
                <a:extLst>
                  <a:ext uri="{FF2B5EF4-FFF2-40B4-BE49-F238E27FC236}">
                    <a16:creationId xmlns:a16="http://schemas.microsoft.com/office/drawing/2014/main" id="{566CD8CA-E7AA-AE68-033B-FD660F1CE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9" name="Rectangle 48">
              <a:extLst>
                <a:ext uri="{FF2B5EF4-FFF2-40B4-BE49-F238E27FC236}">
                  <a16:creationId xmlns:a16="http://schemas.microsoft.com/office/drawing/2014/main" id="{2C32ECF0-CBD5-CBD2-DBC2-03F1BD94E8D1}"/>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50" name="Straight Arrow Connector 49">
              <a:extLst>
                <a:ext uri="{FF2B5EF4-FFF2-40B4-BE49-F238E27FC236}">
                  <a16:creationId xmlns:a16="http://schemas.microsoft.com/office/drawing/2014/main" id="{08690CA4-CFB9-B16F-3874-1BCBF7CFA108}"/>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369EE91-14E1-C8B0-5CA8-222490EB8143}"/>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5BA497-65A5-F164-FA1E-5B1206504B25}"/>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4F69FCA-1C92-B1D4-135C-1292D9112B6A}"/>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54" name="Picture 53">
              <a:extLst>
                <a:ext uri="{FF2B5EF4-FFF2-40B4-BE49-F238E27FC236}">
                  <a16:creationId xmlns:a16="http://schemas.microsoft.com/office/drawing/2014/main" id="{75B63949-6D08-3264-7C31-4F42B194AFEF}"/>
                </a:ext>
              </a:extLst>
            </p:cNvPr>
            <p:cNvPicPr>
              <a:picLocks noChangeAspect="1"/>
            </p:cNvPicPr>
            <p:nvPr/>
          </p:nvPicPr>
          <p:blipFill>
            <a:blip r:embed="rId3"/>
            <a:stretch>
              <a:fillRect/>
            </a:stretch>
          </p:blipFill>
          <p:spPr>
            <a:xfrm>
              <a:off x="9975012" y="7093334"/>
              <a:ext cx="691787" cy="691787"/>
            </a:xfrm>
            <a:prstGeom prst="rect">
              <a:avLst/>
            </a:prstGeom>
          </p:spPr>
        </p:pic>
        <p:sp>
          <p:nvSpPr>
            <p:cNvPr id="55" name="TextBox 54">
              <a:extLst>
                <a:ext uri="{FF2B5EF4-FFF2-40B4-BE49-F238E27FC236}">
                  <a16:creationId xmlns:a16="http://schemas.microsoft.com/office/drawing/2014/main" id="{777DE664-9FAC-AEDD-0EC8-E5B4189DB8AE}"/>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56" name="Picture 55">
              <a:extLst>
                <a:ext uri="{FF2B5EF4-FFF2-40B4-BE49-F238E27FC236}">
                  <a16:creationId xmlns:a16="http://schemas.microsoft.com/office/drawing/2014/main" id="{4109E811-7563-AA00-51DD-173861785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 you will see </a:t>
            </a:r>
          </a:p>
          <a:p>
            <a:pPr defTabSz="452627">
              <a:defRPr sz="3465">
                <a:solidFill>
                  <a:srgbClr val="FFFFFF"/>
                </a:solidFill>
              </a:defRPr>
            </a:pPr>
            <a:r>
              <a:rPr sz="3500" dirty="0"/>
              <a:t>“</a:t>
            </a:r>
            <a:r>
              <a:rPr sz="3500" i="1" dirty="0"/>
              <a:t>Please respond </a:t>
            </a:r>
            <a:r>
              <a:rPr lang="he-IL" sz="3500" i="1" dirty="0" err="1"/>
              <a:t>more</a:t>
            </a:r>
            <a:r>
              <a:rPr lang="he-IL" sz="3500" i="1" dirty="0"/>
              <a:t> </a:t>
            </a:r>
            <a:r>
              <a:rPr lang="he-IL" sz="3500" i="1" dirty="0" err="1"/>
              <a:t>quickly</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rPr lang="en-US" dirty="0"/>
              <a:t>Category Learning</a:t>
            </a:r>
            <a:r>
              <a:rPr dirty="0"/>
              <a:t> Task</a:t>
            </a:r>
          </a:p>
        </p:txBody>
      </p:sp>
    </p:spTree>
    <p:extLst>
      <p:ext uri="{BB962C8B-B14F-4D97-AF65-F5344CB8AC3E}">
        <p14:creationId xmlns:p14="http://schemas.microsoft.com/office/powerpoint/2010/main" val="627265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772160" y="3847200"/>
            <a:ext cx="11734800" cy="4422064"/>
          </a:xfrm>
          <a:prstGeom prst="rect">
            <a:avLst/>
          </a:prstGeom>
        </p:spPr>
        <p:txBody>
          <a:bodyPr>
            <a:noAutofit/>
          </a:bodyPr>
          <a:lstStyle/>
          <a:p>
            <a:pPr>
              <a:defRPr sz="3500">
                <a:solidFill>
                  <a:srgbClr val="FFFFFF"/>
                </a:solidFill>
              </a:defRPr>
            </a:pPr>
            <a:r>
              <a:rPr lang="en-US" sz="3500" dirty="0"/>
              <a:t>We will now </a:t>
            </a:r>
            <a:r>
              <a:rPr lang="en-US" dirty="0">
                <a:solidFill>
                  <a:schemeClr val="bg1"/>
                </a:solidFill>
                <a:latin typeface="Arial" panose="020B0604020202020204" pitchFamily="34" charset="0"/>
                <a:cs typeface="Arial" panose="020B0604020202020204" pitchFamily="34" charset="0"/>
              </a:rPr>
              <a:t>ask you about the category of objects you have seen.</a:t>
            </a:r>
            <a:endParaRPr lang="en-US" sz="3500" dirty="0"/>
          </a:p>
        </p:txBody>
      </p:sp>
    </p:spTree>
    <p:extLst>
      <p:ext uri="{BB962C8B-B14F-4D97-AF65-F5344CB8AC3E}">
        <p14:creationId xmlns:p14="http://schemas.microsoft.com/office/powerpoint/2010/main" val="402336046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35000" y="799200"/>
            <a:ext cx="11734800" cy="4422064"/>
          </a:xfrm>
          <a:prstGeom prst="rect">
            <a:avLst/>
          </a:prstGeom>
        </p:spPr>
        <p:txBody>
          <a:bodyPr>
            <a:noAutofit/>
          </a:bodyPr>
          <a:lstStyle/>
          <a:p>
            <a:pPr>
              <a:defRPr sz="3500">
                <a:solidFill>
                  <a:srgbClr val="FFFFFF"/>
                </a:solidFill>
              </a:defRPr>
            </a:pPr>
            <a:r>
              <a:rPr lang="en-US" sz="3500" dirty="0"/>
              <a:t>We will show you names of categories. </a:t>
            </a:r>
            <a:endParaRPr sz="3500" dirty="0"/>
          </a:p>
          <a:p>
            <a:pPr>
              <a:defRPr sz="3500">
                <a:solidFill>
                  <a:srgbClr val="FFFFFF"/>
                </a:solidFill>
              </a:defRPr>
            </a:pPr>
            <a:endParaRPr sz="3500" dirty="0"/>
          </a:p>
          <a:p>
            <a:pPr>
              <a:defRPr sz="3500">
                <a:solidFill>
                  <a:srgbClr val="FFFFFF"/>
                </a:solidFill>
              </a:defRPr>
            </a:pPr>
            <a:r>
              <a:rPr lang="en-US" sz="3500" dirty="0"/>
              <a:t>For each category, tell us how much it was worth in the Objects game, by entering a number between </a:t>
            </a:r>
            <a:r>
              <a:rPr lang="en-US" dirty="0"/>
              <a:t>0¢ to 100¢. </a:t>
            </a:r>
          </a:p>
          <a:p>
            <a:pPr>
              <a:defRPr sz="3500">
                <a:solidFill>
                  <a:srgbClr val="FFFFFF"/>
                </a:solidFill>
              </a:defRPr>
            </a:pPr>
            <a:endParaRPr lang="en-US" sz="3500" dirty="0"/>
          </a:p>
          <a:p>
            <a:pPr>
              <a:defRPr sz="3500">
                <a:solidFill>
                  <a:srgbClr val="FFFFFF"/>
                </a:solidFill>
              </a:defRPr>
            </a:pPr>
            <a:r>
              <a:rPr lang="en-US" sz="3500" dirty="0"/>
              <a:t>If you can’t remember, please give us your best guess. </a:t>
            </a:r>
          </a:p>
          <a:p>
            <a:pPr>
              <a:defRPr sz="3500">
                <a:solidFill>
                  <a:srgbClr val="FFFFFF"/>
                </a:solidFill>
              </a:defRPr>
            </a:pPr>
            <a:endParaRPr lang="en-US" sz="3500" dirty="0"/>
          </a:p>
          <a:p>
            <a:pPr>
              <a:defRPr sz="3500">
                <a:solidFill>
                  <a:srgbClr val="FFFFFF"/>
                </a:solidFill>
              </a:defRPr>
            </a:pPr>
            <a:r>
              <a:rPr lang="en-US" sz="3500" dirty="0"/>
              <a:t>You will not be given feedback on your answer. </a:t>
            </a:r>
            <a:endParaRPr sz="3500" dirty="0"/>
          </a:p>
        </p:txBody>
      </p:sp>
      <p:grpSp>
        <p:nvGrpSpPr>
          <p:cNvPr id="2" name="Group 1">
            <a:extLst>
              <a:ext uri="{FF2B5EF4-FFF2-40B4-BE49-F238E27FC236}">
                <a16:creationId xmlns:a16="http://schemas.microsoft.com/office/drawing/2014/main" id="{30831834-0C5D-71C8-47E9-CCA6AFE0BC85}"/>
              </a:ext>
            </a:extLst>
          </p:cNvPr>
          <p:cNvGrpSpPr/>
          <p:nvPr/>
        </p:nvGrpSpPr>
        <p:grpSpPr>
          <a:xfrm>
            <a:off x="4832410" y="6381521"/>
            <a:ext cx="3339979" cy="2211821"/>
            <a:chOff x="4617093" y="6381521"/>
            <a:chExt cx="3339979" cy="2211821"/>
          </a:xfrm>
        </p:grpSpPr>
        <p:sp>
          <p:nvSpPr>
            <p:cNvPr id="4" name="Rectangle 3">
              <a:extLst>
                <a:ext uri="{FF2B5EF4-FFF2-40B4-BE49-F238E27FC236}">
                  <a16:creationId xmlns:a16="http://schemas.microsoft.com/office/drawing/2014/main" id="{3032C8C6-703F-E0C8-89BE-460216FDD7E5}"/>
                </a:ext>
              </a:extLst>
            </p:cNvPr>
            <p:cNvSpPr/>
            <p:nvPr/>
          </p:nvSpPr>
          <p:spPr>
            <a:xfrm>
              <a:off x="4617093" y="6381521"/>
              <a:ext cx="3339979" cy="2211821"/>
            </a:xfrm>
            <a:prstGeom prst="rect">
              <a:avLst/>
            </a:prstGeom>
            <a:solidFill>
              <a:srgbClr val="80808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2340B1-9B9F-03A1-3632-54BACE191695}"/>
                </a:ext>
              </a:extLst>
            </p:cNvPr>
            <p:cNvSpPr/>
            <p:nvPr/>
          </p:nvSpPr>
          <p:spPr>
            <a:xfrm>
              <a:off x="4762030" y="6673179"/>
              <a:ext cx="3117050" cy="523220"/>
            </a:xfrm>
            <a:prstGeom prst="rect">
              <a:avLst/>
            </a:prstGeom>
          </p:spPr>
          <p:txBody>
            <a:bodyPr wrap="square">
              <a:spAutoFit/>
            </a:bodyPr>
            <a:lstStyle/>
            <a:p>
              <a:pPr algn="ctr"/>
              <a:r>
                <a:rPr lang="en-US" sz="1400" dirty="0">
                  <a:solidFill>
                    <a:schemeClr val="bg1"/>
                  </a:solidFill>
                </a:rPr>
                <a:t>What is the value of this category? </a:t>
              </a:r>
            </a:p>
            <a:p>
              <a:pPr algn="ctr"/>
              <a:r>
                <a:rPr lang="en-US" sz="1400" dirty="0">
                  <a:solidFill>
                    <a:schemeClr val="bg1"/>
                  </a:solidFill>
                </a:rPr>
                <a:t>(0¢ - 100¢)</a:t>
              </a:r>
            </a:p>
          </p:txBody>
        </p:sp>
        <p:sp>
          <p:nvSpPr>
            <p:cNvPr id="6" name="Rectangle 5">
              <a:extLst>
                <a:ext uri="{FF2B5EF4-FFF2-40B4-BE49-F238E27FC236}">
                  <a16:creationId xmlns:a16="http://schemas.microsoft.com/office/drawing/2014/main" id="{BBC5FD9C-990C-1D9B-5785-7066255696E7}"/>
                </a:ext>
              </a:extLst>
            </p:cNvPr>
            <p:cNvSpPr/>
            <p:nvPr/>
          </p:nvSpPr>
          <p:spPr>
            <a:xfrm>
              <a:off x="4762030" y="7222530"/>
              <a:ext cx="3117050" cy="553998"/>
            </a:xfrm>
            <a:prstGeom prst="rect">
              <a:avLst/>
            </a:prstGeom>
          </p:spPr>
          <p:txBody>
            <a:bodyPr wrap="square">
              <a:spAutoFit/>
            </a:bodyPr>
            <a:lstStyle/>
            <a:p>
              <a:pPr algn="ctr"/>
              <a:r>
                <a:rPr lang="en-US" sz="3000" b="0" dirty="0">
                  <a:solidFill>
                    <a:schemeClr val="bg1"/>
                  </a:solidFill>
                </a:rPr>
                <a:t>bowtie</a:t>
              </a:r>
            </a:p>
          </p:txBody>
        </p:sp>
        <p:sp>
          <p:nvSpPr>
            <p:cNvPr id="7" name="Rectangle 6">
              <a:extLst>
                <a:ext uri="{FF2B5EF4-FFF2-40B4-BE49-F238E27FC236}">
                  <a16:creationId xmlns:a16="http://schemas.microsoft.com/office/drawing/2014/main" id="{23C9A46D-C03E-ECA0-B9F4-8A44E9588C50}"/>
                </a:ext>
              </a:extLst>
            </p:cNvPr>
            <p:cNvSpPr/>
            <p:nvPr/>
          </p:nvSpPr>
          <p:spPr>
            <a:xfrm>
              <a:off x="6110304" y="7802659"/>
              <a:ext cx="420502" cy="40246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82</a:t>
              </a:r>
            </a:p>
          </p:txBody>
        </p:sp>
      </p:grpSp>
    </p:spTree>
    <p:extLst>
      <p:ext uri="{BB962C8B-B14F-4D97-AF65-F5344CB8AC3E}">
        <p14:creationId xmlns:p14="http://schemas.microsoft.com/office/powerpoint/2010/main" val="427600715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941115"/>
            <a:ext cx="10464800" cy="4422064"/>
          </a:xfrm>
          <a:prstGeom prst="rect">
            <a:avLst/>
          </a:prstGeom>
        </p:spPr>
        <p:txBody>
          <a:bodyPr>
            <a:noAutofit/>
          </a:bodyPr>
          <a:lstStyle/>
          <a:p>
            <a:pPr>
              <a:defRPr sz="3500">
                <a:solidFill>
                  <a:srgbClr val="FFFFFF"/>
                </a:solidFill>
              </a:defRPr>
            </a:pPr>
            <a:endParaRPr sz="3500" dirty="0"/>
          </a:p>
          <a:p>
            <a:pPr>
              <a:defRPr sz="3500">
                <a:solidFill>
                  <a:srgbClr val="FFFFFF"/>
                </a:solidFill>
              </a:defRPr>
            </a:pPr>
            <a:r>
              <a:rPr lang="en-US" dirty="0"/>
              <a:t>When you are ready to start please press the D key.</a:t>
            </a:r>
          </a:p>
        </p:txBody>
      </p:sp>
    </p:spTree>
    <p:extLst>
      <p:ext uri="{BB962C8B-B14F-4D97-AF65-F5344CB8AC3E}">
        <p14:creationId xmlns:p14="http://schemas.microsoft.com/office/powerpoint/2010/main" val="32902702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763921" y="891243"/>
            <a:ext cx="11476957" cy="4659291"/>
          </a:xfrm>
          <a:prstGeom prst="rect">
            <a:avLst/>
          </a:prstGeom>
        </p:spPr>
        <p:txBody>
          <a:bodyPr>
            <a:noAutofit/>
          </a:bodyPr>
          <a:lstStyle/>
          <a:p>
            <a:pPr defTabSz="457200">
              <a:defRPr sz="3500" b="0">
                <a:solidFill>
                  <a:srgbClr val="FFFFFF"/>
                </a:solidFill>
              </a:defRPr>
            </a:pPr>
            <a:r>
              <a:rPr lang="en-US" dirty="0"/>
              <a:t>Every object is always worth the same amount of money. </a:t>
            </a:r>
          </a:p>
          <a:p>
            <a:pPr defTabSz="457200">
              <a:defRPr sz="3500" b="0">
                <a:solidFill>
                  <a:srgbClr val="FFFFFF"/>
                </a:solidFill>
              </a:defRPr>
            </a:pPr>
            <a:r>
              <a:rPr lang="en-US" dirty="0"/>
              <a:t>If you see the same object again, it will win the same amount.</a:t>
            </a:r>
          </a:p>
          <a:p>
            <a:pPr defTabSz="457200">
              <a:defRPr sz="2000" b="0">
                <a:solidFill>
                  <a:srgbClr val="FFFFFF"/>
                </a:solidFill>
              </a:defRPr>
            </a:pPr>
            <a:endParaRPr lang="en-US" dirty="0"/>
          </a:p>
          <a:p>
            <a:pPr defTabSz="457200">
              <a:defRPr sz="3500" b="0">
                <a:solidFill>
                  <a:srgbClr val="FFFFFF"/>
                </a:solidFill>
              </a:defRPr>
            </a:pPr>
            <a:r>
              <a:rPr lang="en-US" dirty="0"/>
              <a:t>So if you choose the yellow bowtie and win 80¢, </a:t>
            </a:r>
          </a:p>
          <a:p>
            <a:pPr defTabSz="457200">
              <a:defRPr sz="3500" b="0">
                <a:solidFill>
                  <a:srgbClr val="FFFFFF"/>
                </a:solidFill>
              </a:defRPr>
            </a:pPr>
            <a:r>
              <a:rPr lang="en-US" dirty="0"/>
              <a:t>it will be worth 80¢ the next time you see it.</a:t>
            </a:r>
          </a:p>
          <a:p>
            <a:pPr defTabSz="457200">
              <a:defRPr sz="3500" b="0">
                <a:solidFill>
                  <a:srgbClr val="FFFFFF"/>
                </a:solidFill>
              </a:defRPr>
            </a:pPr>
            <a:endParaRPr lang="en-US" dirty="0"/>
          </a:p>
          <a:p>
            <a:pPr defTabSz="452627">
              <a:defRPr sz="3465">
                <a:solidFill>
                  <a:srgbClr val="FFFFFF"/>
                </a:solidFill>
              </a:defRPr>
            </a:pPr>
            <a:endParaRPr sz="3500" dirty="0">
              <a:solidFill>
                <a:srgbClr val="000000"/>
              </a:solidFill>
            </a:endParaRPr>
          </a:p>
        </p:txBody>
      </p:sp>
      <p:grpSp>
        <p:nvGrpSpPr>
          <p:cNvPr id="16" name="Group 15">
            <a:extLst>
              <a:ext uri="{FF2B5EF4-FFF2-40B4-BE49-F238E27FC236}">
                <a16:creationId xmlns:a16="http://schemas.microsoft.com/office/drawing/2014/main" id="{D7EED056-D4EA-6106-8D82-3BF5BA3492BA}"/>
              </a:ext>
            </a:extLst>
          </p:cNvPr>
          <p:cNvGrpSpPr/>
          <p:nvPr/>
        </p:nvGrpSpPr>
        <p:grpSpPr>
          <a:xfrm>
            <a:off x="2147023" y="4661799"/>
            <a:ext cx="8996902" cy="4370285"/>
            <a:chOff x="2147023" y="4782114"/>
            <a:chExt cx="8996902" cy="4370285"/>
          </a:xfrm>
        </p:grpSpPr>
        <p:sp>
          <p:nvSpPr>
            <p:cNvPr id="17" name="Rectangle 16">
              <a:extLst>
                <a:ext uri="{FF2B5EF4-FFF2-40B4-BE49-F238E27FC236}">
                  <a16:creationId xmlns:a16="http://schemas.microsoft.com/office/drawing/2014/main" id="{486257AC-1C75-461C-A70D-05A3A130A03C}"/>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8" name="Straight Arrow Connector 17">
              <a:extLst>
                <a:ext uri="{FF2B5EF4-FFF2-40B4-BE49-F238E27FC236}">
                  <a16:creationId xmlns:a16="http://schemas.microsoft.com/office/drawing/2014/main" id="{F7665031-A606-C883-113D-4AF29BA2970F}"/>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0E4C51-DF51-C6F8-84BD-7225ECD59630}"/>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25A1EDD-1845-6961-C8B2-E36A108630AC}"/>
                </a:ext>
              </a:extLst>
            </p:cNvPr>
            <p:cNvGrpSpPr/>
            <p:nvPr/>
          </p:nvGrpSpPr>
          <p:grpSpPr>
            <a:xfrm>
              <a:off x="3645341" y="5414282"/>
              <a:ext cx="818316" cy="818316"/>
              <a:chOff x="3934581" y="5219515"/>
              <a:chExt cx="818316" cy="818316"/>
            </a:xfrm>
          </p:grpSpPr>
          <p:sp>
            <p:nvSpPr>
              <p:cNvPr id="42" name="Rectangle 41">
                <a:extLst>
                  <a:ext uri="{FF2B5EF4-FFF2-40B4-BE49-F238E27FC236}">
                    <a16:creationId xmlns:a16="http://schemas.microsoft.com/office/drawing/2014/main" id="{87C8567D-C282-48C0-C732-9A7C1D07C7CD}"/>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 descr="Dotted Dots Yellow Bow Tie">
                <a:extLst>
                  <a:ext uri="{FF2B5EF4-FFF2-40B4-BE49-F238E27FC236}">
                    <a16:creationId xmlns:a16="http://schemas.microsoft.com/office/drawing/2014/main" id="{CD35DB87-0193-B0D2-C040-75EDBADE3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Rectangle 20">
              <a:extLst>
                <a:ext uri="{FF2B5EF4-FFF2-40B4-BE49-F238E27FC236}">
                  <a16:creationId xmlns:a16="http://schemas.microsoft.com/office/drawing/2014/main" id="{5F1CD498-2125-56D3-72DD-57A84467DBA7}"/>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2" name="Straight Arrow Connector 21">
              <a:extLst>
                <a:ext uri="{FF2B5EF4-FFF2-40B4-BE49-F238E27FC236}">
                  <a16:creationId xmlns:a16="http://schemas.microsoft.com/office/drawing/2014/main" id="{ED887A36-CF67-ABB4-2619-9D4F1D16ED74}"/>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EF029A-A2C9-BD56-8E43-AA7BE994FE6C}"/>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1B99C2-F439-1D54-47BF-FBBFF51D38E5}"/>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C935E5-E230-BB10-0E86-079920BFC872}"/>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6" name="Picture 25">
              <a:extLst>
                <a:ext uri="{FF2B5EF4-FFF2-40B4-BE49-F238E27FC236}">
                  <a16:creationId xmlns:a16="http://schemas.microsoft.com/office/drawing/2014/main" id="{17C02D25-17F6-F2F5-A887-42407B0BA5F0}"/>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7" name="TextBox 26">
              <a:extLst>
                <a:ext uri="{FF2B5EF4-FFF2-40B4-BE49-F238E27FC236}">
                  <a16:creationId xmlns:a16="http://schemas.microsoft.com/office/drawing/2014/main" id="{71BC5F21-61FA-02D3-876C-0227F3F4B522}"/>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8" name="Picture 27">
              <a:extLst>
                <a:ext uri="{FF2B5EF4-FFF2-40B4-BE49-F238E27FC236}">
                  <a16:creationId xmlns:a16="http://schemas.microsoft.com/office/drawing/2014/main" id="{9C32F665-CCA1-5C3F-73A1-5BF56B82E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9" name="Rectangle 28">
              <a:extLst>
                <a:ext uri="{FF2B5EF4-FFF2-40B4-BE49-F238E27FC236}">
                  <a16:creationId xmlns:a16="http://schemas.microsoft.com/office/drawing/2014/main" id="{98A0D861-720E-22F6-C84F-F5B5A4A7EDB3}"/>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30" name="Straight Arrow Connector 29">
              <a:extLst>
                <a:ext uri="{FF2B5EF4-FFF2-40B4-BE49-F238E27FC236}">
                  <a16:creationId xmlns:a16="http://schemas.microsoft.com/office/drawing/2014/main" id="{50D741B3-34A2-B7CA-2823-5024876F0E27}"/>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595D90C-AAF7-C15F-68F5-4E73BFBA1C58}"/>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71DB2E0-6DB3-B565-7818-C5074131D235}"/>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8D323B-E60D-C870-72C2-A6FC3192DAF4}"/>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4" name="Straight Arrow Connector 33">
              <a:extLst>
                <a:ext uri="{FF2B5EF4-FFF2-40B4-BE49-F238E27FC236}">
                  <a16:creationId xmlns:a16="http://schemas.microsoft.com/office/drawing/2014/main" id="{4D25F001-B685-2D00-8881-DDC875AD007B}"/>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3C2332F-4C74-D9A4-68B7-0D4B975F7F19}"/>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6" name="Rectangle 35">
              <a:extLst>
                <a:ext uri="{FF2B5EF4-FFF2-40B4-BE49-F238E27FC236}">
                  <a16:creationId xmlns:a16="http://schemas.microsoft.com/office/drawing/2014/main" id="{34518B4D-D19E-1B83-2460-A822737D9724}"/>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7" name="Rectangle 36">
              <a:extLst>
                <a:ext uri="{FF2B5EF4-FFF2-40B4-BE49-F238E27FC236}">
                  <a16:creationId xmlns:a16="http://schemas.microsoft.com/office/drawing/2014/main" id="{9693A6B3-3EDF-6E52-67BF-BA41D4AB1EF0}"/>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8" name="Picture 37">
              <a:extLst>
                <a:ext uri="{FF2B5EF4-FFF2-40B4-BE49-F238E27FC236}">
                  <a16:creationId xmlns:a16="http://schemas.microsoft.com/office/drawing/2014/main" id="{C32B140C-4358-35D9-A830-F14A52704A1B}"/>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9" name="TextBox 38">
              <a:extLst>
                <a:ext uri="{FF2B5EF4-FFF2-40B4-BE49-F238E27FC236}">
                  <a16:creationId xmlns:a16="http://schemas.microsoft.com/office/drawing/2014/main" id="{76961FC0-32E1-8C2C-DAE7-38D12A930956}"/>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0" name="Image" descr="Image">
              <a:extLst>
                <a:ext uri="{FF2B5EF4-FFF2-40B4-BE49-F238E27FC236}">
                  <a16:creationId xmlns:a16="http://schemas.microsoft.com/office/drawing/2014/main" id="{3C7A7FEF-E66B-D0DE-3AA4-6FE5D0F13C40}"/>
                </a:ext>
              </a:extLst>
            </p:cNvPr>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41" name="Picture 4" descr="Dotted Dots Yellow Bow Tie">
              <a:extLst>
                <a:ext uri="{FF2B5EF4-FFF2-40B4-BE49-F238E27FC236}">
                  <a16:creationId xmlns:a16="http://schemas.microsoft.com/office/drawing/2014/main" id="{9EC085EF-4512-0640-2F66-F8C658A2C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073880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1660113"/>
            <a:ext cx="10788650" cy="4659291"/>
          </a:xfrm>
          <a:prstGeom prst="rect">
            <a:avLst/>
          </a:prstGeom>
        </p:spPr>
        <p:txBody>
          <a:bodyPr>
            <a:noAutofit/>
          </a:bodyPr>
          <a:lstStyle/>
          <a:p>
            <a:pPr defTabSz="457200">
              <a:defRPr sz="3500" b="0">
                <a:solidFill>
                  <a:srgbClr val="FFFFFF"/>
                </a:solidFill>
              </a:defRPr>
            </a:pPr>
            <a:r>
              <a:rPr lang="en-US" dirty="0"/>
              <a:t>Try to win as much as you can!</a:t>
            </a:r>
          </a:p>
          <a:p>
            <a:pPr defTabSz="457200">
              <a:defRPr sz="3500" b="0">
                <a:solidFill>
                  <a:srgbClr val="FFFFFF"/>
                </a:solidFill>
              </a:defRPr>
            </a:pPr>
            <a:r>
              <a:rPr lang="en-US" dirty="0"/>
              <a:t> </a:t>
            </a:r>
          </a:p>
          <a:p>
            <a:pPr defTabSz="457200">
              <a:defRPr sz="3500" b="0">
                <a:solidFill>
                  <a:srgbClr val="FFFFFF"/>
                </a:solidFill>
              </a:defRPr>
            </a:pPr>
            <a:r>
              <a:rPr lang="en-US" dirty="0"/>
              <a:t>Choosing objects that are worth more will help you win more bonus money. </a:t>
            </a:r>
          </a:p>
          <a:p>
            <a:pPr defTabSz="457200">
              <a:defRPr sz="3500" b="0"/>
            </a:pPr>
            <a:endParaRPr lang="en-US" dirty="0"/>
          </a:p>
          <a:p>
            <a:pPr defTabSz="457200">
              <a:defRPr sz="3500" b="0">
                <a:solidFill>
                  <a:srgbClr val="FFFFFF"/>
                </a:solidFill>
              </a:defRPr>
            </a:pPr>
            <a:r>
              <a:rPr lang="en-US" dirty="0"/>
              <a:t>You will get a portion of the money that you win as bonus.</a:t>
            </a:r>
          </a:p>
          <a:p>
            <a:pPr defTabSz="457200">
              <a:defRPr sz="3500" b="0">
                <a:solidFill>
                  <a:srgbClr val="FFFFFF"/>
                </a:solidFill>
              </a:defRPr>
            </a:pPr>
            <a:endParaRPr lang="en-US" dirty="0"/>
          </a:p>
          <a:p>
            <a:pPr defTabSz="457200">
              <a:defRPr sz="3500" b="0">
                <a:solidFill>
                  <a:srgbClr val="FFFFFF"/>
                </a:solidFill>
              </a:defRPr>
            </a:pPr>
            <a:r>
              <a:rPr lang="en-US" dirty="0"/>
              <a:t>After each round, you will see how much money you won on that round. You will see how much total bonus you won at the end of the game.</a:t>
            </a:r>
          </a:p>
          <a:p>
            <a:pPr defTabSz="452627">
              <a:defRPr sz="3465">
                <a:solidFill>
                  <a:srgbClr val="FFFFFF"/>
                </a:solidFill>
              </a:defRPr>
            </a:pPr>
            <a:endParaRPr sz="3500" dirty="0">
              <a:solidFill>
                <a:srgbClr val="000000"/>
              </a:solidFill>
            </a:endParaRPr>
          </a:p>
        </p:txBody>
      </p:sp>
    </p:spTree>
    <p:extLst>
      <p:ext uri="{BB962C8B-B14F-4D97-AF65-F5344CB8AC3E}">
        <p14:creationId xmlns:p14="http://schemas.microsoft.com/office/powerpoint/2010/main" val="147772097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2 rounds of this game.</a:t>
            </a:r>
          </a:p>
          <a:p>
            <a:pPr>
              <a:defRPr sz="3500">
                <a:solidFill>
                  <a:srgbClr val="FFFFFF"/>
                </a:solidFill>
              </a:defRPr>
            </a:pPr>
            <a:endParaRPr lang="en-US" dirty="0"/>
          </a:p>
          <a:p>
            <a:pPr>
              <a:defRPr sz="3500">
                <a:solidFill>
                  <a:srgbClr val="FFFFFF"/>
                </a:solidFill>
              </a:defRPr>
            </a:pPr>
            <a:r>
              <a:rPr lang="en-US" dirty="0"/>
              <a:t>Each round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TOO SLOW</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grpSp>
        <p:nvGrpSpPr>
          <p:cNvPr id="10" name="Group">
            <a:extLst>
              <a:ext uri="{FF2B5EF4-FFF2-40B4-BE49-F238E27FC236}">
                <a16:creationId xmlns:a16="http://schemas.microsoft.com/office/drawing/2014/main" id="{1F940A56-2001-B373-53BA-577B4ABA8F18}"/>
              </a:ext>
            </a:extLst>
          </p:cNvPr>
          <p:cNvGrpSpPr/>
          <p:nvPr/>
        </p:nvGrpSpPr>
        <p:grpSpPr>
          <a:xfrm>
            <a:off x="4101205" y="5552995"/>
            <a:ext cx="5601927" cy="3670909"/>
            <a:chOff x="-14288" y="-452317"/>
            <a:chExt cx="5601926" cy="3670907"/>
          </a:xfrm>
        </p:grpSpPr>
        <p:sp>
          <p:nvSpPr>
            <p:cNvPr id="11" name="Choose Left">
              <a:extLst>
                <a:ext uri="{FF2B5EF4-FFF2-40B4-BE49-F238E27FC236}">
                  <a16:creationId xmlns:a16="http://schemas.microsoft.com/office/drawing/2014/main" id="{01661EFF-C820-02F1-036A-E5A4A0CC98AA}"/>
                </a:ext>
              </a:extLst>
            </p:cNvPr>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2" name="Choose Right">
              <a:extLst>
                <a:ext uri="{FF2B5EF4-FFF2-40B4-BE49-F238E27FC236}">
                  <a16:creationId xmlns:a16="http://schemas.microsoft.com/office/drawing/2014/main" id="{BB4BED25-3CD3-DFE7-AADE-4360A3F7EFD1}"/>
                </a:ext>
              </a:extLst>
            </p:cNvPr>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3" name="Line">
              <a:extLst>
                <a:ext uri="{FF2B5EF4-FFF2-40B4-BE49-F238E27FC236}">
                  <a16:creationId xmlns:a16="http://schemas.microsoft.com/office/drawing/2014/main" id="{25CD7EE3-324B-8669-7013-903967A91335}"/>
                </a:ext>
              </a:extLst>
            </p:cNvPr>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 name="Line">
              <a:extLst>
                <a:ext uri="{FF2B5EF4-FFF2-40B4-BE49-F238E27FC236}">
                  <a16:creationId xmlns:a16="http://schemas.microsoft.com/office/drawing/2014/main" id="{893CFF98-7452-563B-8208-958FCFA4AE19}"/>
                </a:ext>
              </a:extLst>
            </p:cNvPr>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5" name="Image" descr="Image">
              <a:extLst>
                <a:ext uri="{FF2B5EF4-FFF2-40B4-BE49-F238E27FC236}">
                  <a16:creationId xmlns:a16="http://schemas.microsoft.com/office/drawing/2014/main" id="{B1155A26-8C28-2122-C30E-54365BC5FFA4}"/>
                </a:ext>
              </a:extLst>
            </p:cNvPr>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7131189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rPr lang="en-US" dirty="0"/>
              <a:t>Category Learning</a:t>
            </a:r>
            <a:r>
              <a:rPr dirty="0"/>
              <a:t> Task</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1815</TotalTime>
  <Words>2245</Words>
  <Application>Microsoft Macintosh PowerPoint</Application>
  <PresentationFormat>Custom</PresentationFormat>
  <Paragraphs>286</Paragraphs>
  <Slides>57</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Learning Task</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Learning Task</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18</cp:revision>
  <dcterms:modified xsi:type="dcterms:W3CDTF">2022-05-23T15:17:02Z</dcterms:modified>
</cp:coreProperties>
</file>