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334" r:id="rId10"/>
    <p:sldId id="335" r:id="rId11"/>
    <p:sldId id="336" r:id="rId12"/>
    <p:sldId id="338" r:id="rId13"/>
    <p:sldId id="264" r:id="rId14"/>
    <p:sldId id="265" r:id="rId15"/>
    <p:sldId id="266" r:id="rId16"/>
    <p:sldId id="283" r:id="rId17"/>
    <p:sldId id="268" r:id="rId18"/>
    <p:sldId id="269" r:id="rId19"/>
    <p:sldId id="293" r:id="rId20"/>
    <p:sldId id="271" r:id="rId21"/>
    <p:sldId id="272" r:id="rId22"/>
    <p:sldId id="273" r:id="rId23"/>
    <p:sldId id="274" r:id="rId24"/>
    <p:sldId id="333" r:id="rId25"/>
    <p:sldId id="295" r:id="rId26"/>
    <p:sldId id="297" r:id="rId27"/>
    <p:sldId id="299" r:id="rId28"/>
    <p:sldId id="331" r:id="rId29"/>
    <p:sldId id="300" r:id="rId30"/>
    <p:sldId id="301" r:id="rId31"/>
    <p:sldId id="302" r:id="rId32"/>
    <p:sldId id="303" r:id="rId33"/>
    <p:sldId id="305" r:id="rId34"/>
    <p:sldId id="307" r:id="rId35"/>
    <p:sldId id="309" r:id="rId36"/>
    <p:sldId id="340" r:id="rId37"/>
    <p:sldId id="341" r:id="rId38"/>
    <p:sldId id="343" r:id="rId39"/>
    <p:sldId id="345" r:id="rId40"/>
    <p:sldId id="310" r:id="rId41"/>
    <p:sldId id="311" r:id="rId42"/>
    <p:sldId id="312" r:id="rId43"/>
    <p:sldId id="314" r:id="rId44"/>
    <p:sldId id="316" r:id="rId45"/>
    <p:sldId id="319" r:id="rId46"/>
    <p:sldId id="321" r:id="rId47"/>
    <p:sldId id="322" r:id="rId48"/>
    <p:sldId id="323" r:id="rId49"/>
    <p:sldId id="324" r:id="rId50"/>
    <p:sldId id="325" r:id="rId51"/>
    <p:sldId id="332" r:id="rId52"/>
    <p:sldId id="328" r:id="rId53"/>
    <p:sldId id="330" r:id="rId54"/>
    <p:sldId id="279" r:id="rId55"/>
    <p:sldId id="280" r:id="rId56"/>
    <p:sldId id="281" r:id="rId57"/>
    <p:sldId id="282" r:id="rId5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02"/>
    <p:restoredTop sz="94618"/>
  </p:normalViewPr>
  <p:slideViewPr>
    <p:cSldViewPr snapToGrid="0" snapToObjects="1">
      <p:cViewPr varScale="1">
        <p:scale>
          <a:sx n="73" d="100"/>
          <a:sy n="73" d="100"/>
        </p:scale>
        <p:origin x="82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Arial"/>
      </a:defRPr>
    </a:lvl1pPr>
    <a:lvl2pPr indent="228600" defTabSz="457200" latinLnBrk="0">
      <a:lnSpc>
        <a:spcPct val="117999"/>
      </a:lnSpc>
      <a:defRPr sz="2200">
        <a:latin typeface="+mn-lt"/>
        <a:ea typeface="+mn-ea"/>
        <a:cs typeface="+mn-cs"/>
        <a:sym typeface="Arial"/>
      </a:defRPr>
    </a:lvl2pPr>
    <a:lvl3pPr indent="457200" defTabSz="457200" latinLnBrk="0">
      <a:lnSpc>
        <a:spcPct val="117999"/>
      </a:lnSpc>
      <a:defRPr sz="2200">
        <a:latin typeface="+mn-lt"/>
        <a:ea typeface="+mn-ea"/>
        <a:cs typeface="+mn-cs"/>
        <a:sym typeface="Arial"/>
      </a:defRPr>
    </a:lvl3pPr>
    <a:lvl4pPr indent="685800" defTabSz="457200" latinLnBrk="0">
      <a:lnSpc>
        <a:spcPct val="117999"/>
      </a:lnSpc>
      <a:defRPr sz="2200">
        <a:latin typeface="+mn-lt"/>
        <a:ea typeface="+mn-ea"/>
        <a:cs typeface="+mn-cs"/>
        <a:sym typeface="Arial"/>
      </a:defRPr>
    </a:lvl4pPr>
    <a:lvl5pPr indent="914400" defTabSz="457200" latinLnBrk="0">
      <a:lnSpc>
        <a:spcPct val="117999"/>
      </a:lnSpc>
      <a:defRPr sz="2200">
        <a:latin typeface="+mn-lt"/>
        <a:ea typeface="+mn-ea"/>
        <a:cs typeface="+mn-cs"/>
        <a:sym typeface="Arial"/>
      </a:defRPr>
    </a:lvl5pPr>
    <a:lvl6pPr indent="1143000" defTabSz="457200" latinLnBrk="0">
      <a:lnSpc>
        <a:spcPct val="117999"/>
      </a:lnSpc>
      <a:defRPr sz="2200">
        <a:latin typeface="+mn-lt"/>
        <a:ea typeface="+mn-ea"/>
        <a:cs typeface="+mn-cs"/>
        <a:sym typeface="Arial"/>
      </a:defRPr>
    </a:lvl6pPr>
    <a:lvl7pPr indent="1371600" defTabSz="457200" latinLnBrk="0">
      <a:lnSpc>
        <a:spcPct val="117999"/>
      </a:lnSpc>
      <a:defRPr sz="2200">
        <a:latin typeface="+mn-lt"/>
        <a:ea typeface="+mn-ea"/>
        <a:cs typeface="+mn-cs"/>
        <a:sym typeface="Arial"/>
      </a:defRPr>
    </a:lvl7pPr>
    <a:lvl8pPr indent="1600200" defTabSz="457200" latinLnBrk="0">
      <a:lnSpc>
        <a:spcPct val="117999"/>
      </a:lnSpc>
      <a:defRPr sz="2200">
        <a:latin typeface="+mn-lt"/>
        <a:ea typeface="+mn-ea"/>
        <a:cs typeface="+mn-cs"/>
        <a:sym typeface="Arial"/>
      </a:defRPr>
    </a:lvl8pPr>
    <a:lvl9pPr indent="1828800" defTabSz="457200" latinLnBrk="0">
      <a:lnSpc>
        <a:spcPct val="117999"/>
      </a:lnSpc>
      <a:defRPr sz="2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defTabSz="457200" rtl="1" latinLnBrk="0">
              <a:lnSpc>
                <a:spcPct val="117999"/>
              </a:lnSpc>
            </a:pPr>
            <a:endParaRPr lang="en-US" dirty="0"/>
          </a:p>
        </p:txBody>
      </p:sp>
    </p:spTree>
    <p:extLst>
      <p:ext uri="{BB962C8B-B14F-4D97-AF65-F5344CB8AC3E}">
        <p14:creationId xmlns:p14="http://schemas.microsoft.com/office/powerpoint/2010/main" val="2675119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457200" rtl="0" latinLnBrk="0">
              <a:lnSpc>
                <a:spcPct val="117999"/>
              </a:lnSpc>
            </a:pPr>
            <a:endParaRPr lang="en-US" dirty="0"/>
          </a:p>
        </p:txBody>
      </p:sp>
    </p:spTree>
    <p:extLst>
      <p:ext uri="{BB962C8B-B14F-4D97-AF65-F5344CB8AC3E}">
        <p14:creationId xmlns:p14="http://schemas.microsoft.com/office/powerpoint/2010/main" val="4119846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defTabSz="457200" rtl="1" latinLnBrk="0">
              <a:lnSpc>
                <a:spcPct val="117999"/>
              </a:lnSpc>
            </a:pPr>
            <a:endParaRPr lang="en-US" dirty="0"/>
          </a:p>
        </p:txBody>
      </p:sp>
    </p:spTree>
    <p:extLst>
      <p:ext uri="{BB962C8B-B14F-4D97-AF65-F5344CB8AC3E}">
        <p14:creationId xmlns:p14="http://schemas.microsoft.com/office/powerpoint/2010/main" val="2117079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457200" rtl="0" latinLnBrk="0">
              <a:lnSpc>
                <a:spcPct val="117999"/>
              </a:lnSpc>
            </a:pPr>
            <a:endParaRPr lang="en-US" dirty="0"/>
          </a:p>
        </p:txBody>
      </p:sp>
    </p:spTree>
    <p:extLst>
      <p:ext uri="{BB962C8B-B14F-4D97-AF65-F5344CB8AC3E}">
        <p14:creationId xmlns:p14="http://schemas.microsoft.com/office/powerpoint/2010/main" val="6208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lvl1pPr>
              <a:defRPr sz="3500" b="0"/>
            </a:lvl1pPr>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270000" y="6362700"/>
            <a:ext cx="10464800" cy="457200"/>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22"/>
          </p:nvPr>
        </p:nvSpPr>
        <p:spPr>
          <a:xfrm>
            <a:off x="1270000" y="4267200"/>
            <a:ext cx="10464800" cy="609600"/>
          </a:xfrm>
          <a:prstGeom prst="rect">
            <a:avLst/>
          </a:prstGeom>
        </p:spPr>
        <p:txBody>
          <a:bodyPr>
            <a:spAutoFit/>
          </a:bodyPr>
          <a:lstStyle>
            <a:lvl1pPr marL="0" indent="0" algn="ctr">
              <a:spcBef>
                <a:spcPts val="0"/>
              </a:spcBef>
              <a:buSzTx/>
              <a:buNone/>
              <a:defRPr sz="3400" b="1"/>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949853" y="0"/>
            <a:ext cx="14904506"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622088" y="289099"/>
            <a:ext cx="9753603" cy="650578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263775" y="613833"/>
            <a:ext cx="12401550"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086225" y="2586566"/>
            <a:ext cx="9429750"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6680200" y="5029200"/>
            <a:ext cx="6054748"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6502400" y="889000"/>
            <a:ext cx="5867400" cy="3911601"/>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2374900" y="889000"/>
            <a:ext cx="11982450"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53" y="9296400"/>
            <a:ext cx="340321" cy="323553"/>
          </a:xfrm>
          <a:prstGeom prst="rect">
            <a:avLst/>
          </a:prstGeom>
          <a:ln w="12700">
            <a:miter lim="400000"/>
          </a:ln>
        </p:spPr>
        <p:txBody>
          <a:bodyPr wrap="none" lIns="50800" tIns="50800" rIns="50800" bIns="50800">
            <a:spAutoFit/>
          </a:bodyPr>
          <a:lstStyle>
            <a:lvl1pPr>
              <a:defRPr sz="1600" b="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1pPr>
      <a:lvl2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2pPr>
      <a:lvl3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3pPr>
      <a:lvl4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4pPr>
      <a:lvl5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5pPr>
      <a:lvl6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6pPr>
      <a:lvl7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7pPr>
      <a:lvl8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8pPr>
      <a:lvl9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tiff"/><Relationship Id="rId4" Type="http://schemas.openxmlformats.org/officeDocument/2006/relationships/image" Target="../media/image6.tiff"/></Relationships>
</file>

<file path=ppt/slides/_rels/slide2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tif"/><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tif"/><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tiff"/><Relationship Id="rId4" Type="http://schemas.openxmlformats.org/officeDocument/2006/relationships/image" Target="../media/image6.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t>Category Learning</a:t>
            </a:r>
          </a:p>
          <a:p>
            <a:r>
              <a:t>Directions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4078959"/>
            <a:ext cx="10464800" cy="1595681"/>
          </a:xfrm>
          <a:prstGeom prst="rect">
            <a:avLst/>
          </a:prstGeom>
        </p:spPr>
        <p:txBody>
          <a:bodyPr>
            <a:noAutofit/>
          </a:bodyPr>
          <a:lstStyle/>
          <a:p>
            <a:pPr>
              <a:defRPr sz="3500">
                <a:solidFill>
                  <a:srgbClr val="FFFFFF"/>
                </a:solidFill>
              </a:defRPr>
            </a:pPr>
            <a:r>
              <a:rPr sz="3500" dirty="0"/>
              <a:t>Now </a:t>
            </a:r>
            <a:r>
              <a:rPr lang="en-US" sz="3500" dirty="0"/>
              <a:t>you will be asked about the category of objects you have seen</a:t>
            </a:r>
          </a:p>
        </p:txBody>
      </p:sp>
    </p:spTree>
    <p:extLst>
      <p:ext uri="{BB962C8B-B14F-4D97-AF65-F5344CB8AC3E}">
        <p14:creationId xmlns:p14="http://schemas.microsoft.com/office/powerpoint/2010/main" val="167180726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600139" y="1144437"/>
            <a:ext cx="11885762" cy="4305916"/>
          </a:xfrm>
          <a:prstGeom prst="rect">
            <a:avLst/>
          </a:prstGeom>
        </p:spPr>
        <p:txBody>
          <a:bodyPr>
            <a:noAutofit/>
          </a:bodyPr>
          <a:lstStyle/>
          <a:p>
            <a:pPr>
              <a:defRPr sz="3500">
                <a:solidFill>
                  <a:srgbClr val="FFFFFF"/>
                </a:solidFill>
              </a:defRPr>
            </a:pPr>
            <a:r>
              <a:rPr lang="en-US" sz="3500" dirty="0"/>
              <a:t>We will show you names of categories.</a:t>
            </a:r>
          </a:p>
          <a:p>
            <a:pPr>
              <a:defRPr sz="3500">
                <a:solidFill>
                  <a:srgbClr val="FFFFFF"/>
                </a:solidFill>
              </a:defRPr>
            </a:pPr>
            <a:endParaRPr lang="en-US" sz="3500" dirty="0"/>
          </a:p>
          <a:p>
            <a:pPr>
              <a:defRPr sz="3500">
                <a:solidFill>
                  <a:srgbClr val="FFFFFF"/>
                </a:solidFill>
              </a:defRPr>
            </a:pPr>
            <a:r>
              <a:rPr lang="en-US" sz="3500" dirty="0"/>
              <a:t>For each category, tell us </a:t>
            </a:r>
            <a:r>
              <a:rPr lang="en-US" sz="3600" dirty="0">
                <a:solidFill>
                  <a:schemeClr val="bg1"/>
                </a:solidFill>
                <a:latin typeface="Arial" panose="020B0604020202020204" pitchFamily="34" charset="0"/>
                <a:cs typeface="Arial" panose="020B0604020202020204" pitchFamily="34" charset="0"/>
              </a:rPr>
              <a:t>how much it was worth in the Objects game from 0¢ to 100¢. </a:t>
            </a: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You may verbally say any number between 0 to 100. </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If you can’t remember, please give us your best guess. </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You will not be given feedback on your answer.</a:t>
            </a:r>
          </a:p>
          <a:p>
            <a:pPr>
              <a:defRPr sz="3500">
                <a:solidFill>
                  <a:srgbClr val="FFFFFF"/>
                </a:solidFill>
              </a:defRPr>
            </a:pPr>
            <a:endParaRPr lang="en-US" sz="3500" dirty="0"/>
          </a:p>
        </p:txBody>
      </p:sp>
      <p:sp>
        <p:nvSpPr>
          <p:cNvPr id="4" name="Rectangle 3">
            <a:extLst>
              <a:ext uri="{FF2B5EF4-FFF2-40B4-BE49-F238E27FC236}">
                <a16:creationId xmlns:a16="http://schemas.microsoft.com/office/drawing/2014/main" id="{AE929F72-9B6F-BEAF-56DC-DE2801EC92EA}"/>
              </a:ext>
            </a:extLst>
          </p:cNvPr>
          <p:cNvSpPr/>
          <p:nvPr/>
        </p:nvSpPr>
        <p:spPr>
          <a:xfrm>
            <a:off x="4712643" y="6738957"/>
            <a:ext cx="3212217" cy="2146252"/>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5" name="Rectangle 4">
            <a:extLst>
              <a:ext uri="{FF2B5EF4-FFF2-40B4-BE49-F238E27FC236}">
                <a16:creationId xmlns:a16="http://schemas.microsoft.com/office/drawing/2014/main" id="{0C19C46E-3441-9806-8EE1-89E836FD6E53}"/>
              </a:ext>
            </a:extLst>
          </p:cNvPr>
          <p:cNvSpPr/>
          <p:nvPr/>
        </p:nvSpPr>
        <p:spPr>
          <a:xfrm>
            <a:off x="4914699" y="6997157"/>
            <a:ext cx="2876539" cy="486287"/>
          </a:xfrm>
          <a:prstGeom prst="rect">
            <a:avLst/>
          </a:prstGeom>
        </p:spPr>
        <p:txBody>
          <a:bodyPr wrap="square">
            <a:spAutoFit/>
          </a:bodyPr>
          <a:lstStyle/>
          <a:p>
            <a:pPr algn="ctr"/>
            <a:r>
              <a:rPr lang="en-US" sz="1280" dirty="0">
                <a:solidFill>
                  <a:schemeClr val="bg1"/>
                </a:solidFill>
              </a:rPr>
              <a:t>What is the value of this category? </a:t>
            </a:r>
          </a:p>
          <a:p>
            <a:pPr algn="ctr"/>
            <a:r>
              <a:rPr lang="en-US" sz="1280" dirty="0">
                <a:solidFill>
                  <a:schemeClr val="bg1"/>
                </a:solidFill>
              </a:rPr>
              <a:t>(0¢ - 100¢)</a:t>
            </a:r>
          </a:p>
        </p:txBody>
      </p:sp>
      <p:sp>
        <p:nvSpPr>
          <p:cNvPr id="6" name="Rectangle 5">
            <a:extLst>
              <a:ext uri="{FF2B5EF4-FFF2-40B4-BE49-F238E27FC236}">
                <a16:creationId xmlns:a16="http://schemas.microsoft.com/office/drawing/2014/main" id="{B7EEF275-0CE5-FF91-2352-C1CA403822B6}"/>
              </a:ext>
            </a:extLst>
          </p:cNvPr>
          <p:cNvSpPr/>
          <p:nvPr/>
        </p:nvSpPr>
        <p:spPr>
          <a:xfrm>
            <a:off x="4914699" y="7504343"/>
            <a:ext cx="2883356" cy="420564"/>
          </a:xfrm>
          <a:prstGeom prst="rect">
            <a:avLst/>
          </a:prstGeom>
        </p:spPr>
        <p:txBody>
          <a:bodyPr wrap="square">
            <a:spAutoFit/>
          </a:bodyPr>
          <a:lstStyle/>
          <a:p>
            <a:pPr algn="ctr"/>
            <a:r>
              <a:rPr lang="en-US" sz="2133" dirty="0">
                <a:solidFill>
                  <a:schemeClr val="bg1"/>
                </a:solidFill>
              </a:rPr>
              <a:t>bowtie</a:t>
            </a:r>
          </a:p>
        </p:txBody>
      </p:sp>
      <p:sp>
        <p:nvSpPr>
          <p:cNvPr id="7" name="Rectangle 6">
            <a:extLst>
              <a:ext uri="{FF2B5EF4-FFF2-40B4-BE49-F238E27FC236}">
                <a16:creationId xmlns:a16="http://schemas.microsoft.com/office/drawing/2014/main" id="{F73E4739-AAC3-38D0-679E-46ADBDCB354E}"/>
              </a:ext>
            </a:extLst>
          </p:cNvPr>
          <p:cNvSpPr/>
          <p:nvPr/>
        </p:nvSpPr>
        <p:spPr>
          <a:xfrm>
            <a:off x="6094485" y="8106846"/>
            <a:ext cx="448535" cy="429297"/>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80" dirty="0">
                <a:solidFill>
                  <a:schemeClr val="tx1"/>
                </a:solidFill>
              </a:rPr>
              <a:t>83</a:t>
            </a:r>
          </a:p>
        </p:txBody>
      </p:sp>
    </p:spTree>
    <p:extLst>
      <p:ext uri="{BB962C8B-B14F-4D97-AF65-F5344CB8AC3E}">
        <p14:creationId xmlns:p14="http://schemas.microsoft.com/office/powerpoint/2010/main" val="300356262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856213"/>
            <a:ext cx="10464800" cy="4422064"/>
          </a:xfrm>
          <a:prstGeom prst="rect">
            <a:avLst/>
          </a:prstGeom>
        </p:spPr>
        <p:txBody>
          <a:bodyPr>
            <a:noAutofit/>
          </a:bodyPr>
          <a:lstStyle/>
          <a:p>
            <a:pPr>
              <a:defRPr sz="3500">
                <a:solidFill>
                  <a:srgbClr val="FFFFFF"/>
                </a:solidFill>
              </a:defRPr>
            </a:pPr>
            <a:r>
              <a:rPr lang="en-US" sz="3500" dirty="0"/>
              <a:t>When you are ready to start please press your pointer finger.</a:t>
            </a:r>
            <a:endParaRPr sz="3500" dirty="0"/>
          </a:p>
        </p:txBody>
      </p:sp>
    </p:spTree>
    <p:extLst>
      <p:ext uri="{BB962C8B-B14F-4D97-AF65-F5344CB8AC3E}">
        <p14:creationId xmlns:p14="http://schemas.microsoft.com/office/powerpoint/2010/main" val="231750316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t>Size Task</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12F2AF-C278-E248-AEAB-2ACAD8460B6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0" name="Now you will play the size game!"/>
          <p:cNvSpPr txBox="1">
            <a:spLocks noGrp="1"/>
          </p:cNvSpPr>
          <p:nvPr>
            <p:ph type="subTitle" sz="quarter" idx="1"/>
          </p:nvPr>
        </p:nvSpPr>
        <p:spPr>
          <a:xfrm>
            <a:off x="1270000" y="4198424"/>
            <a:ext cx="10464800" cy="1794074"/>
          </a:xfrm>
          <a:prstGeom prst="rect">
            <a:avLst/>
          </a:prstGeom>
        </p:spPr>
        <p:txBody>
          <a:bodyPr>
            <a:normAutofit/>
          </a:bodyPr>
          <a:lstStyle>
            <a:lvl1pPr>
              <a:defRPr sz="5000">
                <a:solidFill>
                  <a:srgbClr val="FFFFFF"/>
                </a:solidFill>
              </a:defRPr>
            </a:lvl1pPr>
          </a:lstStyle>
          <a:p>
            <a:r>
              <a:rPr sz="3500" dirty="0"/>
              <a:t>Now you will play the size game!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EF95819-6490-7F46-934C-62513A2C023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6" name="You will see two objects on the screen.…"/>
          <p:cNvSpPr txBox="1">
            <a:spLocks noGrp="1"/>
          </p:cNvSpPr>
          <p:nvPr>
            <p:ph type="subTitle" sz="half" idx="1"/>
          </p:nvPr>
        </p:nvSpPr>
        <p:spPr>
          <a:xfrm>
            <a:off x="1044713" y="715793"/>
            <a:ext cx="10915374" cy="4080122"/>
          </a:xfrm>
          <a:prstGeom prst="rect">
            <a:avLst/>
          </a:prstGeom>
        </p:spPr>
        <p:txBody>
          <a:bodyPr>
            <a:noAutofit/>
          </a:bodyPr>
          <a:lstStyle/>
          <a:p>
            <a:pPr defTabSz="578358">
              <a:defRPr sz="3465">
                <a:solidFill>
                  <a:srgbClr val="FFFFFF"/>
                </a:solidFill>
              </a:defRPr>
            </a:pPr>
            <a:endParaRPr sz="3500" dirty="0"/>
          </a:p>
          <a:p>
            <a:pPr defTabSz="578358">
              <a:defRPr sz="3465">
                <a:solidFill>
                  <a:srgbClr val="FFFFFF"/>
                </a:solidFill>
              </a:defRPr>
            </a:pPr>
            <a:r>
              <a:rPr sz="3500" dirty="0"/>
              <a:t>You will see two objects on the screen. </a:t>
            </a:r>
          </a:p>
          <a:p>
            <a:pPr defTabSz="578358">
              <a:defRPr sz="3465">
                <a:solidFill>
                  <a:srgbClr val="FFFFFF"/>
                </a:solidFill>
              </a:defRPr>
            </a:pPr>
            <a:endParaRPr sz="3500" dirty="0"/>
          </a:p>
          <a:p>
            <a:pPr defTabSz="578358">
              <a:defRPr sz="3465">
                <a:solidFill>
                  <a:srgbClr val="FFFFFF"/>
                </a:solidFill>
              </a:defRPr>
            </a:pPr>
            <a:r>
              <a:rPr sz="3500" dirty="0"/>
              <a:t>Choose the bigger object! </a:t>
            </a:r>
          </a:p>
          <a:p>
            <a:pPr defTabSz="578358">
              <a:defRPr sz="3465">
                <a:solidFill>
                  <a:srgbClr val="FFFFFF"/>
                </a:solidFill>
              </a:defRPr>
            </a:pPr>
            <a:endParaRPr sz="3500" dirty="0"/>
          </a:p>
          <a:p>
            <a:pPr defTabSz="578358">
              <a:defRPr sz="3465">
                <a:solidFill>
                  <a:srgbClr val="FFFFFF"/>
                </a:solidFill>
              </a:defRPr>
            </a:pPr>
            <a:r>
              <a:rPr sz="3500" dirty="0"/>
              <a:t>Choose the object that is bigger in the real world. The size of the image on the screen does not matter.</a:t>
            </a:r>
          </a:p>
        </p:txBody>
      </p:sp>
      <p:grpSp>
        <p:nvGrpSpPr>
          <p:cNvPr id="2" name="Group 1">
            <a:extLst>
              <a:ext uri="{FF2B5EF4-FFF2-40B4-BE49-F238E27FC236}">
                <a16:creationId xmlns:a16="http://schemas.microsoft.com/office/drawing/2014/main" id="{8B0E2224-BAFF-E54D-8385-8CF0A12CAB7E}"/>
              </a:ext>
            </a:extLst>
          </p:cNvPr>
          <p:cNvGrpSpPr>
            <a:grpSpLocks noChangeAspect="1"/>
          </p:cNvGrpSpPr>
          <p:nvPr/>
        </p:nvGrpSpPr>
        <p:grpSpPr>
          <a:xfrm>
            <a:off x="4698536" y="5604572"/>
            <a:ext cx="3607728" cy="2743200"/>
            <a:chOff x="2147023" y="7093131"/>
            <a:chExt cx="2703146" cy="2055385"/>
          </a:xfrm>
        </p:grpSpPr>
        <p:sp>
          <p:nvSpPr>
            <p:cNvPr id="7" name="Rectangle 6">
              <a:extLst>
                <a:ext uri="{FF2B5EF4-FFF2-40B4-BE49-F238E27FC236}">
                  <a16:creationId xmlns:a16="http://schemas.microsoft.com/office/drawing/2014/main" id="{DF8BD7A4-679A-4748-A7DE-A11686059607}"/>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8" name="Rectangle 7">
              <a:extLst>
                <a:ext uri="{FF2B5EF4-FFF2-40B4-BE49-F238E27FC236}">
                  <a16:creationId xmlns:a16="http://schemas.microsoft.com/office/drawing/2014/main" id="{5EDA3D7E-6C72-064E-9E29-5517CE9A26AE}"/>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FD26F7F-02EB-774A-A231-0923000C32C9}"/>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descr="Image">
              <a:extLst>
                <a:ext uri="{FF2B5EF4-FFF2-40B4-BE49-F238E27FC236}">
                  <a16:creationId xmlns:a16="http://schemas.microsoft.com/office/drawing/2014/main" id="{F8C3AB52-8578-9F47-A2E6-E17DDF1F3892}"/>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1" name="Picture 4" descr="Dotted Dots Yellow Bow Tie">
              <a:extLst>
                <a:ext uri="{FF2B5EF4-FFF2-40B4-BE49-F238E27FC236}">
                  <a16:creationId xmlns:a16="http://schemas.microsoft.com/office/drawing/2014/main" id="{FF9123AD-0EF6-2B43-8909-86524C1BE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7810C-C958-1C49-A853-3CD953ED5CF5}"/>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your pointer finger.</a:t>
            </a:r>
            <a:endParaRPr sz="3500" dirty="0">
              <a:solidFill>
                <a:srgbClr val="000000"/>
              </a:solidFill>
            </a:endParaRPr>
          </a:p>
          <a:p>
            <a:pPr defTabSz="452627">
              <a:defRPr sz="3465">
                <a:solidFill>
                  <a:srgbClr val="FFFFFF"/>
                </a:solidFill>
              </a:defRPr>
            </a:pPr>
            <a:r>
              <a:rPr sz="3500" dirty="0"/>
              <a:t>To choose the right object,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Please respond more quickly</a:t>
            </a:r>
            <a:r>
              <a:rPr lang="en-US" sz="3500" dirty="0"/>
              <a:t>” on the screen.</a:t>
            </a:r>
          </a:p>
        </p:txBody>
      </p:sp>
      <p:grpSp>
        <p:nvGrpSpPr>
          <p:cNvPr id="142" name="Group"/>
          <p:cNvGrpSpPr/>
          <p:nvPr/>
        </p:nvGrpSpPr>
        <p:grpSpPr>
          <a:xfrm>
            <a:off x="4101205" y="5552995"/>
            <a:ext cx="5601927" cy="3670909"/>
            <a:chOff x="-14288" y="-452317"/>
            <a:chExt cx="5601926" cy="3670907"/>
          </a:xfrm>
        </p:grpSpPr>
        <p:sp>
          <p:nvSpPr>
            <p:cNvPr id="138" name="Choose Left"/>
            <p:cNvSpPr txBox="1"/>
            <p:nvPr/>
          </p:nvSpPr>
          <p:spPr>
            <a:xfrm>
              <a:off x="2613918" y="-452317"/>
              <a:ext cx="2165000"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Left</a:t>
              </a:r>
            </a:p>
          </p:txBody>
        </p:sp>
        <p:sp>
          <p:nvSpPr>
            <p:cNvPr id="139" name="Choose Right"/>
            <p:cNvSpPr txBox="1"/>
            <p:nvPr/>
          </p:nvSpPr>
          <p:spPr>
            <a:xfrm>
              <a:off x="3185666" y="386171"/>
              <a:ext cx="2401972"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Right</a:t>
              </a:r>
            </a:p>
          </p:txBody>
        </p:sp>
        <p:sp>
          <p:nvSpPr>
            <p:cNvPr id="140" name="Line"/>
            <p:cNvSpPr/>
            <p:nvPr/>
          </p:nvSpPr>
          <p:spPr>
            <a:xfrm flipV="1">
              <a:off x="2241982" y="-95309"/>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dirty="0">
                <a:ln>
                  <a:noFill/>
                </a:ln>
                <a:solidFill>
                  <a:srgbClr val="FFFFFF"/>
                </a:solidFill>
                <a:effectLst/>
                <a:uLnTx/>
                <a:uFillTx/>
                <a:latin typeface="Arial"/>
                <a:cs typeface="Arial"/>
                <a:sym typeface="Arial"/>
              </a:endParaRPr>
            </a:p>
          </p:txBody>
        </p:sp>
        <p:sp>
          <p:nvSpPr>
            <p:cNvPr id="141" name="Line"/>
            <p:cNvSpPr/>
            <p:nvPr/>
          </p:nvSpPr>
          <p:spPr>
            <a:xfrm>
              <a:off x="2757307" y="622132"/>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a:ln>
                  <a:noFill/>
                </a:ln>
                <a:solidFill>
                  <a:srgbClr val="FFFFFF"/>
                </a:solidFill>
                <a:effectLst/>
                <a:uLnTx/>
                <a:uFillTx/>
                <a:latin typeface="Arial"/>
                <a:cs typeface="Arial"/>
                <a:sym typeface="Arial"/>
              </a:endParaRPr>
            </a:p>
          </p:txBody>
        </p:sp>
        <p:pic>
          <p:nvPicPr>
            <p:cNvPr id="137" name="Image" descr="Image"/>
            <p:cNvPicPr>
              <a:picLocks noChangeAspect="1"/>
            </p:cNvPicPr>
            <p:nvPr/>
          </p:nvPicPr>
          <p:blipFill>
            <a:blip r:embed="rId2"/>
            <a:stretch>
              <a:fillRect/>
            </a:stretch>
          </p:blipFill>
          <p:spPr>
            <a:xfrm>
              <a:off x="-14288" y="134523"/>
              <a:ext cx="3084067" cy="3084067"/>
            </a:xfrm>
            <a:prstGeom prst="rect">
              <a:avLst/>
            </a:prstGeom>
            <a:ln w="12700" cap="flat">
              <a:noFill/>
              <a:miter lim="400000"/>
            </a:ln>
            <a:effectLst/>
          </p:spPr>
        </p:pic>
      </p:grpSp>
    </p:spTree>
    <p:extLst>
      <p:ext uri="{BB962C8B-B14F-4D97-AF65-F5344CB8AC3E}">
        <p14:creationId xmlns:p14="http://schemas.microsoft.com/office/powerpoint/2010/main" val="117465583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209C88-30AD-BF40-BF06-F6F43819AE5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0" name="In this example, the bicycle is bigger than the bow tie. So you should press your pointer finger to choose the left object.…"/>
          <p:cNvSpPr txBox="1">
            <a:spLocks noGrp="1"/>
          </p:cNvSpPr>
          <p:nvPr>
            <p:ph type="subTitle" sz="half" idx="1"/>
          </p:nvPr>
        </p:nvSpPr>
        <p:spPr>
          <a:xfrm>
            <a:off x="550265" y="727734"/>
            <a:ext cx="11966713" cy="5208507"/>
          </a:xfrm>
          <a:prstGeom prst="rect">
            <a:avLst/>
          </a:prstGeom>
        </p:spPr>
        <p:txBody>
          <a:bodyPr>
            <a:noAutofit/>
          </a:bodyPr>
          <a:lstStyle/>
          <a:p>
            <a:pPr defTabSz="578358">
              <a:defRPr sz="3465">
                <a:solidFill>
                  <a:srgbClr val="FFFFFF"/>
                </a:solidFill>
              </a:defRPr>
            </a:pPr>
            <a:r>
              <a:rPr sz="3500" dirty="0"/>
              <a:t>In this example, the bicycle is bigger than the bow tie. </a:t>
            </a:r>
            <a:endParaRPr lang="he-IL" sz="3500" dirty="0"/>
          </a:p>
          <a:p>
            <a:pPr defTabSz="578358">
              <a:defRPr sz="3465">
                <a:solidFill>
                  <a:srgbClr val="FFFFFF"/>
                </a:solidFill>
              </a:defRPr>
            </a:pPr>
            <a:r>
              <a:rPr sz="3500" dirty="0"/>
              <a:t>So you should press your </a:t>
            </a:r>
            <a:r>
              <a:rPr lang="en-US" sz="3500" dirty="0"/>
              <a:t>middle</a:t>
            </a:r>
            <a:r>
              <a:rPr sz="3500" dirty="0"/>
              <a:t> finger to choose the </a:t>
            </a:r>
            <a:r>
              <a:rPr lang="en-US" sz="3500" dirty="0"/>
              <a:t>right</a:t>
            </a:r>
            <a:r>
              <a:rPr sz="3500" dirty="0"/>
              <a:t> object.</a:t>
            </a:r>
          </a:p>
          <a:p>
            <a:pPr defTabSz="578358">
              <a:defRPr sz="3465">
                <a:solidFill>
                  <a:srgbClr val="FFFFFF"/>
                </a:solidFill>
              </a:defRPr>
            </a:pPr>
            <a:endParaRPr sz="3500" dirty="0"/>
          </a:p>
          <a:p>
            <a:pPr defTabSz="452627">
              <a:defRPr sz="3465">
                <a:solidFill>
                  <a:srgbClr val="FFFFFF"/>
                </a:solidFill>
              </a:defRPr>
            </a:pPr>
            <a:r>
              <a:rPr lang="en-US" sz="3500" dirty="0"/>
              <a:t>After you make your choice, you will see a + on the screen for a few seconds.</a:t>
            </a:r>
          </a:p>
          <a:p>
            <a:pPr defTabSz="452627">
              <a:defRPr sz="3465">
                <a:solidFill>
                  <a:srgbClr val="FFFFFF"/>
                </a:solidFill>
              </a:defRPr>
            </a:pPr>
            <a:endParaRPr lang="en-US" sz="3500" dirty="0"/>
          </a:p>
          <a:p>
            <a:pPr defTabSz="452627">
              <a:defRPr sz="3465">
                <a:solidFill>
                  <a:srgbClr val="FFFFFF"/>
                </a:solidFill>
              </a:defRPr>
            </a:pPr>
            <a:r>
              <a:rPr lang="en-US" sz="3465" dirty="0"/>
              <a:t>You will not receive feedback after your choice.</a:t>
            </a:r>
          </a:p>
          <a:p>
            <a:pPr defTabSz="452627">
              <a:defRPr sz="3465">
                <a:solidFill>
                  <a:srgbClr val="FFFFFF"/>
                </a:solidFill>
              </a:defRPr>
            </a:pPr>
            <a:r>
              <a:rPr lang="en-US" sz="3500" dirty="0"/>
              <a:t>But you can still win bonus money for responding correctly!</a:t>
            </a:r>
          </a:p>
          <a:p>
            <a:pPr defTabSz="452627">
              <a:defRPr sz="3465">
                <a:solidFill>
                  <a:srgbClr val="FFFFFF"/>
                </a:solidFill>
              </a:defRPr>
            </a:pPr>
            <a:endParaRPr sz="3500" dirty="0"/>
          </a:p>
        </p:txBody>
      </p:sp>
      <p:grpSp>
        <p:nvGrpSpPr>
          <p:cNvPr id="7" name="Group 6">
            <a:extLst>
              <a:ext uri="{FF2B5EF4-FFF2-40B4-BE49-F238E27FC236}">
                <a16:creationId xmlns:a16="http://schemas.microsoft.com/office/drawing/2014/main" id="{D43277F2-C9D1-B343-954D-8D98E0815964}"/>
              </a:ext>
            </a:extLst>
          </p:cNvPr>
          <p:cNvGrpSpPr>
            <a:grpSpLocks noChangeAspect="1"/>
          </p:cNvGrpSpPr>
          <p:nvPr/>
        </p:nvGrpSpPr>
        <p:grpSpPr>
          <a:xfrm>
            <a:off x="2751363" y="6162110"/>
            <a:ext cx="3607728" cy="2743200"/>
            <a:chOff x="2147023" y="7093131"/>
            <a:chExt cx="2703146" cy="2055385"/>
          </a:xfrm>
        </p:grpSpPr>
        <p:sp>
          <p:nvSpPr>
            <p:cNvPr id="8" name="Rectangle 7">
              <a:extLst>
                <a:ext uri="{FF2B5EF4-FFF2-40B4-BE49-F238E27FC236}">
                  <a16:creationId xmlns:a16="http://schemas.microsoft.com/office/drawing/2014/main" id="{D3560AB9-98EB-6648-AA5D-E0C09DD0094E}"/>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9" name="Rectangle 8">
              <a:extLst>
                <a:ext uri="{FF2B5EF4-FFF2-40B4-BE49-F238E27FC236}">
                  <a16:creationId xmlns:a16="http://schemas.microsoft.com/office/drawing/2014/main" id="{30099C31-9851-D44A-9577-D6BBF7B3D622}"/>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5242D9-7627-244B-9305-BCF93C93CDD7}"/>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descr="Image">
              <a:extLst>
                <a:ext uri="{FF2B5EF4-FFF2-40B4-BE49-F238E27FC236}">
                  <a16:creationId xmlns:a16="http://schemas.microsoft.com/office/drawing/2014/main" id="{7CC9A911-30D7-9E48-BD80-2CE7D9918117}"/>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2" name="Picture 4" descr="Dotted Dots Yellow Bow Tie">
              <a:extLst>
                <a:ext uri="{FF2B5EF4-FFF2-40B4-BE49-F238E27FC236}">
                  <a16:creationId xmlns:a16="http://schemas.microsoft.com/office/drawing/2014/main" id="{1625FED4-71AE-9045-B9B1-AAC050AEE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cxnSp>
        <p:nvCxnSpPr>
          <p:cNvPr id="13" name="Straight Arrow Connector 12">
            <a:extLst>
              <a:ext uri="{FF2B5EF4-FFF2-40B4-BE49-F238E27FC236}">
                <a16:creationId xmlns:a16="http://schemas.microsoft.com/office/drawing/2014/main" id="{718E3387-59D8-2149-B5F5-28C33A296AF8}"/>
              </a:ext>
            </a:extLst>
          </p:cNvPr>
          <p:cNvCxnSpPr>
            <a:cxnSpLocks/>
          </p:cNvCxnSpPr>
          <p:nvPr/>
        </p:nvCxnSpPr>
        <p:spPr>
          <a:xfrm>
            <a:off x="6350563" y="7556961"/>
            <a:ext cx="36611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036A074-4CDD-764E-84F6-9278639A0ABD}"/>
              </a:ext>
            </a:extLst>
          </p:cNvPr>
          <p:cNvSpPr/>
          <p:nvPr/>
        </p:nvSpPr>
        <p:spPr>
          <a:xfrm>
            <a:off x="6946301" y="6162110"/>
            <a:ext cx="3607728" cy="2743200"/>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0" fontAlgn="auto" latinLnBrk="0" hangingPunct="0">
              <a:lnSpc>
                <a:spcPct val="100000"/>
              </a:lnSpc>
              <a:spcBef>
                <a:spcPts val="0"/>
              </a:spcBef>
              <a:spcAft>
                <a:spcPts val="0"/>
              </a:spcAft>
              <a:buClrTx/>
              <a:buSzTx/>
              <a:buFontTx/>
              <a:buNone/>
              <a:tabLst/>
            </a:pPr>
            <a:endParaRPr lang="en-US" dirty="0"/>
          </a:p>
        </p:txBody>
      </p:sp>
      <p:sp>
        <p:nvSpPr>
          <p:cNvPr id="15" name="TextBox 14">
            <a:extLst>
              <a:ext uri="{FF2B5EF4-FFF2-40B4-BE49-F238E27FC236}">
                <a16:creationId xmlns:a16="http://schemas.microsoft.com/office/drawing/2014/main" id="{4F5209B0-D88C-FC4E-894D-AF7D8DF87172}"/>
              </a:ext>
            </a:extLst>
          </p:cNvPr>
          <p:cNvSpPr txBox="1"/>
          <p:nvPr/>
        </p:nvSpPr>
        <p:spPr>
          <a:xfrm>
            <a:off x="7994677" y="7151986"/>
            <a:ext cx="1638130" cy="7530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F9ECB6-36B0-8A4A-A3C0-4511DA7786C7}"/>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2" name="You will play 2 rounds of this game.…"/>
          <p:cNvSpPr txBox="1">
            <a:spLocks noGrp="1"/>
          </p:cNvSpPr>
          <p:nvPr>
            <p:ph type="subTitle" idx="1"/>
          </p:nvPr>
        </p:nvSpPr>
        <p:spPr>
          <a:xfrm>
            <a:off x="1270000" y="2034768"/>
            <a:ext cx="10464800" cy="6456004"/>
          </a:xfrm>
          <a:prstGeom prst="rect">
            <a:avLst/>
          </a:prstGeom>
        </p:spPr>
        <p:txBody>
          <a:bodyPr/>
          <a:lstStyle/>
          <a:p>
            <a:pPr>
              <a:defRPr sz="3500">
                <a:solidFill>
                  <a:srgbClr val="FFFFFF"/>
                </a:solidFill>
              </a:defRPr>
            </a:pPr>
            <a:r>
              <a:rPr dirty="0"/>
              <a:t>You will play 2 rounds of this game.</a:t>
            </a:r>
          </a:p>
          <a:p>
            <a:pPr>
              <a:defRPr sz="3500">
                <a:solidFill>
                  <a:srgbClr val="FFFFFF"/>
                </a:solidFill>
              </a:defRPr>
            </a:pPr>
            <a:endParaRPr dirty="0"/>
          </a:p>
          <a:p>
            <a:pPr>
              <a:defRPr sz="3500">
                <a:solidFill>
                  <a:srgbClr val="FFFFFF"/>
                </a:solidFill>
              </a:defRPr>
            </a:pPr>
            <a:r>
              <a:rPr dirty="0"/>
              <a:t>Each round will last about </a:t>
            </a:r>
            <a:r>
              <a:rPr lang="he-IL" dirty="0"/>
              <a:t>4</a:t>
            </a:r>
            <a:r>
              <a:rPr dirty="0"/>
              <a:t> minutes.</a:t>
            </a:r>
          </a:p>
          <a:p>
            <a:pPr>
              <a:defRPr sz="3500">
                <a:solidFill>
                  <a:srgbClr val="FFFFFF"/>
                </a:solidFill>
              </a:defRPr>
            </a:pPr>
            <a:endParaRPr dirty="0"/>
          </a:p>
          <a:p>
            <a:pPr>
              <a:defRPr sz="3500">
                <a:solidFill>
                  <a:srgbClr val="FFFFFF"/>
                </a:solidFill>
              </a:defRPr>
            </a:pPr>
            <a:r>
              <a:rPr dirty="0"/>
              <a:t>We will check in with you after each round, and you can take a short break.</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extLst>
      <p:ext uri="{BB962C8B-B14F-4D97-AF65-F5344CB8AC3E}">
        <p14:creationId xmlns:p14="http://schemas.microsoft.com/office/powerpoint/2010/main" val="109568916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B08BC-6E4D-584E-98C0-16068225A041}"/>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1" name="Now we will play a game. and you can earn bonu"/>
          <p:cNvSpPr txBox="1">
            <a:spLocks noGrp="1"/>
          </p:cNvSpPr>
          <p:nvPr>
            <p:ph type="subTitle" sz="quarter" idx="1"/>
          </p:nvPr>
        </p:nvSpPr>
        <p:spPr>
          <a:xfrm>
            <a:off x="1270000" y="3847027"/>
            <a:ext cx="10464800" cy="1794074"/>
          </a:xfrm>
          <a:prstGeom prst="rect">
            <a:avLst/>
          </a:prstGeom>
        </p:spPr>
        <p:txBody>
          <a:bodyPr/>
          <a:lstStyle>
            <a:lvl1pPr algn="l">
              <a:defRPr sz="3500">
                <a:solidFill>
                  <a:srgbClr val="FFFFFF"/>
                </a:solidFill>
              </a:defRPr>
            </a:lvl1pPr>
          </a:lstStyle>
          <a:p>
            <a:pPr algn="ctr"/>
            <a:r>
              <a:rPr dirty="0"/>
              <a:t>Now we will play a game</a:t>
            </a:r>
            <a:r>
              <a:rPr lang="he-IL" dirty="0"/>
              <a:t>,</a:t>
            </a:r>
            <a:r>
              <a:rPr dirty="0"/>
              <a:t> </a:t>
            </a:r>
            <a:endParaRPr lang="he-IL" dirty="0"/>
          </a:p>
          <a:p>
            <a:pPr algn="ctr"/>
            <a:r>
              <a:rPr dirty="0"/>
              <a:t>and you can earn </a:t>
            </a:r>
            <a:r>
              <a:rPr dirty="0" err="1"/>
              <a:t>bonu</a:t>
            </a:r>
            <a:r>
              <a:rPr lang="he-IL" dirty="0" err="1"/>
              <a:t>s</a:t>
            </a:r>
            <a:r>
              <a:rPr lang="he-IL" dirty="0"/>
              <a:t> </a:t>
            </a:r>
            <a:r>
              <a:rPr lang="he-IL" dirty="0" err="1"/>
              <a:t>money</a:t>
            </a:r>
            <a:r>
              <a:rPr lang="he-IL" dirty="0"/>
              <a:t>!</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L Task"/>
          <p:cNvSpPr txBox="1">
            <a:spLocks noGrp="1"/>
          </p:cNvSpPr>
          <p:nvPr>
            <p:ph type="ctrTitle"/>
          </p:nvPr>
        </p:nvSpPr>
        <p:spPr>
          <a:prstGeom prst="rect">
            <a:avLst/>
          </a:prstGeom>
        </p:spPr>
        <p:txBody>
          <a:bodyPr/>
          <a:lstStyle/>
          <a:p>
            <a:r>
              <a:t>RL Task</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746E6F-5349-C14A-8823-AD09FBC2F11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8" name="Now you will play the fractal game!"/>
          <p:cNvSpPr txBox="1">
            <a:spLocks noGrp="1"/>
          </p:cNvSpPr>
          <p:nvPr>
            <p:ph type="subTitle" sz="quarter" idx="1"/>
          </p:nvPr>
        </p:nvSpPr>
        <p:spPr>
          <a:xfrm>
            <a:off x="1270000" y="3979763"/>
            <a:ext cx="10464800" cy="1794074"/>
          </a:xfrm>
          <a:prstGeom prst="rect">
            <a:avLst/>
          </a:prstGeom>
        </p:spPr>
        <p:txBody>
          <a:bodyPr>
            <a:normAutofit/>
          </a:bodyPr>
          <a:lstStyle>
            <a:lvl1pPr>
              <a:defRPr sz="5000">
                <a:solidFill>
                  <a:srgbClr val="FFFFFF"/>
                </a:solidFill>
              </a:defRPr>
            </a:lvl1pPr>
          </a:lstStyle>
          <a:p>
            <a:r>
              <a:rPr sz="3500" dirty="0"/>
              <a:t>Now you will play the </a:t>
            </a:r>
            <a:r>
              <a:rPr lang="en-US" sz="3500" dirty="0"/>
              <a:t>ball</a:t>
            </a:r>
            <a:r>
              <a:rPr sz="3500" dirty="0"/>
              <a:t> game!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700F6E9C-3C4E-3A47-B268-F4DFA845A2E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0" name="You will see two fractals on the screen, and you will choose one.…"/>
          <p:cNvSpPr txBox="1">
            <a:spLocks noGrp="1"/>
          </p:cNvSpPr>
          <p:nvPr>
            <p:ph type="subTitle" idx="1"/>
          </p:nvPr>
        </p:nvSpPr>
        <p:spPr>
          <a:xfrm>
            <a:off x="360558" y="477893"/>
            <a:ext cx="12379936" cy="5418371"/>
          </a:xfrm>
          <a:prstGeom prst="rect">
            <a:avLst/>
          </a:prstGeom>
        </p:spPr>
        <p:txBody>
          <a:bodyPr>
            <a:noAutofit/>
          </a:bodyPr>
          <a:lstStyle/>
          <a:p>
            <a:pPr defTabSz="490727">
              <a:defRPr sz="3612">
                <a:solidFill>
                  <a:srgbClr val="FFFFFF"/>
                </a:solidFill>
              </a:defRPr>
            </a:pPr>
            <a:endParaRPr sz="3500" dirty="0"/>
          </a:p>
          <a:p>
            <a:pPr defTabSz="490727">
              <a:defRPr sz="3612">
                <a:solidFill>
                  <a:srgbClr val="FFFFFF"/>
                </a:solidFill>
              </a:defRPr>
            </a:pPr>
            <a:r>
              <a:rPr sz="3500" dirty="0"/>
              <a:t>You will see two </a:t>
            </a:r>
            <a:r>
              <a:rPr lang="en-US" sz="3500" dirty="0"/>
              <a:t>balls</a:t>
            </a:r>
            <a:r>
              <a:rPr sz="3500" dirty="0"/>
              <a:t> on the screen, and you will choose one.</a:t>
            </a:r>
          </a:p>
          <a:p>
            <a:pPr defTabSz="490727">
              <a:defRPr sz="3612">
                <a:solidFill>
                  <a:srgbClr val="FFFFFF"/>
                </a:solidFill>
              </a:defRPr>
            </a:pPr>
            <a:endParaRPr sz="3500" dirty="0"/>
          </a:p>
          <a:p>
            <a:pPr defTabSz="384047">
              <a:defRPr sz="3612">
                <a:solidFill>
                  <a:srgbClr val="FFFFFF"/>
                </a:solidFill>
              </a:defRPr>
            </a:pPr>
            <a:r>
              <a:rPr sz="3500" dirty="0"/>
              <a:t>Each </a:t>
            </a:r>
            <a:r>
              <a:rPr lang="en-US" sz="3500" dirty="0"/>
              <a:t>ball</a:t>
            </a:r>
            <a:r>
              <a:rPr sz="3500" dirty="0"/>
              <a:t> can win money! </a:t>
            </a:r>
          </a:p>
          <a:p>
            <a:pPr defTabSz="384047">
              <a:defRPr sz="3612">
                <a:solidFill>
                  <a:srgbClr val="FFFFFF"/>
                </a:solidFill>
              </a:defRPr>
            </a:pPr>
            <a:r>
              <a:rPr sz="3500" dirty="0"/>
              <a:t>Each </a:t>
            </a:r>
            <a:r>
              <a:rPr lang="en-US" sz="3500" dirty="0"/>
              <a:t>ball</a:t>
            </a:r>
            <a:r>
              <a:rPr sz="3500" dirty="0"/>
              <a:t> can win 0¢, 20¢, 40¢, 60¢, 80¢, or $1.</a:t>
            </a:r>
            <a:endParaRPr lang="he-IL" sz="3500" dirty="0"/>
          </a:p>
          <a:p>
            <a:pPr defTabSz="384047">
              <a:defRPr sz="3612">
                <a:solidFill>
                  <a:srgbClr val="FFFFFF"/>
                </a:solidFill>
              </a:defRPr>
            </a:pPr>
            <a:endParaRPr lang="he-IL" sz="3500" dirty="0"/>
          </a:p>
          <a:p>
            <a:pPr defTabSz="384047">
              <a:defRPr sz="3612">
                <a:solidFill>
                  <a:srgbClr val="FFFFFF"/>
                </a:solidFill>
              </a:defRPr>
            </a:pPr>
            <a:r>
              <a:rPr lang="en-US" sz="3500" dirty="0"/>
              <a:t>After you make your choice, you will see a + on the screen for a few seconds. Then you will see how much you won. </a:t>
            </a:r>
          </a:p>
          <a:p>
            <a:pPr defTabSz="384047">
              <a:defRPr sz="3612">
                <a:solidFill>
                  <a:srgbClr val="FFFFFF"/>
                </a:solidFill>
              </a:defRPr>
            </a:pPr>
            <a:endParaRPr lang="en-US" sz="3500" dirty="0"/>
          </a:p>
          <a:p>
            <a:pPr defTabSz="384047">
              <a:defRPr sz="3612">
                <a:solidFill>
                  <a:srgbClr val="FFFFFF"/>
                </a:solidFill>
              </a:defRPr>
            </a:pPr>
            <a:r>
              <a:rPr lang="en-US" sz="3500" dirty="0"/>
              <a:t>You will get a portion of the money that you win as bonus.</a:t>
            </a:r>
          </a:p>
          <a:p>
            <a:pPr defTabSz="384047">
              <a:defRPr sz="3612">
                <a:solidFill>
                  <a:srgbClr val="FFFFFF"/>
                </a:solidFill>
              </a:defRPr>
            </a:pPr>
            <a:endParaRPr lang="en-US" sz="3500" dirty="0"/>
          </a:p>
        </p:txBody>
      </p:sp>
      <p:sp>
        <p:nvSpPr>
          <p:cNvPr id="35" name="Rectangle 34">
            <a:extLst>
              <a:ext uri="{FF2B5EF4-FFF2-40B4-BE49-F238E27FC236}">
                <a16:creationId xmlns:a16="http://schemas.microsoft.com/office/drawing/2014/main" id="{CF70A6AF-5355-EE48-B453-56D9354F621A}"/>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36" name="Straight Arrow Connector 35">
            <a:extLst>
              <a:ext uri="{FF2B5EF4-FFF2-40B4-BE49-F238E27FC236}">
                <a16:creationId xmlns:a16="http://schemas.microsoft.com/office/drawing/2014/main" id="{4D476807-9FC7-104D-A3AA-F0B9CA7474DF}"/>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08F5DE2-0162-0643-A57C-7A3B0D64966C}"/>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EB581B0-18C6-3747-981F-4D41FFAE1708}"/>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7F3F297-78BE-CA46-8AEF-E880182BB75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40" name="Straight Arrow Connector 39">
            <a:extLst>
              <a:ext uri="{FF2B5EF4-FFF2-40B4-BE49-F238E27FC236}">
                <a16:creationId xmlns:a16="http://schemas.microsoft.com/office/drawing/2014/main" id="{EB97A6DD-8291-1640-8C8E-EB45D652BD8A}"/>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9217676-786A-C642-8B51-286BDC4A0FF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38B3F94-1222-E346-A93B-417C1D08A48B}"/>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591FD9F-9050-D14F-A513-F6E0B30BBE5A}"/>
              </a:ext>
            </a:extLst>
          </p:cNvPr>
          <p:cNvPicPr>
            <a:picLocks noChangeAspect="1"/>
          </p:cNvPicPr>
          <p:nvPr/>
        </p:nvPicPr>
        <p:blipFill>
          <a:blip r:embed="rId3"/>
          <a:stretch>
            <a:fillRect/>
          </a:stretch>
        </p:blipFill>
        <p:spPr>
          <a:xfrm>
            <a:off x="9999075" y="7478342"/>
            <a:ext cx="691787" cy="691787"/>
          </a:xfrm>
          <a:prstGeom prst="rect">
            <a:avLst/>
          </a:prstGeom>
        </p:spPr>
      </p:pic>
      <p:sp>
        <p:nvSpPr>
          <p:cNvPr id="44" name="TextBox 43">
            <a:extLst>
              <a:ext uri="{FF2B5EF4-FFF2-40B4-BE49-F238E27FC236}">
                <a16:creationId xmlns:a16="http://schemas.microsoft.com/office/drawing/2014/main" id="{B8408E88-0C2C-1841-8EC4-EF596ACF053C}"/>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5" name="Picture 44">
            <a:extLst>
              <a:ext uri="{FF2B5EF4-FFF2-40B4-BE49-F238E27FC236}">
                <a16:creationId xmlns:a16="http://schemas.microsoft.com/office/drawing/2014/main" id="{8E149A1B-ABCB-0548-B009-152BB73C9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46" name="Picture 45">
            <a:extLst>
              <a:ext uri="{FF2B5EF4-FFF2-40B4-BE49-F238E27FC236}">
                <a16:creationId xmlns:a16="http://schemas.microsoft.com/office/drawing/2014/main" id="{ADA0A579-2253-1B45-B294-867F9FC98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BCE3640-A5DA-F049-9533-CDC1AB5199E2}"/>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5" name="In this game, your job is to choose the fractal that wins the most money.…"/>
          <p:cNvSpPr txBox="1">
            <a:spLocks noGrp="1"/>
          </p:cNvSpPr>
          <p:nvPr>
            <p:ph type="subTitle" idx="1"/>
          </p:nvPr>
        </p:nvSpPr>
        <p:spPr>
          <a:xfrm>
            <a:off x="486611" y="780699"/>
            <a:ext cx="12031577" cy="5179812"/>
          </a:xfrm>
          <a:prstGeom prst="rect">
            <a:avLst/>
          </a:prstGeom>
        </p:spPr>
        <p:txBody>
          <a:bodyPr>
            <a:noAutofit/>
          </a:bodyPr>
          <a:lstStyle/>
          <a:p>
            <a:pPr defTabSz="519937">
              <a:defRPr sz="3115">
                <a:solidFill>
                  <a:srgbClr val="FFFFFF"/>
                </a:solidFill>
              </a:defRPr>
            </a:pPr>
            <a:r>
              <a:rPr sz="3500" dirty="0"/>
              <a:t>In this game, your job is to choose the </a:t>
            </a:r>
            <a:r>
              <a:rPr lang="en-US" sz="3500" dirty="0"/>
              <a:t>ball</a:t>
            </a:r>
            <a:r>
              <a:rPr sz="3500" dirty="0"/>
              <a:t> that wins the most money. </a:t>
            </a:r>
          </a:p>
          <a:p>
            <a:pPr defTabSz="519937">
              <a:defRPr sz="3115">
                <a:solidFill>
                  <a:srgbClr val="FFFFFF"/>
                </a:solidFill>
              </a:defRPr>
            </a:pPr>
            <a:endParaRPr sz="3500" dirty="0"/>
          </a:p>
          <a:p>
            <a:pPr defTabSz="519937">
              <a:defRPr sz="3115">
                <a:solidFill>
                  <a:srgbClr val="FFFFFF"/>
                </a:solidFill>
              </a:defRPr>
            </a:pPr>
            <a:r>
              <a:rPr sz="3500" dirty="0"/>
              <a:t>Sometimes, you might have to guess. During the game, the amount of money each </a:t>
            </a:r>
            <a:r>
              <a:rPr lang="en-US" sz="3500" dirty="0"/>
              <a:t>ball</a:t>
            </a:r>
            <a:r>
              <a:rPr sz="3500" dirty="0"/>
              <a:t> wins might change. Try to choose the </a:t>
            </a:r>
            <a:r>
              <a:rPr lang="en-US" sz="3500" dirty="0"/>
              <a:t>ball</a:t>
            </a:r>
            <a:r>
              <a:rPr sz="3500" dirty="0"/>
              <a:t> that wins more money most of the time.</a:t>
            </a:r>
          </a:p>
          <a:p>
            <a:pPr defTabSz="519937">
              <a:defRPr sz="3115">
                <a:solidFill>
                  <a:srgbClr val="FFFFFF"/>
                </a:solidFill>
              </a:defRPr>
            </a:pPr>
            <a:endParaRPr sz="3500" dirty="0"/>
          </a:p>
          <a:p>
            <a:pPr defTabSz="519937">
              <a:defRPr sz="3115">
                <a:solidFill>
                  <a:srgbClr val="FFFFFF"/>
                </a:solidFill>
              </a:defRPr>
            </a:pPr>
            <a:r>
              <a:rPr sz="3500" dirty="0"/>
              <a:t>The </a:t>
            </a:r>
            <a:r>
              <a:rPr lang="en-US" sz="3500" dirty="0"/>
              <a:t>balls</a:t>
            </a:r>
            <a:r>
              <a:rPr sz="3500" dirty="0"/>
              <a:t> will change sides, but this does not affect how much the </a:t>
            </a:r>
            <a:r>
              <a:rPr lang="en-US" sz="3500" dirty="0"/>
              <a:t>balls</a:t>
            </a:r>
            <a:r>
              <a:rPr sz="3500" dirty="0"/>
              <a:t> are worth.</a:t>
            </a:r>
          </a:p>
        </p:txBody>
      </p:sp>
      <p:sp>
        <p:nvSpPr>
          <p:cNvPr id="6" name="Rectangle 5">
            <a:extLst>
              <a:ext uri="{FF2B5EF4-FFF2-40B4-BE49-F238E27FC236}">
                <a16:creationId xmlns:a16="http://schemas.microsoft.com/office/drawing/2014/main" id="{E69BA95A-3013-3542-AE59-CFDD1D7AAC33}"/>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7" name="Straight Arrow Connector 6">
            <a:extLst>
              <a:ext uri="{FF2B5EF4-FFF2-40B4-BE49-F238E27FC236}">
                <a16:creationId xmlns:a16="http://schemas.microsoft.com/office/drawing/2014/main" id="{A54C300C-9D66-D941-B2F1-EE43741D46E1}"/>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8B3FFCF-9478-894A-B236-538141BE2CB7}"/>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C56FD1-1D09-D04C-A5A5-6FCC9C8C853E}"/>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0ACBE6-674F-4A46-8080-F8D42567BC6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1" name="Straight Arrow Connector 10">
            <a:extLst>
              <a:ext uri="{FF2B5EF4-FFF2-40B4-BE49-F238E27FC236}">
                <a16:creationId xmlns:a16="http://schemas.microsoft.com/office/drawing/2014/main" id="{CA4FB012-3C8F-3642-9154-FF0DD5184DD7}"/>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3A5921-7D58-EF43-9FF3-ED18F0490E6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61703D-A22B-A34D-8E12-A2DE710346F8}"/>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AF4AE7C-B203-9C47-A665-FDFC3B031330}"/>
              </a:ext>
            </a:extLst>
          </p:cNvPr>
          <p:cNvPicPr>
            <a:picLocks noChangeAspect="1"/>
          </p:cNvPicPr>
          <p:nvPr/>
        </p:nvPicPr>
        <p:blipFill>
          <a:blip r:embed="rId2"/>
          <a:stretch>
            <a:fillRect/>
          </a:stretch>
        </p:blipFill>
        <p:spPr>
          <a:xfrm>
            <a:off x="9999075" y="7478342"/>
            <a:ext cx="691787" cy="691787"/>
          </a:xfrm>
          <a:prstGeom prst="rect">
            <a:avLst/>
          </a:prstGeom>
        </p:spPr>
      </p:pic>
      <p:sp>
        <p:nvSpPr>
          <p:cNvPr id="15" name="TextBox 14">
            <a:extLst>
              <a:ext uri="{FF2B5EF4-FFF2-40B4-BE49-F238E27FC236}">
                <a16:creationId xmlns:a16="http://schemas.microsoft.com/office/drawing/2014/main" id="{9F984F81-660A-574F-9847-065051D69725}"/>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6" name="Picture 15">
            <a:extLst>
              <a:ext uri="{FF2B5EF4-FFF2-40B4-BE49-F238E27FC236}">
                <a16:creationId xmlns:a16="http://schemas.microsoft.com/office/drawing/2014/main" id="{881323E2-D5B1-1646-835B-71AFC476B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17" name="Picture 16">
            <a:extLst>
              <a:ext uri="{FF2B5EF4-FFF2-40B4-BE49-F238E27FC236}">
                <a16:creationId xmlns:a16="http://schemas.microsoft.com/office/drawing/2014/main" id="{96864F1C-5AF9-1042-A26D-D8B9ACD35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7810C-C958-1C49-A853-3CD953ED5CF5}"/>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a:t>
            </a:r>
            <a:r>
              <a:rPr lang="en-US" sz="3500" dirty="0"/>
              <a:t>ball</a:t>
            </a:r>
            <a:r>
              <a:rPr sz="3500" dirty="0"/>
              <a:t>, press your pointer finger.</a:t>
            </a:r>
            <a:endParaRPr sz="3500" dirty="0">
              <a:solidFill>
                <a:srgbClr val="000000"/>
              </a:solidFill>
            </a:endParaRPr>
          </a:p>
          <a:p>
            <a:pPr defTabSz="452627">
              <a:defRPr sz="3465">
                <a:solidFill>
                  <a:srgbClr val="FFFFFF"/>
                </a:solidFill>
              </a:defRPr>
            </a:pPr>
            <a:r>
              <a:rPr sz="3500" dirty="0"/>
              <a:t>To choose the right </a:t>
            </a:r>
            <a:r>
              <a:rPr lang="en-US" sz="3500" dirty="0"/>
              <a:t>ball</a:t>
            </a:r>
            <a:r>
              <a:rPr sz="3500" dirty="0"/>
              <a: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Please respond more quickly</a:t>
            </a:r>
            <a:r>
              <a:rPr lang="en-US" sz="3500" dirty="0"/>
              <a:t>” on the screen.</a:t>
            </a:r>
          </a:p>
        </p:txBody>
      </p:sp>
      <p:grpSp>
        <p:nvGrpSpPr>
          <p:cNvPr id="142" name="Group"/>
          <p:cNvGrpSpPr/>
          <p:nvPr/>
        </p:nvGrpSpPr>
        <p:grpSpPr>
          <a:xfrm>
            <a:off x="4101205" y="5552995"/>
            <a:ext cx="5601927" cy="3670909"/>
            <a:chOff x="-14288" y="-452317"/>
            <a:chExt cx="5601926" cy="3670907"/>
          </a:xfrm>
        </p:grpSpPr>
        <p:sp>
          <p:nvSpPr>
            <p:cNvPr id="138" name="Choose Left"/>
            <p:cNvSpPr txBox="1"/>
            <p:nvPr/>
          </p:nvSpPr>
          <p:spPr>
            <a:xfrm>
              <a:off x="2613918" y="-452317"/>
              <a:ext cx="2165000"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Left</a:t>
              </a:r>
            </a:p>
          </p:txBody>
        </p:sp>
        <p:sp>
          <p:nvSpPr>
            <p:cNvPr id="139" name="Choose Right"/>
            <p:cNvSpPr txBox="1"/>
            <p:nvPr/>
          </p:nvSpPr>
          <p:spPr>
            <a:xfrm>
              <a:off x="3185666" y="386171"/>
              <a:ext cx="2401972"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Right</a:t>
              </a:r>
            </a:p>
          </p:txBody>
        </p:sp>
        <p:sp>
          <p:nvSpPr>
            <p:cNvPr id="140" name="Line"/>
            <p:cNvSpPr/>
            <p:nvPr/>
          </p:nvSpPr>
          <p:spPr>
            <a:xfrm flipV="1">
              <a:off x="2241982" y="-95309"/>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dirty="0">
                <a:ln>
                  <a:noFill/>
                </a:ln>
                <a:solidFill>
                  <a:srgbClr val="FFFFFF"/>
                </a:solidFill>
                <a:effectLst/>
                <a:uLnTx/>
                <a:uFillTx/>
                <a:latin typeface="Arial"/>
                <a:cs typeface="Arial"/>
                <a:sym typeface="Arial"/>
              </a:endParaRPr>
            </a:p>
          </p:txBody>
        </p:sp>
        <p:sp>
          <p:nvSpPr>
            <p:cNvPr id="141" name="Line"/>
            <p:cNvSpPr/>
            <p:nvPr/>
          </p:nvSpPr>
          <p:spPr>
            <a:xfrm>
              <a:off x="2757307" y="622132"/>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a:ln>
                  <a:noFill/>
                </a:ln>
                <a:solidFill>
                  <a:srgbClr val="FFFFFF"/>
                </a:solidFill>
                <a:effectLst/>
                <a:uLnTx/>
                <a:uFillTx/>
                <a:latin typeface="Arial"/>
                <a:cs typeface="Arial"/>
                <a:sym typeface="Arial"/>
              </a:endParaRPr>
            </a:p>
          </p:txBody>
        </p:sp>
        <p:pic>
          <p:nvPicPr>
            <p:cNvPr id="137" name="Image" descr="Image"/>
            <p:cNvPicPr>
              <a:picLocks noChangeAspect="1"/>
            </p:cNvPicPr>
            <p:nvPr/>
          </p:nvPicPr>
          <p:blipFill>
            <a:blip r:embed="rId2"/>
            <a:stretch>
              <a:fillRect/>
            </a:stretch>
          </p:blipFill>
          <p:spPr>
            <a:xfrm>
              <a:off x="-14288" y="134523"/>
              <a:ext cx="3084067" cy="3084067"/>
            </a:xfrm>
            <a:prstGeom prst="rect">
              <a:avLst/>
            </a:prstGeom>
            <a:ln w="12700" cap="flat">
              <a:noFill/>
              <a:miter lim="400000"/>
            </a:ln>
            <a:effectLst/>
          </p:spPr>
        </p:pic>
      </p:grpSp>
    </p:spTree>
    <p:extLst>
      <p:ext uri="{BB962C8B-B14F-4D97-AF65-F5344CB8AC3E}">
        <p14:creationId xmlns:p14="http://schemas.microsoft.com/office/powerpoint/2010/main" val="381462845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F9ECB6-36B0-8A4A-A3C0-4511DA7786C7}"/>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2" name="You will play 2 rounds of this game.…"/>
          <p:cNvSpPr txBox="1">
            <a:spLocks noGrp="1"/>
          </p:cNvSpPr>
          <p:nvPr>
            <p:ph type="subTitle" idx="1"/>
          </p:nvPr>
        </p:nvSpPr>
        <p:spPr>
          <a:xfrm>
            <a:off x="1270000" y="2770264"/>
            <a:ext cx="10464800" cy="6456004"/>
          </a:xfrm>
          <a:prstGeom prst="rect">
            <a:avLst/>
          </a:prstGeom>
        </p:spPr>
        <p:txBody>
          <a:bodyPr/>
          <a:lstStyle/>
          <a:p>
            <a:pPr>
              <a:defRPr sz="3500">
                <a:solidFill>
                  <a:srgbClr val="FFFFFF"/>
                </a:solidFill>
              </a:defRPr>
            </a:pPr>
            <a:r>
              <a:rPr dirty="0"/>
              <a:t>You will play </a:t>
            </a:r>
            <a:r>
              <a:rPr lang="en-US" dirty="0"/>
              <a:t>1</a:t>
            </a:r>
            <a:r>
              <a:rPr dirty="0"/>
              <a:t> rounds of this game.</a:t>
            </a:r>
          </a:p>
          <a:p>
            <a:pPr>
              <a:defRPr sz="3500">
                <a:solidFill>
                  <a:srgbClr val="FFFFFF"/>
                </a:solidFill>
              </a:defRPr>
            </a:pPr>
            <a:endParaRPr dirty="0"/>
          </a:p>
          <a:p>
            <a:pPr>
              <a:defRPr sz="3500">
                <a:solidFill>
                  <a:srgbClr val="FFFFFF"/>
                </a:solidFill>
              </a:defRPr>
            </a:pPr>
            <a:r>
              <a:rPr lang="en-US" dirty="0"/>
              <a:t>It will </a:t>
            </a:r>
            <a:r>
              <a:rPr dirty="0"/>
              <a:t>last about </a:t>
            </a:r>
            <a:r>
              <a:rPr lang="he-IL" dirty="0"/>
              <a:t>4</a:t>
            </a:r>
            <a:r>
              <a:rPr dirty="0"/>
              <a:t> minutes.</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extLst>
      <p:ext uri="{BB962C8B-B14F-4D97-AF65-F5344CB8AC3E}">
        <p14:creationId xmlns:p14="http://schemas.microsoft.com/office/powerpoint/2010/main" val="12722798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extLst>
      <p:ext uri="{BB962C8B-B14F-4D97-AF65-F5344CB8AC3E}">
        <p14:creationId xmlns:p14="http://schemas.microsoft.com/office/powerpoint/2010/main" val="402148038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rPr lang="en-US" dirty="0"/>
              <a:t>MTURK</a:t>
            </a:r>
            <a:endParaRPr dirty="0"/>
          </a:p>
        </p:txBody>
      </p:sp>
    </p:spTree>
    <p:extLst>
      <p:ext uri="{BB962C8B-B14F-4D97-AF65-F5344CB8AC3E}">
        <p14:creationId xmlns:p14="http://schemas.microsoft.com/office/powerpoint/2010/main" val="340056229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t>Category Learning</a:t>
            </a:r>
          </a:p>
          <a:p>
            <a:r>
              <a:t>Directions</a:t>
            </a:r>
          </a:p>
        </p:txBody>
      </p:sp>
    </p:spTree>
    <p:extLst>
      <p:ext uri="{BB962C8B-B14F-4D97-AF65-F5344CB8AC3E}">
        <p14:creationId xmlns:p14="http://schemas.microsoft.com/office/powerpoint/2010/main" val="78202239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B08BC-6E4D-584E-98C0-16068225A041}"/>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1" name="Now we will play a game. and you can earn bonu"/>
          <p:cNvSpPr txBox="1">
            <a:spLocks noGrp="1"/>
          </p:cNvSpPr>
          <p:nvPr>
            <p:ph type="subTitle" sz="quarter" idx="1"/>
          </p:nvPr>
        </p:nvSpPr>
        <p:spPr>
          <a:xfrm>
            <a:off x="1270000" y="3847027"/>
            <a:ext cx="10464800" cy="1794074"/>
          </a:xfrm>
          <a:prstGeom prst="rect">
            <a:avLst/>
          </a:prstGeom>
        </p:spPr>
        <p:txBody>
          <a:bodyPr/>
          <a:lstStyle>
            <a:lvl1pPr algn="l">
              <a:defRPr sz="3500">
                <a:solidFill>
                  <a:srgbClr val="FFFFFF"/>
                </a:solidFill>
              </a:defRPr>
            </a:lvl1pPr>
          </a:lstStyle>
          <a:p>
            <a:pPr algn="ctr"/>
            <a:r>
              <a:rPr dirty="0"/>
              <a:t>Now we will play a game</a:t>
            </a:r>
            <a:r>
              <a:rPr lang="he-IL" dirty="0"/>
              <a:t>,</a:t>
            </a:r>
            <a:r>
              <a:rPr dirty="0"/>
              <a:t> </a:t>
            </a:r>
            <a:endParaRPr lang="he-IL" dirty="0"/>
          </a:p>
          <a:p>
            <a:pPr algn="ctr"/>
            <a:r>
              <a:rPr dirty="0"/>
              <a:t>and you can earn </a:t>
            </a:r>
            <a:r>
              <a:rPr dirty="0" err="1"/>
              <a:t>bonu</a:t>
            </a:r>
            <a:r>
              <a:rPr lang="he-IL" dirty="0" err="1"/>
              <a:t>s</a:t>
            </a:r>
            <a:r>
              <a:rPr lang="he-IL" dirty="0"/>
              <a:t> </a:t>
            </a:r>
            <a:r>
              <a:rPr lang="he-IL" dirty="0" err="1"/>
              <a:t>money</a:t>
            </a:r>
            <a:r>
              <a:rPr lang="he-IL" dirty="0"/>
              <a:t>!</a:t>
            </a:r>
            <a:endParaRPr dirty="0"/>
          </a:p>
        </p:txBody>
      </p:sp>
    </p:spTree>
    <p:extLst>
      <p:ext uri="{BB962C8B-B14F-4D97-AF65-F5344CB8AC3E}">
        <p14:creationId xmlns:p14="http://schemas.microsoft.com/office/powerpoint/2010/main" val="20465832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7A1FB0A-FC33-6E49-AF3D-3CBCB97103C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3" name="You will see two objects on the screen, and you will choose one.…"/>
          <p:cNvSpPr txBox="1"/>
          <p:nvPr/>
        </p:nvSpPr>
        <p:spPr>
          <a:xfrm>
            <a:off x="1202405" y="867931"/>
            <a:ext cx="10893812" cy="4950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defRPr sz="3500" b="0">
                <a:solidFill>
                  <a:srgbClr val="FFFFFF"/>
                </a:solidFill>
              </a:defRPr>
            </a:pPr>
            <a:r>
              <a:rPr lang="en-US" dirty="0"/>
              <a:t>You will see two objects on the screen, and you will</a:t>
            </a:r>
            <a:r>
              <a:rPr lang="he-IL" dirty="0"/>
              <a:t> </a:t>
            </a:r>
            <a:r>
              <a:rPr lang="en-US" dirty="0"/>
              <a:t>choose one. </a:t>
            </a:r>
            <a:endParaRPr lang="he-IL" dirty="0"/>
          </a:p>
          <a:p>
            <a:pPr defTabSz="457200">
              <a:defRPr sz="3500" b="0">
                <a:solidFill>
                  <a:srgbClr val="FFFFFF"/>
                </a:solidFill>
              </a:defRPr>
            </a:pPr>
            <a:endParaRPr lang="en-US" dirty="0"/>
          </a:p>
          <a:p>
            <a:pPr defTabSz="457200">
              <a:defRPr sz="3500" b="0">
                <a:solidFill>
                  <a:srgbClr val="FFFFFF"/>
                </a:solidFill>
              </a:defRPr>
            </a:pPr>
            <a:r>
              <a:rPr dirty="0"/>
              <a:t>Each object can win money!</a:t>
            </a:r>
          </a:p>
          <a:p>
            <a:pPr defTabSz="457200">
              <a:defRPr sz="3500" b="0">
                <a:solidFill>
                  <a:srgbClr val="FFFFFF"/>
                </a:solidFill>
              </a:defRPr>
            </a:pPr>
            <a:r>
              <a:rPr dirty="0"/>
              <a:t>Each object can win 0¢, 20¢, 40¢, 60¢, 80¢, or $1.</a:t>
            </a:r>
          </a:p>
          <a:p>
            <a:pPr defTabSz="457200">
              <a:defRPr sz="3500" b="0">
                <a:solidFill>
                  <a:srgbClr val="FFFFFF"/>
                </a:solidFill>
              </a:defRPr>
            </a:pPr>
            <a:endParaRPr dirty="0">
              <a:solidFill>
                <a:srgbClr val="000000"/>
              </a:solidFill>
            </a:endParaRPr>
          </a:p>
          <a:p>
            <a:pPr defTabSz="457200">
              <a:defRPr sz="3500" b="0">
                <a:solidFill>
                  <a:srgbClr val="FFFFFF"/>
                </a:solidFill>
              </a:defRPr>
            </a:pPr>
            <a:r>
              <a:rPr dirty="0"/>
              <a:t>After you make your choice, you will see a + on the screen for a few seconds. Then you will see how much you won. </a:t>
            </a:r>
            <a:endParaRPr dirty="0">
              <a:solidFill>
                <a:srgbClr val="000000"/>
              </a:solidFill>
            </a:endParaRPr>
          </a:p>
        </p:txBody>
      </p:sp>
      <p:sp>
        <p:nvSpPr>
          <p:cNvPr id="5" name="Rectangle 4">
            <a:extLst>
              <a:ext uri="{FF2B5EF4-FFF2-40B4-BE49-F238E27FC236}">
                <a16:creationId xmlns:a16="http://schemas.microsoft.com/office/drawing/2014/main" id="{1ADE3548-7E7C-A44B-BDE5-728045F4E0DA}"/>
              </a:ext>
            </a:extLst>
          </p:cNvPr>
          <p:cNvSpPr/>
          <p:nvPr/>
        </p:nvSpPr>
        <p:spPr>
          <a:xfrm>
            <a:off x="2117708"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6" name="Straight Arrow Connector 5">
            <a:extLst>
              <a:ext uri="{FF2B5EF4-FFF2-40B4-BE49-F238E27FC236}">
                <a16:creationId xmlns:a16="http://schemas.microsoft.com/office/drawing/2014/main" id="{2C02E16E-57BB-A34F-8773-574340DF1B35}"/>
              </a:ext>
            </a:extLst>
          </p:cNvPr>
          <p:cNvCxnSpPr>
            <a:cxnSpLocks/>
          </p:cNvCxnSpPr>
          <p:nvPr/>
        </p:nvCxnSpPr>
        <p:spPr>
          <a:xfrm>
            <a:off x="4814463" y="738472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DD3EC3A-E352-2242-942F-5B9017D9A41A}"/>
              </a:ext>
            </a:extLst>
          </p:cNvPr>
          <p:cNvSpPr/>
          <p:nvPr/>
        </p:nvSpPr>
        <p:spPr>
          <a:xfrm>
            <a:off x="2504221"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BC6D9EF-3317-6A40-897A-24B0434CAEC3}"/>
              </a:ext>
            </a:extLst>
          </p:cNvPr>
          <p:cNvGrpSpPr/>
          <p:nvPr/>
        </p:nvGrpSpPr>
        <p:grpSpPr>
          <a:xfrm>
            <a:off x="3609635" y="7015696"/>
            <a:ext cx="818316" cy="818316"/>
            <a:chOff x="3934581" y="5219515"/>
            <a:chExt cx="818316" cy="818316"/>
          </a:xfrm>
        </p:grpSpPr>
        <p:sp>
          <p:nvSpPr>
            <p:cNvPr id="14" name="Rectangle 13">
              <a:extLst>
                <a:ext uri="{FF2B5EF4-FFF2-40B4-BE49-F238E27FC236}">
                  <a16:creationId xmlns:a16="http://schemas.microsoft.com/office/drawing/2014/main" id="{C6F79EE6-27EA-464B-BDCF-1B25BB9331FB}"/>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Dotted Dots Yellow Bow Tie">
              <a:extLst>
                <a:ext uri="{FF2B5EF4-FFF2-40B4-BE49-F238E27FC236}">
                  <a16:creationId xmlns:a16="http://schemas.microsoft.com/office/drawing/2014/main" id="{A6F1099F-E164-5843-9355-06AEB2E3D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6" name="Rectangle 15">
            <a:extLst>
              <a:ext uri="{FF2B5EF4-FFF2-40B4-BE49-F238E27FC236}">
                <a16:creationId xmlns:a16="http://schemas.microsoft.com/office/drawing/2014/main" id="{527299E8-9FC5-DC48-B5EA-74C7B842FCFF}"/>
              </a:ext>
            </a:extLst>
          </p:cNvPr>
          <p:cNvSpPr/>
          <p:nvPr/>
        </p:nvSpPr>
        <p:spPr>
          <a:xfrm>
            <a:off x="5260829" y="638741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20" name="Straight Arrow Connector 19">
            <a:extLst>
              <a:ext uri="{FF2B5EF4-FFF2-40B4-BE49-F238E27FC236}">
                <a16:creationId xmlns:a16="http://schemas.microsoft.com/office/drawing/2014/main" id="{D4968F83-E4A0-5249-AECD-67D6C2026F10}"/>
              </a:ext>
            </a:extLst>
          </p:cNvPr>
          <p:cNvCxnSpPr>
            <a:cxnSpLocks/>
          </p:cNvCxnSpPr>
          <p:nvPr/>
        </p:nvCxnSpPr>
        <p:spPr>
          <a:xfrm>
            <a:off x="7973455" y="7380842"/>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67E40EB-FD99-7140-A350-0D6B09A1FA24}"/>
              </a:ext>
            </a:extLst>
          </p:cNvPr>
          <p:cNvSpPr/>
          <p:nvPr/>
        </p:nvSpPr>
        <p:spPr>
          <a:xfrm>
            <a:off x="8419821"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1AFAE68-0DBF-1E41-8D47-9CA0CE8B7317}"/>
              </a:ext>
            </a:extLst>
          </p:cNvPr>
          <p:cNvSpPr/>
          <p:nvPr/>
        </p:nvSpPr>
        <p:spPr>
          <a:xfrm>
            <a:off x="8806334"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37127C6-12D1-1B48-B302-9248D6A06860}"/>
              </a:ext>
            </a:extLst>
          </p:cNvPr>
          <p:cNvSpPr/>
          <p:nvPr/>
        </p:nvSpPr>
        <p:spPr>
          <a:xfrm>
            <a:off x="9911748" y="7015696"/>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4" name="Picture 23">
            <a:extLst>
              <a:ext uri="{FF2B5EF4-FFF2-40B4-BE49-F238E27FC236}">
                <a16:creationId xmlns:a16="http://schemas.microsoft.com/office/drawing/2014/main" id="{01BEA42C-691E-DB4C-9E32-4030823D41CF}"/>
              </a:ext>
            </a:extLst>
          </p:cNvPr>
          <p:cNvPicPr>
            <a:picLocks noChangeAspect="1"/>
          </p:cNvPicPr>
          <p:nvPr/>
        </p:nvPicPr>
        <p:blipFill>
          <a:blip r:embed="rId4"/>
          <a:stretch>
            <a:fillRect/>
          </a:stretch>
        </p:blipFill>
        <p:spPr>
          <a:xfrm>
            <a:off x="9975012" y="7093334"/>
            <a:ext cx="691787" cy="691787"/>
          </a:xfrm>
          <a:prstGeom prst="rect">
            <a:avLst/>
          </a:prstGeom>
        </p:spPr>
      </p:pic>
      <p:sp>
        <p:nvSpPr>
          <p:cNvPr id="2" name="TextBox 1">
            <a:extLst>
              <a:ext uri="{FF2B5EF4-FFF2-40B4-BE49-F238E27FC236}">
                <a16:creationId xmlns:a16="http://schemas.microsoft.com/office/drawing/2014/main" id="{E306417F-26FB-5D4B-83E5-008FAF9C3427}"/>
              </a:ext>
            </a:extLst>
          </p:cNvPr>
          <p:cNvSpPr txBox="1"/>
          <p:nvPr/>
        </p:nvSpPr>
        <p:spPr>
          <a:xfrm>
            <a:off x="6046341" y="7129091"/>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 name="Picture 3">
            <a:extLst>
              <a:ext uri="{FF2B5EF4-FFF2-40B4-BE49-F238E27FC236}">
                <a16:creationId xmlns:a16="http://schemas.microsoft.com/office/drawing/2014/main" id="{9D1B288E-A9F2-C340-AF3F-4B42803C5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231" y="7088071"/>
            <a:ext cx="646296" cy="646296"/>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0DA8AAE3-7C24-DF48-8460-75D8B8C048CB}"/>
              </a:ext>
            </a:extLst>
          </p:cNvPr>
          <p:cNvGrpSpPr/>
          <p:nvPr/>
        </p:nvGrpSpPr>
        <p:grpSpPr>
          <a:xfrm>
            <a:off x="0" y="0"/>
            <a:ext cx="13004800" cy="9753600"/>
            <a:chOff x="0" y="0"/>
            <a:chExt cx="13004800" cy="9753600"/>
          </a:xfrm>
        </p:grpSpPr>
        <p:sp>
          <p:nvSpPr>
            <p:cNvPr id="33" name="Rectangle 32">
              <a:extLst>
                <a:ext uri="{FF2B5EF4-FFF2-40B4-BE49-F238E27FC236}">
                  <a16:creationId xmlns:a16="http://schemas.microsoft.com/office/drawing/2014/main" id="{B7A1FB0A-FC33-6E49-AF3D-3CBCB97103C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3" name="You will see two objects on the screen, and you will choose one.…"/>
            <p:cNvSpPr txBox="1"/>
            <p:nvPr/>
          </p:nvSpPr>
          <p:spPr>
            <a:xfrm>
              <a:off x="1202405" y="867931"/>
              <a:ext cx="10893812" cy="4950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defRPr sz="3500" b="0">
                  <a:solidFill>
                    <a:srgbClr val="FFFFFF"/>
                  </a:solidFill>
                </a:defRPr>
              </a:pPr>
              <a:r>
                <a:rPr lang="en-US" dirty="0"/>
                <a:t>You will see two objects on the screen, and you will</a:t>
              </a:r>
              <a:r>
                <a:rPr lang="he-IL" dirty="0"/>
                <a:t> </a:t>
              </a:r>
              <a:r>
                <a:rPr lang="en-US" dirty="0"/>
                <a:t>choose one. </a:t>
              </a:r>
              <a:endParaRPr lang="he-IL" dirty="0"/>
            </a:p>
            <a:p>
              <a:pPr defTabSz="457200">
                <a:defRPr sz="3500" b="0">
                  <a:solidFill>
                    <a:srgbClr val="FFFFFF"/>
                  </a:solidFill>
                </a:defRPr>
              </a:pPr>
              <a:endParaRPr lang="en-US" dirty="0"/>
            </a:p>
            <a:p>
              <a:pPr defTabSz="457200">
                <a:defRPr sz="3500" b="0">
                  <a:solidFill>
                    <a:srgbClr val="FFFFFF"/>
                  </a:solidFill>
                </a:defRPr>
              </a:pPr>
              <a:r>
                <a:rPr dirty="0"/>
                <a:t>Each object can win money!</a:t>
              </a:r>
            </a:p>
            <a:p>
              <a:pPr defTabSz="457200">
                <a:defRPr sz="3500" b="0">
                  <a:solidFill>
                    <a:srgbClr val="FFFFFF"/>
                  </a:solidFill>
                </a:defRPr>
              </a:pPr>
              <a:r>
                <a:rPr dirty="0"/>
                <a:t>Each object can win 0¢, 20¢, 40¢, 60¢, 80¢, or $1.</a:t>
              </a:r>
            </a:p>
            <a:p>
              <a:pPr defTabSz="457200">
                <a:defRPr sz="3500" b="0">
                  <a:solidFill>
                    <a:srgbClr val="FFFFFF"/>
                  </a:solidFill>
                </a:defRPr>
              </a:pPr>
              <a:endParaRPr dirty="0">
                <a:solidFill>
                  <a:srgbClr val="000000"/>
                </a:solidFill>
              </a:endParaRPr>
            </a:p>
            <a:p>
              <a:pPr defTabSz="457200">
                <a:defRPr sz="3500" b="0">
                  <a:solidFill>
                    <a:srgbClr val="FFFFFF"/>
                  </a:solidFill>
                </a:defRPr>
              </a:pPr>
              <a:r>
                <a:rPr dirty="0"/>
                <a:t>After you make your choice, you will see a + on the screen for a few seconds. Then you will see how much you won. </a:t>
              </a:r>
              <a:endParaRPr dirty="0">
                <a:solidFill>
                  <a:srgbClr val="000000"/>
                </a:solidFill>
              </a:endParaRPr>
            </a:p>
          </p:txBody>
        </p:sp>
        <p:sp>
          <p:nvSpPr>
            <p:cNvPr id="5" name="Rectangle 4">
              <a:extLst>
                <a:ext uri="{FF2B5EF4-FFF2-40B4-BE49-F238E27FC236}">
                  <a16:creationId xmlns:a16="http://schemas.microsoft.com/office/drawing/2014/main" id="{1ADE3548-7E7C-A44B-BDE5-728045F4E0DA}"/>
                </a:ext>
              </a:extLst>
            </p:cNvPr>
            <p:cNvSpPr/>
            <p:nvPr/>
          </p:nvSpPr>
          <p:spPr>
            <a:xfrm>
              <a:off x="2117708"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6" name="Straight Arrow Connector 5">
              <a:extLst>
                <a:ext uri="{FF2B5EF4-FFF2-40B4-BE49-F238E27FC236}">
                  <a16:creationId xmlns:a16="http://schemas.microsoft.com/office/drawing/2014/main" id="{2C02E16E-57BB-A34F-8773-574340DF1B35}"/>
                </a:ext>
              </a:extLst>
            </p:cNvPr>
            <p:cNvCxnSpPr>
              <a:cxnSpLocks/>
            </p:cNvCxnSpPr>
            <p:nvPr/>
          </p:nvCxnSpPr>
          <p:spPr>
            <a:xfrm>
              <a:off x="4814463" y="738472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DD3EC3A-E352-2242-942F-5B9017D9A41A}"/>
                </a:ext>
              </a:extLst>
            </p:cNvPr>
            <p:cNvSpPr/>
            <p:nvPr/>
          </p:nvSpPr>
          <p:spPr>
            <a:xfrm>
              <a:off x="2504221"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BC6D9EF-3317-6A40-897A-24B0434CAEC3}"/>
                </a:ext>
              </a:extLst>
            </p:cNvPr>
            <p:cNvGrpSpPr/>
            <p:nvPr/>
          </p:nvGrpSpPr>
          <p:grpSpPr>
            <a:xfrm>
              <a:off x="3609635" y="7015696"/>
              <a:ext cx="818316" cy="818316"/>
              <a:chOff x="3934581" y="5219515"/>
              <a:chExt cx="818316" cy="818316"/>
            </a:xfrm>
          </p:grpSpPr>
          <p:sp>
            <p:nvSpPr>
              <p:cNvPr id="14" name="Rectangle 13">
                <a:extLst>
                  <a:ext uri="{FF2B5EF4-FFF2-40B4-BE49-F238E27FC236}">
                    <a16:creationId xmlns:a16="http://schemas.microsoft.com/office/drawing/2014/main" id="{C6F79EE6-27EA-464B-BDCF-1B25BB9331FB}"/>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Dotted Dots Yellow Bow Tie">
                <a:extLst>
                  <a:ext uri="{FF2B5EF4-FFF2-40B4-BE49-F238E27FC236}">
                    <a16:creationId xmlns:a16="http://schemas.microsoft.com/office/drawing/2014/main" id="{A6F1099F-E164-5843-9355-06AEB2E3D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6" name="Rectangle 15">
              <a:extLst>
                <a:ext uri="{FF2B5EF4-FFF2-40B4-BE49-F238E27FC236}">
                  <a16:creationId xmlns:a16="http://schemas.microsoft.com/office/drawing/2014/main" id="{527299E8-9FC5-DC48-B5EA-74C7B842FCFF}"/>
                </a:ext>
              </a:extLst>
            </p:cNvPr>
            <p:cNvSpPr/>
            <p:nvPr/>
          </p:nvSpPr>
          <p:spPr>
            <a:xfrm>
              <a:off x="5260829" y="638741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20" name="Straight Arrow Connector 19">
              <a:extLst>
                <a:ext uri="{FF2B5EF4-FFF2-40B4-BE49-F238E27FC236}">
                  <a16:creationId xmlns:a16="http://schemas.microsoft.com/office/drawing/2014/main" id="{D4968F83-E4A0-5249-AECD-67D6C2026F10}"/>
                </a:ext>
              </a:extLst>
            </p:cNvPr>
            <p:cNvCxnSpPr>
              <a:cxnSpLocks/>
            </p:cNvCxnSpPr>
            <p:nvPr/>
          </p:nvCxnSpPr>
          <p:spPr>
            <a:xfrm>
              <a:off x="7973455" y="7380842"/>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67E40EB-FD99-7140-A350-0D6B09A1FA24}"/>
                </a:ext>
              </a:extLst>
            </p:cNvPr>
            <p:cNvSpPr/>
            <p:nvPr/>
          </p:nvSpPr>
          <p:spPr>
            <a:xfrm>
              <a:off x="8419821"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1AFAE68-0DBF-1E41-8D47-9CA0CE8B7317}"/>
                </a:ext>
              </a:extLst>
            </p:cNvPr>
            <p:cNvSpPr/>
            <p:nvPr/>
          </p:nvSpPr>
          <p:spPr>
            <a:xfrm>
              <a:off x="8806334"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37127C6-12D1-1B48-B302-9248D6A06860}"/>
                </a:ext>
              </a:extLst>
            </p:cNvPr>
            <p:cNvSpPr/>
            <p:nvPr/>
          </p:nvSpPr>
          <p:spPr>
            <a:xfrm>
              <a:off x="9911748" y="7015696"/>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4" name="Picture 23">
              <a:extLst>
                <a:ext uri="{FF2B5EF4-FFF2-40B4-BE49-F238E27FC236}">
                  <a16:creationId xmlns:a16="http://schemas.microsoft.com/office/drawing/2014/main" id="{01BEA42C-691E-DB4C-9E32-4030823D41CF}"/>
                </a:ext>
              </a:extLst>
            </p:cNvPr>
            <p:cNvPicPr>
              <a:picLocks noChangeAspect="1"/>
            </p:cNvPicPr>
            <p:nvPr/>
          </p:nvPicPr>
          <p:blipFill>
            <a:blip r:embed="rId4"/>
            <a:stretch>
              <a:fillRect/>
            </a:stretch>
          </p:blipFill>
          <p:spPr>
            <a:xfrm>
              <a:off x="9975012" y="7093334"/>
              <a:ext cx="691787" cy="691787"/>
            </a:xfrm>
            <a:prstGeom prst="rect">
              <a:avLst/>
            </a:prstGeom>
          </p:spPr>
        </p:pic>
        <p:sp>
          <p:nvSpPr>
            <p:cNvPr id="2" name="TextBox 1">
              <a:extLst>
                <a:ext uri="{FF2B5EF4-FFF2-40B4-BE49-F238E27FC236}">
                  <a16:creationId xmlns:a16="http://schemas.microsoft.com/office/drawing/2014/main" id="{E306417F-26FB-5D4B-83E5-008FAF9C3427}"/>
                </a:ext>
              </a:extLst>
            </p:cNvPr>
            <p:cNvSpPr txBox="1"/>
            <p:nvPr/>
          </p:nvSpPr>
          <p:spPr>
            <a:xfrm>
              <a:off x="6046341" y="7129091"/>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 name="Picture 3">
              <a:extLst>
                <a:ext uri="{FF2B5EF4-FFF2-40B4-BE49-F238E27FC236}">
                  <a16:creationId xmlns:a16="http://schemas.microsoft.com/office/drawing/2014/main" id="{9D1B288E-A9F2-C340-AF3F-4B42803C5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231" y="7088071"/>
              <a:ext cx="646296" cy="646296"/>
            </a:xfrm>
            <a:prstGeom prst="rect">
              <a:avLst/>
            </a:prstGeom>
          </p:spPr>
        </p:pic>
      </p:grpSp>
    </p:spTree>
    <p:extLst>
      <p:ext uri="{BB962C8B-B14F-4D97-AF65-F5344CB8AC3E}">
        <p14:creationId xmlns:p14="http://schemas.microsoft.com/office/powerpoint/2010/main" val="76131606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6CA5560-CCCE-AC45-B852-3164F7A3A74F}"/>
              </a:ext>
            </a:extLst>
          </p:cNvPr>
          <p:cNvGrpSpPr/>
          <p:nvPr/>
        </p:nvGrpSpPr>
        <p:grpSpPr>
          <a:xfrm>
            <a:off x="0" y="0"/>
            <a:ext cx="13004800" cy="9753600"/>
            <a:chOff x="0" y="0"/>
            <a:chExt cx="13004800" cy="9753600"/>
          </a:xfrm>
        </p:grpSpPr>
        <p:sp>
          <p:nvSpPr>
            <p:cNvPr id="38" name="Rectangle 37">
              <a:extLst>
                <a:ext uri="{FF2B5EF4-FFF2-40B4-BE49-F238E27FC236}">
                  <a16:creationId xmlns:a16="http://schemas.microsoft.com/office/drawing/2014/main" id="{64478FE2-3B62-3F47-AF59-1BF1F0B07ECE}"/>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8" name="Every object is always worth the same amount of money.…"/>
            <p:cNvSpPr txBox="1"/>
            <p:nvPr/>
          </p:nvSpPr>
          <p:spPr>
            <a:xfrm>
              <a:off x="751938" y="553378"/>
              <a:ext cx="11428411" cy="31034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defRPr sz="3500" b="0">
                  <a:solidFill>
                    <a:srgbClr val="FFFFFF"/>
                  </a:solidFill>
                </a:defRPr>
              </a:pPr>
              <a:r>
                <a:rPr dirty="0"/>
                <a:t>Every object is always worth the same amount of money. </a:t>
              </a:r>
            </a:p>
            <a:p>
              <a:pPr defTabSz="457200">
                <a:defRPr sz="3500" b="0">
                  <a:solidFill>
                    <a:srgbClr val="FFFFFF"/>
                  </a:solidFill>
                </a:defRPr>
              </a:pPr>
              <a:r>
                <a:rPr dirty="0"/>
                <a:t>If you see the same object again, it will win the same amount.</a:t>
              </a:r>
            </a:p>
            <a:p>
              <a:pPr defTabSz="457200">
                <a:defRPr sz="2000" b="0">
                  <a:solidFill>
                    <a:srgbClr val="FFFFFF"/>
                  </a:solidFill>
                </a:defRPr>
              </a:pPr>
              <a:endParaRPr dirty="0"/>
            </a:p>
            <a:p>
              <a:pPr defTabSz="457200">
                <a:defRPr sz="3500" b="0">
                  <a:solidFill>
                    <a:srgbClr val="FFFFFF"/>
                  </a:solidFill>
                </a:defRPr>
              </a:pPr>
              <a:r>
                <a:rPr dirty="0"/>
                <a:t>So if you choose the yellow bowtie and win 80¢, </a:t>
              </a:r>
            </a:p>
            <a:p>
              <a:pPr defTabSz="457200">
                <a:defRPr sz="3500" b="0">
                  <a:solidFill>
                    <a:srgbClr val="FFFFFF"/>
                  </a:solidFill>
                </a:defRPr>
              </a:pPr>
              <a:r>
                <a:rPr dirty="0"/>
                <a:t>it will be worth 80¢ the next time you see it.</a:t>
              </a:r>
            </a:p>
          </p:txBody>
        </p:sp>
        <p:sp>
          <p:nvSpPr>
            <p:cNvPr id="9" name="Rectangle 8">
              <a:extLst>
                <a:ext uri="{FF2B5EF4-FFF2-40B4-BE49-F238E27FC236}">
                  <a16:creationId xmlns:a16="http://schemas.microsoft.com/office/drawing/2014/main" id="{D9AAEE1E-782C-994E-BE2A-9D4C75492B8F}"/>
                </a:ext>
              </a:extLst>
            </p:cNvPr>
            <p:cNvSpPr/>
            <p:nvPr/>
          </p:nvSpPr>
          <p:spPr>
            <a:xfrm>
              <a:off x="2153414"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10" name="Straight Arrow Connector 9">
              <a:extLst>
                <a:ext uri="{FF2B5EF4-FFF2-40B4-BE49-F238E27FC236}">
                  <a16:creationId xmlns:a16="http://schemas.microsoft.com/office/drawing/2014/main" id="{0186F526-88FC-9B45-AAFD-F5A434B6A584}"/>
                </a:ext>
              </a:extLst>
            </p:cNvPr>
            <p:cNvCxnSpPr>
              <a:cxnSpLocks/>
            </p:cNvCxnSpPr>
            <p:nvPr/>
          </p:nvCxnSpPr>
          <p:spPr>
            <a:xfrm>
              <a:off x="4850169" y="5783311"/>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554EE38-B860-A545-B9EF-EB0906D2E1F9}"/>
                </a:ext>
              </a:extLst>
            </p:cNvPr>
            <p:cNvSpPr/>
            <p:nvPr/>
          </p:nvSpPr>
          <p:spPr>
            <a:xfrm>
              <a:off x="2539927"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11F75D-E2D7-1F4F-B611-87C312B2DD10}"/>
                </a:ext>
              </a:extLst>
            </p:cNvPr>
            <p:cNvGrpSpPr/>
            <p:nvPr/>
          </p:nvGrpSpPr>
          <p:grpSpPr>
            <a:xfrm>
              <a:off x="3645341" y="5414282"/>
              <a:ext cx="818316" cy="818316"/>
              <a:chOff x="3934581" y="5219515"/>
              <a:chExt cx="818316" cy="818316"/>
            </a:xfrm>
          </p:grpSpPr>
          <p:sp>
            <p:nvSpPr>
              <p:cNvPr id="13" name="Rectangle 12">
                <a:extLst>
                  <a:ext uri="{FF2B5EF4-FFF2-40B4-BE49-F238E27FC236}">
                    <a16:creationId xmlns:a16="http://schemas.microsoft.com/office/drawing/2014/main" id="{96A88772-06A2-214E-B9EC-C54ED708B9A6}"/>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Dotted Dots Yellow Bow Tie">
                <a:extLst>
                  <a:ext uri="{FF2B5EF4-FFF2-40B4-BE49-F238E27FC236}">
                    <a16:creationId xmlns:a16="http://schemas.microsoft.com/office/drawing/2014/main" id="{300CA006-39E5-F54C-AD00-88FD20917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5" name="Rectangle 14">
              <a:extLst>
                <a:ext uri="{FF2B5EF4-FFF2-40B4-BE49-F238E27FC236}">
                  <a16:creationId xmlns:a16="http://schemas.microsoft.com/office/drawing/2014/main" id="{CAD91642-399C-8E4F-8736-BAE73F906848}"/>
                </a:ext>
              </a:extLst>
            </p:cNvPr>
            <p:cNvSpPr/>
            <p:nvPr/>
          </p:nvSpPr>
          <p:spPr>
            <a:xfrm>
              <a:off x="5296535" y="4785997"/>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6" name="Straight Arrow Connector 15">
              <a:extLst>
                <a:ext uri="{FF2B5EF4-FFF2-40B4-BE49-F238E27FC236}">
                  <a16:creationId xmlns:a16="http://schemas.microsoft.com/office/drawing/2014/main" id="{68A58A75-9A6F-5C44-A512-A6B8B98313EE}"/>
                </a:ext>
              </a:extLst>
            </p:cNvPr>
            <p:cNvCxnSpPr>
              <a:cxnSpLocks/>
            </p:cNvCxnSpPr>
            <p:nvPr/>
          </p:nvCxnSpPr>
          <p:spPr>
            <a:xfrm>
              <a:off x="8009161" y="57794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57B748D-F429-4E4E-9A95-DC31413D847F}"/>
                </a:ext>
              </a:extLst>
            </p:cNvPr>
            <p:cNvSpPr/>
            <p:nvPr/>
          </p:nvSpPr>
          <p:spPr>
            <a:xfrm>
              <a:off x="8440779"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94E2DA-4FEE-894D-A0EE-C1A171090DA1}"/>
                </a:ext>
              </a:extLst>
            </p:cNvPr>
            <p:cNvSpPr/>
            <p:nvPr/>
          </p:nvSpPr>
          <p:spPr>
            <a:xfrm>
              <a:off x="8827292"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ACA9AC-750F-5246-B21D-B8A12C35122A}"/>
                </a:ext>
              </a:extLst>
            </p:cNvPr>
            <p:cNvSpPr/>
            <p:nvPr/>
          </p:nvSpPr>
          <p:spPr>
            <a:xfrm>
              <a:off x="9932706" y="5414282"/>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0" name="Picture 19">
              <a:extLst>
                <a:ext uri="{FF2B5EF4-FFF2-40B4-BE49-F238E27FC236}">
                  <a16:creationId xmlns:a16="http://schemas.microsoft.com/office/drawing/2014/main" id="{A2A74470-6AAD-1244-B1B9-001CFC465792}"/>
                </a:ext>
              </a:extLst>
            </p:cNvPr>
            <p:cNvPicPr>
              <a:picLocks noChangeAspect="1"/>
            </p:cNvPicPr>
            <p:nvPr/>
          </p:nvPicPr>
          <p:blipFill>
            <a:blip r:embed="rId3"/>
            <a:stretch>
              <a:fillRect/>
            </a:stretch>
          </p:blipFill>
          <p:spPr>
            <a:xfrm>
              <a:off x="9995970" y="5491920"/>
              <a:ext cx="691787" cy="691787"/>
            </a:xfrm>
            <a:prstGeom prst="rect">
              <a:avLst/>
            </a:prstGeom>
          </p:spPr>
        </p:pic>
        <p:sp>
          <p:nvSpPr>
            <p:cNvPr id="21" name="TextBox 20">
              <a:extLst>
                <a:ext uri="{FF2B5EF4-FFF2-40B4-BE49-F238E27FC236}">
                  <a16:creationId xmlns:a16="http://schemas.microsoft.com/office/drawing/2014/main" id="{E209BB63-7D94-E646-99CC-62E0F5392245}"/>
                </a:ext>
              </a:extLst>
            </p:cNvPr>
            <p:cNvSpPr txBox="1"/>
            <p:nvPr/>
          </p:nvSpPr>
          <p:spPr>
            <a:xfrm>
              <a:off x="6082047" y="5527677"/>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22" name="Picture 21">
              <a:extLst>
                <a:ext uri="{FF2B5EF4-FFF2-40B4-BE49-F238E27FC236}">
                  <a16:creationId xmlns:a16="http://schemas.microsoft.com/office/drawing/2014/main" id="{0D2D6DDD-73FE-5B44-AE67-F97F3A7515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937" y="5486657"/>
              <a:ext cx="646296" cy="646296"/>
            </a:xfrm>
            <a:prstGeom prst="rect">
              <a:avLst/>
            </a:prstGeom>
          </p:spPr>
        </p:pic>
        <p:sp>
          <p:nvSpPr>
            <p:cNvPr id="23" name="Rectangle 22">
              <a:extLst>
                <a:ext uri="{FF2B5EF4-FFF2-40B4-BE49-F238E27FC236}">
                  <a16:creationId xmlns:a16="http://schemas.microsoft.com/office/drawing/2014/main" id="{D726768F-F106-5349-8648-355B768A43F8}"/>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24" name="Straight Arrow Connector 23">
              <a:extLst>
                <a:ext uri="{FF2B5EF4-FFF2-40B4-BE49-F238E27FC236}">
                  <a16:creationId xmlns:a16="http://schemas.microsoft.com/office/drawing/2014/main" id="{51779656-546C-FA42-A3C0-ED218E0F6EF0}"/>
                </a:ext>
              </a:extLst>
            </p:cNvPr>
            <p:cNvCxnSpPr>
              <a:cxnSpLocks/>
            </p:cNvCxnSpPr>
            <p:nvPr/>
          </p:nvCxnSpPr>
          <p:spPr>
            <a:xfrm>
              <a:off x="4843778" y="80943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A6E9258-7968-7640-BA0D-87CABB3A1093}"/>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41AD27-4F10-2748-8E62-F50CA3DC17E1}"/>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0F2338F-B05A-6E4B-A2C4-EC3A7DE69B0E}"/>
                </a:ext>
              </a:extLst>
            </p:cNvPr>
            <p:cNvSpPr/>
            <p:nvPr/>
          </p:nvSpPr>
          <p:spPr>
            <a:xfrm>
              <a:off x="5290144" y="70970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30" name="Straight Arrow Connector 29">
              <a:extLst>
                <a:ext uri="{FF2B5EF4-FFF2-40B4-BE49-F238E27FC236}">
                  <a16:creationId xmlns:a16="http://schemas.microsoft.com/office/drawing/2014/main" id="{671C54D3-C738-0444-A926-94D89E780EA3}"/>
                </a:ext>
              </a:extLst>
            </p:cNvPr>
            <p:cNvCxnSpPr>
              <a:cxnSpLocks/>
            </p:cNvCxnSpPr>
            <p:nvPr/>
          </p:nvCxnSpPr>
          <p:spPr>
            <a:xfrm>
              <a:off x="8002770" y="809044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49F3442-2D67-C84F-9B3F-8582C43455B0}"/>
                </a:ext>
              </a:extLst>
            </p:cNvPr>
            <p:cNvSpPr/>
            <p:nvPr/>
          </p:nvSpPr>
          <p:spPr>
            <a:xfrm>
              <a:off x="8434388"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2" name="Rectangle 31">
              <a:extLst>
                <a:ext uri="{FF2B5EF4-FFF2-40B4-BE49-F238E27FC236}">
                  <a16:creationId xmlns:a16="http://schemas.microsoft.com/office/drawing/2014/main" id="{9346B2D7-2949-3942-85B3-B41714A3D9EE}"/>
                </a:ext>
              </a:extLst>
            </p:cNvPr>
            <p:cNvSpPr/>
            <p:nvPr/>
          </p:nvSpPr>
          <p:spPr>
            <a:xfrm>
              <a:off x="9932706" y="7711663"/>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3" name="Rectangle 32">
              <a:extLst>
                <a:ext uri="{FF2B5EF4-FFF2-40B4-BE49-F238E27FC236}">
                  <a16:creationId xmlns:a16="http://schemas.microsoft.com/office/drawing/2014/main" id="{E4D51039-9FA8-EE49-8335-CCC753EF46C7}"/>
                </a:ext>
              </a:extLst>
            </p:cNvPr>
            <p:cNvSpPr/>
            <p:nvPr/>
          </p:nvSpPr>
          <p:spPr>
            <a:xfrm>
              <a:off x="8868255" y="7706074"/>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34" name="Picture 33">
              <a:extLst>
                <a:ext uri="{FF2B5EF4-FFF2-40B4-BE49-F238E27FC236}">
                  <a16:creationId xmlns:a16="http://schemas.microsoft.com/office/drawing/2014/main" id="{D92C96D2-A6C6-5949-91EC-B4117F1F16D8}"/>
                </a:ext>
              </a:extLst>
            </p:cNvPr>
            <p:cNvPicPr>
              <a:picLocks noChangeAspect="1"/>
            </p:cNvPicPr>
            <p:nvPr/>
          </p:nvPicPr>
          <p:blipFill>
            <a:blip r:embed="rId3"/>
            <a:stretch>
              <a:fillRect/>
            </a:stretch>
          </p:blipFill>
          <p:spPr>
            <a:xfrm>
              <a:off x="8931519" y="7755702"/>
              <a:ext cx="691787" cy="691787"/>
            </a:xfrm>
            <a:prstGeom prst="rect">
              <a:avLst/>
            </a:prstGeom>
          </p:spPr>
        </p:pic>
        <p:sp>
          <p:nvSpPr>
            <p:cNvPr id="35" name="TextBox 34">
              <a:extLst>
                <a:ext uri="{FF2B5EF4-FFF2-40B4-BE49-F238E27FC236}">
                  <a16:creationId xmlns:a16="http://schemas.microsoft.com/office/drawing/2014/main" id="{B7590BF5-347E-414F-9683-844D265FA675}"/>
                </a:ext>
              </a:extLst>
            </p:cNvPr>
            <p:cNvSpPr txBox="1"/>
            <p:nvPr/>
          </p:nvSpPr>
          <p:spPr>
            <a:xfrm>
              <a:off x="6075656" y="7838694"/>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32" name="Image" descr="Image"/>
            <p:cNvPicPr>
              <a:picLocks noChangeAspect="1"/>
            </p:cNvPicPr>
            <p:nvPr/>
          </p:nvPicPr>
          <p:blipFill>
            <a:blip r:embed="rId5"/>
            <a:srcRect t="12435" b="12435"/>
            <a:stretch>
              <a:fillRect/>
            </a:stretch>
          </p:blipFill>
          <p:spPr>
            <a:xfrm>
              <a:off x="3678349" y="7806509"/>
              <a:ext cx="755865" cy="567872"/>
            </a:xfrm>
            <a:prstGeom prst="rect">
              <a:avLst/>
            </a:prstGeom>
            <a:ln w="12700">
              <a:miter lim="400000"/>
            </a:ln>
          </p:spPr>
        </p:pic>
        <p:pic>
          <p:nvPicPr>
            <p:cNvPr id="37" name="Picture 4" descr="Dotted Dots Yellow Bow Tie">
              <a:extLst>
                <a:ext uri="{FF2B5EF4-FFF2-40B4-BE49-F238E27FC236}">
                  <a16:creationId xmlns:a16="http://schemas.microsoft.com/office/drawing/2014/main" id="{0ECBF1FC-F12E-4B4D-8EF5-23A8CFE0E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161164679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4D63C2-61DC-4847-B8C5-9E66D5959019}"/>
              </a:ext>
            </a:extLst>
          </p:cNvPr>
          <p:cNvGrpSpPr/>
          <p:nvPr/>
        </p:nvGrpSpPr>
        <p:grpSpPr>
          <a:xfrm>
            <a:off x="0" y="0"/>
            <a:ext cx="13004800" cy="9753600"/>
            <a:chOff x="0" y="0"/>
            <a:chExt cx="13004800" cy="9753600"/>
          </a:xfrm>
        </p:grpSpPr>
        <p:sp>
          <p:nvSpPr>
            <p:cNvPr id="3" name="Rectangle 2">
              <a:extLst>
                <a:ext uri="{FF2B5EF4-FFF2-40B4-BE49-F238E27FC236}">
                  <a16:creationId xmlns:a16="http://schemas.microsoft.com/office/drawing/2014/main" id="{5ED9AF1A-70B4-2F44-A99F-8B08501F58BD}"/>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4" name="Try to win as much as you can!…"/>
            <p:cNvSpPr txBox="1"/>
            <p:nvPr/>
          </p:nvSpPr>
          <p:spPr>
            <a:xfrm>
              <a:off x="625501" y="1701339"/>
              <a:ext cx="11753798" cy="5675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defRPr sz="3500" b="0">
                  <a:solidFill>
                    <a:srgbClr val="FFFFFF"/>
                  </a:solidFill>
                </a:defRPr>
              </a:pPr>
              <a:r>
                <a:rPr dirty="0"/>
                <a:t>Try to win as much as you can!</a:t>
              </a:r>
            </a:p>
            <a:p>
              <a:pPr defTabSz="457200">
                <a:defRPr sz="3500" b="0">
                  <a:solidFill>
                    <a:srgbClr val="FFFFFF"/>
                  </a:solidFill>
                </a:defRPr>
              </a:pPr>
              <a:r>
                <a:rPr dirty="0"/>
                <a:t> </a:t>
              </a:r>
            </a:p>
            <a:p>
              <a:pPr defTabSz="457200">
                <a:defRPr sz="3500" b="0">
                  <a:solidFill>
                    <a:srgbClr val="FFFFFF"/>
                  </a:solidFill>
                </a:defRPr>
              </a:pPr>
              <a:r>
                <a:rPr dirty="0"/>
                <a:t>Choosing objects that are worth more will help you win more bonus money. </a:t>
              </a:r>
              <a:endParaRPr dirty="0">
                <a:solidFill>
                  <a:srgbClr val="000000"/>
                </a:solidFill>
              </a:endParaRPr>
            </a:p>
            <a:p>
              <a:pPr defTabSz="457200">
                <a:defRPr sz="3500" b="0"/>
              </a:pPr>
              <a:endParaRPr dirty="0">
                <a:solidFill>
                  <a:srgbClr val="000000"/>
                </a:solidFill>
              </a:endParaRPr>
            </a:p>
            <a:p>
              <a:pPr defTabSz="457200">
                <a:defRPr sz="3500" b="0">
                  <a:solidFill>
                    <a:srgbClr val="FFFFFF"/>
                  </a:solidFill>
                </a:defRPr>
              </a:pPr>
              <a:r>
                <a:rPr dirty="0"/>
                <a:t>You will get a portion of the money that you win as bonus.</a:t>
              </a:r>
            </a:p>
            <a:p>
              <a:pPr defTabSz="457200">
                <a:defRPr sz="3500" b="0">
                  <a:solidFill>
                    <a:srgbClr val="FFFFFF"/>
                  </a:solidFill>
                </a:defRPr>
              </a:pPr>
              <a:endParaRPr dirty="0"/>
            </a:p>
            <a:p>
              <a:pPr defTabSz="457200">
                <a:defRPr sz="3500" b="0">
                  <a:solidFill>
                    <a:srgbClr val="FFFFFF"/>
                  </a:solidFill>
                </a:defRPr>
              </a:pPr>
              <a:r>
                <a:rPr dirty="0"/>
                <a:t>After each round, you will see how much money you won on that round.</a:t>
              </a:r>
              <a:r>
                <a:rPr dirty="0">
                  <a:solidFill>
                    <a:srgbClr val="000000"/>
                  </a:solidFill>
                </a:rPr>
                <a:t> </a:t>
              </a:r>
              <a:r>
                <a:rPr dirty="0"/>
                <a:t>You will see how much total bonus you won at the end of the game.</a:t>
              </a:r>
              <a:endParaRPr dirty="0">
                <a:solidFill>
                  <a:srgbClr val="000000"/>
                </a:solidFill>
              </a:endParaRPr>
            </a:p>
          </p:txBody>
        </p:sp>
      </p:grpSp>
    </p:spTree>
    <p:extLst>
      <p:ext uri="{BB962C8B-B14F-4D97-AF65-F5344CB8AC3E}">
        <p14:creationId xmlns:p14="http://schemas.microsoft.com/office/powerpoint/2010/main" val="332088926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object,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If you are too slow</a:t>
            </a:r>
            <a:r>
              <a:rPr lang="en-US" sz="3500" dirty="0"/>
              <a:t> to respond</a:t>
            </a:r>
            <a:r>
              <a:rPr sz="3500" dirty="0"/>
              <a:t>, you will see </a:t>
            </a:r>
          </a:p>
          <a:p>
            <a:pPr defTabSz="452627">
              <a:defRPr sz="3465">
                <a:solidFill>
                  <a:srgbClr val="FFFFFF"/>
                </a:solidFill>
              </a:defRPr>
            </a:pPr>
            <a:r>
              <a:rPr sz="3500" dirty="0"/>
              <a:t>“</a:t>
            </a:r>
            <a:r>
              <a:rPr lang="en-US" sz="3500" i="1" dirty="0"/>
              <a:t>TOO SLOW</a:t>
            </a:r>
            <a:r>
              <a:rPr sz="3500" dirty="0"/>
              <a:t>” on the screen</a:t>
            </a:r>
            <a:r>
              <a:rPr lang="en-US" sz="3500" dirty="0"/>
              <a:t>, </a:t>
            </a:r>
          </a:p>
          <a:p>
            <a:pPr defTabSz="452627">
              <a:defRPr sz="3465">
                <a:solidFill>
                  <a:srgbClr val="FFFFFF"/>
                </a:solidFill>
              </a:defRPr>
            </a:pPr>
            <a:r>
              <a:rPr lang="en-US" sz="3500" dirty="0"/>
              <a:t>and the same decision will repeat</a:t>
            </a:r>
            <a:r>
              <a:rPr sz="3500" dirty="0"/>
              <a:t>.</a:t>
            </a:r>
            <a:endParaRPr sz="3500" dirty="0">
              <a:solidFill>
                <a:srgbClr val="000000"/>
              </a:solidFill>
            </a:endParaRP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393151949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141044"/>
            <a:ext cx="10464800" cy="3471512"/>
          </a:xfrm>
          <a:prstGeom prst="rect">
            <a:avLst/>
          </a:prstGeom>
        </p:spPr>
        <p:txBody>
          <a:bodyPr/>
          <a:lstStyle/>
          <a:p>
            <a:pPr>
              <a:defRPr sz="3500">
                <a:solidFill>
                  <a:srgbClr val="FFFFFF"/>
                </a:solidFill>
              </a:defRPr>
            </a:pPr>
            <a:r>
              <a:rPr dirty="0"/>
              <a:t>You will play 6 rounds of this game.</a:t>
            </a:r>
          </a:p>
          <a:p>
            <a:pPr>
              <a:defRPr sz="3500">
                <a:solidFill>
                  <a:srgbClr val="FFFFFF"/>
                </a:solidFill>
              </a:defRPr>
            </a:pPr>
            <a:endParaRPr dirty="0"/>
          </a:p>
          <a:p>
            <a:pPr>
              <a:defRPr sz="3500">
                <a:solidFill>
                  <a:srgbClr val="FFFFFF"/>
                </a:solidFill>
              </a:defRPr>
            </a:pPr>
            <a:r>
              <a:rPr dirty="0"/>
              <a:t>Each round will last about 6 minutes.</a:t>
            </a:r>
          </a:p>
          <a:p>
            <a:pPr>
              <a:defRPr sz="3500">
                <a:solidFill>
                  <a:srgbClr val="FFFFFF"/>
                </a:solidFill>
              </a:defRPr>
            </a:pPr>
            <a:endParaRPr dirty="0"/>
          </a:p>
          <a:p>
            <a:pPr>
              <a:defRPr sz="3500">
                <a:solidFill>
                  <a:srgbClr val="FFFFFF"/>
                </a:solidFill>
              </a:defRPr>
            </a:pPr>
            <a:r>
              <a:rPr lang="en-US" dirty="0"/>
              <a:t>After each round, you can take </a:t>
            </a:r>
            <a:r>
              <a:rPr dirty="0"/>
              <a:t>a short break.</a:t>
            </a:r>
          </a:p>
        </p:txBody>
      </p:sp>
    </p:spTree>
    <p:extLst>
      <p:ext uri="{BB962C8B-B14F-4D97-AF65-F5344CB8AC3E}">
        <p14:creationId xmlns:p14="http://schemas.microsoft.com/office/powerpoint/2010/main" val="207755325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the D key to start.</a:t>
            </a:r>
            <a:endParaRPr dirty="0"/>
          </a:p>
        </p:txBody>
      </p:sp>
    </p:spTree>
    <p:extLst>
      <p:ext uri="{BB962C8B-B14F-4D97-AF65-F5344CB8AC3E}">
        <p14:creationId xmlns:p14="http://schemas.microsoft.com/office/powerpoint/2010/main" val="412099005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rPr dirty="0"/>
              <a:t>Category </a:t>
            </a:r>
            <a:r>
              <a:rPr lang="en-US" dirty="0"/>
              <a:t>Memory</a:t>
            </a:r>
            <a:endParaRPr dirty="0"/>
          </a:p>
        </p:txBody>
      </p:sp>
    </p:spTree>
    <p:extLst>
      <p:ext uri="{BB962C8B-B14F-4D97-AF65-F5344CB8AC3E}">
        <p14:creationId xmlns:p14="http://schemas.microsoft.com/office/powerpoint/2010/main" val="257654863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4078959"/>
            <a:ext cx="10464800" cy="1595681"/>
          </a:xfrm>
          <a:prstGeom prst="rect">
            <a:avLst/>
          </a:prstGeom>
        </p:spPr>
        <p:txBody>
          <a:bodyPr>
            <a:noAutofit/>
          </a:bodyPr>
          <a:lstStyle/>
          <a:p>
            <a:pPr>
              <a:defRPr sz="3500">
                <a:solidFill>
                  <a:srgbClr val="FFFFFF"/>
                </a:solidFill>
              </a:defRPr>
            </a:pPr>
            <a:r>
              <a:rPr sz="3500" dirty="0"/>
              <a:t>Now </a:t>
            </a:r>
            <a:r>
              <a:rPr lang="en-US" sz="3500" dirty="0"/>
              <a:t>you will be asked about the category of objects you have seen</a:t>
            </a:r>
          </a:p>
        </p:txBody>
      </p:sp>
    </p:spTree>
    <p:extLst>
      <p:ext uri="{BB962C8B-B14F-4D97-AF65-F5344CB8AC3E}">
        <p14:creationId xmlns:p14="http://schemas.microsoft.com/office/powerpoint/2010/main" val="359703873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600139" y="1144437"/>
            <a:ext cx="11885762" cy="4305916"/>
          </a:xfrm>
          <a:prstGeom prst="rect">
            <a:avLst/>
          </a:prstGeom>
        </p:spPr>
        <p:txBody>
          <a:bodyPr>
            <a:noAutofit/>
          </a:bodyPr>
          <a:lstStyle/>
          <a:p>
            <a:pPr>
              <a:defRPr sz="3500">
                <a:solidFill>
                  <a:srgbClr val="FFFFFF"/>
                </a:solidFill>
              </a:defRPr>
            </a:pPr>
            <a:r>
              <a:rPr lang="en-US" sz="3500" dirty="0"/>
              <a:t>We will show you names of categories.</a:t>
            </a:r>
          </a:p>
          <a:p>
            <a:pPr>
              <a:defRPr sz="3500">
                <a:solidFill>
                  <a:srgbClr val="FFFFFF"/>
                </a:solidFill>
              </a:defRPr>
            </a:pPr>
            <a:endParaRPr lang="en-US" sz="3500" dirty="0"/>
          </a:p>
          <a:p>
            <a:pPr>
              <a:defRPr sz="3500">
                <a:solidFill>
                  <a:srgbClr val="FFFFFF"/>
                </a:solidFill>
              </a:defRPr>
            </a:pPr>
            <a:r>
              <a:rPr lang="en-US" sz="3500" dirty="0"/>
              <a:t>For each category, tell us </a:t>
            </a:r>
            <a:r>
              <a:rPr lang="en-US" sz="3600" dirty="0">
                <a:solidFill>
                  <a:schemeClr val="bg1"/>
                </a:solidFill>
                <a:latin typeface="Arial" panose="020B0604020202020204" pitchFamily="34" charset="0"/>
                <a:cs typeface="Arial" panose="020B0604020202020204" pitchFamily="34" charset="0"/>
              </a:rPr>
              <a:t>how much it was worth in the Objects game, by entering a number from 0¢ to 100¢. </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If you can’t remember, please give us your best guess. </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You will not be given feedback on your answer.</a:t>
            </a:r>
          </a:p>
          <a:p>
            <a:pPr>
              <a:defRPr sz="3500">
                <a:solidFill>
                  <a:srgbClr val="FFFFFF"/>
                </a:solidFill>
              </a:defRPr>
            </a:pPr>
            <a:endParaRPr lang="en-US" sz="3500" dirty="0"/>
          </a:p>
        </p:txBody>
      </p:sp>
      <p:sp>
        <p:nvSpPr>
          <p:cNvPr id="4" name="Rectangle 3">
            <a:extLst>
              <a:ext uri="{FF2B5EF4-FFF2-40B4-BE49-F238E27FC236}">
                <a16:creationId xmlns:a16="http://schemas.microsoft.com/office/drawing/2014/main" id="{AE929F72-9B6F-BEAF-56DC-DE2801EC92EA}"/>
              </a:ext>
            </a:extLst>
          </p:cNvPr>
          <p:cNvSpPr/>
          <p:nvPr/>
        </p:nvSpPr>
        <p:spPr>
          <a:xfrm>
            <a:off x="4712643" y="6738957"/>
            <a:ext cx="3212217" cy="2146252"/>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5" name="Rectangle 4">
            <a:extLst>
              <a:ext uri="{FF2B5EF4-FFF2-40B4-BE49-F238E27FC236}">
                <a16:creationId xmlns:a16="http://schemas.microsoft.com/office/drawing/2014/main" id="{0C19C46E-3441-9806-8EE1-89E836FD6E53}"/>
              </a:ext>
            </a:extLst>
          </p:cNvPr>
          <p:cNvSpPr/>
          <p:nvPr/>
        </p:nvSpPr>
        <p:spPr>
          <a:xfrm>
            <a:off x="4914699" y="6997157"/>
            <a:ext cx="2876539" cy="486287"/>
          </a:xfrm>
          <a:prstGeom prst="rect">
            <a:avLst/>
          </a:prstGeom>
        </p:spPr>
        <p:txBody>
          <a:bodyPr wrap="square">
            <a:spAutoFit/>
          </a:bodyPr>
          <a:lstStyle/>
          <a:p>
            <a:pPr algn="ctr"/>
            <a:r>
              <a:rPr lang="en-US" sz="1280" dirty="0">
                <a:solidFill>
                  <a:schemeClr val="bg1"/>
                </a:solidFill>
              </a:rPr>
              <a:t>What is the value of this category? </a:t>
            </a:r>
          </a:p>
          <a:p>
            <a:pPr algn="ctr"/>
            <a:r>
              <a:rPr lang="en-US" sz="1280" dirty="0">
                <a:solidFill>
                  <a:schemeClr val="bg1"/>
                </a:solidFill>
              </a:rPr>
              <a:t>(0¢ - 100¢)</a:t>
            </a:r>
          </a:p>
        </p:txBody>
      </p:sp>
      <p:sp>
        <p:nvSpPr>
          <p:cNvPr id="6" name="Rectangle 5">
            <a:extLst>
              <a:ext uri="{FF2B5EF4-FFF2-40B4-BE49-F238E27FC236}">
                <a16:creationId xmlns:a16="http://schemas.microsoft.com/office/drawing/2014/main" id="{B7EEF275-0CE5-FF91-2352-C1CA403822B6}"/>
              </a:ext>
            </a:extLst>
          </p:cNvPr>
          <p:cNvSpPr/>
          <p:nvPr/>
        </p:nvSpPr>
        <p:spPr>
          <a:xfrm>
            <a:off x="4914699" y="7504343"/>
            <a:ext cx="2883356" cy="420564"/>
          </a:xfrm>
          <a:prstGeom prst="rect">
            <a:avLst/>
          </a:prstGeom>
        </p:spPr>
        <p:txBody>
          <a:bodyPr wrap="square">
            <a:spAutoFit/>
          </a:bodyPr>
          <a:lstStyle/>
          <a:p>
            <a:pPr algn="ctr"/>
            <a:r>
              <a:rPr lang="en-US" sz="2133" dirty="0">
                <a:solidFill>
                  <a:schemeClr val="bg1"/>
                </a:solidFill>
              </a:rPr>
              <a:t>bowtie</a:t>
            </a:r>
          </a:p>
        </p:txBody>
      </p:sp>
      <p:sp>
        <p:nvSpPr>
          <p:cNvPr id="7" name="Rectangle 6">
            <a:extLst>
              <a:ext uri="{FF2B5EF4-FFF2-40B4-BE49-F238E27FC236}">
                <a16:creationId xmlns:a16="http://schemas.microsoft.com/office/drawing/2014/main" id="{F73E4739-AAC3-38D0-679E-46ADBDCB354E}"/>
              </a:ext>
            </a:extLst>
          </p:cNvPr>
          <p:cNvSpPr/>
          <p:nvPr/>
        </p:nvSpPr>
        <p:spPr>
          <a:xfrm>
            <a:off x="6094485" y="8106846"/>
            <a:ext cx="448535" cy="429297"/>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80" dirty="0">
                <a:solidFill>
                  <a:schemeClr val="tx1"/>
                </a:solidFill>
              </a:rPr>
              <a:t>83</a:t>
            </a:r>
          </a:p>
        </p:txBody>
      </p:sp>
    </p:spTree>
    <p:extLst>
      <p:ext uri="{BB962C8B-B14F-4D97-AF65-F5344CB8AC3E}">
        <p14:creationId xmlns:p14="http://schemas.microsoft.com/office/powerpoint/2010/main" val="2882712777"/>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856213"/>
            <a:ext cx="10464800" cy="4422064"/>
          </a:xfrm>
          <a:prstGeom prst="rect">
            <a:avLst/>
          </a:prstGeom>
        </p:spPr>
        <p:txBody>
          <a:bodyPr>
            <a:noAutofit/>
          </a:bodyPr>
          <a:lstStyle/>
          <a:p>
            <a:pPr>
              <a:defRPr sz="3500">
                <a:solidFill>
                  <a:srgbClr val="FFFFFF"/>
                </a:solidFill>
              </a:defRPr>
            </a:pPr>
            <a:r>
              <a:rPr lang="en-US" sz="3500" dirty="0"/>
              <a:t>When you are ready to start please press the D key.</a:t>
            </a:r>
            <a:endParaRPr sz="3500" dirty="0"/>
          </a:p>
        </p:txBody>
      </p:sp>
    </p:spTree>
    <p:extLst>
      <p:ext uri="{BB962C8B-B14F-4D97-AF65-F5344CB8AC3E}">
        <p14:creationId xmlns:p14="http://schemas.microsoft.com/office/powerpoint/2010/main" val="39784170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6CA5560-CCCE-AC45-B852-3164F7A3A74F}"/>
              </a:ext>
            </a:extLst>
          </p:cNvPr>
          <p:cNvGrpSpPr/>
          <p:nvPr/>
        </p:nvGrpSpPr>
        <p:grpSpPr>
          <a:xfrm>
            <a:off x="0" y="0"/>
            <a:ext cx="13004800" cy="9753600"/>
            <a:chOff x="0" y="0"/>
            <a:chExt cx="13004800" cy="9753600"/>
          </a:xfrm>
        </p:grpSpPr>
        <p:sp>
          <p:nvSpPr>
            <p:cNvPr id="38" name="Rectangle 37">
              <a:extLst>
                <a:ext uri="{FF2B5EF4-FFF2-40B4-BE49-F238E27FC236}">
                  <a16:creationId xmlns:a16="http://schemas.microsoft.com/office/drawing/2014/main" id="{64478FE2-3B62-3F47-AF59-1BF1F0B07ECE}"/>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8" name="Every object is always worth the same amount of money.…"/>
            <p:cNvSpPr txBox="1"/>
            <p:nvPr/>
          </p:nvSpPr>
          <p:spPr>
            <a:xfrm>
              <a:off x="751938" y="553378"/>
              <a:ext cx="11428411" cy="31034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defRPr sz="3500" b="0">
                  <a:solidFill>
                    <a:srgbClr val="FFFFFF"/>
                  </a:solidFill>
                </a:defRPr>
              </a:pPr>
              <a:r>
                <a:rPr dirty="0"/>
                <a:t>Every object is always worth the same amount of money. </a:t>
              </a:r>
            </a:p>
            <a:p>
              <a:pPr defTabSz="457200">
                <a:defRPr sz="3500" b="0">
                  <a:solidFill>
                    <a:srgbClr val="FFFFFF"/>
                  </a:solidFill>
                </a:defRPr>
              </a:pPr>
              <a:r>
                <a:rPr dirty="0"/>
                <a:t>If you see the same object again, it will win the same amount.</a:t>
              </a:r>
            </a:p>
            <a:p>
              <a:pPr defTabSz="457200">
                <a:defRPr sz="2000" b="0">
                  <a:solidFill>
                    <a:srgbClr val="FFFFFF"/>
                  </a:solidFill>
                </a:defRPr>
              </a:pPr>
              <a:endParaRPr dirty="0"/>
            </a:p>
            <a:p>
              <a:pPr defTabSz="457200">
                <a:defRPr sz="3500" b="0">
                  <a:solidFill>
                    <a:srgbClr val="FFFFFF"/>
                  </a:solidFill>
                </a:defRPr>
              </a:pPr>
              <a:r>
                <a:rPr dirty="0"/>
                <a:t>So if you choose the yellow bowtie and win 80¢, </a:t>
              </a:r>
            </a:p>
            <a:p>
              <a:pPr defTabSz="457200">
                <a:defRPr sz="3500" b="0">
                  <a:solidFill>
                    <a:srgbClr val="FFFFFF"/>
                  </a:solidFill>
                </a:defRPr>
              </a:pPr>
              <a:r>
                <a:rPr dirty="0"/>
                <a:t>it will be worth 80¢ the next time you see it.</a:t>
              </a:r>
            </a:p>
          </p:txBody>
        </p:sp>
        <p:sp>
          <p:nvSpPr>
            <p:cNvPr id="9" name="Rectangle 8">
              <a:extLst>
                <a:ext uri="{FF2B5EF4-FFF2-40B4-BE49-F238E27FC236}">
                  <a16:creationId xmlns:a16="http://schemas.microsoft.com/office/drawing/2014/main" id="{D9AAEE1E-782C-994E-BE2A-9D4C75492B8F}"/>
                </a:ext>
              </a:extLst>
            </p:cNvPr>
            <p:cNvSpPr/>
            <p:nvPr/>
          </p:nvSpPr>
          <p:spPr>
            <a:xfrm>
              <a:off x="2153414"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10" name="Straight Arrow Connector 9">
              <a:extLst>
                <a:ext uri="{FF2B5EF4-FFF2-40B4-BE49-F238E27FC236}">
                  <a16:creationId xmlns:a16="http://schemas.microsoft.com/office/drawing/2014/main" id="{0186F526-88FC-9B45-AAFD-F5A434B6A584}"/>
                </a:ext>
              </a:extLst>
            </p:cNvPr>
            <p:cNvCxnSpPr>
              <a:cxnSpLocks/>
            </p:cNvCxnSpPr>
            <p:nvPr/>
          </p:nvCxnSpPr>
          <p:spPr>
            <a:xfrm>
              <a:off x="4850169" y="5783311"/>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554EE38-B860-A545-B9EF-EB0906D2E1F9}"/>
                </a:ext>
              </a:extLst>
            </p:cNvPr>
            <p:cNvSpPr/>
            <p:nvPr/>
          </p:nvSpPr>
          <p:spPr>
            <a:xfrm>
              <a:off x="2539927"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11F75D-E2D7-1F4F-B611-87C312B2DD10}"/>
                </a:ext>
              </a:extLst>
            </p:cNvPr>
            <p:cNvGrpSpPr/>
            <p:nvPr/>
          </p:nvGrpSpPr>
          <p:grpSpPr>
            <a:xfrm>
              <a:off x="3645341" y="5414282"/>
              <a:ext cx="818316" cy="818316"/>
              <a:chOff x="3934581" y="5219515"/>
              <a:chExt cx="818316" cy="818316"/>
            </a:xfrm>
          </p:grpSpPr>
          <p:sp>
            <p:nvSpPr>
              <p:cNvPr id="13" name="Rectangle 12">
                <a:extLst>
                  <a:ext uri="{FF2B5EF4-FFF2-40B4-BE49-F238E27FC236}">
                    <a16:creationId xmlns:a16="http://schemas.microsoft.com/office/drawing/2014/main" id="{96A88772-06A2-214E-B9EC-C54ED708B9A6}"/>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Dotted Dots Yellow Bow Tie">
                <a:extLst>
                  <a:ext uri="{FF2B5EF4-FFF2-40B4-BE49-F238E27FC236}">
                    <a16:creationId xmlns:a16="http://schemas.microsoft.com/office/drawing/2014/main" id="{300CA006-39E5-F54C-AD00-88FD20917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5" name="Rectangle 14">
              <a:extLst>
                <a:ext uri="{FF2B5EF4-FFF2-40B4-BE49-F238E27FC236}">
                  <a16:creationId xmlns:a16="http://schemas.microsoft.com/office/drawing/2014/main" id="{CAD91642-399C-8E4F-8736-BAE73F906848}"/>
                </a:ext>
              </a:extLst>
            </p:cNvPr>
            <p:cNvSpPr/>
            <p:nvPr/>
          </p:nvSpPr>
          <p:spPr>
            <a:xfrm>
              <a:off x="5296535" y="4785997"/>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6" name="Straight Arrow Connector 15">
              <a:extLst>
                <a:ext uri="{FF2B5EF4-FFF2-40B4-BE49-F238E27FC236}">
                  <a16:creationId xmlns:a16="http://schemas.microsoft.com/office/drawing/2014/main" id="{68A58A75-9A6F-5C44-A512-A6B8B98313EE}"/>
                </a:ext>
              </a:extLst>
            </p:cNvPr>
            <p:cNvCxnSpPr>
              <a:cxnSpLocks/>
            </p:cNvCxnSpPr>
            <p:nvPr/>
          </p:nvCxnSpPr>
          <p:spPr>
            <a:xfrm>
              <a:off x="8009161" y="57794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57B748D-F429-4E4E-9A95-DC31413D847F}"/>
                </a:ext>
              </a:extLst>
            </p:cNvPr>
            <p:cNvSpPr/>
            <p:nvPr/>
          </p:nvSpPr>
          <p:spPr>
            <a:xfrm>
              <a:off x="8440779"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94E2DA-4FEE-894D-A0EE-C1A171090DA1}"/>
                </a:ext>
              </a:extLst>
            </p:cNvPr>
            <p:cNvSpPr/>
            <p:nvPr/>
          </p:nvSpPr>
          <p:spPr>
            <a:xfrm>
              <a:off x="8827292"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ACA9AC-750F-5246-B21D-B8A12C35122A}"/>
                </a:ext>
              </a:extLst>
            </p:cNvPr>
            <p:cNvSpPr/>
            <p:nvPr/>
          </p:nvSpPr>
          <p:spPr>
            <a:xfrm>
              <a:off x="9932706" y="5414282"/>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0" name="Picture 19">
              <a:extLst>
                <a:ext uri="{FF2B5EF4-FFF2-40B4-BE49-F238E27FC236}">
                  <a16:creationId xmlns:a16="http://schemas.microsoft.com/office/drawing/2014/main" id="{A2A74470-6AAD-1244-B1B9-001CFC465792}"/>
                </a:ext>
              </a:extLst>
            </p:cNvPr>
            <p:cNvPicPr>
              <a:picLocks noChangeAspect="1"/>
            </p:cNvPicPr>
            <p:nvPr/>
          </p:nvPicPr>
          <p:blipFill>
            <a:blip r:embed="rId3"/>
            <a:stretch>
              <a:fillRect/>
            </a:stretch>
          </p:blipFill>
          <p:spPr>
            <a:xfrm>
              <a:off x="9995970" y="5491920"/>
              <a:ext cx="691787" cy="691787"/>
            </a:xfrm>
            <a:prstGeom prst="rect">
              <a:avLst/>
            </a:prstGeom>
          </p:spPr>
        </p:pic>
        <p:sp>
          <p:nvSpPr>
            <p:cNvPr id="21" name="TextBox 20">
              <a:extLst>
                <a:ext uri="{FF2B5EF4-FFF2-40B4-BE49-F238E27FC236}">
                  <a16:creationId xmlns:a16="http://schemas.microsoft.com/office/drawing/2014/main" id="{E209BB63-7D94-E646-99CC-62E0F5392245}"/>
                </a:ext>
              </a:extLst>
            </p:cNvPr>
            <p:cNvSpPr txBox="1"/>
            <p:nvPr/>
          </p:nvSpPr>
          <p:spPr>
            <a:xfrm>
              <a:off x="6082047" y="5527677"/>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22" name="Picture 21">
              <a:extLst>
                <a:ext uri="{FF2B5EF4-FFF2-40B4-BE49-F238E27FC236}">
                  <a16:creationId xmlns:a16="http://schemas.microsoft.com/office/drawing/2014/main" id="{0D2D6DDD-73FE-5B44-AE67-F97F3A7515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937" y="5486657"/>
              <a:ext cx="646296" cy="646296"/>
            </a:xfrm>
            <a:prstGeom prst="rect">
              <a:avLst/>
            </a:prstGeom>
          </p:spPr>
        </p:pic>
        <p:sp>
          <p:nvSpPr>
            <p:cNvPr id="23" name="Rectangle 22">
              <a:extLst>
                <a:ext uri="{FF2B5EF4-FFF2-40B4-BE49-F238E27FC236}">
                  <a16:creationId xmlns:a16="http://schemas.microsoft.com/office/drawing/2014/main" id="{D726768F-F106-5349-8648-355B768A43F8}"/>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24" name="Straight Arrow Connector 23">
              <a:extLst>
                <a:ext uri="{FF2B5EF4-FFF2-40B4-BE49-F238E27FC236}">
                  <a16:creationId xmlns:a16="http://schemas.microsoft.com/office/drawing/2014/main" id="{51779656-546C-FA42-A3C0-ED218E0F6EF0}"/>
                </a:ext>
              </a:extLst>
            </p:cNvPr>
            <p:cNvCxnSpPr>
              <a:cxnSpLocks/>
            </p:cNvCxnSpPr>
            <p:nvPr/>
          </p:nvCxnSpPr>
          <p:spPr>
            <a:xfrm>
              <a:off x="4843778" y="80943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A6E9258-7968-7640-BA0D-87CABB3A1093}"/>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41AD27-4F10-2748-8E62-F50CA3DC17E1}"/>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0F2338F-B05A-6E4B-A2C4-EC3A7DE69B0E}"/>
                </a:ext>
              </a:extLst>
            </p:cNvPr>
            <p:cNvSpPr/>
            <p:nvPr/>
          </p:nvSpPr>
          <p:spPr>
            <a:xfrm>
              <a:off x="5290144" y="70970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30" name="Straight Arrow Connector 29">
              <a:extLst>
                <a:ext uri="{FF2B5EF4-FFF2-40B4-BE49-F238E27FC236}">
                  <a16:creationId xmlns:a16="http://schemas.microsoft.com/office/drawing/2014/main" id="{671C54D3-C738-0444-A926-94D89E780EA3}"/>
                </a:ext>
              </a:extLst>
            </p:cNvPr>
            <p:cNvCxnSpPr>
              <a:cxnSpLocks/>
            </p:cNvCxnSpPr>
            <p:nvPr/>
          </p:nvCxnSpPr>
          <p:spPr>
            <a:xfrm>
              <a:off x="8002770" y="809044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49F3442-2D67-C84F-9B3F-8582C43455B0}"/>
                </a:ext>
              </a:extLst>
            </p:cNvPr>
            <p:cNvSpPr/>
            <p:nvPr/>
          </p:nvSpPr>
          <p:spPr>
            <a:xfrm>
              <a:off x="8434388"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2" name="Rectangle 31">
              <a:extLst>
                <a:ext uri="{FF2B5EF4-FFF2-40B4-BE49-F238E27FC236}">
                  <a16:creationId xmlns:a16="http://schemas.microsoft.com/office/drawing/2014/main" id="{9346B2D7-2949-3942-85B3-B41714A3D9EE}"/>
                </a:ext>
              </a:extLst>
            </p:cNvPr>
            <p:cNvSpPr/>
            <p:nvPr/>
          </p:nvSpPr>
          <p:spPr>
            <a:xfrm>
              <a:off x="9932706" y="7711663"/>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3" name="Rectangle 32">
              <a:extLst>
                <a:ext uri="{FF2B5EF4-FFF2-40B4-BE49-F238E27FC236}">
                  <a16:creationId xmlns:a16="http://schemas.microsoft.com/office/drawing/2014/main" id="{E4D51039-9FA8-EE49-8335-CCC753EF46C7}"/>
                </a:ext>
              </a:extLst>
            </p:cNvPr>
            <p:cNvSpPr/>
            <p:nvPr/>
          </p:nvSpPr>
          <p:spPr>
            <a:xfrm>
              <a:off x="8868255" y="7706074"/>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34" name="Picture 33">
              <a:extLst>
                <a:ext uri="{FF2B5EF4-FFF2-40B4-BE49-F238E27FC236}">
                  <a16:creationId xmlns:a16="http://schemas.microsoft.com/office/drawing/2014/main" id="{D92C96D2-A6C6-5949-91EC-B4117F1F16D8}"/>
                </a:ext>
              </a:extLst>
            </p:cNvPr>
            <p:cNvPicPr>
              <a:picLocks noChangeAspect="1"/>
            </p:cNvPicPr>
            <p:nvPr/>
          </p:nvPicPr>
          <p:blipFill>
            <a:blip r:embed="rId3"/>
            <a:stretch>
              <a:fillRect/>
            </a:stretch>
          </p:blipFill>
          <p:spPr>
            <a:xfrm>
              <a:off x="8931519" y="7755702"/>
              <a:ext cx="691787" cy="691787"/>
            </a:xfrm>
            <a:prstGeom prst="rect">
              <a:avLst/>
            </a:prstGeom>
          </p:spPr>
        </p:pic>
        <p:sp>
          <p:nvSpPr>
            <p:cNvPr id="35" name="TextBox 34">
              <a:extLst>
                <a:ext uri="{FF2B5EF4-FFF2-40B4-BE49-F238E27FC236}">
                  <a16:creationId xmlns:a16="http://schemas.microsoft.com/office/drawing/2014/main" id="{B7590BF5-347E-414F-9683-844D265FA675}"/>
                </a:ext>
              </a:extLst>
            </p:cNvPr>
            <p:cNvSpPr txBox="1"/>
            <p:nvPr/>
          </p:nvSpPr>
          <p:spPr>
            <a:xfrm>
              <a:off x="6075656" y="7838694"/>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32" name="Image" descr="Image"/>
            <p:cNvPicPr>
              <a:picLocks noChangeAspect="1"/>
            </p:cNvPicPr>
            <p:nvPr/>
          </p:nvPicPr>
          <p:blipFill>
            <a:blip r:embed="rId5"/>
            <a:srcRect t="12435" b="12435"/>
            <a:stretch>
              <a:fillRect/>
            </a:stretch>
          </p:blipFill>
          <p:spPr>
            <a:xfrm>
              <a:off x="3678349" y="7806509"/>
              <a:ext cx="755865" cy="567872"/>
            </a:xfrm>
            <a:prstGeom prst="rect">
              <a:avLst/>
            </a:prstGeom>
            <a:ln w="12700">
              <a:miter lim="400000"/>
            </a:ln>
          </p:spPr>
        </p:pic>
        <p:pic>
          <p:nvPicPr>
            <p:cNvPr id="37" name="Picture 4" descr="Dotted Dots Yellow Bow Tie">
              <a:extLst>
                <a:ext uri="{FF2B5EF4-FFF2-40B4-BE49-F238E27FC236}">
                  <a16:creationId xmlns:a16="http://schemas.microsoft.com/office/drawing/2014/main" id="{0ECBF1FC-F12E-4B4D-8EF5-23A8CFE0E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t>Size Task</a:t>
            </a:r>
          </a:p>
        </p:txBody>
      </p:sp>
    </p:spTree>
    <p:extLst>
      <p:ext uri="{BB962C8B-B14F-4D97-AF65-F5344CB8AC3E}">
        <p14:creationId xmlns:p14="http://schemas.microsoft.com/office/powerpoint/2010/main" val="86507164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12F2AF-C278-E248-AEAB-2ACAD8460B6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0" name="Now you will play the size game!"/>
          <p:cNvSpPr txBox="1">
            <a:spLocks noGrp="1"/>
          </p:cNvSpPr>
          <p:nvPr>
            <p:ph type="subTitle" sz="quarter" idx="1"/>
          </p:nvPr>
        </p:nvSpPr>
        <p:spPr>
          <a:xfrm>
            <a:off x="1270000" y="4198424"/>
            <a:ext cx="10464800" cy="1794074"/>
          </a:xfrm>
          <a:prstGeom prst="rect">
            <a:avLst/>
          </a:prstGeom>
        </p:spPr>
        <p:txBody>
          <a:bodyPr>
            <a:normAutofit/>
          </a:bodyPr>
          <a:lstStyle>
            <a:lvl1pPr>
              <a:defRPr sz="5000">
                <a:solidFill>
                  <a:srgbClr val="FFFFFF"/>
                </a:solidFill>
              </a:defRPr>
            </a:lvl1pPr>
          </a:lstStyle>
          <a:p>
            <a:r>
              <a:rPr sz="3500" dirty="0"/>
              <a:t>Now you will play the size game!</a:t>
            </a:r>
          </a:p>
        </p:txBody>
      </p:sp>
    </p:spTree>
    <p:extLst>
      <p:ext uri="{BB962C8B-B14F-4D97-AF65-F5344CB8AC3E}">
        <p14:creationId xmlns:p14="http://schemas.microsoft.com/office/powerpoint/2010/main" val="342274933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EF95819-6490-7F46-934C-62513A2C023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6" name="You will see two objects on the screen.…"/>
          <p:cNvSpPr txBox="1">
            <a:spLocks noGrp="1"/>
          </p:cNvSpPr>
          <p:nvPr>
            <p:ph type="subTitle" sz="half" idx="1"/>
          </p:nvPr>
        </p:nvSpPr>
        <p:spPr>
          <a:xfrm>
            <a:off x="1044713" y="715793"/>
            <a:ext cx="10915374" cy="4080122"/>
          </a:xfrm>
          <a:prstGeom prst="rect">
            <a:avLst/>
          </a:prstGeom>
        </p:spPr>
        <p:txBody>
          <a:bodyPr>
            <a:noAutofit/>
          </a:bodyPr>
          <a:lstStyle/>
          <a:p>
            <a:pPr defTabSz="578358">
              <a:defRPr sz="3465">
                <a:solidFill>
                  <a:srgbClr val="FFFFFF"/>
                </a:solidFill>
              </a:defRPr>
            </a:pPr>
            <a:endParaRPr sz="3500" dirty="0"/>
          </a:p>
          <a:p>
            <a:pPr defTabSz="578358">
              <a:defRPr sz="3465">
                <a:solidFill>
                  <a:srgbClr val="FFFFFF"/>
                </a:solidFill>
              </a:defRPr>
            </a:pPr>
            <a:r>
              <a:rPr sz="3500" dirty="0"/>
              <a:t>You will see two objects on the screen. </a:t>
            </a:r>
          </a:p>
          <a:p>
            <a:pPr defTabSz="578358">
              <a:defRPr sz="3465">
                <a:solidFill>
                  <a:srgbClr val="FFFFFF"/>
                </a:solidFill>
              </a:defRPr>
            </a:pPr>
            <a:endParaRPr sz="3500" dirty="0"/>
          </a:p>
          <a:p>
            <a:pPr defTabSz="578358">
              <a:defRPr sz="3465">
                <a:solidFill>
                  <a:srgbClr val="FFFFFF"/>
                </a:solidFill>
              </a:defRPr>
            </a:pPr>
            <a:r>
              <a:rPr sz="3500" dirty="0"/>
              <a:t>Choose the bigger object! </a:t>
            </a:r>
          </a:p>
          <a:p>
            <a:pPr defTabSz="578358">
              <a:defRPr sz="3465">
                <a:solidFill>
                  <a:srgbClr val="FFFFFF"/>
                </a:solidFill>
              </a:defRPr>
            </a:pPr>
            <a:endParaRPr sz="3500" dirty="0"/>
          </a:p>
          <a:p>
            <a:pPr defTabSz="578358">
              <a:defRPr sz="3465">
                <a:solidFill>
                  <a:srgbClr val="FFFFFF"/>
                </a:solidFill>
              </a:defRPr>
            </a:pPr>
            <a:r>
              <a:rPr sz="3500" dirty="0"/>
              <a:t>Choose the object that is bigger in the real world. The size of the image on the screen does not matter.</a:t>
            </a:r>
          </a:p>
        </p:txBody>
      </p:sp>
      <p:grpSp>
        <p:nvGrpSpPr>
          <p:cNvPr id="2" name="Group 1">
            <a:extLst>
              <a:ext uri="{FF2B5EF4-FFF2-40B4-BE49-F238E27FC236}">
                <a16:creationId xmlns:a16="http://schemas.microsoft.com/office/drawing/2014/main" id="{8B0E2224-BAFF-E54D-8385-8CF0A12CAB7E}"/>
              </a:ext>
            </a:extLst>
          </p:cNvPr>
          <p:cNvGrpSpPr>
            <a:grpSpLocks noChangeAspect="1"/>
          </p:cNvGrpSpPr>
          <p:nvPr/>
        </p:nvGrpSpPr>
        <p:grpSpPr>
          <a:xfrm>
            <a:off x="4698536" y="5604572"/>
            <a:ext cx="3607728" cy="2743200"/>
            <a:chOff x="2147023" y="7093131"/>
            <a:chExt cx="2703146" cy="2055385"/>
          </a:xfrm>
        </p:grpSpPr>
        <p:sp>
          <p:nvSpPr>
            <p:cNvPr id="7" name="Rectangle 6">
              <a:extLst>
                <a:ext uri="{FF2B5EF4-FFF2-40B4-BE49-F238E27FC236}">
                  <a16:creationId xmlns:a16="http://schemas.microsoft.com/office/drawing/2014/main" id="{DF8BD7A4-679A-4748-A7DE-A11686059607}"/>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8" name="Rectangle 7">
              <a:extLst>
                <a:ext uri="{FF2B5EF4-FFF2-40B4-BE49-F238E27FC236}">
                  <a16:creationId xmlns:a16="http://schemas.microsoft.com/office/drawing/2014/main" id="{5EDA3D7E-6C72-064E-9E29-5517CE9A26AE}"/>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FD26F7F-02EB-774A-A231-0923000C32C9}"/>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descr="Image">
              <a:extLst>
                <a:ext uri="{FF2B5EF4-FFF2-40B4-BE49-F238E27FC236}">
                  <a16:creationId xmlns:a16="http://schemas.microsoft.com/office/drawing/2014/main" id="{F8C3AB52-8578-9F47-A2E6-E17DDF1F3892}"/>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1" name="Picture 4" descr="Dotted Dots Yellow Bow Tie">
              <a:extLst>
                <a:ext uri="{FF2B5EF4-FFF2-40B4-BE49-F238E27FC236}">
                  <a16:creationId xmlns:a16="http://schemas.microsoft.com/office/drawing/2014/main" id="{FF9123AD-0EF6-2B43-8909-86524C1BE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77041811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object,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Please respond more quickly</a:t>
            </a:r>
            <a:r>
              <a:rPr lang="en-US" sz="3500" dirty="0"/>
              <a:t>” on the screen.</a:t>
            </a: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299391203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209C88-30AD-BF40-BF06-F6F43819AE5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0" name="In this example, the bicycle is bigger than the bow tie. So you should press your pointer finger to choose the left object.…"/>
          <p:cNvSpPr txBox="1">
            <a:spLocks noGrp="1"/>
          </p:cNvSpPr>
          <p:nvPr>
            <p:ph type="subTitle" sz="half" idx="1"/>
          </p:nvPr>
        </p:nvSpPr>
        <p:spPr>
          <a:xfrm>
            <a:off x="629778" y="848290"/>
            <a:ext cx="11966713" cy="4080122"/>
          </a:xfrm>
          <a:prstGeom prst="rect">
            <a:avLst/>
          </a:prstGeom>
        </p:spPr>
        <p:txBody>
          <a:bodyPr>
            <a:noAutofit/>
          </a:bodyPr>
          <a:lstStyle/>
          <a:p>
            <a:pPr defTabSz="578358">
              <a:defRPr sz="3465">
                <a:solidFill>
                  <a:srgbClr val="FFFFFF"/>
                </a:solidFill>
              </a:defRPr>
            </a:pPr>
            <a:r>
              <a:rPr sz="3500" dirty="0"/>
              <a:t>In this example, the bicycle is bigger than the bow tie. </a:t>
            </a:r>
            <a:endParaRPr lang="he-IL" sz="3500" dirty="0"/>
          </a:p>
          <a:p>
            <a:pPr defTabSz="578358">
              <a:defRPr sz="3465">
                <a:solidFill>
                  <a:srgbClr val="FFFFFF"/>
                </a:solidFill>
              </a:defRPr>
            </a:pPr>
            <a:r>
              <a:rPr sz="3500" dirty="0"/>
              <a:t>So you should press </a:t>
            </a:r>
            <a:r>
              <a:rPr lang="en-US" sz="3500" dirty="0"/>
              <a:t>the K key </a:t>
            </a:r>
            <a:r>
              <a:rPr sz="3500" dirty="0"/>
              <a:t>to choose the </a:t>
            </a:r>
            <a:r>
              <a:rPr lang="en-US" sz="3500" dirty="0"/>
              <a:t>right</a:t>
            </a:r>
            <a:r>
              <a:rPr sz="3500" dirty="0"/>
              <a:t> object.</a:t>
            </a:r>
          </a:p>
          <a:p>
            <a:pPr defTabSz="578358">
              <a:defRPr sz="3465">
                <a:solidFill>
                  <a:srgbClr val="FFFFFF"/>
                </a:solidFill>
              </a:defRPr>
            </a:pPr>
            <a:endParaRPr sz="3500" dirty="0"/>
          </a:p>
          <a:p>
            <a:pPr defTabSz="452627">
              <a:defRPr sz="3465">
                <a:solidFill>
                  <a:srgbClr val="FFFFFF"/>
                </a:solidFill>
              </a:defRPr>
            </a:pPr>
            <a:r>
              <a:rPr sz="3500" dirty="0"/>
              <a:t>After you make your choice, you will see a + on the screen for a few seconds.</a:t>
            </a:r>
          </a:p>
          <a:p>
            <a:pPr defTabSz="452627">
              <a:defRPr sz="3465">
                <a:solidFill>
                  <a:srgbClr val="FFFFFF"/>
                </a:solidFill>
              </a:defRPr>
            </a:pPr>
            <a:endParaRPr sz="3500" dirty="0"/>
          </a:p>
          <a:p>
            <a:pPr defTabSz="452627">
              <a:defRPr sz="3465">
                <a:solidFill>
                  <a:srgbClr val="FFFFFF"/>
                </a:solidFill>
              </a:defRPr>
            </a:pPr>
            <a:r>
              <a:rPr lang="en-US" sz="3465" dirty="0"/>
              <a:t>You will not receive feedback after your choice.</a:t>
            </a:r>
          </a:p>
          <a:p>
            <a:pPr defTabSz="452627">
              <a:defRPr sz="3465">
                <a:solidFill>
                  <a:srgbClr val="FFFFFF"/>
                </a:solidFill>
              </a:defRPr>
            </a:pPr>
            <a:r>
              <a:rPr lang="en-US" sz="3500" dirty="0"/>
              <a:t>But you can still win bonus money for responding correctly!</a:t>
            </a:r>
          </a:p>
        </p:txBody>
      </p:sp>
      <p:grpSp>
        <p:nvGrpSpPr>
          <p:cNvPr id="7" name="Group 6">
            <a:extLst>
              <a:ext uri="{FF2B5EF4-FFF2-40B4-BE49-F238E27FC236}">
                <a16:creationId xmlns:a16="http://schemas.microsoft.com/office/drawing/2014/main" id="{D43277F2-C9D1-B343-954D-8D98E0815964}"/>
              </a:ext>
            </a:extLst>
          </p:cNvPr>
          <p:cNvGrpSpPr>
            <a:grpSpLocks noChangeAspect="1"/>
          </p:cNvGrpSpPr>
          <p:nvPr/>
        </p:nvGrpSpPr>
        <p:grpSpPr>
          <a:xfrm>
            <a:off x="2751363" y="6162110"/>
            <a:ext cx="3607728" cy="2743200"/>
            <a:chOff x="2147023" y="7093131"/>
            <a:chExt cx="2703146" cy="2055385"/>
          </a:xfrm>
        </p:grpSpPr>
        <p:sp>
          <p:nvSpPr>
            <p:cNvPr id="8" name="Rectangle 7">
              <a:extLst>
                <a:ext uri="{FF2B5EF4-FFF2-40B4-BE49-F238E27FC236}">
                  <a16:creationId xmlns:a16="http://schemas.microsoft.com/office/drawing/2014/main" id="{D3560AB9-98EB-6648-AA5D-E0C09DD0094E}"/>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9" name="Rectangle 8">
              <a:extLst>
                <a:ext uri="{FF2B5EF4-FFF2-40B4-BE49-F238E27FC236}">
                  <a16:creationId xmlns:a16="http://schemas.microsoft.com/office/drawing/2014/main" id="{30099C31-9851-D44A-9577-D6BBF7B3D622}"/>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5242D9-7627-244B-9305-BCF93C93CDD7}"/>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descr="Image">
              <a:extLst>
                <a:ext uri="{FF2B5EF4-FFF2-40B4-BE49-F238E27FC236}">
                  <a16:creationId xmlns:a16="http://schemas.microsoft.com/office/drawing/2014/main" id="{7CC9A911-30D7-9E48-BD80-2CE7D9918117}"/>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2" name="Picture 4" descr="Dotted Dots Yellow Bow Tie">
              <a:extLst>
                <a:ext uri="{FF2B5EF4-FFF2-40B4-BE49-F238E27FC236}">
                  <a16:creationId xmlns:a16="http://schemas.microsoft.com/office/drawing/2014/main" id="{1625FED4-71AE-9045-B9B1-AAC050AEE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cxnSp>
        <p:nvCxnSpPr>
          <p:cNvPr id="13" name="Straight Arrow Connector 12">
            <a:extLst>
              <a:ext uri="{FF2B5EF4-FFF2-40B4-BE49-F238E27FC236}">
                <a16:creationId xmlns:a16="http://schemas.microsoft.com/office/drawing/2014/main" id="{718E3387-59D8-2149-B5F5-28C33A296AF8}"/>
              </a:ext>
            </a:extLst>
          </p:cNvPr>
          <p:cNvCxnSpPr>
            <a:cxnSpLocks/>
          </p:cNvCxnSpPr>
          <p:nvPr/>
        </p:nvCxnSpPr>
        <p:spPr>
          <a:xfrm>
            <a:off x="6350563" y="7556961"/>
            <a:ext cx="36611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036A074-4CDD-764E-84F6-9278639A0ABD}"/>
              </a:ext>
            </a:extLst>
          </p:cNvPr>
          <p:cNvSpPr/>
          <p:nvPr/>
        </p:nvSpPr>
        <p:spPr>
          <a:xfrm>
            <a:off x="6946301" y="6162110"/>
            <a:ext cx="3607728" cy="2743200"/>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0" fontAlgn="auto" latinLnBrk="0" hangingPunct="0">
              <a:lnSpc>
                <a:spcPct val="100000"/>
              </a:lnSpc>
              <a:spcBef>
                <a:spcPts val="0"/>
              </a:spcBef>
              <a:spcAft>
                <a:spcPts val="0"/>
              </a:spcAft>
              <a:buClrTx/>
              <a:buSzTx/>
              <a:buFontTx/>
              <a:buNone/>
              <a:tabLst/>
            </a:pPr>
            <a:endParaRPr lang="en-US" dirty="0"/>
          </a:p>
        </p:txBody>
      </p:sp>
      <p:sp>
        <p:nvSpPr>
          <p:cNvPr id="15" name="TextBox 14">
            <a:extLst>
              <a:ext uri="{FF2B5EF4-FFF2-40B4-BE49-F238E27FC236}">
                <a16:creationId xmlns:a16="http://schemas.microsoft.com/office/drawing/2014/main" id="{4F5209B0-D88C-FC4E-894D-AF7D8DF87172}"/>
              </a:ext>
            </a:extLst>
          </p:cNvPr>
          <p:cNvSpPr txBox="1"/>
          <p:nvPr/>
        </p:nvSpPr>
        <p:spPr>
          <a:xfrm>
            <a:off x="7994677" y="7151986"/>
            <a:ext cx="1638130" cy="7530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spTree>
    <p:extLst>
      <p:ext uri="{BB962C8B-B14F-4D97-AF65-F5344CB8AC3E}">
        <p14:creationId xmlns:p14="http://schemas.microsoft.com/office/powerpoint/2010/main" val="42709470"/>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141044"/>
            <a:ext cx="10464800" cy="3471512"/>
          </a:xfrm>
          <a:prstGeom prst="rect">
            <a:avLst/>
          </a:prstGeom>
        </p:spPr>
        <p:txBody>
          <a:bodyPr/>
          <a:lstStyle/>
          <a:p>
            <a:pPr>
              <a:defRPr sz="3500">
                <a:solidFill>
                  <a:srgbClr val="FFFFFF"/>
                </a:solidFill>
              </a:defRPr>
            </a:pPr>
            <a:r>
              <a:rPr dirty="0"/>
              <a:t>You will play </a:t>
            </a:r>
            <a:r>
              <a:rPr lang="en-US" dirty="0"/>
              <a:t>2</a:t>
            </a:r>
            <a:r>
              <a:rPr dirty="0"/>
              <a:t> rounds of this game.</a:t>
            </a:r>
          </a:p>
          <a:p>
            <a:pPr>
              <a:defRPr sz="3500">
                <a:solidFill>
                  <a:srgbClr val="FFFFFF"/>
                </a:solidFill>
              </a:defRPr>
            </a:pPr>
            <a:endParaRPr dirty="0"/>
          </a:p>
          <a:p>
            <a:pPr>
              <a:defRPr sz="3500">
                <a:solidFill>
                  <a:srgbClr val="FFFFFF"/>
                </a:solidFill>
              </a:defRPr>
            </a:pPr>
            <a:r>
              <a:rPr dirty="0"/>
              <a:t>Each round will last about </a:t>
            </a:r>
            <a:r>
              <a:rPr lang="en-US" dirty="0"/>
              <a:t>4</a:t>
            </a:r>
            <a:r>
              <a:rPr dirty="0"/>
              <a:t> minutes.</a:t>
            </a:r>
          </a:p>
          <a:p>
            <a:pPr>
              <a:defRPr sz="3500">
                <a:solidFill>
                  <a:srgbClr val="FFFFFF"/>
                </a:solidFill>
              </a:defRPr>
            </a:pPr>
            <a:endParaRPr dirty="0"/>
          </a:p>
          <a:p>
            <a:pPr>
              <a:defRPr sz="3500">
                <a:solidFill>
                  <a:srgbClr val="FFFFFF"/>
                </a:solidFill>
              </a:defRPr>
            </a:pPr>
            <a:r>
              <a:rPr lang="en-US" dirty="0"/>
              <a:t>After each round, you can take </a:t>
            </a:r>
            <a:r>
              <a:rPr dirty="0"/>
              <a:t>a short break.</a:t>
            </a:r>
          </a:p>
        </p:txBody>
      </p:sp>
    </p:spTree>
    <p:extLst>
      <p:ext uri="{BB962C8B-B14F-4D97-AF65-F5344CB8AC3E}">
        <p14:creationId xmlns:p14="http://schemas.microsoft.com/office/powerpoint/2010/main" val="4272064360"/>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the D key to start.</a:t>
            </a:r>
            <a:endParaRPr dirty="0"/>
          </a:p>
        </p:txBody>
      </p:sp>
    </p:spTree>
    <p:extLst>
      <p:ext uri="{BB962C8B-B14F-4D97-AF65-F5344CB8AC3E}">
        <p14:creationId xmlns:p14="http://schemas.microsoft.com/office/powerpoint/2010/main" val="1291319727"/>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L Task"/>
          <p:cNvSpPr txBox="1">
            <a:spLocks noGrp="1"/>
          </p:cNvSpPr>
          <p:nvPr>
            <p:ph type="ctrTitle"/>
          </p:nvPr>
        </p:nvSpPr>
        <p:spPr>
          <a:prstGeom prst="rect">
            <a:avLst/>
          </a:prstGeom>
        </p:spPr>
        <p:txBody>
          <a:bodyPr/>
          <a:lstStyle/>
          <a:p>
            <a:r>
              <a:t>RL Task</a:t>
            </a:r>
          </a:p>
        </p:txBody>
      </p:sp>
    </p:spTree>
    <p:extLst>
      <p:ext uri="{BB962C8B-B14F-4D97-AF65-F5344CB8AC3E}">
        <p14:creationId xmlns:p14="http://schemas.microsoft.com/office/powerpoint/2010/main" val="359292978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746E6F-5349-C14A-8823-AD09FBC2F11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8" name="Now you will play the fractal game!"/>
          <p:cNvSpPr txBox="1">
            <a:spLocks noGrp="1"/>
          </p:cNvSpPr>
          <p:nvPr>
            <p:ph type="subTitle" sz="quarter" idx="1"/>
          </p:nvPr>
        </p:nvSpPr>
        <p:spPr>
          <a:xfrm>
            <a:off x="1270000" y="3979763"/>
            <a:ext cx="10464800" cy="1794074"/>
          </a:xfrm>
          <a:prstGeom prst="rect">
            <a:avLst/>
          </a:prstGeom>
        </p:spPr>
        <p:txBody>
          <a:bodyPr>
            <a:normAutofit/>
          </a:bodyPr>
          <a:lstStyle>
            <a:lvl1pPr>
              <a:defRPr sz="5000">
                <a:solidFill>
                  <a:srgbClr val="FFFFFF"/>
                </a:solidFill>
              </a:defRPr>
            </a:lvl1pPr>
          </a:lstStyle>
          <a:p>
            <a:r>
              <a:rPr sz="3500" dirty="0"/>
              <a:t>Now you will play the </a:t>
            </a:r>
            <a:r>
              <a:rPr lang="en-US" sz="3500" dirty="0"/>
              <a:t>ball</a:t>
            </a:r>
            <a:r>
              <a:rPr sz="3500" dirty="0"/>
              <a:t> game!</a:t>
            </a:r>
          </a:p>
        </p:txBody>
      </p:sp>
    </p:spTree>
    <p:extLst>
      <p:ext uri="{BB962C8B-B14F-4D97-AF65-F5344CB8AC3E}">
        <p14:creationId xmlns:p14="http://schemas.microsoft.com/office/powerpoint/2010/main" val="213856441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700F6E9C-3C4E-3A47-B268-F4DFA845A2E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0" name="You will see two fractals on the screen, and you will choose one.…"/>
          <p:cNvSpPr txBox="1">
            <a:spLocks noGrp="1"/>
          </p:cNvSpPr>
          <p:nvPr>
            <p:ph type="subTitle" idx="1"/>
          </p:nvPr>
        </p:nvSpPr>
        <p:spPr>
          <a:xfrm>
            <a:off x="360558" y="477893"/>
            <a:ext cx="12379936" cy="5418371"/>
          </a:xfrm>
          <a:prstGeom prst="rect">
            <a:avLst/>
          </a:prstGeom>
        </p:spPr>
        <p:txBody>
          <a:bodyPr>
            <a:noAutofit/>
          </a:bodyPr>
          <a:lstStyle/>
          <a:p>
            <a:pPr defTabSz="490727">
              <a:defRPr sz="3612">
                <a:solidFill>
                  <a:srgbClr val="FFFFFF"/>
                </a:solidFill>
              </a:defRPr>
            </a:pPr>
            <a:endParaRPr sz="3500" dirty="0"/>
          </a:p>
          <a:p>
            <a:pPr defTabSz="490727">
              <a:defRPr sz="3612">
                <a:solidFill>
                  <a:srgbClr val="FFFFFF"/>
                </a:solidFill>
              </a:defRPr>
            </a:pPr>
            <a:r>
              <a:rPr sz="3500" dirty="0"/>
              <a:t>You will see two </a:t>
            </a:r>
            <a:r>
              <a:rPr lang="en-US" sz="3500" dirty="0"/>
              <a:t>balls</a:t>
            </a:r>
            <a:r>
              <a:rPr sz="3500" dirty="0"/>
              <a:t> on the screen, and you will choose one.</a:t>
            </a:r>
          </a:p>
          <a:p>
            <a:pPr defTabSz="490727">
              <a:defRPr sz="3612">
                <a:solidFill>
                  <a:srgbClr val="FFFFFF"/>
                </a:solidFill>
              </a:defRPr>
            </a:pPr>
            <a:endParaRPr sz="3500" dirty="0"/>
          </a:p>
          <a:p>
            <a:pPr defTabSz="384047">
              <a:defRPr sz="3612">
                <a:solidFill>
                  <a:srgbClr val="FFFFFF"/>
                </a:solidFill>
              </a:defRPr>
            </a:pPr>
            <a:r>
              <a:rPr sz="3500" dirty="0"/>
              <a:t>Each </a:t>
            </a:r>
            <a:r>
              <a:rPr lang="en-US" sz="3500" dirty="0"/>
              <a:t>ball</a:t>
            </a:r>
            <a:r>
              <a:rPr sz="3500" dirty="0"/>
              <a:t> can win money! </a:t>
            </a:r>
          </a:p>
          <a:p>
            <a:pPr defTabSz="384047">
              <a:defRPr sz="3612">
                <a:solidFill>
                  <a:srgbClr val="FFFFFF"/>
                </a:solidFill>
              </a:defRPr>
            </a:pPr>
            <a:r>
              <a:rPr sz="3500" dirty="0"/>
              <a:t>Each </a:t>
            </a:r>
            <a:r>
              <a:rPr lang="en-US" sz="3500" dirty="0"/>
              <a:t>ball</a:t>
            </a:r>
            <a:r>
              <a:rPr sz="3500" dirty="0"/>
              <a:t> can win 0¢, 20¢, 40¢, 60¢, 80¢, or $1.</a:t>
            </a:r>
            <a:endParaRPr lang="he-IL" sz="3500" dirty="0"/>
          </a:p>
          <a:p>
            <a:pPr defTabSz="384047">
              <a:defRPr sz="3612">
                <a:solidFill>
                  <a:srgbClr val="FFFFFF"/>
                </a:solidFill>
              </a:defRPr>
            </a:pPr>
            <a:endParaRPr lang="he-IL" sz="3500" dirty="0"/>
          </a:p>
          <a:p>
            <a:pPr defTabSz="384047">
              <a:defRPr sz="3612">
                <a:solidFill>
                  <a:srgbClr val="FFFFFF"/>
                </a:solidFill>
              </a:defRPr>
            </a:pPr>
            <a:r>
              <a:rPr lang="en-US" sz="3500" dirty="0"/>
              <a:t>After you make your choice, you will see a + on the screen for a few seconds. Then you will see how much you won. </a:t>
            </a:r>
          </a:p>
          <a:p>
            <a:pPr defTabSz="384047">
              <a:defRPr sz="3612">
                <a:solidFill>
                  <a:srgbClr val="FFFFFF"/>
                </a:solidFill>
              </a:defRPr>
            </a:pPr>
            <a:endParaRPr lang="en-US" sz="3500" dirty="0"/>
          </a:p>
          <a:p>
            <a:pPr defTabSz="384047">
              <a:defRPr sz="3612">
                <a:solidFill>
                  <a:srgbClr val="FFFFFF"/>
                </a:solidFill>
              </a:defRPr>
            </a:pPr>
            <a:r>
              <a:rPr lang="en-US" sz="3500" dirty="0"/>
              <a:t>You will get a portion of the money that you win as bonus.</a:t>
            </a:r>
          </a:p>
          <a:p>
            <a:pPr defTabSz="384047">
              <a:defRPr sz="3612">
                <a:solidFill>
                  <a:srgbClr val="FFFFFF"/>
                </a:solidFill>
              </a:defRPr>
            </a:pPr>
            <a:endParaRPr lang="en-US" sz="3500" dirty="0"/>
          </a:p>
        </p:txBody>
      </p:sp>
      <p:sp>
        <p:nvSpPr>
          <p:cNvPr id="35" name="Rectangle 34">
            <a:extLst>
              <a:ext uri="{FF2B5EF4-FFF2-40B4-BE49-F238E27FC236}">
                <a16:creationId xmlns:a16="http://schemas.microsoft.com/office/drawing/2014/main" id="{CF70A6AF-5355-EE48-B453-56D9354F621A}"/>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36" name="Straight Arrow Connector 35">
            <a:extLst>
              <a:ext uri="{FF2B5EF4-FFF2-40B4-BE49-F238E27FC236}">
                <a16:creationId xmlns:a16="http://schemas.microsoft.com/office/drawing/2014/main" id="{4D476807-9FC7-104D-A3AA-F0B9CA7474DF}"/>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08F5DE2-0162-0643-A57C-7A3B0D64966C}"/>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EB581B0-18C6-3747-981F-4D41FFAE1708}"/>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7F3F297-78BE-CA46-8AEF-E880182BB75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40" name="Straight Arrow Connector 39">
            <a:extLst>
              <a:ext uri="{FF2B5EF4-FFF2-40B4-BE49-F238E27FC236}">
                <a16:creationId xmlns:a16="http://schemas.microsoft.com/office/drawing/2014/main" id="{EB97A6DD-8291-1640-8C8E-EB45D652BD8A}"/>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9217676-786A-C642-8B51-286BDC4A0FF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38B3F94-1222-E346-A93B-417C1D08A48B}"/>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591FD9F-9050-D14F-A513-F6E0B30BBE5A}"/>
              </a:ext>
            </a:extLst>
          </p:cNvPr>
          <p:cNvPicPr>
            <a:picLocks noChangeAspect="1"/>
          </p:cNvPicPr>
          <p:nvPr/>
        </p:nvPicPr>
        <p:blipFill>
          <a:blip r:embed="rId3"/>
          <a:stretch>
            <a:fillRect/>
          </a:stretch>
        </p:blipFill>
        <p:spPr>
          <a:xfrm>
            <a:off x="9999075" y="7478342"/>
            <a:ext cx="691787" cy="691787"/>
          </a:xfrm>
          <a:prstGeom prst="rect">
            <a:avLst/>
          </a:prstGeom>
        </p:spPr>
      </p:pic>
      <p:sp>
        <p:nvSpPr>
          <p:cNvPr id="44" name="TextBox 43">
            <a:extLst>
              <a:ext uri="{FF2B5EF4-FFF2-40B4-BE49-F238E27FC236}">
                <a16:creationId xmlns:a16="http://schemas.microsoft.com/office/drawing/2014/main" id="{B8408E88-0C2C-1841-8EC4-EF596ACF053C}"/>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5" name="Picture 44">
            <a:extLst>
              <a:ext uri="{FF2B5EF4-FFF2-40B4-BE49-F238E27FC236}">
                <a16:creationId xmlns:a16="http://schemas.microsoft.com/office/drawing/2014/main" id="{8E149A1B-ABCB-0548-B009-152BB73C9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46" name="Picture 45">
            <a:extLst>
              <a:ext uri="{FF2B5EF4-FFF2-40B4-BE49-F238E27FC236}">
                <a16:creationId xmlns:a16="http://schemas.microsoft.com/office/drawing/2014/main" id="{ADA0A579-2253-1B45-B294-867F9FC98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extLst>
      <p:ext uri="{BB962C8B-B14F-4D97-AF65-F5344CB8AC3E}">
        <p14:creationId xmlns:p14="http://schemas.microsoft.com/office/powerpoint/2010/main" val="386035394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ED9AF1A-70B4-2F44-A99F-8B08501F58BD}"/>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dirty="0">
              <a:ln>
                <a:noFill/>
              </a:ln>
              <a:solidFill>
                <a:srgbClr val="FFFFFF"/>
              </a:solidFill>
              <a:effectLst/>
              <a:uFillTx/>
              <a:latin typeface="+mn-lt"/>
              <a:ea typeface="+mn-ea"/>
              <a:cs typeface="+mn-cs"/>
              <a:sym typeface="Arial"/>
            </a:endParaRPr>
          </a:p>
        </p:txBody>
      </p:sp>
      <p:sp>
        <p:nvSpPr>
          <p:cNvPr id="134" name="Try to win as much as you can!…"/>
          <p:cNvSpPr txBox="1"/>
          <p:nvPr/>
        </p:nvSpPr>
        <p:spPr>
          <a:xfrm>
            <a:off x="625501" y="1701339"/>
            <a:ext cx="11753798" cy="5675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defRPr sz="3500" b="0">
                <a:solidFill>
                  <a:srgbClr val="FFFFFF"/>
                </a:solidFill>
              </a:defRPr>
            </a:pPr>
            <a:r>
              <a:rPr dirty="0"/>
              <a:t>Try to win as much as you can!</a:t>
            </a:r>
          </a:p>
          <a:p>
            <a:pPr defTabSz="457200">
              <a:defRPr sz="3500" b="0">
                <a:solidFill>
                  <a:srgbClr val="FFFFFF"/>
                </a:solidFill>
              </a:defRPr>
            </a:pPr>
            <a:r>
              <a:rPr dirty="0"/>
              <a:t> </a:t>
            </a:r>
          </a:p>
          <a:p>
            <a:pPr defTabSz="457200">
              <a:defRPr sz="3500" b="0">
                <a:solidFill>
                  <a:srgbClr val="FFFFFF"/>
                </a:solidFill>
              </a:defRPr>
            </a:pPr>
            <a:r>
              <a:rPr dirty="0"/>
              <a:t>Choosing objects that are worth more will help you win more bonus money. </a:t>
            </a:r>
            <a:endParaRPr dirty="0">
              <a:solidFill>
                <a:srgbClr val="000000"/>
              </a:solidFill>
            </a:endParaRPr>
          </a:p>
          <a:p>
            <a:pPr defTabSz="457200">
              <a:defRPr sz="3500" b="0"/>
            </a:pPr>
            <a:endParaRPr dirty="0">
              <a:solidFill>
                <a:srgbClr val="000000"/>
              </a:solidFill>
            </a:endParaRPr>
          </a:p>
          <a:p>
            <a:pPr defTabSz="457200">
              <a:defRPr sz="3500" b="0">
                <a:solidFill>
                  <a:srgbClr val="FFFFFF"/>
                </a:solidFill>
              </a:defRPr>
            </a:pPr>
            <a:r>
              <a:rPr dirty="0"/>
              <a:t>You will get a portion of the money that you win as bonus.</a:t>
            </a:r>
          </a:p>
          <a:p>
            <a:pPr defTabSz="457200">
              <a:defRPr sz="3500" b="0">
                <a:solidFill>
                  <a:srgbClr val="FFFFFF"/>
                </a:solidFill>
              </a:defRPr>
            </a:pPr>
            <a:endParaRPr dirty="0"/>
          </a:p>
          <a:p>
            <a:pPr defTabSz="457200">
              <a:defRPr sz="3500" b="0">
                <a:solidFill>
                  <a:srgbClr val="FFFFFF"/>
                </a:solidFill>
              </a:defRPr>
            </a:pPr>
            <a:r>
              <a:rPr dirty="0"/>
              <a:t>After each round, you will see how much money you won on that round.</a:t>
            </a:r>
            <a:r>
              <a:rPr dirty="0">
                <a:solidFill>
                  <a:srgbClr val="000000"/>
                </a:solidFill>
              </a:rPr>
              <a:t> </a:t>
            </a:r>
            <a:r>
              <a:rPr dirty="0"/>
              <a:t>You will see how much total bonus you won at the end of the game.</a:t>
            </a:r>
            <a:endParaRPr dirty="0">
              <a:solidFill>
                <a:srgbClr val="000000"/>
              </a:solidFill>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BCE3640-A5DA-F049-9533-CDC1AB5199E2}"/>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5" name="In this game, your job is to choose the fractal that wins the most money.…"/>
          <p:cNvSpPr txBox="1">
            <a:spLocks noGrp="1"/>
          </p:cNvSpPr>
          <p:nvPr>
            <p:ph type="subTitle" idx="1"/>
          </p:nvPr>
        </p:nvSpPr>
        <p:spPr>
          <a:xfrm>
            <a:off x="486611" y="780699"/>
            <a:ext cx="12031577" cy="5179812"/>
          </a:xfrm>
          <a:prstGeom prst="rect">
            <a:avLst/>
          </a:prstGeom>
        </p:spPr>
        <p:txBody>
          <a:bodyPr>
            <a:noAutofit/>
          </a:bodyPr>
          <a:lstStyle/>
          <a:p>
            <a:pPr defTabSz="519937">
              <a:defRPr sz="3115">
                <a:solidFill>
                  <a:srgbClr val="FFFFFF"/>
                </a:solidFill>
              </a:defRPr>
            </a:pPr>
            <a:r>
              <a:rPr sz="3500" dirty="0"/>
              <a:t>In this game, your job is to choose the </a:t>
            </a:r>
            <a:r>
              <a:rPr lang="en-US" sz="3500" dirty="0"/>
              <a:t>ball</a:t>
            </a:r>
            <a:r>
              <a:rPr sz="3500" dirty="0"/>
              <a:t> that wins the most money. </a:t>
            </a:r>
          </a:p>
          <a:p>
            <a:pPr defTabSz="519937">
              <a:defRPr sz="3115">
                <a:solidFill>
                  <a:srgbClr val="FFFFFF"/>
                </a:solidFill>
              </a:defRPr>
            </a:pPr>
            <a:endParaRPr sz="3500" dirty="0"/>
          </a:p>
          <a:p>
            <a:pPr defTabSz="519937">
              <a:defRPr sz="3115">
                <a:solidFill>
                  <a:srgbClr val="FFFFFF"/>
                </a:solidFill>
              </a:defRPr>
            </a:pPr>
            <a:r>
              <a:rPr sz="3500" dirty="0"/>
              <a:t>Sometimes, you might have to guess. During the game, the amount of money each </a:t>
            </a:r>
            <a:r>
              <a:rPr lang="en-US" sz="3500" dirty="0"/>
              <a:t>ball</a:t>
            </a:r>
            <a:r>
              <a:rPr sz="3500" dirty="0"/>
              <a:t> wins might change. Try to choose the </a:t>
            </a:r>
            <a:r>
              <a:rPr lang="en-US" sz="3500" dirty="0"/>
              <a:t>ball</a:t>
            </a:r>
            <a:r>
              <a:rPr sz="3500" dirty="0"/>
              <a:t> that wins more money most of the time.</a:t>
            </a:r>
          </a:p>
          <a:p>
            <a:pPr defTabSz="519937">
              <a:defRPr sz="3115">
                <a:solidFill>
                  <a:srgbClr val="FFFFFF"/>
                </a:solidFill>
              </a:defRPr>
            </a:pPr>
            <a:endParaRPr sz="3500" dirty="0"/>
          </a:p>
          <a:p>
            <a:pPr defTabSz="519937">
              <a:defRPr sz="3115">
                <a:solidFill>
                  <a:srgbClr val="FFFFFF"/>
                </a:solidFill>
              </a:defRPr>
            </a:pPr>
            <a:r>
              <a:rPr sz="3500" dirty="0"/>
              <a:t>The </a:t>
            </a:r>
            <a:r>
              <a:rPr lang="en-US" sz="3500" dirty="0"/>
              <a:t>balls</a:t>
            </a:r>
            <a:r>
              <a:rPr sz="3500" dirty="0"/>
              <a:t> will change sides, but this does not affect how much the </a:t>
            </a:r>
            <a:r>
              <a:rPr lang="en-US" sz="3500" dirty="0"/>
              <a:t>balls</a:t>
            </a:r>
            <a:r>
              <a:rPr sz="3500" dirty="0"/>
              <a:t> are worth.</a:t>
            </a:r>
          </a:p>
        </p:txBody>
      </p:sp>
      <p:sp>
        <p:nvSpPr>
          <p:cNvPr id="6" name="Rectangle 5">
            <a:extLst>
              <a:ext uri="{FF2B5EF4-FFF2-40B4-BE49-F238E27FC236}">
                <a16:creationId xmlns:a16="http://schemas.microsoft.com/office/drawing/2014/main" id="{E69BA95A-3013-3542-AE59-CFDD1D7AAC33}"/>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7" name="Straight Arrow Connector 6">
            <a:extLst>
              <a:ext uri="{FF2B5EF4-FFF2-40B4-BE49-F238E27FC236}">
                <a16:creationId xmlns:a16="http://schemas.microsoft.com/office/drawing/2014/main" id="{A54C300C-9D66-D941-B2F1-EE43741D46E1}"/>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8B3FFCF-9478-894A-B236-538141BE2CB7}"/>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C56FD1-1D09-D04C-A5A5-6FCC9C8C853E}"/>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0ACBE6-674F-4A46-8080-F8D42567BC6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1" name="Straight Arrow Connector 10">
            <a:extLst>
              <a:ext uri="{FF2B5EF4-FFF2-40B4-BE49-F238E27FC236}">
                <a16:creationId xmlns:a16="http://schemas.microsoft.com/office/drawing/2014/main" id="{CA4FB012-3C8F-3642-9154-FF0DD5184DD7}"/>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3A5921-7D58-EF43-9FF3-ED18F0490E6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61703D-A22B-A34D-8E12-A2DE710346F8}"/>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AF4AE7C-B203-9C47-A665-FDFC3B031330}"/>
              </a:ext>
            </a:extLst>
          </p:cNvPr>
          <p:cNvPicPr>
            <a:picLocks noChangeAspect="1"/>
          </p:cNvPicPr>
          <p:nvPr/>
        </p:nvPicPr>
        <p:blipFill>
          <a:blip r:embed="rId2"/>
          <a:stretch>
            <a:fillRect/>
          </a:stretch>
        </p:blipFill>
        <p:spPr>
          <a:xfrm>
            <a:off x="9999075" y="7478342"/>
            <a:ext cx="691787" cy="691787"/>
          </a:xfrm>
          <a:prstGeom prst="rect">
            <a:avLst/>
          </a:prstGeom>
        </p:spPr>
      </p:pic>
      <p:sp>
        <p:nvSpPr>
          <p:cNvPr id="15" name="TextBox 14">
            <a:extLst>
              <a:ext uri="{FF2B5EF4-FFF2-40B4-BE49-F238E27FC236}">
                <a16:creationId xmlns:a16="http://schemas.microsoft.com/office/drawing/2014/main" id="{9F984F81-660A-574F-9847-065051D69725}"/>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6" name="Picture 15">
            <a:extLst>
              <a:ext uri="{FF2B5EF4-FFF2-40B4-BE49-F238E27FC236}">
                <a16:creationId xmlns:a16="http://schemas.microsoft.com/office/drawing/2014/main" id="{881323E2-D5B1-1646-835B-71AFC476B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17" name="Picture 16">
            <a:extLst>
              <a:ext uri="{FF2B5EF4-FFF2-40B4-BE49-F238E27FC236}">
                <a16:creationId xmlns:a16="http://schemas.microsoft.com/office/drawing/2014/main" id="{96864F1C-5AF9-1042-A26D-D8B9ACD35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extLst>
      <p:ext uri="{BB962C8B-B14F-4D97-AF65-F5344CB8AC3E}">
        <p14:creationId xmlns:p14="http://schemas.microsoft.com/office/powerpoint/2010/main" val="1171788054"/>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a:t>
            </a:r>
            <a:r>
              <a:rPr lang="en-US" sz="3500" dirty="0"/>
              <a:t>ball</a:t>
            </a:r>
            <a:r>
              <a:rPr sz="3500" dirty="0"/>
              <a: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a:t>
            </a:r>
            <a:r>
              <a:rPr lang="en-US" sz="3500" dirty="0"/>
              <a:t>ball</a:t>
            </a:r>
            <a:r>
              <a:rPr sz="3500" dirty="0"/>
              <a: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Please respond more quickly</a:t>
            </a:r>
            <a:r>
              <a:rPr lang="en-US" sz="3500" dirty="0"/>
              <a:t>” on the screen.</a:t>
            </a: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18145600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141044"/>
            <a:ext cx="10464800" cy="3471512"/>
          </a:xfrm>
          <a:prstGeom prst="rect">
            <a:avLst/>
          </a:prstGeom>
        </p:spPr>
        <p:txBody>
          <a:bodyPr/>
          <a:lstStyle/>
          <a:p>
            <a:pPr>
              <a:defRPr sz="3500">
                <a:solidFill>
                  <a:srgbClr val="FFFFFF"/>
                </a:solidFill>
              </a:defRPr>
            </a:pPr>
            <a:r>
              <a:rPr lang="en-US" dirty="0"/>
              <a:t>You will play 1 rounds of this game.</a:t>
            </a:r>
          </a:p>
          <a:p>
            <a:pPr>
              <a:defRPr sz="3500">
                <a:solidFill>
                  <a:srgbClr val="FFFFFF"/>
                </a:solidFill>
              </a:defRPr>
            </a:pPr>
            <a:endParaRPr lang="en-US" dirty="0"/>
          </a:p>
          <a:p>
            <a:pPr>
              <a:defRPr sz="3500">
                <a:solidFill>
                  <a:srgbClr val="FFFFFF"/>
                </a:solidFill>
              </a:defRPr>
            </a:pPr>
            <a:r>
              <a:rPr lang="en-US" dirty="0"/>
              <a:t>It will last about 4 minutes.</a:t>
            </a:r>
          </a:p>
        </p:txBody>
      </p:sp>
    </p:spTree>
    <p:extLst>
      <p:ext uri="{BB962C8B-B14F-4D97-AF65-F5344CB8AC3E}">
        <p14:creationId xmlns:p14="http://schemas.microsoft.com/office/powerpoint/2010/main" val="287831774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the D key to start.</a:t>
            </a:r>
            <a:endParaRPr dirty="0"/>
          </a:p>
        </p:txBody>
      </p:sp>
    </p:spTree>
    <p:extLst>
      <p:ext uri="{BB962C8B-B14F-4D97-AF65-F5344CB8AC3E}">
        <p14:creationId xmlns:p14="http://schemas.microsoft.com/office/powerpoint/2010/main" val="136058838"/>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Old"/>
          <p:cNvSpPr txBox="1">
            <a:spLocks noGrp="1"/>
          </p:cNvSpPr>
          <p:nvPr>
            <p:ph type="title"/>
          </p:nvPr>
        </p:nvSpPr>
        <p:spPr>
          <a:prstGeom prst="rect">
            <a:avLst/>
          </a:prstGeom>
        </p:spPr>
        <p:txBody>
          <a:bodyPr/>
          <a:lstStyle/>
          <a:p>
            <a:r>
              <a:t>Old</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After you make a choice, you will see a + on the screen for a few seconds. Next, you will get feedback telling you if you are correct or incorrect.…"/>
          <p:cNvSpPr txBox="1"/>
          <p:nvPr/>
        </p:nvSpPr>
        <p:spPr>
          <a:xfrm>
            <a:off x="29641" y="3586385"/>
            <a:ext cx="12945518" cy="2580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After you make a choice, you will see a + on the screen for a few seconds. Next, you will get feedback telling you if you are correct or incorrect.</a:t>
            </a:r>
          </a:p>
          <a:p>
            <a:endParaRPr/>
          </a:p>
          <a:p>
            <a:r>
              <a:t>Do you have any questions?</a:t>
            </a:r>
          </a:p>
          <a:p>
            <a:endParaRPr/>
          </a:p>
          <a:p>
            <a:r>
              <a:t>Press space to start the practice.</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In this game, your job is to find the correct picture. Sometimes, you might have to guess. During the game, the correct picture might change. Try to choose the picture that is correct most of the time.…"/>
          <p:cNvSpPr txBox="1"/>
          <p:nvPr/>
        </p:nvSpPr>
        <p:spPr>
          <a:xfrm>
            <a:off x="992" y="1630585"/>
            <a:ext cx="13002816" cy="6492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endParaRPr/>
          </a:p>
          <a:p>
            <a:endParaRPr/>
          </a:p>
          <a:p>
            <a:r>
              <a:t>In this game, your job is to find the correct picture. Sometimes, you might have to guess. During the game, the correct picture might change. Try to choose the picture that is correct most of the time.</a:t>
            </a:r>
          </a:p>
          <a:p>
            <a:endParaRPr/>
          </a:p>
          <a:p>
            <a:r>
              <a:t>There will be two pictures on the screen, one on the left and one on the right. Press the button with your pointer finger to choose the shape on the left, and press the button with your middle finger to choose the shape on the right. The shapes will change sides, but this does not affect whether or not the shape is correct.</a:t>
            </a:r>
          </a:p>
          <a:p>
            <a:endParaRPr/>
          </a:p>
          <a:p>
            <a:r>
              <a:t>Make your choice as fast as you can. Once you choose, a box will show up on the screen. If you choose too late, your choice will not count.</a:t>
            </a:r>
          </a:p>
          <a:p>
            <a:endParaRPr/>
          </a:p>
          <a:p>
            <a:r>
              <a:t>After you make a choice, you will see a + on the screen for a few seconds. Next, you will get feedback telling you if you are correct or incorrect.</a:t>
            </a:r>
          </a:p>
          <a:p>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here will be two pictures on the screen, one on the left and one on the right. Press the button with your pointer finger to choose the picture on the left, and press the button with your middle finger to choose the picture on the right. The pictures wil"/>
          <p:cNvSpPr txBox="1"/>
          <p:nvPr/>
        </p:nvSpPr>
        <p:spPr>
          <a:xfrm>
            <a:off x="102790" y="1274985"/>
            <a:ext cx="12799220" cy="7203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There will be two pictures on the screen, one on the left and one on the right. Press the button with your pointer finger to choose the picture on the left, and press the button with your middle finger to choose the picture on the right. The pictures will change sides, but this does not affect whether or not the picture is correct.</a:t>
            </a:r>
          </a:p>
          <a:p>
            <a:endParaRPr/>
          </a:p>
          <a:p>
            <a:endParaRPr/>
          </a:p>
          <a:p>
            <a:endParaRPr/>
          </a:p>
          <a:p>
            <a:endParaRPr/>
          </a:p>
          <a:p>
            <a:endParaRPr/>
          </a:p>
          <a:p>
            <a:endParaRPr/>
          </a:p>
          <a:p>
            <a:endParaRPr/>
          </a:p>
          <a:p>
            <a:endParaRPr/>
          </a:p>
          <a:p>
            <a:endParaRPr/>
          </a:p>
          <a:p>
            <a:endParaRPr/>
          </a:p>
          <a:p>
            <a:endParaRPr/>
          </a:p>
          <a:p>
            <a:r>
              <a:t>Make your choice as fast as you can. Once you choose, a box will show up on the screen. If you choose too late, your choice will not count.</a:t>
            </a:r>
          </a:p>
          <a:p>
            <a:endParaRPr/>
          </a:p>
          <a:p>
            <a:r>
              <a:t>Press the button now to make a choice.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your pointer finger.</a:t>
            </a:r>
            <a:endParaRPr sz="3500" dirty="0">
              <a:solidFill>
                <a:srgbClr val="000000"/>
              </a:solidFill>
            </a:endParaRPr>
          </a:p>
          <a:p>
            <a:pPr defTabSz="452627">
              <a:defRPr sz="3465">
                <a:solidFill>
                  <a:srgbClr val="FFFFFF"/>
                </a:solidFill>
              </a:defRPr>
            </a:pPr>
            <a:r>
              <a:rPr sz="3500" dirty="0"/>
              <a:t>To choose the right object,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Please respond more quickly</a:t>
            </a:r>
            <a:r>
              <a:rPr lang="en-US" sz="3500" dirty="0"/>
              <a:t>” on the screen, </a:t>
            </a:r>
          </a:p>
          <a:p>
            <a:pPr defTabSz="452627">
              <a:defRPr sz="3465">
                <a:solidFill>
                  <a:srgbClr val="FFFFFF"/>
                </a:solidFill>
              </a:defRPr>
            </a:pPr>
            <a:r>
              <a:rPr lang="en-US" sz="3500" dirty="0"/>
              <a:t>and the same decision will repeat.</a:t>
            </a:r>
          </a:p>
          <a:p>
            <a:pPr defTabSz="452627">
              <a:defRPr sz="3465">
                <a:solidFill>
                  <a:srgbClr val="FFFFFF"/>
                </a:solidFill>
              </a:defRPr>
            </a:pPr>
            <a:endParaRPr sz="3500" dirty="0">
              <a:solidFill>
                <a:srgbClr val="000000"/>
              </a:solidFill>
            </a:endParaRPr>
          </a:p>
        </p:txBody>
      </p:sp>
      <p:sp>
        <p:nvSpPr>
          <p:cNvPr id="138" name="Choose Left"/>
          <p:cNvSpPr txBox="1"/>
          <p:nvPr/>
        </p:nvSpPr>
        <p:spPr>
          <a:xfrm>
            <a:off x="6120924" y="5645636"/>
            <a:ext cx="3084068" cy="4472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dirty="0"/>
              <a:t>Choose Left</a:t>
            </a:r>
          </a:p>
        </p:txBody>
      </p:sp>
      <p:sp>
        <p:nvSpPr>
          <p:cNvPr id="139" name="Choose Right"/>
          <p:cNvSpPr txBox="1"/>
          <p:nvPr/>
        </p:nvSpPr>
        <p:spPr>
          <a:xfrm>
            <a:off x="6725094" y="6380753"/>
            <a:ext cx="3084068" cy="4472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dirty="0"/>
              <a:t>Choose Right</a:t>
            </a:r>
          </a:p>
        </p:txBody>
      </p:sp>
      <p:sp>
        <p:nvSpPr>
          <p:cNvPr id="140" name="Line"/>
          <p:cNvSpPr/>
          <p:nvPr/>
        </p:nvSpPr>
        <p:spPr>
          <a:xfrm flipV="1">
            <a:off x="6357475" y="5910003"/>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sz="2200">
                <a:solidFill>
                  <a:srgbClr val="FFFFFF"/>
                </a:solidFill>
              </a:defRPr>
            </a:pPr>
            <a:endParaRPr/>
          </a:p>
        </p:txBody>
      </p:sp>
      <p:sp>
        <p:nvSpPr>
          <p:cNvPr id="141" name="Line"/>
          <p:cNvSpPr/>
          <p:nvPr/>
        </p:nvSpPr>
        <p:spPr>
          <a:xfrm>
            <a:off x="6872800" y="6627445"/>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sz="2200">
                <a:solidFill>
                  <a:srgbClr val="FFFFFF"/>
                </a:solidFill>
              </a:defRPr>
            </a:pPr>
            <a:endParaRPr/>
          </a:p>
        </p:txBody>
      </p:sp>
      <p:pic>
        <p:nvPicPr>
          <p:cNvPr id="137" name="Image" descr="Image"/>
          <p:cNvPicPr>
            <a:picLocks noChangeAspect="1"/>
          </p:cNvPicPr>
          <p:nvPr/>
        </p:nvPicPr>
        <p:blipFill>
          <a:blip r:embed="rId2"/>
          <a:stretch>
            <a:fillRect/>
          </a:stretch>
        </p:blipFill>
        <p:spPr>
          <a:xfrm>
            <a:off x="4101205" y="6139835"/>
            <a:ext cx="3084068" cy="3084069"/>
          </a:xfrm>
          <a:prstGeom prst="rect">
            <a:avLst/>
          </a:prstGeom>
          <a:ln w="12700" cap="flat">
            <a:noFill/>
            <a:miter lim="400000"/>
          </a:ln>
          <a:effec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2054645"/>
            <a:ext cx="10464800" cy="6456004"/>
          </a:xfrm>
          <a:prstGeom prst="rect">
            <a:avLst/>
          </a:prstGeom>
        </p:spPr>
        <p:txBody>
          <a:bodyPr/>
          <a:lstStyle/>
          <a:p>
            <a:pPr>
              <a:defRPr sz="3500">
                <a:solidFill>
                  <a:srgbClr val="FFFFFF"/>
                </a:solidFill>
              </a:defRPr>
            </a:pPr>
            <a:r>
              <a:rPr dirty="0"/>
              <a:t>You will play 6 rounds of this game.</a:t>
            </a:r>
          </a:p>
          <a:p>
            <a:pPr>
              <a:defRPr sz="3500">
                <a:solidFill>
                  <a:srgbClr val="FFFFFF"/>
                </a:solidFill>
              </a:defRPr>
            </a:pPr>
            <a:endParaRPr dirty="0"/>
          </a:p>
          <a:p>
            <a:pPr>
              <a:defRPr sz="3500">
                <a:solidFill>
                  <a:srgbClr val="FFFFFF"/>
                </a:solidFill>
              </a:defRPr>
            </a:pPr>
            <a:r>
              <a:rPr dirty="0"/>
              <a:t>Each round will last about 6 minutes.</a:t>
            </a:r>
          </a:p>
          <a:p>
            <a:pPr>
              <a:defRPr sz="3500">
                <a:solidFill>
                  <a:srgbClr val="FFFFFF"/>
                </a:solidFill>
              </a:defRPr>
            </a:pPr>
            <a:endParaRPr dirty="0"/>
          </a:p>
          <a:p>
            <a:pPr>
              <a:defRPr sz="3500">
                <a:solidFill>
                  <a:srgbClr val="FFFFFF"/>
                </a:solidFill>
              </a:defRPr>
            </a:pPr>
            <a:r>
              <a:rPr dirty="0"/>
              <a:t>We will check in with you after each round, and you can take a short break.</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rPr dirty="0"/>
              <a:t>Category </a:t>
            </a:r>
            <a:r>
              <a:rPr lang="en-US" dirty="0"/>
              <a:t>Memory</a:t>
            </a:r>
            <a:endParaRPr dirty="0"/>
          </a:p>
        </p:txBody>
      </p:sp>
    </p:spTree>
    <p:extLst>
      <p:ext uri="{BB962C8B-B14F-4D97-AF65-F5344CB8AC3E}">
        <p14:creationId xmlns:p14="http://schemas.microsoft.com/office/powerpoint/2010/main" val="564954190"/>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524</TotalTime>
  <Words>2240</Words>
  <Application>Microsoft Macintosh PowerPoint</Application>
  <PresentationFormat>Custom</PresentationFormat>
  <Paragraphs>284</Paragraphs>
  <Slides>57</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57</vt:i4>
      </vt:variant>
    </vt:vector>
  </HeadingPairs>
  <TitlesOfParts>
    <vt:vector size="59" baseType="lpstr">
      <vt:lpstr>Arial</vt:lpstr>
      <vt:lpstr>White</vt:lpstr>
      <vt:lpstr>Category Learning Directions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Category Memory</vt:lpstr>
      <vt:lpstr>PowerPoint Presentation</vt:lpstr>
      <vt:lpstr>PowerPoint Presentation</vt:lpstr>
      <vt:lpstr>PowerPoint Presentation</vt:lpstr>
      <vt:lpstr>Size Task</vt:lpstr>
      <vt:lpstr>PowerPoint Presentation</vt:lpstr>
      <vt:lpstr>PowerPoint Presentation</vt:lpstr>
      <vt:lpstr>PowerPoint Presentation</vt:lpstr>
      <vt:lpstr>PowerPoint Presentation</vt:lpstr>
      <vt:lpstr>PowerPoint Presentation</vt:lpstr>
      <vt:lpstr>PowerPoint Presentation</vt:lpstr>
      <vt:lpstr>RL Task</vt:lpstr>
      <vt:lpstr>PowerPoint Presentation</vt:lpstr>
      <vt:lpstr>PowerPoint Presentation</vt:lpstr>
      <vt:lpstr>PowerPoint Presentation</vt:lpstr>
      <vt:lpstr>PowerPoint Presentation</vt:lpstr>
      <vt:lpstr>PowerPoint Presentation</vt:lpstr>
      <vt:lpstr>PowerPoint Presentation</vt:lpstr>
      <vt:lpstr>MTURK</vt:lpstr>
      <vt:lpstr>Category Learning Directions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Category Memory</vt:lpstr>
      <vt:lpstr>PowerPoint Presentation</vt:lpstr>
      <vt:lpstr>PowerPoint Presentation</vt:lpstr>
      <vt:lpstr>PowerPoint Presentation</vt:lpstr>
      <vt:lpstr>Size Task</vt:lpstr>
      <vt:lpstr>PowerPoint Presentation</vt:lpstr>
      <vt:lpstr>PowerPoint Presentation</vt:lpstr>
      <vt:lpstr>PowerPoint Presentation</vt:lpstr>
      <vt:lpstr>PowerPoint Presentation</vt:lpstr>
      <vt:lpstr>PowerPoint Presentation</vt:lpstr>
      <vt:lpstr>PowerPoint Presentation</vt:lpstr>
      <vt:lpstr>RL Task</vt:lpstr>
      <vt:lpstr>PowerPoint Presentation</vt:lpstr>
      <vt:lpstr>PowerPoint Presentation</vt:lpstr>
      <vt:lpstr>PowerPoint Presentation</vt:lpstr>
      <vt:lpstr>PowerPoint Presentation</vt:lpstr>
      <vt:lpstr>PowerPoint Presentation</vt:lpstr>
      <vt:lpstr>PowerPoint Presentation</vt:lpstr>
      <vt:lpstr>Old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Category Learning Directions</dc:title>
  <cp:lastModifiedBy>Microsoft Office User</cp:lastModifiedBy>
  <cp:revision>18</cp:revision>
  <dcterms:modified xsi:type="dcterms:W3CDTF">2022-05-25T15:10:13Z</dcterms:modified>
</cp:coreProperties>
</file>