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334" r:id="rId10"/>
    <p:sldId id="335" r:id="rId11"/>
    <p:sldId id="336" r:id="rId12"/>
    <p:sldId id="338" r:id="rId13"/>
    <p:sldId id="264" r:id="rId14"/>
    <p:sldId id="265" r:id="rId15"/>
    <p:sldId id="266" r:id="rId16"/>
    <p:sldId id="283" r:id="rId17"/>
    <p:sldId id="268" r:id="rId18"/>
    <p:sldId id="269" r:id="rId19"/>
    <p:sldId id="293" r:id="rId20"/>
    <p:sldId id="271" r:id="rId21"/>
    <p:sldId id="272" r:id="rId22"/>
    <p:sldId id="273" r:id="rId23"/>
    <p:sldId id="274" r:id="rId24"/>
    <p:sldId id="333" r:id="rId25"/>
    <p:sldId id="295" r:id="rId26"/>
    <p:sldId id="297" r:id="rId27"/>
    <p:sldId id="299" r:id="rId28"/>
    <p:sldId id="331" r:id="rId29"/>
    <p:sldId id="300" r:id="rId30"/>
    <p:sldId id="301" r:id="rId31"/>
    <p:sldId id="302" r:id="rId32"/>
    <p:sldId id="303" r:id="rId33"/>
    <p:sldId id="305" r:id="rId34"/>
    <p:sldId id="307" r:id="rId35"/>
    <p:sldId id="309" r:id="rId36"/>
    <p:sldId id="340" r:id="rId37"/>
    <p:sldId id="341" r:id="rId38"/>
    <p:sldId id="343" r:id="rId39"/>
    <p:sldId id="345" r:id="rId40"/>
    <p:sldId id="310" r:id="rId41"/>
    <p:sldId id="311" r:id="rId42"/>
    <p:sldId id="312" r:id="rId43"/>
    <p:sldId id="314" r:id="rId44"/>
    <p:sldId id="316" r:id="rId45"/>
    <p:sldId id="319" r:id="rId46"/>
    <p:sldId id="321" r:id="rId47"/>
    <p:sldId id="322" r:id="rId48"/>
    <p:sldId id="323" r:id="rId49"/>
    <p:sldId id="324" r:id="rId50"/>
    <p:sldId id="325" r:id="rId51"/>
    <p:sldId id="332" r:id="rId52"/>
    <p:sldId id="328" r:id="rId53"/>
    <p:sldId id="330" r:id="rId54"/>
    <p:sldId id="279" r:id="rId55"/>
    <p:sldId id="280" r:id="rId56"/>
    <p:sldId id="281" r:id="rId57"/>
    <p:sldId id="282" r:id="rId5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02"/>
    <p:restoredTop sz="94618"/>
  </p:normalViewPr>
  <p:slideViewPr>
    <p:cSldViewPr snapToGrid="0" snapToObjects="1">
      <p:cViewPr varScale="1">
        <p:scale>
          <a:sx n="73" d="100"/>
          <a:sy n="73" d="100"/>
        </p:scale>
        <p:origin x="8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Arial"/>
      </a:defRPr>
    </a:lvl1pPr>
    <a:lvl2pPr indent="228600" defTabSz="457200" latinLnBrk="0">
      <a:lnSpc>
        <a:spcPct val="117999"/>
      </a:lnSpc>
      <a:defRPr sz="2200">
        <a:latin typeface="+mn-lt"/>
        <a:ea typeface="+mn-ea"/>
        <a:cs typeface="+mn-cs"/>
        <a:sym typeface="Arial"/>
      </a:defRPr>
    </a:lvl2pPr>
    <a:lvl3pPr indent="457200" defTabSz="457200" latinLnBrk="0">
      <a:lnSpc>
        <a:spcPct val="117999"/>
      </a:lnSpc>
      <a:defRPr sz="2200">
        <a:latin typeface="+mn-lt"/>
        <a:ea typeface="+mn-ea"/>
        <a:cs typeface="+mn-cs"/>
        <a:sym typeface="Arial"/>
      </a:defRPr>
    </a:lvl3pPr>
    <a:lvl4pPr indent="685800" defTabSz="457200" latinLnBrk="0">
      <a:lnSpc>
        <a:spcPct val="117999"/>
      </a:lnSpc>
      <a:defRPr sz="2200">
        <a:latin typeface="+mn-lt"/>
        <a:ea typeface="+mn-ea"/>
        <a:cs typeface="+mn-cs"/>
        <a:sym typeface="Arial"/>
      </a:defRPr>
    </a:lvl4pPr>
    <a:lvl5pPr indent="914400" defTabSz="457200" latinLnBrk="0">
      <a:lnSpc>
        <a:spcPct val="117999"/>
      </a:lnSpc>
      <a:defRPr sz="2200">
        <a:latin typeface="+mn-lt"/>
        <a:ea typeface="+mn-ea"/>
        <a:cs typeface="+mn-cs"/>
        <a:sym typeface="Arial"/>
      </a:defRPr>
    </a:lvl5pPr>
    <a:lvl6pPr indent="1143000" defTabSz="457200" latinLnBrk="0">
      <a:lnSpc>
        <a:spcPct val="117999"/>
      </a:lnSpc>
      <a:defRPr sz="2200">
        <a:latin typeface="+mn-lt"/>
        <a:ea typeface="+mn-ea"/>
        <a:cs typeface="+mn-cs"/>
        <a:sym typeface="Arial"/>
      </a:defRPr>
    </a:lvl6pPr>
    <a:lvl7pPr indent="1371600" defTabSz="457200" latinLnBrk="0">
      <a:lnSpc>
        <a:spcPct val="117999"/>
      </a:lnSpc>
      <a:defRPr sz="2200">
        <a:latin typeface="+mn-lt"/>
        <a:ea typeface="+mn-ea"/>
        <a:cs typeface="+mn-cs"/>
        <a:sym typeface="Arial"/>
      </a:defRPr>
    </a:lvl7pPr>
    <a:lvl8pPr indent="1600200" defTabSz="457200" latinLnBrk="0">
      <a:lnSpc>
        <a:spcPct val="117999"/>
      </a:lnSpc>
      <a:defRPr sz="2200">
        <a:latin typeface="+mn-lt"/>
        <a:ea typeface="+mn-ea"/>
        <a:cs typeface="+mn-cs"/>
        <a:sym typeface="Arial"/>
      </a:defRPr>
    </a:lvl8pPr>
    <a:lvl9pPr indent="1828800" defTabSz="457200" latinLnBrk="0">
      <a:lnSpc>
        <a:spcPct val="117999"/>
      </a:lnSpc>
      <a:defRPr sz="2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67511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411984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117079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6208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lvl1pPr>
              <a:defRPr sz="3500" b="0"/>
            </a:lvl1pPr>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270000" y="6362700"/>
            <a:ext cx="10464800" cy="4572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22"/>
          </p:nvPr>
        </p:nvSpPr>
        <p:spPr>
          <a:xfrm>
            <a:off x="1270000" y="4267200"/>
            <a:ext cx="10464800" cy="609600"/>
          </a:xfrm>
          <a:prstGeom prst="rect">
            <a:avLst/>
          </a:prstGeom>
        </p:spPr>
        <p:txBody>
          <a:bodyPr>
            <a:spAutoFit/>
          </a:bodyPr>
          <a:lstStyle>
            <a:lvl1pPr marL="0" indent="0" algn="ctr">
              <a:spcBef>
                <a:spcPts val="0"/>
              </a:spcBef>
              <a:buSzTx/>
              <a:buNone/>
              <a:defRPr sz="3400" b="1"/>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53" y="9296400"/>
            <a:ext cx="340321" cy="323553"/>
          </a:xfrm>
          <a:prstGeom prst="rect">
            <a:avLst/>
          </a:prstGeom>
          <a:ln w="12700">
            <a:miter lim="400000"/>
          </a:ln>
        </p:spPr>
        <p:txBody>
          <a:bodyPr wrap="none" lIns="50800" tIns="50800" rIns="50800" bIns="50800">
            <a:spAutoFit/>
          </a:bodyPr>
          <a:lstStyle>
            <a:lvl1pPr>
              <a:defRPr sz="1600" b="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1pPr>
      <a:lvl2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2pPr>
      <a:lvl3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3pPr>
      <a:lvl4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4pPr>
      <a:lvl5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5pPr>
      <a:lvl6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6pPr>
      <a:lvl7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7pPr>
      <a:lvl8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8pPr>
      <a:lvl9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2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4078959"/>
            <a:ext cx="10464800" cy="1595681"/>
          </a:xfrm>
          <a:prstGeom prst="rect">
            <a:avLst/>
          </a:prstGeom>
        </p:spPr>
        <p:txBody>
          <a:bodyPr>
            <a:noAutofit/>
          </a:bodyPr>
          <a:lstStyle/>
          <a:p>
            <a:pPr>
              <a:defRPr sz="3500">
                <a:solidFill>
                  <a:srgbClr val="FFFFFF"/>
                </a:solidFill>
              </a:defRPr>
            </a:pPr>
            <a:r>
              <a:rPr sz="3500" dirty="0"/>
              <a:t>Now </a:t>
            </a:r>
            <a:r>
              <a:rPr lang="en-US" sz="3500" dirty="0"/>
              <a:t>you will be asked about the category of objects you have seen</a:t>
            </a:r>
          </a:p>
        </p:txBody>
      </p:sp>
    </p:spTree>
    <p:extLst>
      <p:ext uri="{BB962C8B-B14F-4D97-AF65-F5344CB8AC3E}">
        <p14:creationId xmlns:p14="http://schemas.microsoft.com/office/powerpoint/2010/main" val="16718072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00139" y="1144437"/>
            <a:ext cx="11885762" cy="4305916"/>
          </a:xfrm>
          <a:prstGeom prst="rect">
            <a:avLst/>
          </a:prstGeom>
        </p:spPr>
        <p:txBody>
          <a:bodyPr>
            <a:noAutofit/>
          </a:bodyPr>
          <a:lstStyle/>
          <a:p>
            <a:pPr>
              <a:defRPr sz="3500">
                <a:solidFill>
                  <a:srgbClr val="FFFFFF"/>
                </a:solidFill>
              </a:defRPr>
            </a:pPr>
            <a:r>
              <a:rPr lang="en-US" sz="3500" dirty="0"/>
              <a:t>We will show you names of categories.</a:t>
            </a:r>
          </a:p>
          <a:p>
            <a:pPr>
              <a:defRPr sz="3500">
                <a:solidFill>
                  <a:srgbClr val="FFFFFF"/>
                </a:solidFill>
              </a:defRPr>
            </a:pPr>
            <a:endParaRPr lang="en-US" sz="3500" dirty="0"/>
          </a:p>
          <a:p>
            <a:pPr>
              <a:defRPr sz="3500">
                <a:solidFill>
                  <a:srgbClr val="FFFFFF"/>
                </a:solidFill>
              </a:defRPr>
            </a:pPr>
            <a:r>
              <a:rPr lang="en-US" sz="3500" dirty="0"/>
              <a:t>For each category, tell us </a:t>
            </a:r>
            <a:r>
              <a:rPr lang="en-US" sz="3600" dirty="0">
                <a:solidFill>
                  <a:schemeClr val="bg1"/>
                </a:solidFill>
                <a:latin typeface="Arial" panose="020B0604020202020204" pitchFamily="34" charset="0"/>
                <a:cs typeface="Arial" panose="020B0604020202020204" pitchFamily="34" charset="0"/>
              </a:rPr>
              <a:t>how much it was worth in the Objects game from 0¢ to 100¢. </a:t>
            </a: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may verbally say any number between 0 to 100.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If you can’t remember, please give us your best guess.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will not be given feedback on your answer.</a:t>
            </a:r>
          </a:p>
          <a:p>
            <a:pPr>
              <a:defRPr sz="3500">
                <a:solidFill>
                  <a:srgbClr val="FFFFFF"/>
                </a:solidFill>
              </a:defRPr>
            </a:pPr>
            <a:endParaRPr lang="en-US" sz="3500" dirty="0"/>
          </a:p>
        </p:txBody>
      </p:sp>
      <p:sp>
        <p:nvSpPr>
          <p:cNvPr id="4" name="Rectangle 3">
            <a:extLst>
              <a:ext uri="{FF2B5EF4-FFF2-40B4-BE49-F238E27FC236}">
                <a16:creationId xmlns:a16="http://schemas.microsoft.com/office/drawing/2014/main" id="{AE929F72-9B6F-BEAF-56DC-DE2801EC92EA}"/>
              </a:ext>
            </a:extLst>
          </p:cNvPr>
          <p:cNvSpPr/>
          <p:nvPr/>
        </p:nvSpPr>
        <p:spPr>
          <a:xfrm>
            <a:off x="4712643" y="6738957"/>
            <a:ext cx="3212217" cy="2146252"/>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5" name="Rectangle 4">
            <a:extLst>
              <a:ext uri="{FF2B5EF4-FFF2-40B4-BE49-F238E27FC236}">
                <a16:creationId xmlns:a16="http://schemas.microsoft.com/office/drawing/2014/main" id="{0C19C46E-3441-9806-8EE1-89E836FD6E53}"/>
              </a:ext>
            </a:extLst>
          </p:cNvPr>
          <p:cNvSpPr/>
          <p:nvPr/>
        </p:nvSpPr>
        <p:spPr>
          <a:xfrm>
            <a:off x="4914699" y="6997157"/>
            <a:ext cx="2876539" cy="486287"/>
          </a:xfrm>
          <a:prstGeom prst="rect">
            <a:avLst/>
          </a:prstGeom>
        </p:spPr>
        <p:txBody>
          <a:bodyPr wrap="square">
            <a:spAutoFit/>
          </a:bodyPr>
          <a:lstStyle/>
          <a:p>
            <a:pPr algn="ctr"/>
            <a:r>
              <a:rPr lang="en-US" sz="1280" dirty="0">
                <a:solidFill>
                  <a:schemeClr val="bg1"/>
                </a:solidFill>
              </a:rPr>
              <a:t>What is the value of this category? </a:t>
            </a:r>
          </a:p>
          <a:p>
            <a:pPr algn="ctr"/>
            <a:r>
              <a:rPr lang="en-US" sz="1280" dirty="0">
                <a:solidFill>
                  <a:schemeClr val="bg1"/>
                </a:solidFill>
              </a:rPr>
              <a:t>(0¢ - 100¢)</a:t>
            </a:r>
          </a:p>
        </p:txBody>
      </p:sp>
      <p:sp>
        <p:nvSpPr>
          <p:cNvPr id="6" name="Rectangle 5">
            <a:extLst>
              <a:ext uri="{FF2B5EF4-FFF2-40B4-BE49-F238E27FC236}">
                <a16:creationId xmlns:a16="http://schemas.microsoft.com/office/drawing/2014/main" id="{B7EEF275-0CE5-FF91-2352-C1CA403822B6}"/>
              </a:ext>
            </a:extLst>
          </p:cNvPr>
          <p:cNvSpPr/>
          <p:nvPr/>
        </p:nvSpPr>
        <p:spPr>
          <a:xfrm>
            <a:off x="4914699" y="7504343"/>
            <a:ext cx="2883356" cy="420564"/>
          </a:xfrm>
          <a:prstGeom prst="rect">
            <a:avLst/>
          </a:prstGeom>
        </p:spPr>
        <p:txBody>
          <a:bodyPr wrap="square">
            <a:spAutoFit/>
          </a:bodyPr>
          <a:lstStyle/>
          <a:p>
            <a:pPr algn="ctr"/>
            <a:r>
              <a:rPr lang="en-US" sz="2133" dirty="0">
                <a:solidFill>
                  <a:schemeClr val="bg1"/>
                </a:solidFill>
              </a:rPr>
              <a:t>bowtie</a:t>
            </a:r>
          </a:p>
        </p:txBody>
      </p:sp>
      <p:sp>
        <p:nvSpPr>
          <p:cNvPr id="7" name="Rectangle 6">
            <a:extLst>
              <a:ext uri="{FF2B5EF4-FFF2-40B4-BE49-F238E27FC236}">
                <a16:creationId xmlns:a16="http://schemas.microsoft.com/office/drawing/2014/main" id="{F73E4739-AAC3-38D0-679E-46ADBDCB354E}"/>
              </a:ext>
            </a:extLst>
          </p:cNvPr>
          <p:cNvSpPr/>
          <p:nvPr/>
        </p:nvSpPr>
        <p:spPr>
          <a:xfrm>
            <a:off x="6094485" y="8106846"/>
            <a:ext cx="448535" cy="42929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solidFill>
                  <a:schemeClr val="tx1"/>
                </a:solidFill>
              </a:rPr>
              <a:t>83</a:t>
            </a:r>
          </a:p>
        </p:txBody>
      </p:sp>
    </p:spTree>
    <p:extLst>
      <p:ext uri="{BB962C8B-B14F-4D97-AF65-F5344CB8AC3E}">
        <p14:creationId xmlns:p14="http://schemas.microsoft.com/office/powerpoint/2010/main" val="30035626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856213"/>
            <a:ext cx="10464800" cy="4422064"/>
          </a:xfrm>
          <a:prstGeom prst="rect">
            <a:avLst/>
          </a:prstGeom>
        </p:spPr>
        <p:txBody>
          <a:bodyPr>
            <a:noAutofit/>
          </a:bodyPr>
          <a:lstStyle/>
          <a:p>
            <a:pPr>
              <a:defRPr sz="3500">
                <a:solidFill>
                  <a:srgbClr val="FFFFFF"/>
                </a:solidFill>
              </a:defRPr>
            </a:pPr>
            <a:r>
              <a:rPr lang="en-US" sz="3500" dirty="0"/>
              <a:t>When you are ready to start please press your pointer finger.</a:t>
            </a:r>
            <a:endParaRPr sz="3500" dirty="0"/>
          </a:p>
        </p:txBody>
      </p:sp>
    </p:spTree>
    <p:extLst>
      <p:ext uri="{BB962C8B-B14F-4D97-AF65-F5344CB8AC3E}">
        <p14:creationId xmlns:p14="http://schemas.microsoft.com/office/powerpoint/2010/main" val="23175031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117465583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550265" y="727734"/>
            <a:ext cx="11966713" cy="5208507"/>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your </a:t>
            </a:r>
            <a:r>
              <a:rPr lang="en-US" sz="3500" dirty="0"/>
              <a:t>middle</a:t>
            </a:r>
            <a:r>
              <a:rPr sz="3500" dirty="0"/>
              <a:t> finger 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lang="en-US" sz="3500" dirty="0"/>
              <a:t>After you make your choice, you will see a + on the screen for a few seconds.</a:t>
            </a:r>
          </a:p>
          <a:p>
            <a:pPr defTabSz="452627">
              <a:defRPr sz="3465">
                <a:solidFill>
                  <a:srgbClr val="FFFFFF"/>
                </a:solidFill>
              </a:defRPr>
            </a:pPr>
            <a:endParaRPr lang="en-US"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a:t>
            </a:r>
          </a:p>
          <a:p>
            <a:pPr defTabSz="452627">
              <a:defRPr sz="3465">
                <a:solidFill>
                  <a:srgbClr val="FFFFFF"/>
                </a:solidFill>
              </a:defRPr>
            </a:pPr>
            <a:endParaRPr sz="3500" dirty="0"/>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034768"/>
            <a:ext cx="10464800" cy="6456004"/>
          </a:xfrm>
          <a:prstGeom prst="rect">
            <a:avLst/>
          </a:prstGeom>
        </p:spPr>
        <p:txBody>
          <a:bodyPr/>
          <a:lstStyle/>
          <a:p>
            <a:pPr>
              <a:defRPr sz="3500">
                <a:solidFill>
                  <a:srgbClr val="FFFFFF"/>
                </a:solidFill>
              </a:defRPr>
            </a:pPr>
            <a:r>
              <a:rPr dirty="0"/>
              <a:t>You will play 2 rounds of this game.</a:t>
            </a:r>
          </a:p>
          <a:p>
            <a:pPr>
              <a:defRPr sz="3500">
                <a:solidFill>
                  <a:srgbClr val="FFFFFF"/>
                </a:solidFill>
              </a:defRPr>
            </a:pPr>
            <a:endParaRPr dirty="0"/>
          </a:p>
          <a:p>
            <a:pPr>
              <a:defRPr sz="3500">
                <a:solidFill>
                  <a:srgbClr val="FFFFFF"/>
                </a:solidFill>
              </a:defRPr>
            </a:pPr>
            <a:r>
              <a:rPr dirty="0"/>
              <a:t>Each round will last about </a:t>
            </a:r>
            <a:r>
              <a:rPr lang="he-IL" dirty="0"/>
              <a:t>4</a:t>
            </a:r>
            <a:r>
              <a:rPr dirty="0"/>
              <a:t>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10956891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a:t>
            </a:r>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your pointer finger.</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381462845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770264"/>
            <a:ext cx="10464800" cy="6456004"/>
          </a:xfrm>
          <a:prstGeom prst="rect">
            <a:avLst/>
          </a:prstGeom>
        </p:spPr>
        <p:txBody>
          <a:bodyPr/>
          <a:lstStyle/>
          <a:p>
            <a:pPr>
              <a:defRPr sz="3500">
                <a:solidFill>
                  <a:srgbClr val="FFFFFF"/>
                </a:solidFill>
              </a:defRPr>
            </a:pPr>
            <a:r>
              <a:rPr dirty="0"/>
              <a:t>You will play </a:t>
            </a:r>
            <a:r>
              <a:rPr lang="en-US" dirty="0"/>
              <a:t>1</a:t>
            </a:r>
            <a:r>
              <a:rPr dirty="0"/>
              <a:t> rounds of this game.</a:t>
            </a:r>
          </a:p>
          <a:p>
            <a:pPr>
              <a:defRPr sz="3500">
                <a:solidFill>
                  <a:srgbClr val="FFFFFF"/>
                </a:solidFill>
              </a:defRPr>
            </a:pPr>
            <a:endParaRPr dirty="0"/>
          </a:p>
          <a:p>
            <a:pPr>
              <a:defRPr sz="3500">
                <a:solidFill>
                  <a:srgbClr val="FFFFFF"/>
                </a:solidFill>
              </a:defRPr>
            </a:pPr>
            <a:r>
              <a:rPr lang="en-US" dirty="0"/>
              <a:t>It will </a:t>
            </a:r>
            <a:r>
              <a:rPr dirty="0"/>
              <a:t>last about </a:t>
            </a:r>
            <a:r>
              <a:rPr lang="he-IL" dirty="0"/>
              <a:t>4</a:t>
            </a:r>
            <a:r>
              <a:rPr dirty="0"/>
              <a:t> minutes.</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extLst>
      <p:ext uri="{BB962C8B-B14F-4D97-AF65-F5344CB8AC3E}">
        <p14:creationId xmlns:p14="http://schemas.microsoft.com/office/powerpoint/2010/main" val="12722798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402148038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lang="en-US" dirty="0"/>
              <a:t>MTURK</a:t>
            </a:r>
            <a:endParaRPr dirty="0"/>
          </a:p>
        </p:txBody>
      </p:sp>
    </p:spTree>
    <p:extLst>
      <p:ext uri="{BB962C8B-B14F-4D97-AF65-F5344CB8AC3E}">
        <p14:creationId xmlns:p14="http://schemas.microsoft.com/office/powerpoint/2010/main" val="340056229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extLst>
      <p:ext uri="{BB962C8B-B14F-4D97-AF65-F5344CB8AC3E}">
        <p14:creationId xmlns:p14="http://schemas.microsoft.com/office/powerpoint/2010/main" val="78202239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extLst>
      <p:ext uri="{BB962C8B-B14F-4D97-AF65-F5344CB8AC3E}">
        <p14:creationId xmlns:p14="http://schemas.microsoft.com/office/powerpoint/2010/main" val="2046583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DA8AAE3-7C24-DF48-8460-75D8B8C048CB}"/>
              </a:ext>
            </a:extLst>
          </p:cNvPr>
          <p:cNvGrpSpPr/>
          <p:nvPr/>
        </p:nvGrpSpPr>
        <p:grpSpPr>
          <a:xfrm>
            <a:off x="0" y="0"/>
            <a:ext cx="13004800" cy="9753600"/>
            <a:chOff x="0" y="0"/>
            <a:chExt cx="13004800" cy="975360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grpSp>
    </p:spTree>
    <p:extLst>
      <p:ext uri="{BB962C8B-B14F-4D97-AF65-F5344CB8AC3E}">
        <p14:creationId xmlns:p14="http://schemas.microsoft.com/office/powerpoint/2010/main" val="7613160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61164679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4D63C2-61DC-4847-B8C5-9E66D5959019}"/>
              </a:ext>
            </a:extLst>
          </p:cNvPr>
          <p:cNvGrpSpPr/>
          <p:nvPr/>
        </p:nvGrpSpPr>
        <p:grpSpPr>
          <a:xfrm>
            <a:off x="0" y="0"/>
            <a:ext cx="13004800" cy="9753600"/>
            <a:chOff x="0" y="0"/>
            <a:chExt cx="13004800" cy="975360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701339"/>
              <a:ext cx="11753798" cy="5675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p>
            <a:p>
              <a:pPr defTabSz="457200">
                <a:defRPr sz="3500" b="0">
                  <a:solidFill>
                    <a:srgbClr val="FFFFFF"/>
                  </a:solidFill>
                </a:defRPr>
              </a:pPr>
              <a:endParaRPr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grpSp>
    </p:spTree>
    <p:extLst>
      <p:ext uri="{BB962C8B-B14F-4D97-AF65-F5344CB8AC3E}">
        <p14:creationId xmlns:p14="http://schemas.microsoft.com/office/powerpoint/2010/main" val="332088926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If you are too slow</a:t>
            </a:r>
            <a:r>
              <a:rPr lang="en-US" sz="3500" dirty="0"/>
              <a:t> to respond</a:t>
            </a:r>
            <a:r>
              <a:rPr sz="3500" dirty="0"/>
              <a:t>, you will see </a:t>
            </a:r>
          </a:p>
          <a:p>
            <a:pPr defTabSz="452627">
              <a:defRPr sz="3465">
                <a:solidFill>
                  <a:srgbClr val="FFFFFF"/>
                </a:solidFill>
              </a:defRPr>
            </a:pPr>
            <a:r>
              <a:rPr sz="3500" dirty="0"/>
              <a:t>“</a:t>
            </a:r>
            <a:r>
              <a:rPr lang="en-US" sz="3500" i="1" dirty="0"/>
              <a:t>TOO SLOW</a:t>
            </a:r>
            <a:r>
              <a:rPr sz="3500" dirty="0"/>
              <a:t>” on the screen</a:t>
            </a:r>
            <a:r>
              <a:rPr lang="en-US" sz="3500" dirty="0"/>
              <a:t>, </a:t>
            </a:r>
          </a:p>
          <a:p>
            <a:pPr defTabSz="452627">
              <a:defRPr sz="3465">
                <a:solidFill>
                  <a:srgbClr val="FFFFFF"/>
                </a:solidFill>
              </a:defRPr>
            </a:pPr>
            <a:r>
              <a:rPr lang="en-US" sz="3500" dirty="0"/>
              <a:t>and the same decision will repeat</a:t>
            </a:r>
            <a:r>
              <a:rPr sz="3500" dirty="0"/>
              <a:t>.</a:t>
            </a:r>
            <a:endParaRPr sz="3500" dirty="0">
              <a:solidFill>
                <a:srgbClr val="000000"/>
              </a:solidFill>
            </a:endParaRP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393151949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207755325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NEXT to start.</a:t>
            </a:r>
            <a:endParaRPr dirty="0"/>
          </a:p>
        </p:txBody>
      </p:sp>
    </p:spTree>
    <p:extLst>
      <p:ext uri="{BB962C8B-B14F-4D97-AF65-F5344CB8AC3E}">
        <p14:creationId xmlns:p14="http://schemas.microsoft.com/office/powerpoint/2010/main" val="412099005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dirty="0"/>
              <a:t>Category </a:t>
            </a:r>
            <a:r>
              <a:rPr lang="en-US" dirty="0"/>
              <a:t>Memory</a:t>
            </a:r>
            <a:endParaRPr dirty="0"/>
          </a:p>
        </p:txBody>
      </p:sp>
    </p:spTree>
    <p:extLst>
      <p:ext uri="{BB962C8B-B14F-4D97-AF65-F5344CB8AC3E}">
        <p14:creationId xmlns:p14="http://schemas.microsoft.com/office/powerpoint/2010/main" val="257654863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4078959"/>
            <a:ext cx="10464800" cy="1595681"/>
          </a:xfrm>
          <a:prstGeom prst="rect">
            <a:avLst/>
          </a:prstGeom>
        </p:spPr>
        <p:txBody>
          <a:bodyPr>
            <a:noAutofit/>
          </a:bodyPr>
          <a:lstStyle/>
          <a:p>
            <a:pPr>
              <a:defRPr sz="3500">
                <a:solidFill>
                  <a:srgbClr val="FFFFFF"/>
                </a:solidFill>
              </a:defRPr>
            </a:pPr>
            <a:r>
              <a:rPr sz="3500" dirty="0"/>
              <a:t>Now </a:t>
            </a:r>
            <a:r>
              <a:rPr lang="en-US" sz="3500" dirty="0"/>
              <a:t>you will be asked about the category of objects you have seen</a:t>
            </a:r>
          </a:p>
        </p:txBody>
      </p:sp>
    </p:spTree>
    <p:extLst>
      <p:ext uri="{BB962C8B-B14F-4D97-AF65-F5344CB8AC3E}">
        <p14:creationId xmlns:p14="http://schemas.microsoft.com/office/powerpoint/2010/main" val="359703873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00139" y="1144437"/>
            <a:ext cx="11885762" cy="4305916"/>
          </a:xfrm>
          <a:prstGeom prst="rect">
            <a:avLst/>
          </a:prstGeom>
        </p:spPr>
        <p:txBody>
          <a:bodyPr>
            <a:noAutofit/>
          </a:bodyPr>
          <a:lstStyle/>
          <a:p>
            <a:pPr>
              <a:defRPr sz="3500">
                <a:solidFill>
                  <a:srgbClr val="FFFFFF"/>
                </a:solidFill>
              </a:defRPr>
            </a:pPr>
            <a:r>
              <a:rPr lang="en-US" sz="3500" dirty="0"/>
              <a:t>We will show you names of categories.</a:t>
            </a:r>
          </a:p>
          <a:p>
            <a:pPr>
              <a:defRPr sz="3500">
                <a:solidFill>
                  <a:srgbClr val="FFFFFF"/>
                </a:solidFill>
              </a:defRPr>
            </a:pPr>
            <a:endParaRPr lang="en-US" sz="3500" dirty="0"/>
          </a:p>
          <a:p>
            <a:pPr>
              <a:defRPr sz="3500">
                <a:solidFill>
                  <a:srgbClr val="FFFFFF"/>
                </a:solidFill>
              </a:defRPr>
            </a:pPr>
            <a:r>
              <a:rPr lang="en-US" sz="3500" dirty="0"/>
              <a:t>For each category, tell us </a:t>
            </a:r>
            <a:r>
              <a:rPr lang="en-US" sz="3600" dirty="0">
                <a:solidFill>
                  <a:schemeClr val="bg1"/>
                </a:solidFill>
                <a:latin typeface="Arial" panose="020B0604020202020204" pitchFamily="34" charset="0"/>
                <a:cs typeface="Arial" panose="020B0604020202020204" pitchFamily="34" charset="0"/>
              </a:rPr>
              <a:t>how much it was worth in the Objects game, by entering a number from 0¢ to 100¢.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If you can’t remember, please give us your best guess.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will not be given feedback on your answer.</a:t>
            </a:r>
          </a:p>
          <a:p>
            <a:pPr>
              <a:defRPr sz="3500">
                <a:solidFill>
                  <a:srgbClr val="FFFFFF"/>
                </a:solidFill>
              </a:defRPr>
            </a:pPr>
            <a:endParaRPr lang="en-US" sz="3500" dirty="0"/>
          </a:p>
        </p:txBody>
      </p:sp>
      <p:sp>
        <p:nvSpPr>
          <p:cNvPr id="4" name="Rectangle 3">
            <a:extLst>
              <a:ext uri="{FF2B5EF4-FFF2-40B4-BE49-F238E27FC236}">
                <a16:creationId xmlns:a16="http://schemas.microsoft.com/office/drawing/2014/main" id="{AE929F72-9B6F-BEAF-56DC-DE2801EC92EA}"/>
              </a:ext>
            </a:extLst>
          </p:cNvPr>
          <p:cNvSpPr/>
          <p:nvPr/>
        </p:nvSpPr>
        <p:spPr>
          <a:xfrm>
            <a:off x="4712643" y="6738957"/>
            <a:ext cx="3212217" cy="2146252"/>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5" name="Rectangle 4">
            <a:extLst>
              <a:ext uri="{FF2B5EF4-FFF2-40B4-BE49-F238E27FC236}">
                <a16:creationId xmlns:a16="http://schemas.microsoft.com/office/drawing/2014/main" id="{0C19C46E-3441-9806-8EE1-89E836FD6E53}"/>
              </a:ext>
            </a:extLst>
          </p:cNvPr>
          <p:cNvSpPr/>
          <p:nvPr/>
        </p:nvSpPr>
        <p:spPr>
          <a:xfrm>
            <a:off x="4914699" y="6997157"/>
            <a:ext cx="2876539" cy="486287"/>
          </a:xfrm>
          <a:prstGeom prst="rect">
            <a:avLst/>
          </a:prstGeom>
        </p:spPr>
        <p:txBody>
          <a:bodyPr wrap="square">
            <a:spAutoFit/>
          </a:bodyPr>
          <a:lstStyle/>
          <a:p>
            <a:pPr algn="ctr"/>
            <a:r>
              <a:rPr lang="en-US" sz="1280" dirty="0">
                <a:solidFill>
                  <a:schemeClr val="bg1"/>
                </a:solidFill>
              </a:rPr>
              <a:t>What is the value of this category? </a:t>
            </a:r>
          </a:p>
          <a:p>
            <a:pPr algn="ctr"/>
            <a:r>
              <a:rPr lang="en-US" sz="1280" dirty="0">
                <a:solidFill>
                  <a:schemeClr val="bg1"/>
                </a:solidFill>
              </a:rPr>
              <a:t>(0¢ - 100¢)</a:t>
            </a:r>
          </a:p>
        </p:txBody>
      </p:sp>
      <p:sp>
        <p:nvSpPr>
          <p:cNvPr id="6" name="Rectangle 5">
            <a:extLst>
              <a:ext uri="{FF2B5EF4-FFF2-40B4-BE49-F238E27FC236}">
                <a16:creationId xmlns:a16="http://schemas.microsoft.com/office/drawing/2014/main" id="{B7EEF275-0CE5-FF91-2352-C1CA403822B6}"/>
              </a:ext>
            </a:extLst>
          </p:cNvPr>
          <p:cNvSpPr/>
          <p:nvPr/>
        </p:nvSpPr>
        <p:spPr>
          <a:xfrm>
            <a:off x="4914699" y="7504343"/>
            <a:ext cx="2883356" cy="420564"/>
          </a:xfrm>
          <a:prstGeom prst="rect">
            <a:avLst/>
          </a:prstGeom>
        </p:spPr>
        <p:txBody>
          <a:bodyPr wrap="square">
            <a:spAutoFit/>
          </a:bodyPr>
          <a:lstStyle/>
          <a:p>
            <a:pPr algn="ctr"/>
            <a:r>
              <a:rPr lang="en-US" sz="2133" dirty="0">
                <a:solidFill>
                  <a:schemeClr val="bg1"/>
                </a:solidFill>
              </a:rPr>
              <a:t>bowtie</a:t>
            </a:r>
          </a:p>
        </p:txBody>
      </p:sp>
      <p:sp>
        <p:nvSpPr>
          <p:cNvPr id="7" name="Rectangle 6">
            <a:extLst>
              <a:ext uri="{FF2B5EF4-FFF2-40B4-BE49-F238E27FC236}">
                <a16:creationId xmlns:a16="http://schemas.microsoft.com/office/drawing/2014/main" id="{F73E4739-AAC3-38D0-679E-46ADBDCB354E}"/>
              </a:ext>
            </a:extLst>
          </p:cNvPr>
          <p:cNvSpPr/>
          <p:nvPr/>
        </p:nvSpPr>
        <p:spPr>
          <a:xfrm>
            <a:off x="6094485" y="8106846"/>
            <a:ext cx="448535" cy="42929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solidFill>
                  <a:schemeClr val="tx1"/>
                </a:solidFill>
              </a:rPr>
              <a:t>83</a:t>
            </a:r>
          </a:p>
        </p:txBody>
      </p:sp>
    </p:spTree>
    <p:extLst>
      <p:ext uri="{BB962C8B-B14F-4D97-AF65-F5344CB8AC3E}">
        <p14:creationId xmlns:p14="http://schemas.microsoft.com/office/powerpoint/2010/main" val="288271277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856213"/>
            <a:ext cx="10464800" cy="4422064"/>
          </a:xfrm>
          <a:prstGeom prst="rect">
            <a:avLst/>
          </a:prstGeom>
        </p:spPr>
        <p:txBody>
          <a:bodyPr>
            <a:noAutofit/>
          </a:bodyPr>
          <a:lstStyle/>
          <a:p>
            <a:pPr>
              <a:defRPr sz="3500">
                <a:solidFill>
                  <a:srgbClr val="FFFFFF"/>
                </a:solidFill>
              </a:defRPr>
            </a:pPr>
            <a:r>
              <a:rPr lang="en-US" sz="3500" dirty="0"/>
              <a:t>When you are ready to start please press NEXT.</a:t>
            </a:r>
            <a:endParaRPr sz="3500" dirty="0"/>
          </a:p>
        </p:txBody>
      </p:sp>
    </p:spTree>
    <p:extLst>
      <p:ext uri="{BB962C8B-B14F-4D97-AF65-F5344CB8AC3E}">
        <p14:creationId xmlns:p14="http://schemas.microsoft.com/office/powerpoint/2010/main" val="39784170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extLst>
      <p:ext uri="{BB962C8B-B14F-4D97-AF65-F5344CB8AC3E}">
        <p14:creationId xmlns:p14="http://schemas.microsoft.com/office/powerpoint/2010/main" val="86507164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extLst>
      <p:ext uri="{BB962C8B-B14F-4D97-AF65-F5344CB8AC3E}">
        <p14:creationId xmlns:p14="http://schemas.microsoft.com/office/powerpoint/2010/main" val="342274933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77041811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299391203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629778" y="848290"/>
            <a:ext cx="11966713" cy="4080122"/>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a:t>
            </a:r>
            <a:r>
              <a:rPr lang="en-US" sz="3500" dirty="0"/>
              <a:t>the K key </a:t>
            </a:r>
            <a:r>
              <a:rPr sz="3500" dirty="0"/>
              <a:t>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sz="3500" dirty="0"/>
              <a:t>After you make your choice, you will see a + on the screen for a few seconds.</a:t>
            </a:r>
          </a:p>
          <a:p>
            <a:pPr defTabSz="452627">
              <a:defRPr sz="3465">
                <a:solidFill>
                  <a:srgbClr val="FFFFFF"/>
                </a:solidFill>
              </a:defRPr>
            </a:pPr>
            <a:endParaRPr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a:t>
            </a:r>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extLst>
      <p:ext uri="{BB962C8B-B14F-4D97-AF65-F5344CB8AC3E}">
        <p14:creationId xmlns:p14="http://schemas.microsoft.com/office/powerpoint/2010/main" val="4270947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a:t>
            </a:r>
            <a:r>
              <a:rPr lang="en-US" dirty="0"/>
              <a:t>2</a:t>
            </a:r>
            <a:r>
              <a:rPr dirty="0"/>
              <a:t> rounds of this game.</a:t>
            </a:r>
          </a:p>
          <a:p>
            <a:pPr>
              <a:defRPr sz="3500">
                <a:solidFill>
                  <a:srgbClr val="FFFFFF"/>
                </a:solidFill>
              </a:defRPr>
            </a:pPr>
            <a:endParaRPr dirty="0"/>
          </a:p>
          <a:p>
            <a:pPr>
              <a:defRPr sz="3500">
                <a:solidFill>
                  <a:srgbClr val="FFFFFF"/>
                </a:solidFill>
              </a:defRPr>
            </a:pPr>
            <a:r>
              <a:rPr dirty="0"/>
              <a:t>Each round will last about </a:t>
            </a:r>
            <a:r>
              <a:rPr lang="en-US" dirty="0"/>
              <a:t>4</a:t>
            </a:r>
            <a:r>
              <a:rPr dirty="0"/>
              <a:t>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427206436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NEXT to start.</a:t>
            </a:r>
            <a:endParaRPr dirty="0"/>
          </a:p>
        </p:txBody>
      </p:sp>
    </p:spTree>
    <p:extLst>
      <p:ext uri="{BB962C8B-B14F-4D97-AF65-F5344CB8AC3E}">
        <p14:creationId xmlns:p14="http://schemas.microsoft.com/office/powerpoint/2010/main" val="129131972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extLst>
      <p:ext uri="{BB962C8B-B14F-4D97-AF65-F5344CB8AC3E}">
        <p14:creationId xmlns:p14="http://schemas.microsoft.com/office/powerpoint/2010/main" val="359292978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extLst>
      <p:ext uri="{BB962C8B-B14F-4D97-AF65-F5344CB8AC3E}">
        <p14:creationId xmlns:p14="http://schemas.microsoft.com/office/powerpoint/2010/main" val="213856441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a:t>
            </a:r>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38603539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dirty="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701339"/>
            <a:ext cx="11753798" cy="5675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p>
          <a:p>
            <a:pPr defTabSz="457200">
              <a:defRPr sz="3500" b="0">
                <a:solidFill>
                  <a:srgbClr val="FFFFFF"/>
                </a:solidFill>
              </a:defRPr>
            </a:pPr>
            <a:endParaRPr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117178805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18145600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lang="en-US" dirty="0"/>
              <a:t>You will play 1 rounds of this game.</a:t>
            </a:r>
          </a:p>
          <a:p>
            <a:pPr>
              <a:defRPr sz="3500">
                <a:solidFill>
                  <a:srgbClr val="FFFFFF"/>
                </a:solidFill>
              </a:defRPr>
            </a:pPr>
            <a:endParaRPr lang="en-US" dirty="0"/>
          </a:p>
          <a:p>
            <a:pPr>
              <a:defRPr sz="3500">
                <a:solidFill>
                  <a:srgbClr val="FFFFFF"/>
                </a:solidFill>
              </a:defRPr>
            </a:pPr>
            <a:r>
              <a:rPr lang="en-US" dirty="0"/>
              <a:t>It will last about 4 minutes.</a:t>
            </a:r>
          </a:p>
        </p:txBody>
      </p:sp>
    </p:spTree>
    <p:extLst>
      <p:ext uri="{BB962C8B-B14F-4D97-AF65-F5344CB8AC3E}">
        <p14:creationId xmlns:p14="http://schemas.microsoft.com/office/powerpoint/2010/main" val="287831774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NEXT to start.</a:t>
            </a:r>
            <a:endParaRPr dirty="0"/>
          </a:p>
        </p:txBody>
      </p:sp>
    </p:spTree>
    <p:extLst>
      <p:ext uri="{BB962C8B-B14F-4D97-AF65-F5344CB8AC3E}">
        <p14:creationId xmlns:p14="http://schemas.microsoft.com/office/powerpoint/2010/main" val="13605883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Old"/>
          <p:cNvSpPr txBox="1">
            <a:spLocks noGrp="1"/>
          </p:cNvSpPr>
          <p:nvPr>
            <p:ph type="title"/>
          </p:nvPr>
        </p:nvSpPr>
        <p:spPr>
          <a:prstGeom prst="rect">
            <a:avLst/>
          </a:prstGeom>
        </p:spPr>
        <p:txBody>
          <a:bodyPr/>
          <a:lstStyle/>
          <a:p>
            <a:r>
              <a:t>Old</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After you make a choice, you will see a + on the screen for a few seconds. Next, you will get feedback telling you if you are correct or incorrect.…"/>
          <p:cNvSpPr txBox="1"/>
          <p:nvPr/>
        </p:nvSpPr>
        <p:spPr>
          <a:xfrm>
            <a:off x="29641" y="3586385"/>
            <a:ext cx="12945518" cy="2580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After you make a choice, you will see a + on the screen for a few seconds. Next, you will get feedback telling you if you are correct or incorrect.</a:t>
            </a:r>
          </a:p>
          <a:p>
            <a:endParaRPr/>
          </a:p>
          <a:p>
            <a:r>
              <a:t>Do you have any questions?</a:t>
            </a:r>
          </a:p>
          <a:p>
            <a:endParaRPr/>
          </a:p>
          <a:p>
            <a:r>
              <a:t>Press space to start the practice.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In this game, your job is to find the correct picture. Sometimes, you might have to guess. During the game, the correct picture might change. Try to choose the picture that is correct most of the time.…"/>
          <p:cNvSpPr txBox="1"/>
          <p:nvPr/>
        </p:nvSpPr>
        <p:spPr>
          <a:xfrm>
            <a:off x="992" y="1630585"/>
            <a:ext cx="13002816" cy="6492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endParaRPr/>
          </a:p>
          <a:p>
            <a:endParaRPr/>
          </a:p>
          <a:p>
            <a:r>
              <a:t>In this game, your job is to find the correct picture. Sometimes, you might have to guess. During the game, the correct picture might change. Try to choose the picture that is correct most of the time.</a:t>
            </a:r>
          </a:p>
          <a:p>
            <a:endParaRPr/>
          </a:p>
          <a:p>
            <a:r>
              <a:t>There will be two pictures on the screen, one on the left and one on the right. Press the button with your pointer finger to choose the shape on the left, and press the button with your middle finger to choose the shape on the right. The shapes will change sides, but this does not affect whether or not the shape is correct.</a:t>
            </a:r>
          </a:p>
          <a:p>
            <a:endParaRPr/>
          </a:p>
          <a:p>
            <a:r>
              <a:t>Make your choice as fast as you can. Once you choose, a box will show up on the screen. If you choose too late, your choice will not count.</a:t>
            </a:r>
          </a:p>
          <a:p>
            <a:endParaRPr/>
          </a:p>
          <a:p>
            <a:r>
              <a:t>After you make a choice, you will see a + on the screen for a few seconds. Next, you will get feedback telling you if you are correct or incorrect.</a:t>
            </a:r>
          </a:p>
          <a:p>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here will be two pictures on the screen, one on the left and one on the right. Press the button with your pointer finger to choose the picture on the left, and press the button with your middle finger to choose the picture on the right. The pictures wil"/>
          <p:cNvSpPr txBox="1"/>
          <p:nvPr/>
        </p:nvSpPr>
        <p:spPr>
          <a:xfrm>
            <a:off x="102790" y="1274985"/>
            <a:ext cx="12799220" cy="7203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There will be two pictures on the screen, one on the left and one on the right. Press the button with your pointer finger to choose the picture on the left, and press the button with your middle finger to choose the picture on the right. The pictures will change sides, but this does not affect whether or not the picture is correct.</a:t>
            </a:r>
          </a:p>
          <a:p>
            <a:endParaRPr/>
          </a:p>
          <a:p>
            <a:endParaRPr/>
          </a:p>
          <a:p>
            <a:endParaRPr/>
          </a:p>
          <a:p>
            <a:endParaRPr/>
          </a:p>
          <a:p>
            <a:endParaRPr/>
          </a:p>
          <a:p>
            <a:endParaRPr/>
          </a:p>
          <a:p>
            <a:endParaRPr/>
          </a:p>
          <a:p>
            <a:endParaRPr/>
          </a:p>
          <a:p>
            <a:endParaRPr/>
          </a:p>
          <a:p>
            <a:endParaRPr/>
          </a:p>
          <a:p>
            <a:endParaRPr/>
          </a:p>
          <a:p>
            <a:r>
              <a:t>Make your choice as fast as you can. Once you choose, a box will show up on the screen. If you choose too late, your choice will not count.</a:t>
            </a:r>
          </a:p>
          <a:p>
            <a:endParaRPr/>
          </a:p>
          <a:p>
            <a:r>
              <a:t>Press the button now to make a choice.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 </a:t>
            </a:r>
          </a:p>
          <a:p>
            <a:pPr defTabSz="452627">
              <a:defRPr sz="3465">
                <a:solidFill>
                  <a:srgbClr val="FFFFFF"/>
                </a:solidFill>
              </a:defRPr>
            </a:pPr>
            <a:r>
              <a:rPr lang="en-US" sz="3500" dirty="0"/>
              <a:t>and the same decision will repeat.</a:t>
            </a:r>
          </a:p>
          <a:p>
            <a:pPr defTabSz="452627">
              <a:defRPr sz="3465">
                <a:solidFill>
                  <a:srgbClr val="FFFFFF"/>
                </a:solidFill>
              </a:defRPr>
            </a:pPr>
            <a:endParaRPr sz="3500" dirty="0">
              <a:solidFill>
                <a:srgbClr val="000000"/>
              </a:solidFill>
            </a:endParaRPr>
          </a:p>
        </p:txBody>
      </p:sp>
      <p:sp>
        <p:nvSpPr>
          <p:cNvPr id="138" name="Choose Left"/>
          <p:cNvSpPr txBox="1"/>
          <p:nvPr/>
        </p:nvSpPr>
        <p:spPr>
          <a:xfrm>
            <a:off x="6120924" y="5645636"/>
            <a:ext cx="3084068" cy="4472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dirty="0"/>
              <a:t>Choose Left</a:t>
            </a:r>
          </a:p>
        </p:txBody>
      </p:sp>
      <p:sp>
        <p:nvSpPr>
          <p:cNvPr id="139" name="Choose Right"/>
          <p:cNvSpPr txBox="1"/>
          <p:nvPr/>
        </p:nvSpPr>
        <p:spPr>
          <a:xfrm>
            <a:off x="6725094" y="6380753"/>
            <a:ext cx="3084068" cy="4472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r>
              <a:rPr dirty="0"/>
              <a:t>Choose Right</a:t>
            </a:r>
          </a:p>
        </p:txBody>
      </p:sp>
      <p:sp>
        <p:nvSpPr>
          <p:cNvPr id="140" name="Line"/>
          <p:cNvSpPr/>
          <p:nvPr/>
        </p:nvSpPr>
        <p:spPr>
          <a:xfrm flipV="1">
            <a:off x="6357475" y="5910003"/>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sz="2200">
                <a:solidFill>
                  <a:srgbClr val="FFFFFF"/>
                </a:solidFill>
              </a:defRPr>
            </a:pPr>
            <a:endParaRPr/>
          </a:p>
        </p:txBody>
      </p:sp>
      <p:sp>
        <p:nvSpPr>
          <p:cNvPr id="141" name="Line"/>
          <p:cNvSpPr/>
          <p:nvPr/>
        </p:nvSpPr>
        <p:spPr>
          <a:xfrm>
            <a:off x="6872800" y="6627445"/>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sz="2200">
                <a:solidFill>
                  <a:srgbClr val="FFFFFF"/>
                </a:solidFill>
              </a:defRPr>
            </a:pPr>
            <a:endParaRPr/>
          </a:p>
        </p:txBody>
      </p:sp>
      <p:pic>
        <p:nvPicPr>
          <p:cNvPr id="137" name="Image" descr="Image"/>
          <p:cNvPicPr>
            <a:picLocks noChangeAspect="1"/>
          </p:cNvPicPr>
          <p:nvPr/>
        </p:nvPicPr>
        <p:blipFill>
          <a:blip r:embed="rId2"/>
          <a:stretch>
            <a:fillRect/>
          </a:stretch>
        </p:blipFill>
        <p:spPr>
          <a:xfrm>
            <a:off x="4101205" y="6139835"/>
            <a:ext cx="3084068" cy="3084069"/>
          </a:xfrm>
          <a:prstGeom prst="rect">
            <a:avLst/>
          </a:prstGeom>
          <a:ln w="12700" cap="flat">
            <a:noFill/>
            <a:miter lim="400000"/>
          </a:ln>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2054645"/>
            <a:ext cx="10464800" cy="6456004"/>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dirty="0"/>
              <a:t>Category </a:t>
            </a:r>
            <a:r>
              <a:rPr lang="en-US" dirty="0"/>
              <a:t>Memory</a:t>
            </a:r>
            <a:endParaRPr dirty="0"/>
          </a:p>
        </p:txBody>
      </p:sp>
    </p:spTree>
    <p:extLst>
      <p:ext uri="{BB962C8B-B14F-4D97-AF65-F5344CB8AC3E}">
        <p14:creationId xmlns:p14="http://schemas.microsoft.com/office/powerpoint/2010/main" val="56495419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579</TotalTime>
  <Words>2232</Words>
  <Application>Microsoft Macintosh PowerPoint</Application>
  <PresentationFormat>Custom</PresentationFormat>
  <Paragraphs>284</Paragraphs>
  <Slides>57</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57</vt:i4>
      </vt:variant>
    </vt:vector>
  </HeadingPairs>
  <TitlesOfParts>
    <vt:vector size="59" baseType="lpstr">
      <vt:lpstr>Arial</vt:lpstr>
      <vt:lpstr>White</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Memory</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MTURK</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Memory</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Old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Learning Directions</dc:title>
  <cp:lastModifiedBy>Microsoft Office User</cp:lastModifiedBy>
  <cp:revision>20</cp:revision>
  <dcterms:modified xsi:type="dcterms:W3CDTF">2022-05-25T16:05:32Z</dcterms:modified>
</cp:coreProperties>
</file>