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96" r:id="rId2"/>
    <p:sldId id="266" r:id="rId3"/>
    <p:sldId id="297" r:id="rId4"/>
    <p:sldId id="295" r:id="rId5"/>
    <p:sldId id="300" r:id="rId6"/>
    <p:sldId id="298" r:id="rId7"/>
    <p:sldId id="321" r:id="rId8"/>
    <p:sldId id="320" r:id="rId9"/>
    <p:sldId id="299" r:id="rId10"/>
    <p:sldId id="301" r:id="rId11"/>
    <p:sldId id="258" r:id="rId12"/>
    <p:sldId id="318" r:id="rId13"/>
    <p:sldId id="302" r:id="rId14"/>
    <p:sldId id="259" r:id="rId15"/>
    <p:sldId id="303" r:id="rId16"/>
    <p:sldId id="304" r:id="rId17"/>
    <p:sldId id="305" r:id="rId18"/>
    <p:sldId id="260" r:id="rId19"/>
    <p:sldId id="309" r:id="rId20"/>
    <p:sldId id="310" r:id="rId21"/>
    <p:sldId id="311" r:id="rId22"/>
    <p:sldId id="312" r:id="rId23"/>
    <p:sldId id="313" r:id="rId24"/>
    <p:sldId id="277" r:id="rId25"/>
    <p:sldId id="314" r:id="rId26"/>
    <p:sldId id="315" r:id="rId27"/>
    <p:sldId id="316"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FFFFFF"/>
    <a:srgbClr val="00FA00"/>
    <a:srgbClr val="00CD00"/>
    <a:srgbClr val="00CCCC"/>
    <a:srgbClr val="FFFF99"/>
    <a:srgbClr val="FFA9DF"/>
    <a:srgbClr val="A7FFEA"/>
    <a:srgbClr val="7AFFE1"/>
    <a:srgbClr val="CA9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696"/>
  </p:normalViewPr>
  <p:slideViewPr>
    <p:cSldViewPr snapToGrid="0" snapToObjects="1">
      <p:cViewPr varScale="1">
        <p:scale>
          <a:sx n="105" d="100"/>
          <a:sy n="105" d="100"/>
        </p:scale>
        <p:origin x="1104" y="176"/>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6492A-2CA2-E643-8AA6-7A3DBD9E2B39}" type="datetimeFigureOut">
              <a:rPr lang="en-US" smtClean="0"/>
              <a:t>6/26/23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B060D-D020-B54C-829E-DB3A4113A29E}" type="slidenum">
              <a:rPr lang="en-US" smtClean="0"/>
              <a:t>‹#›</a:t>
            </a:fld>
            <a:endParaRPr lang="en-US"/>
          </a:p>
        </p:txBody>
      </p:sp>
    </p:spTree>
    <p:extLst>
      <p:ext uri="{BB962C8B-B14F-4D97-AF65-F5344CB8AC3E}">
        <p14:creationId xmlns:p14="http://schemas.microsoft.com/office/powerpoint/2010/main" val="418348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a:t>
            </a:fld>
            <a:endParaRPr lang="en-US"/>
          </a:p>
        </p:txBody>
      </p:sp>
    </p:spTree>
    <p:extLst>
      <p:ext uri="{BB962C8B-B14F-4D97-AF65-F5344CB8AC3E}">
        <p14:creationId xmlns:p14="http://schemas.microsoft.com/office/powerpoint/2010/main" val="1235696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10</a:t>
            </a:fld>
            <a:endParaRPr lang="en-US"/>
          </a:p>
        </p:txBody>
      </p:sp>
    </p:spTree>
    <p:extLst>
      <p:ext uri="{BB962C8B-B14F-4D97-AF65-F5344CB8AC3E}">
        <p14:creationId xmlns:p14="http://schemas.microsoft.com/office/powerpoint/2010/main" val="815368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11</a:t>
            </a:fld>
            <a:endParaRPr lang="en-US"/>
          </a:p>
        </p:txBody>
      </p:sp>
    </p:spTree>
    <p:extLst>
      <p:ext uri="{BB962C8B-B14F-4D97-AF65-F5344CB8AC3E}">
        <p14:creationId xmlns:p14="http://schemas.microsoft.com/office/powerpoint/2010/main" val="366851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12</a:t>
            </a:fld>
            <a:endParaRPr lang="en-US"/>
          </a:p>
        </p:txBody>
      </p:sp>
    </p:spTree>
    <p:extLst>
      <p:ext uri="{BB962C8B-B14F-4D97-AF65-F5344CB8AC3E}">
        <p14:creationId xmlns:p14="http://schemas.microsoft.com/office/powerpoint/2010/main" val="347195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13</a:t>
            </a:fld>
            <a:endParaRPr lang="en-US"/>
          </a:p>
        </p:txBody>
      </p:sp>
    </p:spTree>
    <p:extLst>
      <p:ext uri="{BB962C8B-B14F-4D97-AF65-F5344CB8AC3E}">
        <p14:creationId xmlns:p14="http://schemas.microsoft.com/office/powerpoint/2010/main" val="1493343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14</a:t>
            </a:fld>
            <a:endParaRPr lang="en-US"/>
          </a:p>
        </p:txBody>
      </p:sp>
    </p:spTree>
    <p:extLst>
      <p:ext uri="{BB962C8B-B14F-4D97-AF65-F5344CB8AC3E}">
        <p14:creationId xmlns:p14="http://schemas.microsoft.com/office/powerpoint/2010/main" val="404012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15</a:t>
            </a:fld>
            <a:endParaRPr lang="en-US"/>
          </a:p>
        </p:txBody>
      </p:sp>
    </p:spTree>
    <p:extLst>
      <p:ext uri="{BB962C8B-B14F-4D97-AF65-F5344CB8AC3E}">
        <p14:creationId xmlns:p14="http://schemas.microsoft.com/office/powerpoint/2010/main" val="127836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16</a:t>
            </a:fld>
            <a:endParaRPr lang="en-US"/>
          </a:p>
        </p:txBody>
      </p:sp>
    </p:spTree>
    <p:extLst>
      <p:ext uri="{BB962C8B-B14F-4D97-AF65-F5344CB8AC3E}">
        <p14:creationId xmlns:p14="http://schemas.microsoft.com/office/powerpoint/2010/main" val="2805428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17</a:t>
            </a:fld>
            <a:endParaRPr lang="en-US"/>
          </a:p>
        </p:txBody>
      </p:sp>
    </p:spTree>
    <p:extLst>
      <p:ext uri="{BB962C8B-B14F-4D97-AF65-F5344CB8AC3E}">
        <p14:creationId xmlns:p14="http://schemas.microsoft.com/office/powerpoint/2010/main" val="4267826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18</a:t>
            </a:fld>
            <a:endParaRPr lang="en-US"/>
          </a:p>
        </p:txBody>
      </p:sp>
    </p:spTree>
    <p:extLst>
      <p:ext uri="{BB962C8B-B14F-4D97-AF65-F5344CB8AC3E}">
        <p14:creationId xmlns:p14="http://schemas.microsoft.com/office/powerpoint/2010/main" val="322791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19</a:t>
            </a:fld>
            <a:endParaRPr lang="en-US"/>
          </a:p>
        </p:txBody>
      </p:sp>
    </p:spTree>
    <p:extLst>
      <p:ext uri="{BB962C8B-B14F-4D97-AF65-F5344CB8AC3E}">
        <p14:creationId xmlns:p14="http://schemas.microsoft.com/office/powerpoint/2010/main" val="344122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a:t>
            </a:fld>
            <a:endParaRPr lang="en-US"/>
          </a:p>
        </p:txBody>
      </p:sp>
    </p:spTree>
    <p:extLst>
      <p:ext uri="{BB962C8B-B14F-4D97-AF65-F5344CB8AC3E}">
        <p14:creationId xmlns:p14="http://schemas.microsoft.com/office/powerpoint/2010/main" val="1857249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20</a:t>
            </a:fld>
            <a:endParaRPr lang="en-US"/>
          </a:p>
        </p:txBody>
      </p:sp>
    </p:spTree>
    <p:extLst>
      <p:ext uri="{BB962C8B-B14F-4D97-AF65-F5344CB8AC3E}">
        <p14:creationId xmlns:p14="http://schemas.microsoft.com/office/powerpoint/2010/main" val="1250087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21</a:t>
            </a:fld>
            <a:endParaRPr lang="en-US"/>
          </a:p>
        </p:txBody>
      </p:sp>
    </p:spTree>
    <p:extLst>
      <p:ext uri="{BB962C8B-B14F-4D97-AF65-F5344CB8AC3E}">
        <p14:creationId xmlns:p14="http://schemas.microsoft.com/office/powerpoint/2010/main" val="418093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22</a:t>
            </a:fld>
            <a:endParaRPr lang="en-US"/>
          </a:p>
        </p:txBody>
      </p:sp>
    </p:spTree>
    <p:extLst>
      <p:ext uri="{BB962C8B-B14F-4D97-AF65-F5344CB8AC3E}">
        <p14:creationId xmlns:p14="http://schemas.microsoft.com/office/powerpoint/2010/main" val="129415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23</a:t>
            </a:fld>
            <a:endParaRPr lang="en-US"/>
          </a:p>
        </p:txBody>
      </p:sp>
    </p:spTree>
    <p:extLst>
      <p:ext uri="{BB962C8B-B14F-4D97-AF65-F5344CB8AC3E}">
        <p14:creationId xmlns:p14="http://schemas.microsoft.com/office/powerpoint/2010/main" val="3193983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24</a:t>
            </a:fld>
            <a:endParaRPr lang="en-US"/>
          </a:p>
        </p:txBody>
      </p:sp>
    </p:spTree>
    <p:extLst>
      <p:ext uri="{BB962C8B-B14F-4D97-AF65-F5344CB8AC3E}">
        <p14:creationId xmlns:p14="http://schemas.microsoft.com/office/powerpoint/2010/main" val="1273085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25</a:t>
            </a:fld>
            <a:endParaRPr lang="en-US"/>
          </a:p>
        </p:txBody>
      </p:sp>
    </p:spTree>
    <p:extLst>
      <p:ext uri="{BB962C8B-B14F-4D97-AF65-F5344CB8AC3E}">
        <p14:creationId xmlns:p14="http://schemas.microsoft.com/office/powerpoint/2010/main" val="1017790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26</a:t>
            </a:fld>
            <a:endParaRPr lang="en-US"/>
          </a:p>
        </p:txBody>
      </p:sp>
    </p:spTree>
    <p:extLst>
      <p:ext uri="{BB962C8B-B14F-4D97-AF65-F5344CB8AC3E}">
        <p14:creationId xmlns:p14="http://schemas.microsoft.com/office/powerpoint/2010/main" val="2360397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27</a:t>
            </a:fld>
            <a:endParaRPr lang="en-US"/>
          </a:p>
        </p:txBody>
      </p:sp>
    </p:spTree>
    <p:extLst>
      <p:ext uri="{BB962C8B-B14F-4D97-AF65-F5344CB8AC3E}">
        <p14:creationId xmlns:p14="http://schemas.microsoft.com/office/powerpoint/2010/main" val="3496751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28</a:t>
            </a:fld>
            <a:endParaRPr lang="en-US"/>
          </a:p>
        </p:txBody>
      </p:sp>
    </p:spTree>
    <p:extLst>
      <p:ext uri="{BB962C8B-B14F-4D97-AF65-F5344CB8AC3E}">
        <p14:creationId xmlns:p14="http://schemas.microsoft.com/office/powerpoint/2010/main" val="125273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3</a:t>
            </a:fld>
            <a:endParaRPr lang="en-US"/>
          </a:p>
        </p:txBody>
      </p:sp>
    </p:spTree>
    <p:extLst>
      <p:ext uri="{BB962C8B-B14F-4D97-AF65-F5344CB8AC3E}">
        <p14:creationId xmlns:p14="http://schemas.microsoft.com/office/powerpoint/2010/main" val="231376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4</a:t>
            </a:fld>
            <a:endParaRPr lang="en-US"/>
          </a:p>
        </p:txBody>
      </p:sp>
    </p:spTree>
    <p:extLst>
      <p:ext uri="{BB962C8B-B14F-4D97-AF65-F5344CB8AC3E}">
        <p14:creationId xmlns:p14="http://schemas.microsoft.com/office/powerpoint/2010/main" val="3926212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5</a:t>
            </a:fld>
            <a:endParaRPr lang="en-US"/>
          </a:p>
        </p:txBody>
      </p:sp>
    </p:spTree>
    <p:extLst>
      <p:ext uri="{BB962C8B-B14F-4D97-AF65-F5344CB8AC3E}">
        <p14:creationId xmlns:p14="http://schemas.microsoft.com/office/powerpoint/2010/main" val="216595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6</a:t>
            </a:fld>
            <a:endParaRPr lang="en-US"/>
          </a:p>
        </p:txBody>
      </p:sp>
    </p:spTree>
    <p:extLst>
      <p:ext uri="{BB962C8B-B14F-4D97-AF65-F5344CB8AC3E}">
        <p14:creationId xmlns:p14="http://schemas.microsoft.com/office/powerpoint/2010/main" val="152047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7</a:t>
            </a:fld>
            <a:endParaRPr lang="en-US"/>
          </a:p>
        </p:txBody>
      </p:sp>
    </p:spTree>
    <p:extLst>
      <p:ext uri="{BB962C8B-B14F-4D97-AF65-F5344CB8AC3E}">
        <p14:creationId xmlns:p14="http://schemas.microsoft.com/office/powerpoint/2010/main" val="474558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8</a:t>
            </a:fld>
            <a:endParaRPr lang="en-US"/>
          </a:p>
        </p:txBody>
      </p:sp>
    </p:spTree>
    <p:extLst>
      <p:ext uri="{BB962C8B-B14F-4D97-AF65-F5344CB8AC3E}">
        <p14:creationId xmlns:p14="http://schemas.microsoft.com/office/powerpoint/2010/main" val="226819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6B060D-D020-B54C-829E-DB3A4113A29E}" type="slidenum">
              <a:rPr lang="en-US" smtClean="0"/>
              <a:t>9</a:t>
            </a:fld>
            <a:endParaRPr lang="en-US"/>
          </a:p>
        </p:txBody>
      </p:sp>
    </p:spTree>
    <p:extLst>
      <p:ext uri="{BB962C8B-B14F-4D97-AF65-F5344CB8AC3E}">
        <p14:creationId xmlns:p14="http://schemas.microsoft.com/office/powerpoint/2010/main" val="29130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37D8-66F5-C247-80F9-1F4F7ADB9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2AD74-3C9B-414A-9C3C-0FF950A65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EB94B2-0CEB-514A-8704-081AF482C750}"/>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5" name="Footer Placeholder 4">
            <a:extLst>
              <a:ext uri="{FF2B5EF4-FFF2-40B4-BE49-F238E27FC236}">
                <a16:creationId xmlns:a16="http://schemas.microsoft.com/office/drawing/2014/main" id="{8D1126C4-42AB-394B-AE66-EB5E35AD8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EC074-D5BA-3F40-A694-68FBFB0E5063}"/>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73167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2FCC-9C07-684B-9280-E6126DD5D0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74015F-8B7A-7848-8A8D-DFDCB53611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63C72-C28F-EC47-8002-94E4BF5D5A59}"/>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5" name="Footer Placeholder 4">
            <a:extLst>
              <a:ext uri="{FF2B5EF4-FFF2-40B4-BE49-F238E27FC236}">
                <a16:creationId xmlns:a16="http://schemas.microsoft.com/office/drawing/2014/main" id="{547A7D6E-C823-0D4A-8C85-AACCAB435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8258-BFA7-5141-A258-B48C1BF222F1}"/>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30508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3DE96F-680F-E141-A849-FB5D4A264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59185D-029F-0C4C-BC37-9443F85D83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3A62C-1711-AC41-9B0A-61B65831895D}"/>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5" name="Footer Placeholder 4">
            <a:extLst>
              <a:ext uri="{FF2B5EF4-FFF2-40B4-BE49-F238E27FC236}">
                <a16:creationId xmlns:a16="http://schemas.microsoft.com/office/drawing/2014/main" id="{6C9CCD9A-237F-2E46-A22B-A145EF0FC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7DBDC-D801-744C-B9D7-A829F2DD61CB}"/>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13869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CF1B-DD55-C942-9802-8B9AC347B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BE7C8-FB1D-8249-828B-01B44C85B8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15D62-B073-7343-A1AE-93C5BFAFA6F8}"/>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5" name="Footer Placeholder 4">
            <a:extLst>
              <a:ext uri="{FF2B5EF4-FFF2-40B4-BE49-F238E27FC236}">
                <a16:creationId xmlns:a16="http://schemas.microsoft.com/office/drawing/2014/main" id="{87579AD4-BC1E-4F45-BA5A-AAFE573CA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2E9F3-3376-EA40-95B3-9C5CD72C3BB5}"/>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225975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BF26-D1EA-5F4F-B770-999D72828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B16BA8-C34E-B84F-9BC1-0C925AB86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30624B-E230-B049-971A-4AD1A3D18292}"/>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5" name="Footer Placeholder 4">
            <a:extLst>
              <a:ext uri="{FF2B5EF4-FFF2-40B4-BE49-F238E27FC236}">
                <a16:creationId xmlns:a16="http://schemas.microsoft.com/office/drawing/2014/main" id="{16B248EB-9420-7E40-AE43-7FF74CD7B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74830-33FF-2646-AB7A-693C5275882A}"/>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329998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309B-727E-194D-9639-A0A4247D2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9FDD6-37DD-3044-B6C3-1766546A0B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76A04-9E0B-FD43-93EF-217F94996B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C811F-7C84-4F40-9C57-28298492F269}"/>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6" name="Footer Placeholder 5">
            <a:extLst>
              <a:ext uri="{FF2B5EF4-FFF2-40B4-BE49-F238E27FC236}">
                <a16:creationId xmlns:a16="http://schemas.microsoft.com/office/drawing/2014/main" id="{F13F5D38-0844-0847-86C2-80E2389AA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8376E-79D2-914B-9F81-41DB014845B9}"/>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329092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58F-2E14-9546-AD83-A97BF05B7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9110BA-4A50-F44B-9F12-48F7E221C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6DF8ED-889D-6749-84F4-D4CA33FD5F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39825-6E6F-A44A-BD33-E88734524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1A7828-F377-C444-8F70-1723633AB2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E6CD2-3D9D-E842-8F52-CB929A5AF0D2}"/>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8" name="Footer Placeholder 7">
            <a:extLst>
              <a:ext uri="{FF2B5EF4-FFF2-40B4-BE49-F238E27FC236}">
                <a16:creationId xmlns:a16="http://schemas.microsoft.com/office/drawing/2014/main" id="{BCC631CE-B1BC-B64C-8DB6-35617241A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99ED6E-68B5-CE48-AD00-3692CAC75208}"/>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367815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664B-1287-F94A-BB22-A8CA60792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A88CE2-6C0C-4749-ADB9-C6FACA8DE0EC}"/>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4" name="Footer Placeholder 3">
            <a:extLst>
              <a:ext uri="{FF2B5EF4-FFF2-40B4-BE49-F238E27FC236}">
                <a16:creationId xmlns:a16="http://schemas.microsoft.com/office/drawing/2014/main" id="{F4446EFE-9EA8-2240-A4E6-20F0403BC6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9103C8-E264-8848-B850-A0449F007EEA}"/>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275540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79B0F-F05F-A549-BD87-57A8F545F6A1}"/>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3" name="Footer Placeholder 2">
            <a:extLst>
              <a:ext uri="{FF2B5EF4-FFF2-40B4-BE49-F238E27FC236}">
                <a16:creationId xmlns:a16="http://schemas.microsoft.com/office/drawing/2014/main" id="{8D2053F8-E8D3-4F45-BEF2-1E63DE67E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EA1F6-720B-D24B-9FBF-1AF9FA760B41}"/>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203090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ED50-D677-5F4E-9FD1-57005FDF4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A68E7D-33D5-A643-8F3F-3DE017BAA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600E24-616B-4041-A2D9-FA2A6F78B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387BCC-587C-CB42-9799-529BA5DD8D6C}"/>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6" name="Footer Placeholder 5">
            <a:extLst>
              <a:ext uri="{FF2B5EF4-FFF2-40B4-BE49-F238E27FC236}">
                <a16:creationId xmlns:a16="http://schemas.microsoft.com/office/drawing/2014/main" id="{19A608AC-136F-0745-B383-7FE39E2B8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96367-E460-A644-91E5-5504B3B35639}"/>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35013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7965-1F8C-924C-BAA9-ED7F1CE06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071FA-BD8B-7143-8D47-D6119A917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7AE25-D2CA-C64C-8DC5-50DA8C4B2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5FFCA0-9DF5-E040-B517-5AE6A48C5049}"/>
              </a:ext>
            </a:extLst>
          </p:cNvPr>
          <p:cNvSpPr>
            <a:spLocks noGrp="1"/>
          </p:cNvSpPr>
          <p:nvPr>
            <p:ph type="dt" sz="half" idx="10"/>
          </p:nvPr>
        </p:nvSpPr>
        <p:spPr/>
        <p:txBody>
          <a:bodyPr/>
          <a:lstStyle/>
          <a:p>
            <a:fld id="{BA5230AD-8316-4848-86F6-EF97FAB217B6}" type="datetimeFigureOut">
              <a:rPr lang="en-US" smtClean="0"/>
              <a:t>6/26/23</a:t>
            </a:fld>
            <a:endParaRPr lang="en-US"/>
          </a:p>
        </p:txBody>
      </p:sp>
      <p:sp>
        <p:nvSpPr>
          <p:cNvPr id="6" name="Footer Placeholder 5">
            <a:extLst>
              <a:ext uri="{FF2B5EF4-FFF2-40B4-BE49-F238E27FC236}">
                <a16:creationId xmlns:a16="http://schemas.microsoft.com/office/drawing/2014/main" id="{2D8C490F-7943-204B-AD72-7AC806AE6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1AEF-6F85-FF41-A3AD-331BC76B28F4}"/>
              </a:ext>
            </a:extLst>
          </p:cNvPr>
          <p:cNvSpPr>
            <a:spLocks noGrp="1"/>
          </p:cNvSpPr>
          <p:nvPr>
            <p:ph type="sldNum" sz="quarter" idx="12"/>
          </p:nvPr>
        </p:nvSpPr>
        <p:spPr/>
        <p:txBody>
          <a:bodyPr/>
          <a:lstStyle/>
          <a:p>
            <a:fld id="{09A06915-0779-1F46-A94F-70F9DB729AAF}" type="slidenum">
              <a:rPr lang="en-US" smtClean="0"/>
              <a:t>‹#›</a:t>
            </a:fld>
            <a:endParaRPr lang="en-US"/>
          </a:p>
        </p:txBody>
      </p:sp>
    </p:spTree>
    <p:extLst>
      <p:ext uri="{BB962C8B-B14F-4D97-AF65-F5344CB8AC3E}">
        <p14:creationId xmlns:p14="http://schemas.microsoft.com/office/powerpoint/2010/main" val="314429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AC297-F7BD-A348-BC5F-84DEC90D9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DA16EF-872D-CC4E-93DF-97D4A835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67A77-59DE-2A43-A6AF-BEEDDD8EC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230AD-8316-4848-86F6-EF97FAB217B6}" type="datetimeFigureOut">
              <a:rPr lang="en-US" smtClean="0"/>
              <a:t>6/26/23</a:t>
            </a:fld>
            <a:endParaRPr lang="en-US"/>
          </a:p>
        </p:txBody>
      </p:sp>
      <p:sp>
        <p:nvSpPr>
          <p:cNvPr id="5" name="Footer Placeholder 4">
            <a:extLst>
              <a:ext uri="{FF2B5EF4-FFF2-40B4-BE49-F238E27FC236}">
                <a16:creationId xmlns:a16="http://schemas.microsoft.com/office/drawing/2014/main" id="{F16ACB63-1246-9343-B549-8BAA5FC2A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C3C0F5-22F5-0447-905D-54F390BA4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06915-0779-1F46-A94F-70F9DB729AAF}" type="slidenum">
              <a:rPr lang="en-US" smtClean="0"/>
              <a:t>‹#›</a:t>
            </a:fld>
            <a:endParaRPr lang="en-US"/>
          </a:p>
        </p:txBody>
      </p:sp>
    </p:spTree>
    <p:extLst>
      <p:ext uri="{BB962C8B-B14F-4D97-AF65-F5344CB8AC3E}">
        <p14:creationId xmlns:p14="http://schemas.microsoft.com/office/powerpoint/2010/main" val="23730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3.jp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jpg"/><Relationship Id="rId9"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4.png"/><Relationship Id="rId7"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4.png"/><Relationship Id="rId7"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Ratings</a:t>
            </a:r>
          </a:p>
        </p:txBody>
      </p:sp>
    </p:spTree>
    <p:extLst>
      <p:ext uri="{BB962C8B-B14F-4D97-AF65-F5344CB8AC3E}">
        <p14:creationId xmlns:p14="http://schemas.microsoft.com/office/powerpoint/2010/main" val="3365114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10F56C-E6A5-C145-BD4B-B5A5BE03D0E5}"/>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8" name="Rectangle 7">
              <a:extLst>
                <a:ext uri="{FF2B5EF4-FFF2-40B4-BE49-F238E27FC236}">
                  <a16:creationId xmlns:a16="http://schemas.microsoft.com/office/drawing/2014/main" id="{1FF0DAA0-A0FD-6A46-9490-CA00AB61643F}"/>
                </a:ext>
              </a:extLst>
            </p:cNvPr>
            <p:cNvSpPr/>
            <p:nvPr/>
          </p:nvSpPr>
          <p:spPr>
            <a:xfrm>
              <a:off x="806591" y="2318741"/>
              <a:ext cx="10749505" cy="1631216"/>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Please take your time and consider each choice carefully.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Because these choices are important, we will give you a chance to practice making each choice a few times before you commit to your final decision. </a:t>
              </a:r>
            </a:p>
          </p:txBody>
        </p:sp>
        <p:sp>
          <p:nvSpPr>
            <p:cNvPr id="23" name="Rectangle 22">
              <a:extLst>
                <a:ext uri="{FF2B5EF4-FFF2-40B4-BE49-F238E27FC236}">
                  <a16:creationId xmlns:a16="http://schemas.microsoft.com/office/drawing/2014/main" id="{CF655C89-525C-E64E-AACC-A14F0F41C8C9}"/>
                </a:ext>
              </a:extLst>
            </p:cNvPr>
            <p:cNvSpPr/>
            <p:nvPr/>
          </p:nvSpPr>
          <p:spPr>
            <a:xfrm>
              <a:off x="0" y="6268697"/>
              <a:ext cx="12192000" cy="369332"/>
            </a:xfrm>
            <a:prstGeom prst="rect">
              <a:avLst/>
            </a:prstGeom>
          </p:spPr>
          <p:txBody>
            <a:bodyPr wrap="square">
              <a:spAutoFit/>
            </a:bodyPr>
            <a:lstStyle/>
            <a:p>
              <a:pPr algn="ctr"/>
              <a:endParaRPr lang="en-US" dirty="0">
                <a:solidFill>
                  <a:schemeClr val="bg1"/>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6284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412"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1526667" y="739431"/>
            <a:ext cx="8497018" cy="1246495"/>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To choose the left photograph press your INDEX finger, to choose the right photograph press your MIDDLE finger (see examples below). </a:t>
            </a:r>
          </a:p>
        </p:txBody>
      </p:sp>
      <p:sp>
        <p:nvSpPr>
          <p:cNvPr id="10" name="Rectangle 9">
            <a:extLst>
              <a:ext uri="{FF2B5EF4-FFF2-40B4-BE49-F238E27FC236}">
                <a16:creationId xmlns:a16="http://schemas.microsoft.com/office/drawing/2014/main" id="{59B54E3B-8F56-B0E6-7956-D4D93668DF43}"/>
              </a:ext>
            </a:extLst>
          </p:cNvPr>
          <p:cNvSpPr/>
          <p:nvPr/>
        </p:nvSpPr>
        <p:spPr>
          <a:xfrm>
            <a:off x="597422"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15" name="Picture 14">
            <a:extLst>
              <a:ext uri="{FF2B5EF4-FFF2-40B4-BE49-F238E27FC236}">
                <a16:creationId xmlns:a16="http://schemas.microsoft.com/office/drawing/2014/main" id="{86324BD8-1472-4016-CE9A-A56F8E3A20A0}"/>
              </a:ext>
            </a:extLst>
          </p:cNvPr>
          <p:cNvPicPr>
            <a:picLocks/>
          </p:cNvPicPr>
          <p:nvPr/>
        </p:nvPicPr>
        <p:blipFill>
          <a:blip r:embed="rId3"/>
          <a:stretch>
            <a:fillRect/>
          </a:stretch>
        </p:blipFill>
        <p:spPr>
          <a:xfrm>
            <a:off x="761307" y="5014600"/>
            <a:ext cx="786384" cy="784016"/>
          </a:xfrm>
          <a:prstGeom prst="rect">
            <a:avLst/>
          </a:prstGeom>
        </p:spPr>
      </p:pic>
      <p:pic>
        <p:nvPicPr>
          <p:cNvPr id="16" name="Picture 15">
            <a:extLst>
              <a:ext uri="{FF2B5EF4-FFF2-40B4-BE49-F238E27FC236}">
                <a16:creationId xmlns:a16="http://schemas.microsoft.com/office/drawing/2014/main" id="{64BF69C0-A1B0-0F33-41C3-A42CF33E9002}"/>
              </a:ext>
            </a:extLst>
          </p:cNvPr>
          <p:cNvPicPr>
            <a:picLocks/>
          </p:cNvPicPr>
          <p:nvPr/>
        </p:nvPicPr>
        <p:blipFill>
          <a:blip r:embed="rId4"/>
          <a:stretch>
            <a:fillRect/>
          </a:stretch>
        </p:blipFill>
        <p:spPr>
          <a:xfrm>
            <a:off x="1733289" y="5014600"/>
            <a:ext cx="786384" cy="784016"/>
          </a:xfrm>
          <a:prstGeom prst="rect">
            <a:avLst/>
          </a:prstGeom>
        </p:spPr>
      </p:pic>
      <p:sp>
        <p:nvSpPr>
          <p:cNvPr id="17" name="TextBox 16">
            <a:extLst>
              <a:ext uri="{FF2B5EF4-FFF2-40B4-BE49-F238E27FC236}">
                <a16:creationId xmlns:a16="http://schemas.microsoft.com/office/drawing/2014/main" id="{3406EB26-A60B-7E39-EC1B-AEFD8BEB98E0}"/>
              </a:ext>
            </a:extLst>
          </p:cNvPr>
          <p:cNvSpPr txBox="1"/>
          <p:nvPr/>
        </p:nvSpPr>
        <p:spPr>
          <a:xfrm>
            <a:off x="9129252" y="5048863"/>
            <a:ext cx="649885" cy="48891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19" name="Picture 18">
            <a:extLst>
              <a:ext uri="{FF2B5EF4-FFF2-40B4-BE49-F238E27FC236}">
                <a16:creationId xmlns:a16="http://schemas.microsoft.com/office/drawing/2014/main" id="{AF55CB2C-997E-41B6-763D-B325AF8CFA71}"/>
              </a:ext>
            </a:extLst>
          </p:cNvPr>
          <p:cNvPicPr>
            <a:picLocks noChangeAspect="1"/>
          </p:cNvPicPr>
          <p:nvPr/>
        </p:nvPicPr>
        <p:blipFill>
          <a:blip r:embed="rId5"/>
          <a:stretch>
            <a:fillRect/>
          </a:stretch>
        </p:blipFill>
        <p:spPr>
          <a:xfrm>
            <a:off x="1353889" y="5824404"/>
            <a:ext cx="447906" cy="666112"/>
          </a:xfrm>
          <a:prstGeom prst="rect">
            <a:avLst/>
          </a:prstGeom>
        </p:spPr>
      </p:pic>
      <p:sp>
        <p:nvSpPr>
          <p:cNvPr id="21" name="Rectangle 20">
            <a:extLst>
              <a:ext uri="{FF2B5EF4-FFF2-40B4-BE49-F238E27FC236}">
                <a16:creationId xmlns:a16="http://schemas.microsoft.com/office/drawing/2014/main" id="{294425C3-14F7-C842-69C8-7F839C849A0A}"/>
              </a:ext>
            </a:extLst>
          </p:cNvPr>
          <p:cNvSpPr/>
          <p:nvPr/>
        </p:nvSpPr>
        <p:spPr>
          <a:xfrm>
            <a:off x="2839238"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22" name="Picture 21">
            <a:extLst>
              <a:ext uri="{FF2B5EF4-FFF2-40B4-BE49-F238E27FC236}">
                <a16:creationId xmlns:a16="http://schemas.microsoft.com/office/drawing/2014/main" id="{A5D9E91E-F10E-4F2C-6EB8-A076C496FA68}"/>
              </a:ext>
            </a:extLst>
          </p:cNvPr>
          <p:cNvPicPr>
            <a:picLocks/>
          </p:cNvPicPr>
          <p:nvPr/>
        </p:nvPicPr>
        <p:blipFill>
          <a:blip r:embed="rId3"/>
          <a:stretch>
            <a:fillRect/>
          </a:stretch>
        </p:blipFill>
        <p:spPr>
          <a:xfrm>
            <a:off x="3003123" y="5014600"/>
            <a:ext cx="786384" cy="784016"/>
          </a:xfrm>
          <a:prstGeom prst="rect">
            <a:avLst/>
          </a:prstGeom>
        </p:spPr>
      </p:pic>
      <p:pic>
        <p:nvPicPr>
          <p:cNvPr id="24" name="Picture 23">
            <a:extLst>
              <a:ext uri="{FF2B5EF4-FFF2-40B4-BE49-F238E27FC236}">
                <a16:creationId xmlns:a16="http://schemas.microsoft.com/office/drawing/2014/main" id="{E5C2A793-4E99-4F01-ADC0-E9E88EE779B2}"/>
              </a:ext>
            </a:extLst>
          </p:cNvPr>
          <p:cNvPicPr>
            <a:picLocks/>
          </p:cNvPicPr>
          <p:nvPr/>
        </p:nvPicPr>
        <p:blipFill>
          <a:blip r:embed="rId4"/>
          <a:stretch>
            <a:fillRect/>
          </a:stretch>
        </p:blipFill>
        <p:spPr>
          <a:xfrm>
            <a:off x="3975105" y="5014600"/>
            <a:ext cx="786384" cy="784016"/>
          </a:xfrm>
          <a:prstGeom prst="rect">
            <a:avLst/>
          </a:prstGeom>
        </p:spPr>
      </p:pic>
      <p:sp>
        <p:nvSpPr>
          <p:cNvPr id="26" name="Rectangle 25">
            <a:extLst>
              <a:ext uri="{FF2B5EF4-FFF2-40B4-BE49-F238E27FC236}">
                <a16:creationId xmlns:a16="http://schemas.microsoft.com/office/drawing/2014/main" id="{986E43C0-08D0-1C2A-7024-6E3F9BB1CA21}"/>
              </a:ext>
            </a:extLst>
          </p:cNvPr>
          <p:cNvSpPr/>
          <p:nvPr/>
        </p:nvSpPr>
        <p:spPr>
          <a:xfrm>
            <a:off x="3001442" y="5014600"/>
            <a:ext cx="807068" cy="78401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7EA4E7-2E7C-1A99-B4B4-446B14887AB9}"/>
              </a:ext>
            </a:extLst>
          </p:cNvPr>
          <p:cNvSpPr/>
          <p:nvPr/>
        </p:nvSpPr>
        <p:spPr>
          <a:xfrm>
            <a:off x="7372980"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31" name="Rectangle 30">
            <a:extLst>
              <a:ext uri="{FF2B5EF4-FFF2-40B4-BE49-F238E27FC236}">
                <a16:creationId xmlns:a16="http://schemas.microsoft.com/office/drawing/2014/main" id="{2074FE57-D4C2-B6D2-AEE0-FD687221D3D6}"/>
              </a:ext>
            </a:extLst>
          </p:cNvPr>
          <p:cNvSpPr/>
          <p:nvPr/>
        </p:nvSpPr>
        <p:spPr>
          <a:xfrm>
            <a:off x="9614796"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18" name="Picture 17">
            <a:extLst>
              <a:ext uri="{FF2B5EF4-FFF2-40B4-BE49-F238E27FC236}">
                <a16:creationId xmlns:a16="http://schemas.microsoft.com/office/drawing/2014/main" id="{E8820D74-B8E0-F736-B224-C584EEF89A61}"/>
              </a:ext>
            </a:extLst>
          </p:cNvPr>
          <p:cNvPicPr>
            <a:picLocks noChangeAspect="1"/>
          </p:cNvPicPr>
          <p:nvPr/>
        </p:nvPicPr>
        <p:blipFill>
          <a:blip r:embed="rId6"/>
          <a:stretch>
            <a:fillRect/>
          </a:stretch>
        </p:blipFill>
        <p:spPr>
          <a:xfrm>
            <a:off x="8259458" y="5881503"/>
            <a:ext cx="447906" cy="609013"/>
          </a:xfrm>
          <a:prstGeom prst="rect">
            <a:avLst/>
          </a:prstGeom>
        </p:spPr>
      </p:pic>
      <p:sp>
        <p:nvSpPr>
          <p:cNvPr id="39" name="Rectangle 38">
            <a:extLst>
              <a:ext uri="{FF2B5EF4-FFF2-40B4-BE49-F238E27FC236}">
                <a16:creationId xmlns:a16="http://schemas.microsoft.com/office/drawing/2014/main" id="{8BED403D-3919-EC41-172D-7E034CEB7E64}"/>
              </a:ext>
            </a:extLst>
          </p:cNvPr>
          <p:cNvSpPr/>
          <p:nvPr/>
        </p:nvSpPr>
        <p:spPr>
          <a:xfrm>
            <a:off x="5106109"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42" name="TextBox 41">
            <a:extLst>
              <a:ext uri="{FF2B5EF4-FFF2-40B4-BE49-F238E27FC236}">
                <a16:creationId xmlns:a16="http://schemas.microsoft.com/office/drawing/2014/main" id="{A3106F70-3F31-8A03-265B-A3209D61522A}"/>
              </a:ext>
            </a:extLst>
          </p:cNvPr>
          <p:cNvSpPr txBox="1"/>
          <p:nvPr/>
        </p:nvSpPr>
        <p:spPr>
          <a:xfrm>
            <a:off x="5995549" y="5129609"/>
            <a:ext cx="711486" cy="55399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47" name="TextBox 46">
            <a:extLst>
              <a:ext uri="{FF2B5EF4-FFF2-40B4-BE49-F238E27FC236}">
                <a16:creationId xmlns:a16="http://schemas.microsoft.com/office/drawing/2014/main" id="{A7E03193-12D8-6DFC-2E58-F762CC152FA1}"/>
              </a:ext>
            </a:extLst>
          </p:cNvPr>
          <p:cNvSpPr txBox="1"/>
          <p:nvPr/>
        </p:nvSpPr>
        <p:spPr>
          <a:xfrm>
            <a:off x="597423" y="2429650"/>
            <a:ext cx="11131295" cy="1631216"/>
          </a:xfrm>
          <a:prstGeom prst="rect">
            <a:avLst/>
          </a:prstGeom>
          <a:noFill/>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You will have up to 3 seconds to make your choice, giving you plenty of time to consider it carefully. </a:t>
            </a:r>
          </a:p>
          <a:p>
            <a:pPr algn="ctr"/>
            <a:r>
              <a:rPr lang="en-US" sz="2500" dirty="0">
                <a:solidFill>
                  <a:schemeClr val="bg1"/>
                </a:solidFill>
                <a:latin typeface="Arial" panose="020B0604020202020204" pitchFamily="34" charset="0"/>
                <a:cs typeface="Arial" panose="020B0604020202020204" pitchFamily="34" charset="0"/>
              </a:rPr>
              <a:t>If you do not respond during the allotted time, you will see “TOO SLOW” on the screen. </a:t>
            </a:r>
            <a:endParaRPr lang="en-US" sz="2500" dirty="0"/>
          </a:p>
        </p:txBody>
      </p:sp>
      <p:sp>
        <p:nvSpPr>
          <p:cNvPr id="48" name="Rectangle 47">
            <a:extLst>
              <a:ext uri="{FF2B5EF4-FFF2-40B4-BE49-F238E27FC236}">
                <a16:creationId xmlns:a16="http://schemas.microsoft.com/office/drawing/2014/main" id="{1D4C4847-EEFC-58D7-3DDC-6CC3599CD184}"/>
              </a:ext>
            </a:extLst>
          </p:cNvPr>
          <p:cNvSpPr/>
          <p:nvPr/>
        </p:nvSpPr>
        <p:spPr>
          <a:xfrm>
            <a:off x="9769485" y="190159"/>
            <a:ext cx="784822"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LEFT</a:t>
            </a:r>
          </a:p>
        </p:txBody>
      </p:sp>
      <p:sp>
        <p:nvSpPr>
          <p:cNvPr id="49" name="Rectangle 48">
            <a:extLst>
              <a:ext uri="{FF2B5EF4-FFF2-40B4-BE49-F238E27FC236}">
                <a16:creationId xmlns:a16="http://schemas.microsoft.com/office/drawing/2014/main" id="{1CE67677-FDBB-5405-4D2C-99C4A20366AA}"/>
              </a:ext>
            </a:extLst>
          </p:cNvPr>
          <p:cNvSpPr/>
          <p:nvPr/>
        </p:nvSpPr>
        <p:spPr>
          <a:xfrm>
            <a:off x="10980531" y="218375"/>
            <a:ext cx="94963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RIGHT</a:t>
            </a:r>
          </a:p>
        </p:txBody>
      </p:sp>
      <p:cxnSp>
        <p:nvCxnSpPr>
          <p:cNvPr id="51" name="Straight Arrow Connector 50">
            <a:extLst>
              <a:ext uri="{FF2B5EF4-FFF2-40B4-BE49-F238E27FC236}">
                <a16:creationId xmlns:a16="http://schemas.microsoft.com/office/drawing/2014/main" id="{80636DA6-BEE8-16EC-F038-E9023A90FE22}"/>
              </a:ext>
            </a:extLst>
          </p:cNvPr>
          <p:cNvCxnSpPr>
            <a:cxnSpLocks/>
          </p:cNvCxnSpPr>
          <p:nvPr/>
        </p:nvCxnSpPr>
        <p:spPr>
          <a:xfrm flipV="1">
            <a:off x="10952439" y="600381"/>
            <a:ext cx="285959" cy="283073"/>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04BEB9-3958-BF9A-A2D5-3391F84A7842}"/>
              </a:ext>
            </a:extLst>
          </p:cNvPr>
          <p:cNvCxnSpPr>
            <a:cxnSpLocks/>
          </p:cNvCxnSpPr>
          <p:nvPr/>
        </p:nvCxnSpPr>
        <p:spPr>
          <a:xfrm flipH="1" flipV="1">
            <a:off x="10354984" y="562754"/>
            <a:ext cx="266156" cy="327737"/>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C0DDCBC-D0C3-FBFE-89FC-88B7151142DF}"/>
              </a:ext>
            </a:extLst>
          </p:cNvPr>
          <p:cNvPicPr>
            <a:picLocks noChangeAspect="1"/>
          </p:cNvPicPr>
          <p:nvPr/>
        </p:nvPicPr>
        <p:blipFill>
          <a:blip r:embed="rId7"/>
          <a:stretch>
            <a:fillRect/>
          </a:stretch>
        </p:blipFill>
        <p:spPr>
          <a:xfrm rot="1184362" flipH="1">
            <a:off x="10188100" y="860257"/>
            <a:ext cx="1143680" cy="1338943"/>
          </a:xfrm>
          <a:prstGeom prst="rect">
            <a:avLst/>
          </a:prstGeom>
        </p:spPr>
      </p:pic>
      <p:pic>
        <p:nvPicPr>
          <p:cNvPr id="60" name="Picture 59">
            <a:extLst>
              <a:ext uri="{FF2B5EF4-FFF2-40B4-BE49-F238E27FC236}">
                <a16:creationId xmlns:a16="http://schemas.microsoft.com/office/drawing/2014/main" id="{74E2ED73-3BF7-9B26-A39E-499C1107182B}"/>
              </a:ext>
            </a:extLst>
          </p:cNvPr>
          <p:cNvPicPr>
            <a:picLocks noChangeAspect="1"/>
          </p:cNvPicPr>
          <p:nvPr/>
        </p:nvPicPr>
        <p:blipFill>
          <a:blip r:embed="rId8"/>
          <a:stretch>
            <a:fillRect/>
          </a:stretch>
        </p:blipFill>
        <p:spPr>
          <a:xfrm>
            <a:off x="8505688" y="5012232"/>
            <a:ext cx="787123" cy="786384"/>
          </a:xfrm>
          <a:prstGeom prst="rect">
            <a:avLst/>
          </a:prstGeom>
        </p:spPr>
      </p:pic>
      <p:pic>
        <p:nvPicPr>
          <p:cNvPr id="62" name="Picture 61">
            <a:extLst>
              <a:ext uri="{FF2B5EF4-FFF2-40B4-BE49-F238E27FC236}">
                <a16:creationId xmlns:a16="http://schemas.microsoft.com/office/drawing/2014/main" id="{8ACF3B3A-7853-27E4-4C8D-81D6FA3A6D4D}"/>
              </a:ext>
            </a:extLst>
          </p:cNvPr>
          <p:cNvPicPr>
            <a:picLocks noChangeAspect="1"/>
          </p:cNvPicPr>
          <p:nvPr/>
        </p:nvPicPr>
        <p:blipFill>
          <a:blip r:embed="rId9"/>
          <a:stretch>
            <a:fillRect/>
          </a:stretch>
        </p:blipFill>
        <p:spPr>
          <a:xfrm>
            <a:off x="7591410" y="5012232"/>
            <a:ext cx="786384" cy="786384"/>
          </a:xfrm>
          <a:prstGeom prst="rect">
            <a:avLst/>
          </a:prstGeom>
        </p:spPr>
      </p:pic>
      <p:pic>
        <p:nvPicPr>
          <p:cNvPr id="63" name="Picture 62">
            <a:extLst>
              <a:ext uri="{FF2B5EF4-FFF2-40B4-BE49-F238E27FC236}">
                <a16:creationId xmlns:a16="http://schemas.microsoft.com/office/drawing/2014/main" id="{0A212647-BE5C-8F2A-4748-4F512611D14E}"/>
              </a:ext>
            </a:extLst>
          </p:cNvPr>
          <p:cNvPicPr>
            <a:picLocks noChangeAspect="1"/>
          </p:cNvPicPr>
          <p:nvPr/>
        </p:nvPicPr>
        <p:blipFill>
          <a:blip r:embed="rId8"/>
          <a:stretch>
            <a:fillRect/>
          </a:stretch>
        </p:blipFill>
        <p:spPr>
          <a:xfrm>
            <a:off x="10715891" y="5012232"/>
            <a:ext cx="787123" cy="786384"/>
          </a:xfrm>
          <a:prstGeom prst="rect">
            <a:avLst/>
          </a:prstGeom>
        </p:spPr>
      </p:pic>
      <p:pic>
        <p:nvPicPr>
          <p:cNvPr id="1024" name="Picture 1023">
            <a:extLst>
              <a:ext uri="{FF2B5EF4-FFF2-40B4-BE49-F238E27FC236}">
                <a16:creationId xmlns:a16="http://schemas.microsoft.com/office/drawing/2014/main" id="{FACC25C5-6B6B-7B81-3F76-30EA31FD1A8A}"/>
              </a:ext>
            </a:extLst>
          </p:cNvPr>
          <p:cNvPicPr>
            <a:picLocks noChangeAspect="1"/>
          </p:cNvPicPr>
          <p:nvPr/>
        </p:nvPicPr>
        <p:blipFill>
          <a:blip r:embed="rId9"/>
          <a:stretch>
            <a:fillRect/>
          </a:stretch>
        </p:blipFill>
        <p:spPr>
          <a:xfrm>
            <a:off x="9801613" y="5012232"/>
            <a:ext cx="786384" cy="786384"/>
          </a:xfrm>
          <a:prstGeom prst="rect">
            <a:avLst/>
          </a:prstGeom>
        </p:spPr>
      </p:pic>
      <p:sp>
        <p:nvSpPr>
          <p:cNvPr id="35" name="Rectangle 34">
            <a:extLst>
              <a:ext uri="{FF2B5EF4-FFF2-40B4-BE49-F238E27FC236}">
                <a16:creationId xmlns:a16="http://schemas.microsoft.com/office/drawing/2014/main" id="{BC15053F-BE3C-FB47-861B-13413145B3D1}"/>
              </a:ext>
            </a:extLst>
          </p:cNvPr>
          <p:cNvSpPr/>
          <p:nvPr/>
        </p:nvSpPr>
        <p:spPr>
          <a:xfrm>
            <a:off x="10691884" y="5014600"/>
            <a:ext cx="807068" cy="78401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412"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380241" y="924869"/>
            <a:ext cx="11430693" cy="2785378"/>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In between the decision pairs, we will also show you pairs of scrambled images.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When you observe a scrambled pair, you are asked to wait until an arrow comes up. When it does, select the scramble image the arrow is pointing at as soon as you can (index finger for left &lt;=, middle finger to right =&gt;). </a:t>
            </a:r>
          </a:p>
          <a:p>
            <a:pPr algn="ctr"/>
            <a:r>
              <a:rPr lang="en-US" sz="2500" dirty="0">
                <a:solidFill>
                  <a:schemeClr val="bg1"/>
                </a:solidFill>
                <a:latin typeface="Arial" panose="020B0604020202020204" pitchFamily="34" charset="0"/>
                <a:cs typeface="Arial" panose="020B0604020202020204" pitchFamily="34" charset="0"/>
              </a:rPr>
              <a:t>See example below.</a:t>
            </a:r>
          </a:p>
          <a:p>
            <a:pPr algn="ctr"/>
            <a:endParaRPr lang="en-US" sz="2500"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9B54E3B-8F56-B0E6-7956-D4D93668DF43}"/>
              </a:ext>
            </a:extLst>
          </p:cNvPr>
          <p:cNvSpPr/>
          <p:nvPr/>
        </p:nvSpPr>
        <p:spPr>
          <a:xfrm>
            <a:off x="786412" y="453780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1" name="Rectangle 20">
            <a:extLst>
              <a:ext uri="{FF2B5EF4-FFF2-40B4-BE49-F238E27FC236}">
                <a16:creationId xmlns:a16="http://schemas.microsoft.com/office/drawing/2014/main" id="{294425C3-14F7-C842-69C8-7F839C849A0A}"/>
              </a:ext>
            </a:extLst>
          </p:cNvPr>
          <p:cNvSpPr/>
          <p:nvPr/>
        </p:nvSpPr>
        <p:spPr>
          <a:xfrm>
            <a:off x="3028228" y="453780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7" name="Rectangle 26">
            <a:extLst>
              <a:ext uri="{FF2B5EF4-FFF2-40B4-BE49-F238E27FC236}">
                <a16:creationId xmlns:a16="http://schemas.microsoft.com/office/drawing/2014/main" id="{A67EA4E7-2E7C-1A99-B4B4-446B14887AB9}"/>
              </a:ext>
            </a:extLst>
          </p:cNvPr>
          <p:cNvSpPr/>
          <p:nvPr/>
        </p:nvSpPr>
        <p:spPr>
          <a:xfrm>
            <a:off x="7561970" y="453780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39" name="Rectangle 38">
            <a:extLst>
              <a:ext uri="{FF2B5EF4-FFF2-40B4-BE49-F238E27FC236}">
                <a16:creationId xmlns:a16="http://schemas.microsoft.com/office/drawing/2014/main" id="{8BED403D-3919-EC41-172D-7E034CEB7E64}"/>
              </a:ext>
            </a:extLst>
          </p:cNvPr>
          <p:cNvSpPr/>
          <p:nvPr/>
        </p:nvSpPr>
        <p:spPr>
          <a:xfrm>
            <a:off x="5295099" y="453780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42" name="TextBox 41">
            <a:extLst>
              <a:ext uri="{FF2B5EF4-FFF2-40B4-BE49-F238E27FC236}">
                <a16:creationId xmlns:a16="http://schemas.microsoft.com/office/drawing/2014/main" id="{A3106F70-3F31-8A03-265B-A3209D61522A}"/>
              </a:ext>
            </a:extLst>
          </p:cNvPr>
          <p:cNvSpPr txBox="1"/>
          <p:nvPr/>
        </p:nvSpPr>
        <p:spPr>
          <a:xfrm>
            <a:off x="8426259" y="4959616"/>
            <a:ext cx="711486" cy="55399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48" name="Rectangle 47">
            <a:extLst>
              <a:ext uri="{FF2B5EF4-FFF2-40B4-BE49-F238E27FC236}">
                <a16:creationId xmlns:a16="http://schemas.microsoft.com/office/drawing/2014/main" id="{1D4C4847-EEFC-58D7-3DDC-6CC3599CD184}"/>
              </a:ext>
            </a:extLst>
          </p:cNvPr>
          <p:cNvSpPr/>
          <p:nvPr/>
        </p:nvSpPr>
        <p:spPr>
          <a:xfrm>
            <a:off x="9896431" y="4021507"/>
            <a:ext cx="784822"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LEFT</a:t>
            </a:r>
          </a:p>
        </p:txBody>
      </p:sp>
      <p:sp>
        <p:nvSpPr>
          <p:cNvPr id="49" name="Rectangle 48">
            <a:extLst>
              <a:ext uri="{FF2B5EF4-FFF2-40B4-BE49-F238E27FC236}">
                <a16:creationId xmlns:a16="http://schemas.microsoft.com/office/drawing/2014/main" id="{1CE67677-FDBB-5405-4D2C-99C4A20366AA}"/>
              </a:ext>
            </a:extLst>
          </p:cNvPr>
          <p:cNvSpPr/>
          <p:nvPr/>
        </p:nvSpPr>
        <p:spPr>
          <a:xfrm>
            <a:off x="11107477" y="4049723"/>
            <a:ext cx="94963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RIGHT</a:t>
            </a:r>
          </a:p>
        </p:txBody>
      </p:sp>
      <p:cxnSp>
        <p:nvCxnSpPr>
          <p:cNvPr id="51" name="Straight Arrow Connector 50">
            <a:extLst>
              <a:ext uri="{FF2B5EF4-FFF2-40B4-BE49-F238E27FC236}">
                <a16:creationId xmlns:a16="http://schemas.microsoft.com/office/drawing/2014/main" id="{80636DA6-BEE8-16EC-F038-E9023A90FE22}"/>
              </a:ext>
            </a:extLst>
          </p:cNvPr>
          <p:cNvCxnSpPr>
            <a:cxnSpLocks/>
          </p:cNvCxnSpPr>
          <p:nvPr/>
        </p:nvCxnSpPr>
        <p:spPr>
          <a:xfrm flipV="1">
            <a:off x="11079385" y="4431729"/>
            <a:ext cx="285959" cy="283073"/>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04BEB9-3958-BF9A-A2D5-3391F84A7842}"/>
              </a:ext>
            </a:extLst>
          </p:cNvPr>
          <p:cNvCxnSpPr>
            <a:cxnSpLocks/>
          </p:cNvCxnSpPr>
          <p:nvPr/>
        </p:nvCxnSpPr>
        <p:spPr>
          <a:xfrm flipH="1" flipV="1">
            <a:off x="10481930" y="4394102"/>
            <a:ext cx="266156" cy="327737"/>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C0DDCBC-D0C3-FBFE-89FC-88B7151142DF}"/>
              </a:ext>
            </a:extLst>
          </p:cNvPr>
          <p:cNvPicPr>
            <a:picLocks noChangeAspect="1"/>
          </p:cNvPicPr>
          <p:nvPr/>
        </p:nvPicPr>
        <p:blipFill>
          <a:blip r:embed="rId3"/>
          <a:stretch>
            <a:fillRect/>
          </a:stretch>
        </p:blipFill>
        <p:spPr>
          <a:xfrm rot="1184362" flipH="1">
            <a:off x="10315046" y="4691605"/>
            <a:ext cx="1143680" cy="1338943"/>
          </a:xfrm>
          <a:prstGeom prst="rect">
            <a:avLst/>
          </a:prstGeom>
        </p:spPr>
      </p:pic>
      <p:pic>
        <p:nvPicPr>
          <p:cNvPr id="5" name="Picture 4">
            <a:extLst>
              <a:ext uri="{FF2B5EF4-FFF2-40B4-BE49-F238E27FC236}">
                <a16:creationId xmlns:a16="http://schemas.microsoft.com/office/drawing/2014/main" id="{BB7DBCEC-F10B-0166-32CE-D06CB472A8C1}"/>
              </a:ext>
            </a:extLst>
          </p:cNvPr>
          <p:cNvPicPr>
            <a:picLocks noChangeAspect="1"/>
          </p:cNvPicPr>
          <p:nvPr/>
        </p:nvPicPr>
        <p:blipFill>
          <a:blip r:embed="rId4"/>
          <a:stretch>
            <a:fillRect/>
          </a:stretch>
        </p:blipFill>
        <p:spPr>
          <a:xfrm>
            <a:off x="971114" y="4843423"/>
            <a:ext cx="731520" cy="731520"/>
          </a:xfrm>
          <a:prstGeom prst="rect">
            <a:avLst/>
          </a:prstGeom>
        </p:spPr>
      </p:pic>
      <p:pic>
        <p:nvPicPr>
          <p:cNvPr id="12" name="Picture 11">
            <a:extLst>
              <a:ext uri="{FF2B5EF4-FFF2-40B4-BE49-F238E27FC236}">
                <a16:creationId xmlns:a16="http://schemas.microsoft.com/office/drawing/2014/main" id="{5299F811-A645-4DCC-7D8F-F7ECA5375535}"/>
              </a:ext>
            </a:extLst>
          </p:cNvPr>
          <p:cNvPicPr>
            <a:picLocks noChangeAspect="1"/>
          </p:cNvPicPr>
          <p:nvPr/>
        </p:nvPicPr>
        <p:blipFill>
          <a:blip r:embed="rId5"/>
          <a:stretch>
            <a:fillRect/>
          </a:stretch>
        </p:blipFill>
        <p:spPr>
          <a:xfrm>
            <a:off x="2006685" y="4843423"/>
            <a:ext cx="733139" cy="731520"/>
          </a:xfrm>
          <a:prstGeom prst="rect">
            <a:avLst/>
          </a:prstGeom>
        </p:spPr>
      </p:pic>
      <p:pic>
        <p:nvPicPr>
          <p:cNvPr id="13" name="Picture 12">
            <a:extLst>
              <a:ext uri="{FF2B5EF4-FFF2-40B4-BE49-F238E27FC236}">
                <a16:creationId xmlns:a16="http://schemas.microsoft.com/office/drawing/2014/main" id="{1387E4F9-E139-E91E-CED6-A3D6F14E59CA}"/>
              </a:ext>
            </a:extLst>
          </p:cNvPr>
          <p:cNvPicPr>
            <a:picLocks noChangeAspect="1"/>
          </p:cNvPicPr>
          <p:nvPr/>
        </p:nvPicPr>
        <p:blipFill>
          <a:blip r:embed="rId4"/>
          <a:stretch>
            <a:fillRect/>
          </a:stretch>
        </p:blipFill>
        <p:spPr>
          <a:xfrm>
            <a:off x="3180177" y="4858247"/>
            <a:ext cx="731520" cy="731520"/>
          </a:xfrm>
          <a:prstGeom prst="rect">
            <a:avLst/>
          </a:prstGeom>
        </p:spPr>
      </p:pic>
      <p:pic>
        <p:nvPicPr>
          <p:cNvPr id="14" name="Picture 13">
            <a:extLst>
              <a:ext uri="{FF2B5EF4-FFF2-40B4-BE49-F238E27FC236}">
                <a16:creationId xmlns:a16="http://schemas.microsoft.com/office/drawing/2014/main" id="{0A379299-218B-CDFF-A673-CDFC2FC311D7}"/>
              </a:ext>
            </a:extLst>
          </p:cNvPr>
          <p:cNvPicPr>
            <a:picLocks noChangeAspect="1"/>
          </p:cNvPicPr>
          <p:nvPr/>
        </p:nvPicPr>
        <p:blipFill>
          <a:blip r:embed="rId5"/>
          <a:stretch>
            <a:fillRect/>
          </a:stretch>
        </p:blipFill>
        <p:spPr>
          <a:xfrm>
            <a:off x="4268912" y="4858247"/>
            <a:ext cx="733139" cy="731520"/>
          </a:xfrm>
          <a:prstGeom prst="rect">
            <a:avLst/>
          </a:prstGeom>
        </p:spPr>
      </p:pic>
      <p:pic>
        <p:nvPicPr>
          <p:cNvPr id="20" name="Picture 19">
            <a:extLst>
              <a:ext uri="{FF2B5EF4-FFF2-40B4-BE49-F238E27FC236}">
                <a16:creationId xmlns:a16="http://schemas.microsoft.com/office/drawing/2014/main" id="{B69717CF-56F8-469C-F3D5-3E03763DA227}"/>
              </a:ext>
            </a:extLst>
          </p:cNvPr>
          <p:cNvPicPr>
            <a:picLocks noChangeAspect="1"/>
          </p:cNvPicPr>
          <p:nvPr/>
        </p:nvPicPr>
        <p:blipFill>
          <a:blip r:embed="rId4"/>
          <a:stretch>
            <a:fillRect/>
          </a:stretch>
        </p:blipFill>
        <p:spPr>
          <a:xfrm>
            <a:off x="5495888" y="4843423"/>
            <a:ext cx="731520" cy="731520"/>
          </a:xfrm>
          <a:prstGeom prst="rect">
            <a:avLst/>
          </a:prstGeom>
        </p:spPr>
      </p:pic>
      <p:pic>
        <p:nvPicPr>
          <p:cNvPr id="23" name="Picture 22">
            <a:extLst>
              <a:ext uri="{FF2B5EF4-FFF2-40B4-BE49-F238E27FC236}">
                <a16:creationId xmlns:a16="http://schemas.microsoft.com/office/drawing/2014/main" id="{D2505A48-D4B9-3B5F-7258-AF9F01942715}"/>
              </a:ext>
            </a:extLst>
          </p:cNvPr>
          <p:cNvPicPr>
            <a:picLocks noChangeAspect="1"/>
          </p:cNvPicPr>
          <p:nvPr/>
        </p:nvPicPr>
        <p:blipFill>
          <a:blip r:embed="rId5"/>
          <a:stretch>
            <a:fillRect/>
          </a:stretch>
        </p:blipFill>
        <p:spPr>
          <a:xfrm>
            <a:off x="6485479" y="4843423"/>
            <a:ext cx="733139" cy="731520"/>
          </a:xfrm>
          <a:prstGeom prst="rect">
            <a:avLst/>
          </a:prstGeom>
        </p:spPr>
      </p:pic>
      <p:sp>
        <p:nvSpPr>
          <p:cNvPr id="26" name="Rectangle 25">
            <a:extLst>
              <a:ext uri="{FF2B5EF4-FFF2-40B4-BE49-F238E27FC236}">
                <a16:creationId xmlns:a16="http://schemas.microsoft.com/office/drawing/2014/main" id="{986E43C0-08D0-1C2A-7024-6E3F9BB1CA21}"/>
              </a:ext>
            </a:extLst>
          </p:cNvPr>
          <p:cNvSpPr/>
          <p:nvPr/>
        </p:nvSpPr>
        <p:spPr>
          <a:xfrm>
            <a:off x="5485546" y="4858247"/>
            <a:ext cx="731520" cy="731520"/>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9D8A5BD-DDE2-FEAF-E2DC-A692B0573A41}"/>
              </a:ext>
            </a:extLst>
          </p:cNvPr>
          <p:cNvSpPr txBox="1"/>
          <p:nvPr/>
        </p:nvSpPr>
        <p:spPr>
          <a:xfrm>
            <a:off x="3858076" y="5045869"/>
            <a:ext cx="711486" cy="400110"/>
          </a:xfrm>
          <a:prstGeom prst="rect">
            <a:avLst/>
          </a:prstGeom>
          <a:no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&lt;=</a:t>
            </a:r>
            <a:endParaRPr lang="en-US" sz="2000" dirty="0"/>
          </a:p>
        </p:txBody>
      </p:sp>
      <p:pic>
        <p:nvPicPr>
          <p:cNvPr id="19" name="Picture 18">
            <a:extLst>
              <a:ext uri="{FF2B5EF4-FFF2-40B4-BE49-F238E27FC236}">
                <a16:creationId xmlns:a16="http://schemas.microsoft.com/office/drawing/2014/main" id="{AF55CB2C-997E-41B6-763D-B325AF8CFA71}"/>
              </a:ext>
            </a:extLst>
          </p:cNvPr>
          <p:cNvPicPr>
            <a:picLocks noChangeAspect="1"/>
          </p:cNvPicPr>
          <p:nvPr/>
        </p:nvPicPr>
        <p:blipFill>
          <a:blip r:embed="rId6"/>
          <a:stretch>
            <a:fillRect/>
          </a:stretch>
        </p:blipFill>
        <p:spPr>
          <a:xfrm>
            <a:off x="3787179" y="5776958"/>
            <a:ext cx="447906" cy="666112"/>
          </a:xfrm>
          <a:prstGeom prst="rect">
            <a:avLst/>
          </a:prstGeom>
        </p:spPr>
      </p:pic>
    </p:spTree>
    <p:extLst>
      <p:ext uri="{BB962C8B-B14F-4D97-AF65-F5344CB8AC3E}">
        <p14:creationId xmlns:p14="http://schemas.microsoft.com/office/powerpoint/2010/main" val="1066637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Outcome learning</a:t>
            </a:r>
          </a:p>
        </p:txBody>
      </p:sp>
    </p:spTree>
    <p:extLst>
      <p:ext uri="{BB962C8B-B14F-4D97-AF65-F5344CB8AC3E}">
        <p14:creationId xmlns:p14="http://schemas.microsoft.com/office/powerpoint/2010/main" val="329272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460798" y="1249035"/>
            <a:ext cx="11350201" cy="3170099"/>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Are you ready to find out how well your selected photographs did at the auction?</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We will show you whether each photograph you chose was sold with a </a:t>
            </a:r>
          </a:p>
          <a:p>
            <a:pPr algn="ctr"/>
            <a:r>
              <a:rPr lang="en-US" sz="2500" dirty="0">
                <a:solidFill>
                  <a:schemeClr val="bg1"/>
                </a:solidFill>
                <a:latin typeface="Arial" panose="020B0604020202020204" pitchFamily="34" charset="0"/>
                <a:cs typeface="Arial" panose="020B0604020202020204" pitchFamily="34" charset="0"/>
              </a:rPr>
              <a:t>GAIN (sold higher than the price you paid for it – signaled by the $100 bill), </a:t>
            </a:r>
          </a:p>
          <a:p>
            <a:pPr algn="ctr"/>
            <a:r>
              <a:rPr lang="en-US" sz="2500" dirty="0">
                <a:solidFill>
                  <a:schemeClr val="bg1"/>
                </a:solidFill>
                <a:latin typeface="Arial" panose="020B0604020202020204" pitchFamily="34" charset="0"/>
                <a:cs typeface="Arial" panose="020B0604020202020204" pitchFamily="34" charset="0"/>
              </a:rPr>
              <a:t>or with NO GAIN (no earnings, signaled by the scrambled image). </a:t>
            </a:r>
          </a:p>
          <a:p>
            <a:pPr algn="ctr"/>
            <a:endParaRPr lang="en-US" sz="2500" dirty="0">
              <a:solidFill>
                <a:schemeClr val="bg1"/>
              </a:solidFill>
              <a:latin typeface="Arial" panose="020B0604020202020204" pitchFamily="34" charset="0"/>
              <a:cs typeface="Arial" panose="020B0604020202020204" pitchFamily="34" charset="0"/>
            </a:endParaRPr>
          </a:p>
          <a:p>
            <a:pPr algn="ctr"/>
            <a:endParaRPr lang="en-US" sz="2500" dirty="0">
              <a:solidFill>
                <a:schemeClr val="bg1"/>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44F1BB02-F9FB-C363-F906-74AA19D2A1F5}"/>
              </a:ext>
            </a:extLst>
          </p:cNvPr>
          <p:cNvGrpSpPr>
            <a:grpSpLocks noChangeAspect="1"/>
          </p:cNvGrpSpPr>
          <p:nvPr/>
        </p:nvGrpSpPr>
        <p:grpSpPr>
          <a:xfrm>
            <a:off x="380999" y="4648174"/>
            <a:ext cx="11430000" cy="1554699"/>
            <a:chOff x="152399" y="3832858"/>
            <a:chExt cx="11874501" cy="1615160"/>
          </a:xfrm>
        </p:grpSpPr>
        <p:sp>
          <p:nvSpPr>
            <p:cNvPr id="89" name="Rectangle 88">
              <a:extLst>
                <a:ext uri="{FF2B5EF4-FFF2-40B4-BE49-F238E27FC236}">
                  <a16:creationId xmlns:a16="http://schemas.microsoft.com/office/drawing/2014/main" id="{94F07C71-6259-F83A-6049-C6DC0F6A83D2}"/>
                </a:ext>
              </a:extLst>
            </p:cNvPr>
            <p:cNvSpPr/>
            <p:nvPr/>
          </p:nvSpPr>
          <p:spPr>
            <a:xfrm>
              <a:off x="152399"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90" name="Picture 89">
              <a:extLst>
                <a:ext uri="{FF2B5EF4-FFF2-40B4-BE49-F238E27FC236}">
                  <a16:creationId xmlns:a16="http://schemas.microsoft.com/office/drawing/2014/main" id="{DDB06157-7D3C-57E3-5CF9-CF5741D26A57}"/>
                </a:ext>
              </a:extLst>
            </p:cNvPr>
            <p:cNvPicPr>
              <a:picLocks/>
            </p:cNvPicPr>
            <p:nvPr/>
          </p:nvPicPr>
          <p:blipFill>
            <a:blip r:embed="rId3"/>
            <a:stretch>
              <a:fillRect/>
            </a:stretch>
          </p:blipFill>
          <p:spPr>
            <a:xfrm>
              <a:off x="528225" y="4577589"/>
              <a:ext cx="635192" cy="633279"/>
            </a:xfrm>
            <a:prstGeom prst="rect">
              <a:avLst/>
            </a:prstGeom>
          </p:spPr>
        </p:pic>
        <p:sp>
          <p:nvSpPr>
            <p:cNvPr id="91" name="Rectangle 90">
              <a:extLst>
                <a:ext uri="{FF2B5EF4-FFF2-40B4-BE49-F238E27FC236}">
                  <a16:creationId xmlns:a16="http://schemas.microsoft.com/office/drawing/2014/main" id="{86EB20C6-B0B4-2447-2B31-7B24E7D057D0}"/>
                </a:ext>
              </a:extLst>
            </p:cNvPr>
            <p:cNvSpPr/>
            <p:nvPr/>
          </p:nvSpPr>
          <p:spPr>
            <a:xfrm>
              <a:off x="1648666"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92" name="TextBox 91">
              <a:extLst>
                <a:ext uri="{FF2B5EF4-FFF2-40B4-BE49-F238E27FC236}">
                  <a16:creationId xmlns:a16="http://schemas.microsoft.com/office/drawing/2014/main" id="{81AC5120-C512-FE07-ADC7-42ECAD54EEA3}"/>
                </a:ext>
              </a:extLst>
            </p:cNvPr>
            <p:cNvSpPr txBox="1"/>
            <p:nvPr/>
          </p:nvSpPr>
          <p:spPr>
            <a:xfrm>
              <a:off x="2181543"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93" name="Rectangle 92">
              <a:extLst>
                <a:ext uri="{FF2B5EF4-FFF2-40B4-BE49-F238E27FC236}">
                  <a16:creationId xmlns:a16="http://schemas.microsoft.com/office/drawing/2014/main" id="{D2A638C5-97F2-281C-5FE3-6FC3F2E62E52}"/>
                </a:ext>
              </a:extLst>
            </p:cNvPr>
            <p:cNvSpPr/>
            <p:nvPr/>
          </p:nvSpPr>
          <p:spPr>
            <a:xfrm>
              <a:off x="3157654"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94" name="Rectangle 93">
              <a:extLst>
                <a:ext uri="{FF2B5EF4-FFF2-40B4-BE49-F238E27FC236}">
                  <a16:creationId xmlns:a16="http://schemas.microsoft.com/office/drawing/2014/main" id="{D4E8DAE9-00B9-BA45-DB9B-645842768C55}"/>
                </a:ext>
              </a:extLst>
            </p:cNvPr>
            <p:cNvSpPr/>
            <p:nvPr/>
          </p:nvSpPr>
          <p:spPr>
            <a:xfrm>
              <a:off x="4653920"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95" name="TextBox 94">
              <a:extLst>
                <a:ext uri="{FF2B5EF4-FFF2-40B4-BE49-F238E27FC236}">
                  <a16:creationId xmlns:a16="http://schemas.microsoft.com/office/drawing/2014/main" id="{D76EA042-17BD-6152-C18E-69740F9AC736}"/>
                </a:ext>
              </a:extLst>
            </p:cNvPr>
            <p:cNvSpPr txBox="1"/>
            <p:nvPr/>
          </p:nvSpPr>
          <p:spPr>
            <a:xfrm>
              <a:off x="5186798"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96" name="Rectangle 95">
              <a:extLst>
                <a:ext uri="{FF2B5EF4-FFF2-40B4-BE49-F238E27FC236}">
                  <a16:creationId xmlns:a16="http://schemas.microsoft.com/office/drawing/2014/main" id="{FD163612-F6AF-E207-0C92-493BF08DFF8F}"/>
                </a:ext>
              </a:extLst>
            </p:cNvPr>
            <p:cNvSpPr/>
            <p:nvPr/>
          </p:nvSpPr>
          <p:spPr>
            <a:xfrm>
              <a:off x="6147535"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97" name="Rectangle 96">
              <a:extLst>
                <a:ext uri="{FF2B5EF4-FFF2-40B4-BE49-F238E27FC236}">
                  <a16:creationId xmlns:a16="http://schemas.microsoft.com/office/drawing/2014/main" id="{34CBAE22-54C6-0557-6422-478B919087AD}"/>
                </a:ext>
              </a:extLst>
            </p:cNvPr>
            <p:cNvSpPr/>
            <p:nvPr/>
          </p:nvSpPr>
          <p:spPr>
            <a:xfrm>
              <a:off x="7643802"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98" name="TextBox 97">
              <a:extLst>
                <a:ext uri="{FF2B5EF4-FFF2-40B4-BE49-F238E27FC236}">
                  <a16:creationId xmlns:a16="http://schemas.microsoft.com/office/drawing/2014/main" id="{E48E07E7-2D9A-80DF-5C53-9D17823695A5}"/>
                </a:ext>
              </a:extLst>
            </p:cNvPr>
            <p:cNvSpPr txBox="1"/>
            <p:nvPr/>
          </p:nvSpPr>
          <p:spPr>
            <a:xfrm>
              <a:off x="8176679"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99" name="Rectangle 98">
              <a:extLst>
                <a:ext uri="{FF2B5EF4-FFF2-40B4-BE49-F238E27FC236}">
                  <a16:creationId xmlns:a16="http://schemas.microsoft.com/office/drawing/2014/main" id="{E23535AB-3E52-6DB1-4054-63286D820DF2}"/>
                </a:ext>
              </a:extLst>
            </p:cNvPr>
            <p:cNvSpPr/>
            <p:nvPr/>
          </p:nvSpPr>
          <p:spPr>
            <a:xfrm>
              <a:off x="9143789"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00" name="Rectangle 99">
              <a:extLst>
                <a:ext uri="{FF2B5EF4-FFF2-40B4-BE49-F238E27FC236}">
                  <a16:creationId xmlns:a16="http://schemas.microsoft.com/office/drawing/2014/main" id="{E52CB459-064F-1900-0E8E-1D3F87E31925}"/>
                </a:ext>
              </a:extLst>
            </p:cNvPr>
            <p:cNvSpPr/>
            <p:nvPr/>
          </p:nvSpPr>
          <p:spPr>
            <a:xfrm>
              <a:off x="10640056" y="4303389"/>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01" name="TextBox 100">
              <a:extLst>
                <a:ext uri="{FF2B5EF4-FFF2-40B4-BE49-F238E27FC236}">
                  <a16:creationId xmlns:a16="http://schemas.microsoft.com/office/drawing/2014/main" id="{82814472-2502-3523-03C5-1741931C8D96}"/>
                </a:ext>
              </a:extLst>
            </p:cNvPr>
            <p:cNvSpPr txBox="1"/>
            <p:nvPr/>
          </p:nvSpPr>
          <p:spPr>
            <a:xfrm>
              <a:off x="11172934" y="4651959"/>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102" name="Picture 101">
              <a:extLst>
                <a:ext uri="{FF2B5EF4-FFF2-40B4-BE49-F238E27FC236}">
                  <a16:creationId xmlns:a16="http://schemas.microsoft.com/office/drawing/2014/main" id="{BEFFB9CC-1575-C218-B1AD-60F23F5A41C2}"/>
                </a:ext>
              </a:extLst>
            </p:cNvPr>
            <p:cNvPicPr>
              <a:picLocks noChangeAspect="1"/>
            </p:cNvPicPr>
            <p:nvPr/>
          </p:nvPicPr>
          <p:blipFill>
            <a:blip r:embed="rId4"/>
            <a:stretch>
              <a:fillRect/>
            </a:stretch>
          </p:blipFill>
          <p:spPr>
            <a:xfrm>
              <a:off x="3337315" y="4669854"/>
              <a:ext cx="1087929" cy="448747"/>
            </a:xfrm>
            <a:prstGeom prst="rect">
              <a:avLst/>
            </a:prstGeom>
          </p:spPr>
        </p:pic>
        <p:pic>
          <p:nvPicPr>
            <p:cNvPr id="103" name="Picture 102">
              <a:extLst>
                <a:ext uri="{FF2B5EF4-FFF2-40B4-BE49-F238E27FC236}">
                  <a16:creationId xmlns:a16="http://schemas.microsoft.com/office/drawing/2014/main" id="{84B084D5-E311-671C-744D-1E5F7A472B1D}"/>
                </a:ext>
              </a:extLst>
            </p:cNvPr>
            <p:cNvPicPr>
              <a:picLocks noChangeAspect="1"/>
            </p:cNvPicPr>
            <p:nvPr/>
          </p:nvPicPr>
          <p:blipFill>
            <a:blip r:embed="rId5"/>
            <a:stretch>
              <a:fillRect/>
            </a:stretch>
          </p:blipFill>
          <p:spPr>
            <a:xfrm>
              <a:off x="9294084" y="4659924"/>
              <a:ext cx="1086254" cy="448056"/>
            </a:xfrm>
            <a:prstGeom prst="rect">
              <a:avLst/>
            </a:prstGeom>
          </p:spPr>
        </p:pic>
        <p:pic>
          <p:nvPicPr>
            <p:cNvPr id="104" name="Picture 103">
              <a:extLst>
                <a:ext uri="{FF2B5EF4-FFF2-40B4-BE49-F238E27FC236}">
                  <a16:creationId xmlns:a16="http://schemas.microsoft.com/office/drawing/2014/main" id="{F6662789-1ADD-11A6-8E1E-FF1D8E18A44C}"/>
                </a:ext>
              </a:extLst>
            </p:cNvPr>
            <p:cNvPicPr>
              <a:picLocks noChangeAspect="1"/>
            </p:cNvPicPr>
            <p:nvPr/>
          </p:nvPicPr>
          <p:blipFill>
            <a:blip r:embed="rId6"/>
            <a:stretch>
              <a:fillRect/>
            </a:stretch>
          </p:blipFill>
          <p:spPr>
            <a:xfrm>
              <a:off x="6548690" y="4555661"/>
              <a:ext cx="640682" cy="640080"/>
            </a:xfrm>
            <a:prstGeom prst="rect">
              <a:avLst/>
            </a:prstGeom>
          </p:spPr>
        </p:pic>
        <p:sp>
          <p:nvSpPr>
            <p:cNvPr id="105" name="Rectangle 104">
              <a:extLst>
                <a:ext uri="{FF2B5EF4-FFF2-40B4-BE49-F238E27FC236}">
                  <a16:creationId xmlns:a16="http://schemas.microsoft.com/office/drawing/2014/main" id="{C3D1D7CC-C2D3-1D30-C871-6EC3AB170341}"/>
                </a:ext>
              </a:extLst>
            </p:cNvPr>
            <p:cNvSpPr/>
            <p:nvPr/>
          </p:nvSpPr>
          <p:spPr>
            <a:xfrm>
              <a:off x="337624" y="3832858"/>
              <a:ext cx="1040768" cy="769441"/>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GAIN</a:t>
              </a:r>
            </a:p>
            <a:p>
              <a:pPr algn="ctr"/>
              <a:endParaRPr lang="en-US" sz="2200" dirty="0">
                <a:solidFill>
                  <a:schemeClr val="bg1"/>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E9ADAC8E-D664-C39B-C2A3-B9DF98C51B61}"/>
                </a:ext>
              </a:extLst>
            </p:cNvPr>
            <p:cNvSpPr/>
            <p:nvPr/>
          </p:nvSpPr>
          <p:spPr>
            <a:xfrm>
              <a:off x="5985074" y="3847187"/>
              <a:ext cx="1730365" cy="769441"/>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NO GAIN</a:t>
              </a:r>
            </a:p>
            <a:p>
              <a:pPr algn="ctr"/>
              <a:endParaRPr lang="en-US" sz="22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0628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498104" y="1277008"/>
            <a:ext cx="11270403" cy="2785378"/>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We will also tell you at the end of this phase whether you earned bonus payment from your decisions (remember, one of those will be played out for real earning).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b="1" dirty="0">
                <a:solidFill>
                  <a:schemeClr val="bg1"/>
                </a:solidFill>
                <a:latin typeface="Arial" panose="020B0604020202020204" pitchFamily="34" charset="0"/>
                <a:cs typeface="Arial" panose="020B0604020202020204" pitchFamily="34" charset="0"/>
              </a:rPr>
              <a:t>Later in the experiment, this information will help you earn more bonus money.</a:t>
            </a:r>
          </a:p>
          <a:p>
            <a:pPr algn="ctr"/>
            <a:endParaRPr lang="en-US" sz="2500" dirty="0">
              <a:solidFill>
                <a:schemeClr val="bg1"/>
              </a:solidFill>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EDD49A74-4341-0A7C-7C4F-640E2D7020D2}"/>
              </a:ext>
            </a:extLst>
          </p:cNvPr>
          <p:cNvGrpSpPr>
            <a:grpSpLocks noChangeAspect="1"/>
          </p:cNvGrpSpPr>
          <p:nvPr/>
        </p:nvGrpSpPr>
        <p:grpSpPr>
          <a:xfrm>
            <a:off x="380999" y="4648174"/>
            <a:ext cx="11430000" cy="1554699"/>
            <a:chOff x="152399" y="3832858"/>
            <a:chExt cx="11874501" cy="1615160"/>
          </a:xfrm>
        </p:grpSpPr>
        <p:sp>
          <p:nvSpPr>
            <p:cNvPr id="59" name="Rectangle 58">
              <a:extLst>
                <a:ext uri="{FF2B5EF4-FFF2-40B4-BE49-F238E27FC236}">
                  <a16:creationId xmlns:a16="http://schemas.microsoft.com/office/drawing/2014/main" id="{D837E28C-A896-0666-6F51-70FE4D3E51D8}"/>
                </a:ext>
              </a:extLst>
            </p:cNvPr>
            <p:cNvSpPr/>
            <p:nvPr/>
          </p:nvSpPr>
          <p:spPr>
            <a:xfrm>
              <a:off x="152399"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60" name="Picture 59">
              <a:extLst>
                <a:ext uri="{FF2B5EF4-FFF2-40B4-BE49-F238E27FC236}">
                  <a16:creationId xmlns:a16="http://schemas.microsoft.com/office/drawing/2014/main" id="{B7E9248E-8C58-7EE3-451F-9A2BECBFE981}"/>
                </a:ext>
              </a:extLst>
            </p:cNvPr>
            <p:cNvPicPr>
              <a:picLocks/>
            </p:cNvPicPr>
            <p:nvPr/>
          </p:nvPicPr>
          <p:blipFill>
            <a:blip r:embed="rId3"/>
            <a:stretch>
              <a:fillRect/>
            </a:stretch>
          </p:blipFill>
          <p:spPr>
            <a:xfrm>
              <a:off x="528225" y="4577589"/>
              <a:ext cx="635192" cy="633279"/>
            </a:xfrm>
            <a:prstGeom prst="rect">
              <a:avLst/>
            </a:prstGeom>
          </p:spPr>
        </p:pic>
        <p:sp>
          <p:nvSpPr>
            <p:cNvPr id="61" name="Rectangle 60">
              <a:extLst>
                <a:ext uri="{FF2B5EF4-FFF2-40B4-BE49-F238E27FC236}">
                  <a16:creationId xmlns:a16="http://schemas.microsoft.com/office/drawing/2014/main" id="{0B346BCC-F7A9-FDA1-F556-AF293D2FDFFE}"/>
                </a:ext>
              </a:extLst>
            </p:cNvPr>
            <p:cNvSpPr/>
            <p:nvPr/>
          </p:nvSpPr>
          <p:spPr>
            <a:xfrm>
              <a:off x="1648666"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62" name="TextBox 61">
              <a:extLst>
                <a:ext uri="{FF2B5EF4-FFF2-40B4-BE49-F238E27FC236}">
                  <a16:creationId xmlns:a16="http://schemas.microsoft.com/office/drawing/2014/main" id="{7C1AB46C-D4D5-2829-F8AF-B9FD7C7AB2D8}"/>
                </a:ext>
              </a:extLst>
            </p:cNvPr>
            <p:cNvSpPr txBox="1"/>
            <p:nvPr/>
          </p:nvSpPr>
          <p:spPr>
            <a:xfrm>
              <a:off x="2181543"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63" name="Rectangle 62">
              <a:extLst>
                <a:ext uri="{FF2B5EF4-FFF2-40B4-BE49-F238E27FC236}">
                  <a16:creationId xmlns:a16="http://schemas.microsoft.com/office/drawing/2014/main" id="{35569023-9EB4-C156-77C6-82C490AE5168}"/>
                </a:ext>
              </a:extLst>
            </p:cNvPr>
            <p:cNvSpPr/>
            <p:nvPr/>
          </p:nvSpPr>
          <p:spPr>
            <a:xfrm>
              <a:off x="3157654"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64" name="Rectangle 63">
              <a:extLst>
                <a:ext uri="{FF2B5EF4-FFF2-40B4-BE49-F238E27FC236}">
                  <a16:creationId xmlns:a16="http://schemas.microsoft.com/office/drawing/2014/main" id="{C14902F0-2E12-320B-777F-8B31BFB91B2A}"/>
                </a:ext>
              </a:extLst>
            </p:cNvPr>
            <p:cNvSpPr/>
            <p:nvPr/>
          </p:nvSpPr>
          <p:spPr>
            <a:xfrm>
              <a:off x="4653920"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65" name="TextBox 64">
              <a:extLst>
                <a:ext uri="{FF2B5EF4-FFF2-40B4-BE49-F238E27FC236}">
                  <a16:creationId xmlns:a16="http://schemas.microsoft.com/office/drawing/2014/main" id="{012BF34C-47FC-50BF-374E-10F2ABA84C28}"/>
                </a:ext>
              </a:extLst>
            </p:cNvPr>
            <p:cNvSpPr txBox="1"/>
            <p:nvPr/>
          </p:nvSpPr>
          <p:spPr>
            <a:xfrm>
              <a:off x="5186798"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66" name="Rectangle 65">
              <a:extLst>
                <a:ext uri="{FF2B5EF4-FFF2-40B4-BE49-F238E27FC236}">
                  <a16:creationId xmlns:a16="http://schemas.microsoft.com/office/drawing/2014/main" id="{AA446445-B48C-00B6-EE07-8F415AA2C780}"/>
                </a:ext>
              </a:extLst>
            </p:cNvPr>
            <p:cNvSpPr/>
            <p:nvPr/>
          </p:nvSpPr>
          <p:spPr>
            <a:xfrm>
              <a:off x="6147535"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67" name="Rectangle 66">
              <a:extLst>
                <a:ext uri="{FF2B5EF4-FFF2-40B4-BE49-F238E27FC236}">
                  <a16:creationId xmlns:a16="http://schemas.microsoft.com/office/drawing/2014/main" id="{1F754AF5-DB70-6536-03F8-915F47F123EE}"/>
                </a:ext>
              </a:extLst>
            </p:cNvPr>
            <p:cNvSpPr/>
            <p:nvPr/>
          </p:nvSpPr>
          <p:spPr>
            <a:xfrm>
              <a:off x="7643802"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68" name="TextBox 67">
              <a:extLst>
                <a:ext uri="{FF2B5EF4-FFF2-40B4-BE49-F238E27FC236}">
                  <a16:creationId xmlns:a16="http://schemas.microsoft.com/office/drawing/2014/main" id="{29FEC8CF-D30F-5095-22C9-2EE10C7E615E}"/>
                </a:ext>
              </a:extLst>
            </p:cNvPr>
            <p:cNvSpPr txBox="1"/>
            <p:nvPr/>
          </p:nvSpPr>
          <p:spPr>
            <a:xfrm>
              <a:off x="8176679"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69" name="Rectangle 68">
              <a:extLst>
                <a:ext uri="{FF2B5EF4-FFF2-40B4-BE49-F238E27FC236}">
                  <a16:creationId xmlns:a16="http://schemas.microsoft.com/office/drawing/2014/main" id="{1E60C61C-B06D-554F-4990-1E4B13137F3B}"/>
                </a:ext>
              </a:extLst>
            </p:cNvPr>
            <p:cNvSpPr/>
            <p:nvPr/>
          </p:nvSpPr>
          <p:spPr>
            <a:xfrm>
              <a:off x="9143789"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70" name="Rectangle 69">
              <a:extLst>
                <a:ext uri="{FF2B5EF4-FFF2-40B4-BE49-F238E27FC236}">
                  <a16:creationId xmlns:a16="http://schemas.microsoft.com/office/drawing/2014/main" id="{25A52F68-FD2A-21BC-9D9C-EE26BE770C70}"/>
                </a:ext>
              </a:extLst>
            </p:cNvPr>
            <p:cNvSpPr/>
            <p:nvPr/>
          </p:nvSpPr>
          <p:spPr>
            <a:xfrm>
              <a:off x="10640056" y="4303389"/>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71" name="TextBox 70">
              <a:extLst>
                <a:ext uri="{FF2B5EF4-FFF2-40B4-BE49-F238E27FC236}">
                  <a16:creationId xmlns:a16="http://schemas.microsoft.com/office/drawing/2014/main" id="{3AB86F2E-1977-E1EB-9629-3CE845E50C1C}"/>
                </a:ext>
              </a:extLst>
            </p:cNvPr>
            <p:cNvSpPr txBox="1"/>
            <p:nvPr/>
          </p:nvSpPr>
          <p:spPr>
            <a:xfrm>
              <a:off x="11172934" y="4651959"/>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72" name="Picture 71">
              <a:extLst>
                <a:ext uri="{FF2B5EF4-FFF2-40B4-BE49-F238E27FC236}">
                  <a16:creationId xmlns:a16="http://schemas.microsoft.com/office/drawing/2014/main" id="{01018D53-A2A6-9326-06EE-421CD37C684A}"/>
                </a:ext>
              </a:extLst>
            </p:cNvPr>
            <p:cNvPicPr>
              <a:picLocks noChangeAspect="1"/>
            </p:cNvPicPr>
            <p:nvPr/>
          </p:nvPicPr>
          <p:blipFill>
            <a:blip r:embed="rId4"/>
            <a:stretch>
              <a:fillRect/>
            </a:stretch>
          </p:blipFill>
          <p:spPr>
            <a:xfrm>
              <a:off x="3337315" y="4669854"/>
              <a:ext cx="1087929" cy="448747"/>
            </a:xfrm>
            <a:prstGeom prst="rect">
              <a:avLst/>
            </a:prstGeom>
          </p:spPr>
        </p:pic>
        <p:pic>
          <p:nvPicPr>
            <p:cNvPr id="73" name="Picture 72">
              <a:extLst>
                <a:ext uri="{FF2B5EF4-FFF2-40B4-BE49-F238E27FC236}">
                  <a16:creationId xmlns:a16="http://schemas.microsoft.com/office/drawing/2014/main" id="{A43F4524-0BD5-C590-CBCD-D6F69B2BD1B0}"/>
                </a:ext>
              </a:extLst>
            </p:cNvPr>
            <p:cNvPicPr>
              <a:picLocks noChangeAspect="1"/>
            </p:cNvPicPr>
            <p:nvPr/>
          </p:nvPicPr>
          <p:blipFill>
            <a:blip r:embed="rId5"/>
            <a:stretch>
              <a:fillRect/>
            </a:stretch>
          </p:blipFill>
          <p:spPr>
            <a:xfrm>
              <a:off x="9294084" y="4659924"/>
              <a:ext cx="1086254" cy="448056"/>
            </a:xfrm>
            <a:prstGeom prst="rect">
              <a:avLst/>
            </a:prstGeom>
          </p:spPr>
        </p:pic>
        <p:pic>
          <p:nvPicPr>
            <p:cNvPr id="74" name="Picture 73">
              <a:extLst>
                <a:ext uri="{FF2B5EF4-FFF2-40B4-BE49-F238E27FC236}">
                  <a16:creationId xmlns:a16="http://schemas.microsoft.com/office/drawing/2014/main" id="{1E0F3FF7-EDA3-25D9-2A58-B846F246D081}"/>
                </a:ext>
              </a:extLst>
            </p:cNvPr>
            <p:cNvPicPr>
              <a:picLocks noChangeAspect="1"/>
            </p:cNvPicPr>
            <p:nvPr/>
          </p:nvPicPr>
          <p:blipFill>
            <a:blip r:embed="rId6"/>
            <a:stretch>
              <a:fillRect/>
            </a:stretch>
          </p:blipFill>
          <p:spPr>
            <a:xfrm>
              <a:off x="6548690" y="4555661"/>
              <a:ext cx="640682" cy="640080"/>
            </a:xfrm>
            <a:prstGeom prst="rect">
              <a:avLst/>
            </a:prstGeom>
          </p:spPr>
        </p:pic>
        <p:sp>
          <p:nvSpPr>
            <p:cNvPr id="75" name="Rectangle 74">
              <a:extLst>
                <a:ext uri="{FF2B5EF4-FFF2-40B4-BE49-F238E27FC236}">
                  <a16:creationId xmlns:a16="http://schemas.microsoft.com/office/drawing/2014/main" id="{6B8D3E94-7630-F4F4-C6B5-5F2BC1932F21}"/>
                </a:ext>
              </a:extLst>
            </p:cNvPr>
            <p:cNvSpPr/>
            <p:nvPr/>
          </p:nvSpPr>
          <p:spPr>
            <a:xfrm>
              <a:off x="337624" y="3832858"/>
              <a:ext cx="1040768" cy="769441"/>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GAIN</a:t>
              </a:r>
            </a:p>
            <a:p>
              <a:pPr algn="ctr"/>
              <a:endParaRPr lang="en-US" sz="2200" dirty="0">
                <a:solidFill>
                  <a:schemeClr val="bg1"/>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CBB6E1C4-CAB9-C044-932A-EBD47E429096}"/>
                </a:ext>
              </a:extLst>
            </p:cNvPr>
            <p:cNvSpPr/>
            <p:nvPr/>
          </p:nvSpPr>
          <p:spPr>
            <a:xfrm>
              <a:off x="5985074" y="3847187"/>
              <a:ext cx="1730365" cy="769441"/>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NO GAIN</a:t>
              </a:r>
            </a:p>
            <a:p>
              <a:pPr algn="ctr"/>
              <a:endParaRPr lang="en-US" sz="22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3097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460798" y="662759"/>
            <a:ext cx="11270403" cy="1246495"/>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To help you learn better, we will present the outcomes for your selected photographs several times. </a:t>
            </a:r>
          </a:p>
          <a:p>
            <a:pPr algn="ctr"/>
            <a:endParaRPr lang="en-US" sz="2500" dirty="0">
              <a:solidFill>
                <a:schemeClr val="bg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ED1EBAB2-3095-9A10-4568-209C5F87981E}"/>
              </a:ext>
            </a:extLst>
          </p:cNvPr>
          <p:cNvGrpSpPr>
            <a:grpSpLocks noChangeAspect="1"/>
          </p:cNvGrpSpPr>
          <p:nvPr/>
        </p:nvGrpSpPr>
        <p:grpSpPr>
          <a:xfrm>
            <a:off x="380999" y="4648174"/>
            <a:ext cx="11430000" cy="1554699"/>
            <a:chOff x="152399" y="3832858"/>
            <a:chExt cx="11874501" cy="1615160"/>
          </a:xfrm>
        </p:grpSpPr>
        <p:sp>
          <p:nvSpPr>
            <p:cNvPr id="7" name="Rectangle 6">
              <a:extLst>
                <a:ext uri="{FF2B5EF4-FFF2-40B4-BE49-F238E27FC236}">
                  <a16:creationId xmlns:a16="http://schemas.microsoft.com/office/drawing/2014/main" id="{770EF0E0-D0C5-E4C9-861E-F12856CA8C6C}"/>
                </a:ext>
              </a:extLst>
            </p:cNvPr>
            <p:cNvSpPr/>
            <p:nvPr/>
          </p:nvSpPr>
          <p:spPr>
            <a:xfrm>
              <a:off x="152399"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10" name="Picture 9">
              <a:extLst>
                <a:ext uri="{FF2B5EF4-FFF2-40B4-BE49-F238E27FC236}">
                  <a16:creationId xmlns:a16="http://schemas.microsoft.com/office/drawing/2014/main" id="{856AF7EF-0332-6A63-1315-DDFF79595890}"/>
                </a:ext>
              </a:extLst>
            </p:cNvPr>
            <p:cNvPicPr>
              <a:picLocks/>
            </p:cNvPicPr>
            <p:nvPr/>
          </p:nvPicPr>
          <p:blipFill>
            <a:blip r:embed="rId3"/>
            <a:stretch>
              <a:fillRect/>
            </a:stretch>
          </p:blipFill>
          <p:spPr>
            <a:xfrm>
              <a:off x="528225" y="4577589"/>
              <a:ext cx="635192" cy="633279"/>
            </a:xfrm>
            <a:prstGeom prst="rect">
              <a:avLst/>
            </a:prstGeom>
          </p:spPr>
        </p:pic>
        <p:sp>
          <p:nvSpPr>
            <p:cNvPr id="11" name="Rectangle 10">
              <a:extLst>
                <a:ext uri="{FF2B5EF4-FFF2-40B4-BE49-F238E27FC236}">
                  <a16:creationId xmlns:a16="http://schemas.microsoft.com/office/drawing/2014/main" id="{19DF0763-7D24-3212-36FF-45780A524F09}"/>
                </a:ext>
              </a:extLst>
            </p:cNvPr>
            <p:cNvSpPr/>
            <p:nvPr/>
          </p:nvSpPr>
          <p:spPr>
            <a:xfrm>
              <a:off x="1648666"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3" name="TextBox 12">
              <a:extLst>
                <a:ext uri="{FF2B5EF4-FFF2-40B4-BE49-F238E27FC236}">
                  <a16:creationId xmlns:a16="http://schemas.microsoft.com/office/drawing/2014/main" id="{BC891165-282C-D8A7-BFB5-1DD72D8CE2E9}"/>
                </a:ext>
              </a:extLst>
            </p:cNvPr>
            <p:cNvSpPr txBox="1"/>
            <p:nvPr/>
          </p:nvSpPr>
          <p:spPr>
            <a:xfrm>
              <a:off x="2181543"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16" name="Rectangle 15">
              <a:extLst>
                <a:ext uri="{FF2B5EF4-FFF2-40B4-BE49-F238E27FC236}">
                  <a16:creationId xmlns:a16="http://schemas.microsoft.com/office/drawing/2014/main" id="{01EFB9A4-15BA-4F4A-7BCB-C26A28B9B6B8}"/>
                </a:ext>
              </a:extLst>
            </p:cNvPr>
            <p:cNvSpPr/>
            <p:nvPr/>
          </p:nvSpPr>
          <p:spPr>
            <a:xfrm>
              <a:off x="3157654"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7" name="Rectangle 16">
              <a:extLst>
                <a:ext uri="{FF2B5EF4-FFF2-40B4-BE49-F238E27FC236}">
                  <a16:creationId xmlns:a16="http://schemas.microsoft.com/office/drawing/2014/main" id="{4A8F5193-2FE5-7E69-271A-82D703782DA6}"/>
                </a:ext>
              </a:extLst>
            </p:cNvPr>
            <p:cNvSpPr/>
            <p:nvPr/>
          </p:nvSpPr>
          <p:spPr>
            <a:xfrm>
              <a:off x="4653920"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9" name="TextBox 18">
              <a:extLst>
                <a:ext uri="{FF2B5EF4-FFF2-40B4-BE49-F238E27FC236}">
                  <a16:creationId xmlns:a16="http://schemas.microsoft.com/office/drawing/2014/main" id="{9D6D1DA9-E364-F534-96F4-BB31081C4773}"/>
                </a:ext>
              </a:extLst>
            </p:cNvPr>
            <p:cNvSpPr txBox="1"/>
            <p:nvPr/>
          </p:nvSpPr>
          <p:spPr>
            <a:xfrm>
              <a:off x="5186798"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20" name="Rectangle 19">
              <a:extLst>
                <a:ext uri="{FF2B5EF4-FFF2-40B4-BE49-F238E27FC236}">
                  <a16:creationId xmlns:a16="http://schemas.microsoft.com/office/drawing/2014/main" id="{97429CBC-B610-9E93-18D1-71B23EDAFF51}"/>
                </a:ext>
              </a:extLst>
            </p:cNvPr>
            <p:cNvSpPr/>
            <p:nvPr/>
          </p:nvSpPr>
          <p:spPr>
            <a:xfrm>
              <a:off x="6147535" y="4303391"/>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3" name="Rectangle 22">
              <a:extLst>
                <a:ext uri="{FF2B5EF4-FFF2-40B4-BE49-F238E27FC236}">
                  <a16:creationId xmlns:a16="http://schemas.microsoft.com/office/drawing/2014/main" id="{3C8104CB-34CF-ACFE-C689-7A9DD5B9E75F}"/>
                </a:ext>
              </a:extLst>
            </p:cNvPr>
            <p:cNvSpPr/>
            <p:nvPr/>
          </p:nvSpPr>
          <p:spPr>
            <a:xfrm>
              <a:off x="7643802"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6" name="TextBox 25">
              <a:extLst>
                <a:ext uri="{FF2B5EF4-FFF2-40B4-BE49-F238E27FC236}">
                  <a16:creationId xmlns:a16="http://schemas.microsoft.com/office/drawing/2014/main" id="{1B0A0AE2-3142-5EA8-85E9-9DC8801AACAC}"/>
                </a:ext>
              </a:extLst>
            </p:cNvPr>
            <p:cNvSpPr txBox="1"/>
            <p:nvPr/>
          </p:nvSpPr>
          <p:spPr>
            <a:xfrm>
              <a:off x="8176679" y="4651960"/>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27" name="Rectangle 26">
              <a:extLst>
                <a:ext uri="{FF2B5EF4-FFF2-40B4-BE49-F238E27FC236}">
                  <a16:creationId xmlns:a16="http://schemas.microsoft.com/office/drawing/2014/main" id="{ADDAA435-0E96-23A6-14F3-12DA65CF3C33}"/>
                </a:ext>
              </a:extLst>
            </p:cNvPr>
            <p:cNvSpPr/>
            <p:nvPr/>
          </p:nvSpPr>
          <p:spPr>
            <a:xfrm>
              <a:off x="9143789" y="4303390"/>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8" name="Rectangle 27">
              <a:extLst>
                <a:ext uri="{FF2B5EF4-FFF2-40B4-BE49-F238E27FC236}">
                  <a16:creationId xmlns:a16="http://schemas.microsoft.com/office/drawing/2014/main" id="{8E7A2A82-0C84-54C6-6CED-1635EC65E52F}"/>
                </a:ext>
              </a:extLst>
            </p:cNvPr>
            <p:cNvSpPr/>
            <p:nvPr/>
          </p:nvSpPr>
          <p:spPr>
            <a:xfrm>
              <a:off x="10640056" y="4303389"/>
              <a:ext cx="1386844" cy="114462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9" name="TextBox 28">
              <a:extLst>
                <a:ext uri="{FF2B5EF4-FFF2-40B4-BE49-F238E27FC236}">
                  <a16:creationId xmlns:a16="http://schemas.microsoft.com/office/drawing/2014/main" id="{8DBAA780-8059-1F0F-D3A2-FA36F9DF203C}"/>
                </a:ext>
              </a:extLst>
            </p:cNvPr>
            <p:cNvSpPr txBox="1"/>
            <p:nvPr/>
          </p:nvSpPr>
          <p:spPr>
            <a:xfrm>
              <a:off x="11172934" y="4651959"/>
              <a:ext cx="574694" cy="447485"/>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30" name="Picture 29">
              <a:extLst>
                <a:ext uri="{FF2B5EF4-FFF2-40B4-BE49-F238E27FC236}">
                  <a16:creationId xmlns:a16="http://schemas.microsoft.com/office/drawing/2014/main" id="{4BFFC163-8AFA-CF52-FCB8-FF773A867C2C}"/>
                </a:ext>
              </a:extLst>
            </p:cNvPr>
            <p:cNvPicPr>
              <a:picLocks noChangeAspect="1"/>
            </p:cNvPicPr>
            <p:nvPr/>
          </p:nvPicPr>
          <p:blipFill>
            <a:blip r:embed="rId4"/>
            <a:stretch>
              <a:fillRect/>
            </a:stretch>
          </p:blipFill>
          <p:spPr>
            <a:xfrm>
              <a:off x="3337315" y="4669854"/>
              <a:ext cx="1087929" cy="448747"/>
            </a:xfrm>
            <a:prstGeom prst="rect">
              <a:avLst/>
            </a:prstGeom>
          </p:spPr>
        </p:pic>
        <p:pic>
          <p:nvPicPr>
            <p:cNvPr id="31" name="Picture 30">
              <a:extLst>
                <a:ext uri="{FF2B5EF4-FFF2-40B4-BE49-F238E27FC236}">
                  <a16:creationId xmlns:a16="http://schemas.microsoft.com/office/drawing/2014/main" id="{68B07145-A6D9-76F7-79A0-7A996CA69FB5}"/>
                </a:ext>
              </a:extLst>
            </p:cNvPr>
            <p:cNvPicPr>
              <a:picLocks noChangeAspect="1"/>
            </p:cNvPicPr>
            <p:nvPr/>
          </p:nvPicPr>
          <p:blipFill>
            <a:blip r:embed="rId5"/>
            <a:stretch>
              <a:fillRect/>
            </a:stretch>
          </p:blipFill>
          <p:spPr>
            <a:xfrm>
              <a:off x="9294084" y="4659924"/>
              <a:ext cx="1086254" cy="448056"/>
            </a:xfrm>
            <a:prstGeom prst="rect">
              <a:avLst/>
            </a:prstGeom>
          </p:spPr>
        </p:pic>
        <p:pic>
          <p:nvPicPr>
            <p:cNvPr id="32" name="Picture 31">
              <a:extLst>
                <a:ext uri="{FF2B5EF4-FFF2-40B4-BE49-F238E27FC236}">
                  <a16:creationId xmlns:a16="http://schemas.microsoft.com/office/drawing/2014/main" id="{8F38DBBF-96DA-794A-0B52-CDA29E0577B0}"/>
                </a:ext>
              </a:extLst>
            </p:cNvPr>
            <p:cNvPicPr>
              <a:picLocks noChangeAspect="1"/>
            </p:cNvPicPr>
            <p:nvPr/>
          </p:nvPicPr>
          <p:blipFill>
            <a:blip r:embed="rId6"/>
            <a:stretch>
              <a:fillRect/>
            </a:stretch>
          </p:blipFill>
          <p:spPr>
            <a:xfrm>
              <a:off x="6548690" y="4555661"/>
              <a:ext cx="640682" cy="640080"/>
            </a:xfrm>
            <a:prstGeom prst="rect">
              <a:avLst/>
            </a:prstGeom>
          </p:spPr>
        </p:pic>
        <p:sp>
          <p:nvSpPr>
            <p:cNvPr id="34" name="Rectangle 33">
              <a:extLst>
                <a:ext uri="{FF2B5EF4-FFF2-40B4-BE49-F238E27FC236}">
                  <a16:creationId xmlns:a16="http://schemas.microsoft.com/office/drawing/2014/main" id="{B95EC4F4-066D-8399-35AF-CB1D4F2D46BC}"/>
                </a:ext>
              </a:extLst>
            </p:cNvPr>
            <p:cNvSpPr/>
            <p:nvPr/>
          </p:nvSpPr>
          <p:spPr>
            <a:xfrm>
              <a:off x="337624" y="3832858"/>
              <a:ext cx="1040768" cy="769441"/>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GAIN</a:t>
              </a:r>
            </a:p>
            <a:p>
              <a:pPr algn="ctr"/>
              <a:endParaRPr lang="en-US" sz="2200" dirty="0">
                <a:solidFill>
                  <a:schemeClr val="bg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1C6B41C4-3C15-A88D-9FFF-1045817FF160}"/>
                </a:ext>
              </a:extLst>
            </p:cNvPr>
            <p:cNvSpPr/>
            <p:nvPr/>
          </p:nvSpPr>
          <p:spPr>
            <a:xfrm>
              <a:off x="5985074" y="3847187"/>
              <a:ext cx="1730365" cy="769441"/>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NO GAIN</a:t>
              </a:r>
            </a:p>
            <a:p>
              <a:pPr algn="ctr"/>
              <a:endParaRPr lang="en-US" sz="2200" dirty="0">
                <a:solidFill>
                  <a:schemeClr val="bg1"/>
                </a:solidFill>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4C3554E7-B7C7-6D80-6184-99AF32C25161}"/>
              </a:ext>
            </a:extLst>
          </p:cNvPr>
          <p:cNvPicPr>
            <a:picLocks noChangeAspect="1"/>
          </p:cNvPicPr>
          <p:nvPr/>
        </p:nvPicPr>
        <p:blipFill>
          <a:blip r:embed="rId7"/>
          <a:stretch>
            <a:fillRect/>
          </a:stretch>
        </p:blipFill>
        <p:spPr>
          <a:xfrm>
            <a:off x="3681823" y="6028360"/>
            <a:ext cx="447906" cy="666112"/>
          </a:xfrm>
          <a:prstGeom prst="rect">
            <a:avLst/>
          </a:prstGeom>
        </p:spPr>
      </p:pic>
      <p:pic>
        <p:nvPicPr>
          <p:cNvPr id="6" name="Picture 5">
            <a:extLst>
              <a:ext uri="{FF2B5EF4-FFF2-40B4-BE49-F238E27FC236}">
                <a16:creationId xmlns:a16="http://schemas.microsoft.com/office/drawing/2014/main" id="{6FC4737E-04BD-319A-B9F9-FE7BFDE11F3B}"/>
              </a:ext>
            </a:extLst>
          </p:cNvPr>
          <p:cNvPicPr>
            <a:picLocks noChangeAspect="1"/>
          </p:cNvPicPr>
          <p:nvPr/>
        </p:nvPicPr>
        <p:blipFill>
          <a:blip r:embed="rId8"/>
          <a:stretch>
            <a:fillRect/>
          </a:stretch>
        </p:blipFill>
        <p:spPr>
          <a:xfrm>
            <a:off x="9477534" y="6056909"/>
            <a:ext cx="447906" cy="609013"/>
          </a:xfrm>
          <a:prstGeom prst="rect">
            <a:avLst/>
          </a:prstGeom>
        </p:spPr>
      </p:pic>
      <p:sp>
        <p:nvSpPr>
          <p:cNvPr id="8" name="Rectangle 7">
            <a:extLst>
              <a:ext uri="{FF2B5EF4-FFF2-40B4-BE49-F238E27FC236}">
                <a16:creationId xmlns:a16="http://schemas.microsoft.com/office/drawing/2014/main" id="{CBA84F73-FDF9-67EC-90C0-DA72D9C86C0D}"/>
              </a:ext>
            </a:extLst>
          </p:cNvPr>
          <p:cNvSpPr/>
          <p:nvPr/>
        </p:nvSpPr>
        <p:spPr>
          <a:xfrm>
            <a:off x="9667024" y="1608815"/>
            <a:ext cx="864824"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GAIN</a:t>
            </a:r>
          </a:p>
        </p:txBody>
      </p:sp>
      <p:sp>
        <p:nvSpPr>
          <p:cNvPr id="9" name="Rectangle 8">
            <a:extLst>
              <a:ext uri="{FF2B5EF4-FFF2-40B4-BE49-F238E27FC236}">
                <a16:creationId xmlns:a16="http://schemas.microsoft.com/office/drawing/2014/main" id="{BD7FFD21-D55D-EF0D-C0FF-95AB10D2865D}"/>
              </a:ext>
            </a:extLst>
          </p:cNvPr>
          <p:cNvSpPr/>
          <p:nvPr/>
        </p:nvSpPr>
        <p:spPr>
          <a:xfrm>
            <a:off x="10661642" y="1614571"/>
            <a:ext cx="145415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NO GAIN</a:t>
            </a:r>
          </a:p>
        </p:txBody>
      </p:sp>
      <p:cxnSp>
        <p:nvCxnSpPr>
          <p:cNvPr id="12" name="Straight Arrow Connector 11">
            <a:extLst>
              <a:ext uri="{FF2B5EF4-FFF2-40B4-BE49-F238E27FC236}">
                <a16:creationId xmlns:a16="http://schemas.microsoft.com/office/drawing/2014/main" id="{ADAEDD40-5E55-8DA4-DD0E-ACF99572285E}"/>
              </a:ext>
            </a:extLst>
          </p:cNvPr>
          <p:cNvCxnSpPr>
            <a:cxnSpLocks/>
          </p:cNvCxnSpPr>
          <p:nvPr/>
        </p:nvCxnSpPr>
        <p:spPr>
          <a:xfrm flipV="1">
            <a:off x="10894133" y="2015774"/>
            <a:ext cx="285959" cy="283073"/>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E83C45-6FDC-B244-635C-6850D60C9CF3}"/>
              </a:ext>
            </a:extLst>
          </p:cNvPr>
          <p:cNvCxnSpPr>
            <a:cxnSpLocks/>
          </p:cNvCxnSpPr>
          <p:nvPr/>
        </p:nvCxnSpPr>
        <p:spPr>
          <a:xfrm flipH="1" flipV="1">
            <a:off x="10296678" y="1978147"/>
            <a:ext cx="266156" cy="327737"/>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2C33DFF-8FC2-CB42-B5EB-4AEB6E302F02}"/>
              </a:ext>
            </a:extLst>
          </p:cNvPr>
          <p:cNvPicPr>
            <a:picLocks noChangeAspect="1"/>
          </p:cNvPicPr>
          <p:nvPr/>
        </p:nvPicPr>
        <p:blipFill>
          <a:blip r:embed="rId9"/>
          <a:stretch>
            <a:fillRect/>
          </a:stretch>
        </p:blipFill>
        <p:spPr>
          <a:xfrm rot="1184362" flipH="1">
            <a:off x="10129794" y="2275650"/>
            <a:ext cx="1143680" cy="1338943"/>
          </a:xfrm>
          <a:prstGeom prst="rect">
            <a:avLst/>
          </a:prstGeom>
        </p:spPr>
      </p:pic>
      <p:sp>
        <p:nvSpPr>
          <p:cNvPr id="21" name="TextBox 20">
            <a:extLst>
              <a:ext uri="{FF2B5EF4-FFF2-40B4-BE49-F238E27FC236}">
                <a16:creationId xmlns:a16="http://schemas.microsoft.com/office/drawing/2014/main" id="{5E9E4CF7-90C7-30E9-E2FD-D55ED220BF7A}"/>
              </a:ext>
            </a:extLst>
          </p:cNvPr>
          <p:cNvSpPr txBox="1"/>
          <p:nvPr/>
        </p:nvSpPr>
        <p:spPr>
          <a:xfrm>
            <a:off x="380999" y="1760983"/>
            <a:ext cx="9362225" cy="2400657"/>
          </a:xfrm>
          <a:prstGeom prst="rect">
            <a:avLst/>
          </a:prstGeom>
          <a:noFill/>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In addition, we ask that you register the outcome by responding while the outcome is shown: If the outcome is a GAIN, press your INDEX finger. If it is a NO GAIN, press your MIDDLE finger.</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You will have 1.5 seconds to respond. If you do not respond on time, you will see “TOO SLOW” on the screen. </a:t>
            </a:r>
          </a:p>
        </p:txBody>
      </p:sp>
    </p:spTree>
    <p:extLst>
      <p:ext uri="{BB962C8B-B14F-4D97-AF65-F5344CB8AC3E}">
        <p14:creationId xmlns:p14="http://schemas.microsoft.com/office/powerpoint/2010/main" val="326794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Final decisions</a:t>
            </a:r>
          </a:p>
        </p:txBody>
      </p:sp>
    </p:spTree>
    <p:extLst>
      <p:ext uri="{BB962C8B-B14F-4D97-AF65-F5344CB8AC3E}">
        <p14:creationId xmlns:p14="http://schemas.microsoft.com/office/powerpoint/2010/main" val="315730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861442" y="1940804"/>
            <a:ext cx="10581258" cy="3170099"/>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Now that you are an expert art dealer, you are asked to prepare a portfolio of high-value photographs.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You will make a series of new choices among photographs. We will pay you additional bonus money based on your choices in this phase of the experiment. </a:t>
            </a:r>
          </a:p>
          <a:p>
            <a:pPr algn="ctr"/>
            <a:endParaRPr lang="en-US" sz="2500" dirty="0">
              <a:solidFill>
                <a:schemeClr val="bg1"/>
              </a:solidFill>
              <a:latin typeface="Arial" panose="020B0604020202020204" pitchFamily="34" charset="0"/>
              <a:cs typeface="Arial" panose="020B0604020202020204" pitchFamily="34" charset="0"/>
            </a:endParaRPr>
          </a:p>
          <a:p>
            <a:pPr algn="ctr"/>
            <a:endParaRPr lang="en-US"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353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412"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1526667" y="855978"/>
            <a:ext cx="8497018" cy="1246495"/>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To choose the left photograph press your INDEX finger, to choose the right photograph press your MIDDLE finger (see examples below). </a:t>
            </a:r>
          </a:p>
        </p:txBody>
      </p:sp>
      <p:sp>
        <p:nvSpPr>
          <p:cNvPr id="10" name="Rectangle 9">
            <a:extLst>
              <a:ext uri="{FF2B5EF4-FFF2-40B4-BE49-F238E27FC236}">
                <a16:creationId xmlns:a16="http://schemas.microsoft.com/office/drawing/2014/main" id="{59B54E3B-8F56-B0E6-7956-D4D93668DF43}"/>
              </a:ext>
            </a:extLst>
          </p:cNvPr>
          <p:cNvSpPr/>
          <p:nvPr/>
        </p:nvSpPr>
        <p:spPr>
          <a:xfrm>
            <a:off x="597422"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7" name="TextBox 16">
            <a:extLst>
              <a:ext uri="{FF2B5EF4-FFF2-40B4-BE49-F238E27FC236}">
                <a16:creationId xmlns:a16="http://schemas.microsoft.com/office/drawing/2014/main" id="{3406EB26-A60B-7E39-EC1B-AEFD8BEB98E0}"/>
              </a:ext>
            </a:extLst>
          </p:cNvPr>
          <p:cNvSpPr txBox="1"/>
          <p:nvPr/>
        </p:nvSpPr>
        <p:spPr>
          <a:xfrm>
            <a:off x="9129252" y="5048863"/>
            <a:ext cx="649885" cy="48891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19" name="Picture 18">
            <a:extLst>
              <a:ext uri="{FF2B5EF4-FFF2-40B4-BE49-F238E27FC236}">
                <a16:creationId xmlns:a16="http://schemas.microsoft.com/office/drawing/2014/main" id="{AF55CB2C-997E-41B6-763D-B325AF8CFA71}"/>
              </a:ext>
            </a:extLst>
          </p:cNvPr>
          <p:cNvPicPr>
            <a:picLocks noChangeAspect="1"/>
          </p:cNvPicPr>
          <p:nvPr/>
        </p:nvPicPr>
        <p:blipFill>
          <a:blip r:embed="rId3"/>
          <a:stretch>
            <a:fillRect/>
          </a:stretch>
        </p:blipFill>
        <p:spPr>
          <a:xfrm>
            <a:off x="1353889" y="5824404"/>
            <a:ext cx="447906" cy="666112"/>
          </a:xfrm>
          <a:prstGeom prst="rect">
            <a:avLst/>
          </a:prstGeom>
        </p:spPr>
      </p:pic>
      <p:sp>
        <p:nvSpPr>
          <p:cNvPr id="21" name="Rectangle 20">
            <a:extLst>
              <a:ext uri="{FF2B5EF4-FFF2-40B4-BE49-F238E27FC236}">
                <a16:creationId xmlns:a16="http://schemas.microsoft.com/office/drawing/2014/main" id="{294425C3-14F7-C842-69C8-7F839C849A0A}"/>
              </a:ext>
            </a:extLst>
          </p:cNvPr>
          <p:cNvSpPr/>
          <p:nvPr/>
        </p:nvSpPr>
        <p:spPr>
          <a:xfrm>
            <a:off x="2839238"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7" name="Rectangle 26">
            <a:extLst>
              <a:ext uri="{FF2B5EF4-FFF2-40B4-BE49-F238E27FC236}">
                <a16:creationId xmlns:a16="http://schemas.microsoft.com/office/drawing/2014/main" id="{A67EA4E7-2E7C-1A99-B4B4-446B14887AB9}"/>
              </a:ext>
            </a:extLst>
          </p:cNvPr>
          <p:cNvSpPr/>
          <p:nvPr/>
        </p:nvSpPr>
        <p:spPr>
          <a:xfrm>
            <a:off x="7372980"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31" name="Rectangle 30">
            <a:extLst>
              <a:ext uri="{FF2B5EF4-FFF2-40B4-BE49-F238E27FC236}">
                <a16:creationId xmlns:a16="http://schemas.microsoft.com/office/drawing/2014/main" id="{2074FE57-D4C2-B6D2-AEE0-FD687221D3D6}"/>
              </a:ext>
            </a:extLst>
          </p:cNvPr>
          <p:cNvSpPr/>
          <p:nvPr/>
        </p:nvSpPr>
        <p:spPr>
          <a:xfrm>
            <a:off x="9614796"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18" name="Picture 17">
            <a:extLst>
              <a:ext uri="{FF2B5EF4-FFF2-40B4-BE49-F238E27FC236}">
                <a16:creationId xmlns:a16="http://schemas.microsoft.com/office/drawing/2014/main" id="{E8820D74-B8E0-F736-B224-C584EEF89A61}"/>
              </a:ext>
            </a:extLst>
          </p:cNvPr>
          <p:cNvPicPr>
            <a:picLocks noChangeAspect="1"/>
          </p:cNvPicPr>
          <p:nvPr/>
        </p:nvPicPr>
        <p:blipFill>
          <a:blip r:embed="rId4"/>
          <a:stretch>
            <a:fillRect/>
          </a:stretch>
        </p:blipFill>
        <p:spPr>
          <a:xfrm>
            <a:off x="8259458" y="5881503"/>
            <a:ext cx="447906" cy="609013"/>
          </a:xfrm>
          <a:prstGeom prst="rect">
            <a:avLst/>
          </a:prstGeom>
        </p:spPr>
      </p:pic>
      <p:sp>
        <p:nvSpPr>
          <p:cNvPr id="39" name="Rectangle 38">
            <a:extLst>
              <a:ext uri="{FF2B5EF4-FFF2-40B4-BE49-F238E27FC236}">
                <a16:creationId xmlns:a16="http://schemas.microsoft.com/office/drawing/2014/main" id="{8BED403D-3919-EC41-172D-7E034CEB7E64}"/>
              </a:ext>
            </a:extLst>
          </p:cNvPr>
          <p:cNvSpPr/>
          <p:nvPr/>
        </p:nvSpPr>
        <p:spPr>
          <a:xfrm>
            <a:off x="5106109"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42" name="TextBox 41">
            <a:extLst>
              <a:ext uri="{FF2B5EF4-FFF2-40B4-BE49-F238E27FC236}">
                <a16:creationId xmlns:a16="http://schemas.microsoft.com/office/drawing/2014/main" id="{A3106F70-3F31-8A03-265B-A3209D61522A}"/>
              </a:ext>
            </a:extLst>
          </p:cNvPr>
          <p:cNvSpPr txBox="1"/>
          <p:nvPr/>
        </p:nvSpPr>
        <p:spPr>
          <a:xfrm>
            <a:off x="5995549" y="5129609"/>
            <a:ext cx="711486" cy="55399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47" name="TextBox 46">
            <a:extLst>
              <a:ext uri="{FF2B5EF4-FFF2-40B4-BE49-F238E27FC236}">
                <a16:creationId xmlns:a16="http://schemas.microsoft.com/office/drawing/2014/main" id="{A7E03193-12D8-6DFC-2E58-F762CC152FA1}"/>
              </a:ext>
            </a:extLst>
          </p:cNvPr>
          <p:cNvSpPr txBox="1"/>
          <p:nvPr/>
        </p:nvSpPr>
        <p:spPr>
          <a:xfrm>
            <a:off x="597423" y="2633265"/>
            <a:ext cx="11131295" cy="1246495"/>
          </a:xfrm>
          <a:prstGeom prst="rect">
            <a:avLst/>
          </a:prstGeom>
          <a:noFill/>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You will have up to 1.5 seconds to make your choice.</a:t>
            </a:r>
          </a:p>
          <a:p>
            <a:pPr algn="ctr"/>
            <a:r>
              <a:rPr lang="en-US" sz="2500" dirty="0">
                <a:solidFill>
                  <a:schemeClr val="bg1"/>
                </a:solidFill>
                <a:latin typeface="Arial" panose="020B0604020202020204" pitchFamily="34" charset="0"/>
                <a:cs typeface="Arial" panose="020B0604020202020204" pitchFamily="34" charset="0"/>
              </a:rPr>
              <a:t>If you do not respond during the allotted time, you will see “TOO SLOW” on the screen. </a:t>
            </a:r>
            <a:endParaRPr lang="en-US" sz="2500" dirty="0"/>
          </a:p>
        </p:txBody>
      </p:sp>
      <p:cxnSp>
        <p:nvCxnSpPr>
          <p:cNvPr id="51" name="Straight Arrow Connector 50">
            <a:extLst>
              <a:ext uri="{FF2B5EF4-FFF2-40B4-BE49-F238E27FC236}">
                <a16:creationId xmlns:a16="http://schemas.microsoft.com/office/drawing/2014/main" id="{80636DA6-BEE8-16EC-F038-E9023A90FE22}"/>
              </a:ext>
            </a:extLst>
          </p:cNvPr>
          <p:cNvCxnSpPr>
            <a:cxnSpLocks/>
          </p:cNvCxnSpPr>
          <p:nvPr/>
        </p:nvCxnSpPr>
        <p:spPr>
          <a:xfrm flipV="1">
            <a:off x="10952439" y="600381"/>
            <a:ext cx="285959" cy="283073"/>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04BEB9-3958-BF9A-A2D5-3391F84A7842}"/>
              </a:ext>
            </a:extLst>
          </p:cNvPr>
          <p:cNvCxnSpPr>
            <a:cxnSpLocks/>
          </p:cNvCxnSpPr>
          <p:nvPr/>
        </p:nvCxnSpPr>
        <p:spPr>
          <a:xfrm flipH="1" flipV="1">
            <a:off x="10354984" y="562754"/>
            <a:ext cx="266156" cy="327737"/>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C0DDCBC-D0C3-FBFE-89FC-88B7151142DF}"/>
              </a:ext>
            </a:extLst>
          </p:cNvPr>
          <p:cNvPicPr>
            <a:picLocks noChangeAspect="1"/>
          </p:cNvPicPr>
          <p:nvPr/>
        </p:nvPicPr>
        <p:blipFill>
          <a:blip r:embed="rId5"/>
          <a:stretch>
            <a:fillRect/>
          </a:stretch>
        </p:blipFill>
        <p:spPr>
          <a:xfrm rot="1184362" flipH="1">
            <a:off x="10188100" y="860257"/>
            <a:ext cx="1143680" cy="1338943"/>
          </a:xfrm>
          <a:prstGeom prst="rect">
            <a:avLst/>
          </a:prstGeom>
        </p:spPr>
      </p:pic>
      <p:pic>
        <p:nvPicPr>
          <p:cNvPr id="5" name="Picture 4">
            <a:extLst>
              <a:ext uri="{FF2B5EF4-FFF2-40B4-BE49-F238E27FC236}">
                <a16:creationId xmlns:a16="http://schemas.microsoft.com/office/drawing/2014/main" id="{AA829077-501E-A5BD-DC75-06002221C608}"/>
              </a:ext>
            </a:extLst>
          </p:cNvPr>
          <p:cNvPicPr>
            <a:picLocks noChangeAspect="1"/>
          </p:cNvPicPr>
          <p:nvPr/>
        </p:nvPicPr>
        <p:blipFill>
          <a:blip r:embed="rId6"/>
          <a:stretch>
            <a:fillRect/>
          </a:stretch>
        </p:blipFill>
        <p:spPr>
          <a:xfrm>
            <a:off x="8456765" y="5003160"/>
            <a:ext cx="777240" cy="777240"/>
          </a:xfrm>
          <a:prstGeom prst="rect">
            <a:avLst/>
          </a:prstGeom>
        </p:spPr>
      </p:pic>
      <p:pic>
        <p:nvPicPr>
          <p:cNvPr id="7" name="Picture 6">
            <a:extLst>
              <a:ext uri="{FF2B5EF4-FFF2-40B4-BE49-F238E27FC236}">
                <a16:creationId xmlns:a16="http://schemas.microsoft.com/office/drawing/2014/main" id="{0988920F-2ABC-CBBA-A602-CF7D42A8DF76}"/>
              </a:ext>
            </a:extLst>
          </p:cNvPr>
          <p:cNvPicPr>
            <a:picLocks noChangeAspect="1"/>
          </p:cNvPicPr>
          <p:nvPr/>
        </p:nvPicPr>
        <p:blipFill>
          <a:blip r:embed="rId7"/>
          <a:stretch>
            <a:fillRect/>
          </a:stretch>
        </p:blipFill>
        <p:spPr>
          <a:xfrm>
            <a:off x="7590430" y="5004877"/>
            <a:ext cx="777240" cy="777240"/>
          </a:xfrm>
          <a:prstGeom prst="rect">
            <a:avLst/>
          </a:prstGeom>
        </p:spPr>
      </p:pic>
      <p:pic>
        <p:nvPicPr>
          <p:cNvPr id="9" name="Picture 8">
            <a:extLst>
              <a:ext uri="{FF2B5EF4-FFF2-40B4-BE49-F238E27FC236}">
                <a16:creationId xmlns:a16="http://schemas.microsoft.com/office/drawing/2014/main" id="{54540696-0443-96C9-F5CD-AE235B691A9A}"/>
              </a:ext>
            </a:extLst>
          </p:cNvPr>
          <p:cNvPicPr>
            <a:picLocks noChangeAspect="1"/>
          </p:cNvPicPr>
          <p:nvPr/>
        </p:nvPicPr>
        <p:blipFill>
          <a:blip r:embed="rId8"/>
          <a:stretch>
            <a:fillRect/>
          </a:stretch>
        </p:blipFill>
        <p:spPr>
          <a:xfrm>
            <a:off x="825312" y="5004877"/>
            <a:ext cx="777762" cy="777240"/>
          </a:xfrm>
          <a:prstGeom prst="rect">
            <a:avLst/>
          </a:prstGeom>
        </p:spPr>
      </p:pic>
      <p:pic>
        <p:nvPicPr>
          <p:cNvPr id="12" name="Picture 11">
            <a:extLst>
              <a:ext uri="{FF2B5EF4-FFF2-40B4-BE49-F238E27FC236}">
                <a16:creationId xmlns:a16="http://schemas.microsoft.com/office/drawing/2014/main" id="{4698AF7C-8050-326C-030E-108EA7DA84D6}"/>
              </a:ext>
            </a:extLst>
          </p:cNvPr>
          <p:cNvPicPr>
            <a:picLocks noChangeAspect="1"/>
          </p:cNvPicPr>
          <p:nvPr/>
        </p:nvPicPr>
        <p:blipFill>
          <a:blip r:embed="rId9"/>
          <a:stretch>
            <a:fillRect/>
          </a:stretch>
        </p:blipFill>
        <p:spPr>
          <a:xfrm>
            <a:off x="1715274" y="5004877"/>
            <a:ext cx="777240" cy="777240"/>
          </a:xfrm>
          <a:prstGeom prst="rect">
            <a:avLst/>
          </a:prstGeom>
        </p:spPr>
      </p:pic>
      <p:pic>
        <p:nvPicPr>
          <p:cNvPr id="14" name="Picture 13">
            <a:extLst>
              <a:ext uri="{FF2B5EF4-FFF2-40B4-BE49-F238E27FC236}">
                <a16:creationId xmlns:a16="http://schemas.microsoft.com/office/drawing/2014/main" id="{C6CD6564-57DF-01E7-6D39-FB9777FDE197}"/>
              </a:ext>
            </a:extLst>
          </p:cNvPr>
          <p:cNvPicPr>
            <a:picLocks noChangeAspect="1"/>
          </p:cNvPicPr>
          <p:nvPr/>
        </p:nvPicPr>
        <p:blipFill>
          <a:blip r:embed="rId6"/>
          <a:stretch>
            <a:fillRect/>
          </a:stretch>
        </p:blipFill>
        <p:spPr>
          <a:xfrm>
            <a:off x="10688551" y="5009936"/>
            <a:ext cx="777240" cy="777240"/>
          </a:xfrm>
          <a:prstGeom prst="rect">
            <a:avLst/>
          </a:prstGeom>
        </p:spPr>
      </p:pic>
      <p:pic>
        <p:nvPicPr>
          <p:cNvPr id="20" name="Picture 19">
            <a:extLst>
              <a:ext uri="{FF2B5EF4-FFF2-40B4-BE49-F238E27FC236}">
                <a16:creationId xmlns:a16="http://schemas.microsoft.com/office/drawing/2014/main" id="{457F77ED-EEBA-4F99-C2F7-9ADBE1C2538A}"/>
              </a:ext>
            </a:extLst>
          </p:cNvPr>
          <p:cNvPicPr>
            <a:picLocks noChangeAspect="1"/>
          </p:cNvPicPr>
          <p:nvPr/>
        </p:nvPicPr>
        <p:blipFill>
          <a:blip r:embed="rId7"/>
          <a:stretch>
            <a:fillRect/>
          </a:stretch>
        </p:blipFill>
        <p:spPr>
          <a:xfrm>
            <a:off x="9822216" y="5011653"/>
            <a:ext cx="777240" cy="777240"/>
          </a:xfrm>
          <a:prstGeom prst="rect">
            <a:avLst/>
          </a:prstGeom>
        </p:spPr>
      </p:pic>
      <p:sp>
        <p:nvSpPr>
          <p:cNvPr id="23" name="Rectangle 22">
            <a:extLst>
              <a:ext uri="{FF2B5EF4-FFF2-40B4-BE49-F238E27FC236}">
                <a16:creationId xmlns:a16="http://schemas.microsoft.com/office/drawing/2014/main" id="{289FFA6A-153D-1383-DBB3-E1C8D35D943D}"/>
              </a:ext>
            </a:extLst>
          </p:cNvPr>
          <p:cNvSpPr/>
          <p:nvPr/>
        </p:nvSpPr>
        <p:spPr>
          <a:xfrm>
            <a:off x="10686441" y="5011653"/>
            <a:ext cx="807068" cy="78401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2ECCCB5-B91D-9F95-2A23-A5EADDDA5651}"/>
              </a:ext>
            </a:extLst>
          </p:cNvPr>
          <p:cNvPicPr>
            <a:picLocks noChangeAspect="1"/>
          </p:cNvPicPr>
          <p:nvPr/>
        </p:nvPicPr>
        <p:blipFill>
          <a:blip r:embed="rId8"/>
          <a:stretch>
            <a:fillRect/>
          </a:stretch>
        </p:blipFill>
        <p:spPr>
          <a:xfrm>
            <a:off x="3065086" y="5019243"/>
            <a:ext cx="777762" cy="777240"/>
          </a:xfrm>
          <a:prstGeom prst="rect">
            <a:avLst/>
          </a:prstGeom>
        </p:spPr>
      </p:pic>
      <p:pic>
        <p:nvPicPr>
          <p:cNvPr id="28" name="Picture 27">
            <a:extLst>
              <a:ext uri="{FF2B5EF4-FFF2-40B4-BE49-F238E27FC236}">
                <a16:creationId xmlns:a16="http://schemas.microsoft.com/office/drawing/2014/main" id="{7DA21E45-31DC-D7EF-2C60-4348514553CB}"/>
              </a:ext>
            </a:extLst>
          </p:cNvPr>
          <p:cNvPicPr>
            <a:picLocks noChangeAspect="1"/>
          </p:cNvPicPr>
          <p:nvPr/>
        </p:nvPicPr>
        <p:blipFill>
          <a:blip r:embed="rId9"/>
          <a:stretch>
            <a:fillRect/>
          </a:stretch>
        </p:blipFill>
        <p:spPr>
          <a:xfrm>
            <a:off x="3955048" y="5019243"/>
            <a:ext cx="777240" cy="777240"/>
          </a:xfrm>
          <a:prstGeom prst="rect">
            <a:avLst/>
          </a:prstGeom>
        </p:spPr>
      </p:pic>
      <p:sp>
        <p:nvSpPr>
          <p:cNvPr id="29" name="Rectangle 28">
            <a:extLst>
              <a:ext uri="{FF2B5EF4-FFF2-40B4-BE49-F238E27FC236}">
                <a16:creationId xmlns:a16="http://schemas.microsoft.com/office/drawing/2014/main" id="{12BD449F-D646-3126-379F-A84701A6E18E}"/>
              </a:ext>
            </a:extLst>
          </p:cNvPr>
          <p:cNvSpPr/>
          <p:nvPr/>
        </p:nvSpPr>
        <p:spPr>
          <a:xfrm>
            <a:off x="3050433" y="5012467"/>
            <a:ext cx="807068" cy="784016"/>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C65D51-0047-E8D3-43E5-6DDE750CFD65}"/>
              </a:ext>
            </a:extLst>
          </p:cNvPr>
          <p:cNvSpPr/>
          <p:nvPr/>
        </p:nvSpPr>
        <p:spPr>
          <a:xfrm>
            <a:off x="9769485" y="190159"/>
            <a:ext cx="784822"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LEFT</a:t>
            </a:r>
          </a:p>
        </p:txBody>
      </p:sp>
      <p:sp>
        <p:nvSpPr>
          <p:cNvPr id="32" name="Rectangle 31">
            <a:extLst>
              <a:ext uri="{FF2B5EF4-FFF2-40B4-BE49-F238E27FC236}">
                <a16:creationId xmlns:a16="http://schemas.microsoft.com/office/drawing/2014/main" id="{14A477EB-5D54-324F-5305-0AE73CB3D8A3}"/>
              </a:ext>
            </a:extLst>
          </p:cNvPr>
          <p:cNvSpPr/>
          <p:nvPr/>
        </p:nvSpPr>
        <p:spPr>
          <a:xfrm>
            <a:off x="10980531" y="218375"/>
            <a:ext cx="94963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RIGHT</a:t>
            </a:r>
          </a:p>
        </p:txBody>
      </p:sp>
    </p:spTree>
    <p:extLst>
      <p:ext uri="{BB962C8B-B14F-4D97-AF65-F5344CB8AC3E}">
        <p14:creationId xmlns:p14="http://schemas.microsoft.com/office/powerpoint/2010/main" val="247346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A0CCB9-E48F-6994-D56E-79CECD456688}"/>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1" name="Rectangle 20">
              <a:extLst>
                <a:ext uri="{FF2B5EF4-FFF2-40B4-BE49-F238E27FC236}">
                  <a16:creationId xmlns:a16="http://schemas.microsoft.com/office/drawing/2014/main" id="{8CD5E00F-CD11-D345-9B61-AC7D43661D24}"/>
                </a:ext>
              </a:extLst>
            </p:cNvPr>
            <p:cNvSpPr/>
            <p:nvPr/>
          </p:nvSpPr>
          <p:spPr>
            <a:xfrm>
              <a:off x="3957096" y="3191697"/>
              <a:ext cx="4194122" cy="3014254"/>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FF"/>
                </a:highlight>
              </a:endParaRPr>
            </a:p>
          </p:txBody>
        </p:sp>
        <p:sp>
          <p:nvSpPr>
            <p:cNvPr id="8" name="Rectangle 7">
              <a:extLst>
                <a:ext uri="{FF2B5EF4-FFF2-40B4-BE49-F238E27FC236}">
                  <a16:creationId xmlns:a16="http://schemas.microsoft.com/office/drawing/2014/main" id="{1FF0DAA0-A0FD-6A46-9490-CA00AB61643F}"/>
                </a:ext>
              </a:extLst>
            </p:cNvPr>
            <p:cNvSpPr/>
            <p:nvPr/>
          </p:nvSpPr>
          <p:spPr>
            <a:xfrm>
              <a:off x="804672" y="661521"/>
              <a:ext cx="10387584" cy="2015936"/>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Welcome to the experiment!</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Before we start, we will ask you to rate photographs according to how much you like them. </a:t>
              </a:r>
            </a:p>
            <a:p>
              <a:pPr algn="ctr"/>
              <a:r>
                <a:rPr lang="en-US" sz="2500" dirty="0">
                  <a:solidFill>
                    <a:schemeClr val="bg1"/>
                  </a:solidFill>
                  <a:latin typeface="Arial" panose="020B0604020202020204" pitchFamily="34" charset="0"/>
                  <a:cs typeface="Arial" panose="020B0604020202020204" pitchFamily="34" charset="0"/>
                </a:rPr>
                <a:t>Please use the mouse to indicate your rating, as shown below. </a:t>
              </a:r>
            </a:p>
          </p:txBody>
        </p:sp>
        <p:cxnSp>
          <p:nvCxnSpPr>
            <p:cNvPr id="13" name="Straight Connector 12">
              <a:extLst>
                <a:ext uri="{FF2B5EF4-FFF2-40B4-BE49-F238E27FC236}">
                  <a16:creationId xmlns:a16="http://schemas.microsoft.com/office/drawing/2014/main" id="{F2357E0C-72AA-894D-8398-66BC404F2180}"/>
                </a:ext>
              </a:extLst>
            </p:cNvPr>
            <p:cNvCxnSpPr>
              <a:cxnSpLocks/>
            </p:cNvCxnSpPr>
            <p:nvPr/>
          </p:nvCxnSpPr>
          <p:spPr>
            <a:xfrm>
              <a:off x="4780696" y="4951551"/>
              <a:ext cx="247908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0357EE-E0F3-F64B-85C3-AA4040BD9E35}"/>
                </a:ext>
              </a:extLst>
            </p:cNvPr>
            <p:cNvSpPr txBox="1"/>
            <p:nvPr/>
          </p:nvSpPr>
          <p:spPr>
            <a:xfrm>
              <a:off x="4438273" y="4999269"/>
              <a:ext cx="1737360"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Not at all</a:t>
              </a:r>
            </a:p>
          </p:txBody>
        </p:sp>
        <p:sp>
          <p:nvSpPr>
            <p:cNvPr id="18" name="TextBox 17">
              <a:extLst>
                <a:ext uri="{FF2B5EF4-FFF2-40B4-BE49-F238E27FC236}">
                  <a16:creationId xmlns:a16="http://schemas.microsoft.com/office/drawing/2014/main" id="{83B20185-A9FE-AB49-B715-DE69AF7D5DCF}"/>
                </a:ext>
              </a:extLst>
            </p:cNvPr>
            <p:cNvSpPr txBox="1"/>
            <p:nvPr/>
          </p:nvSpPr>
          <p:spPr>
            <a:xfrm>
              <a:off x="6920389" y="4997268"/>
              <a:ext cx="1590476"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Very much</a:t>
              </a:r>
            </a:p>
          </p:txBody>
        </p:sp>
        <p:sp>
          <p:nvSpPr>
            <p:cNvPr id="19" name="TextBox 18">
              <a:extLst>
                <a:ext uri="{FF2B5EF4-FFF2-40B4-BE49-F238E27FC236}">
                  <a16:creationId xmlns:a16="http://schemas.microsoft.com/office/drawing/2014/main" id="{8051372B-A047-6F43-BCB4-9E11F4F07F60}"/>
                </a:ext>
              </a:extLst>
            </p:cNvPr>
            <p:cNvSpPr txBox="1"/>
            <p:nvPr/>
          </p:nvSpPr>
          <p:spPr>
            <a:xfrm>
              <a:off x="3943735" y="5404988"/>
              <a:ext cx="4153776" cy="276999"/>
            </a:xfrm>
            <a:prstGeom prst="rect">
              <a:avLst/>
            </a:prstGeom>
            <a:no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How much do you like this photograph?</a:t>
              </a:r>
            </a:p>
          </p:txBody>
        </p:sp>
        <p:sp>
          <p:nvSpPr>
            <p:cNvPr id="3" name="Oval 2">
              <a:extLst>
                <a:ext uri="{FF2B5EF4-FFF2-40B4-BE49-F238E27FC236}">
                  <a16:creationId xmlns:a16="http://schemas.microsoft.com/office/drawing/2014/main" id="{2B7AEA65-A5A2-1642-8C53-B6C7B7B9FE42}"/>
                </a:ext>
              </a:extLst>
            </p:cNvPr>
            <p:cNvSpPr/>
            <p:nvPr/>
          </p:nvSpPr>
          <p:spPr>
            <a:xfrm>
              <a:off x="6298113" y="4882740"/>
              <a:ext cx="137160" cy="13716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E5BCE15E-604C-DA45-9FF3-926F70096DC8}"/>
                </a:ext>
              </a:extLst>
            </p:cNvPr>
            <p:cNvSpPr/>
            <p:nvPr/>
          </p:nvSpPr>
          <p:spPr>
            <a:xfrm>
              <a:off x="5704550" y="5749980"/>
              <a:ext cx="672059" cy="189372"/>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mj-lt"/>
                </a:rPr>
                <a:t>Continue</a:t>
              </a:r>
            </a:p>
          </p:txBody>
        </p:sp>
        <p:pic>
          <p:nvPicPr>
            <p:cNvPr id="11" name="Picture 10">
              <a:extLst>
                <a:ext uri="{FF2B5EF4-FFF2-40B4-BE49-F238E27FC236}">
                  <a16:creationId xmlns:a16="http://schemas.microsoft.com/office/drawing/2014/main" id="{D0DC4A5B-1C1A-C245-A284-0E051072E6A9}"/>
                </a:ext>
              </a:extLst>
            </p:cNvPr>
            <p:cNvPicPr>
              <a:picLocks noChangeAspect="1"/>
            </p:cNvPicPr>
            <p:nvPr/>
          </p:nvPicPr>
          <p:blipFill>
            <a:blip r:embed="rId3"/>
            <a:stretch>
              <a:fillRect/>
            </a:stretch>
          </p:blipFill>
          <p:spPr>
            <a:xfrm rot="19551564">
              <a:off x="7796999" y="5469869"/>
              <a:ext cx="671580" cy="852956"/>
            </a:xfrm>
            <a:prstGeom prst="rect">
              <a:avLst/>
            </a:prstGeom>
          </p:spPr>
        </p:pic>
        <p:pic>
          <p:nvPicPr>
            <p:cNvPr id="20" name="Picture 19">
              <a:extLst>
                <a:ext uri="{FF2B5EF4-FFF2-40B4-BE49-F238E27FC236}">
                  <a16:creationId xmlns:a16="http://schemas.microsoft.com/office/drawing/2014/main" id="{09735028-2F4A-FC4D-9DFD-3F59A837236F}"/>
                </a:ext>
              </a:extLst>
            </p:cNvPr>
            <p:cNvPicPr>
              <a:picLocks noChangeAspect="1"/>
            </p:cNvPicPr>
            <p:nvPr/>
          </p:nvPicPr>
          <p:blipFill>
            <a:blip r:embed="rId4"/>
            <a:stretch>
              <a:fillRect/>
            </a:stretch>
          </p:blipFill>
          <p:spPr>
            <a:xfrm>
              <a:off x="8005265" y="5886215"/>
              <a:ext cx="630388" cy="645925"/>
            </a:xfrm>
            <a:prstGeom prst="rect">
              <a:avLst/>
            </a:prstGeom>
          </p:spPr>
        </p:pic>
        <p:pic>
          <p:nvPicPr>
            <p:cNvPr id="14" name="Picture 13">
              <a:extLst>
                <a:ext uri="{FF2B5EF4-FFF2-40B4-BE49-F238E27FC236}">
                  <a16:creationId xmlns:a16="http://schemas.microsoft.com/office/drawing/2014/main" id="{1334EE31-763E-09D0-C1F4-36DA3715130F}"/>
                </a:ext>
              </a:extLst>
            </p:cNvPr>
            <p:cNvPicPr>
              <a:picLocks noChangeAspect="1"/>
            </p:cNvPicPr>
            <p:nvPr/>
          </p:nvPicPr>
          <p:blipFill>
            <a:blip r:embed="rId5"/>
            <a:stretch>
              <a:fillRect/>
            </a:stretch>
          </p:blipFill>
          <p:spPr>
            <a:xfrm>
              <a:off x="5458156" y="3453994"/>
              <a:ext cx="1275688" cy="1275688"/>
            </a:xfrm>
            <a:prstGeom prst="rect">
              <a:avLst/>
            </a:prstGeom>
          </p:spPr>
        </p:pic>
      </p:grpSp>
    </p:spTree>
    <p:extLst>
      <p:ext uri="{BB962C8B-B14F-4D97-AF65-F5344CB8AC3E}">
        <p14:creationId xmlns:p14="http://schemas.microsoft.com/office/powerpoint/2010/main" val="151144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Memory</a:t>
            </a:r>
          </a:p>
        </p:txBody>
      </p:sp>
    </p:spTree>
    <p:extLst>
      <p:ext uri="{BB962C8B-B14F-4D97-AF65-F5344CB8AC3E}">
        <p14:creationId xmlns:p14="http://schemas.microsoft.com/office/powerpoint/2010/main" val="207344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805371" y="1459230"/>
            <a:ext cx="10581258" cy="3939540"/>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Let’s check what you remember from the beginning of the experiment where you had to decide which photograph should go on auction.</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You will see pairs of photographs. Please tell us whether you already saw this exact pair in the beginning of the experiment (INTACT) or whether this is a recombined pair you have not seen before (RECOMBINED). </a:t>
            </a:r>
            <a:r>
              <a:rPr lang="en-US" sz="2500" dirty="0">
                <a:solidFill>
                  <a:schemeClr val="bg1"/>
                </a:solidFill>
                <a:latin typeface="Arial" panose="020B0604020202020204" pitchFamily="34" charset="0"/>
              </a:rPr>
              <a:t>Recombined pairs include </a:t>
            </a:r>
            <a:r>
              <a:rPr lang="en-US" sz="2500" dirty="0">
                <a:solidFill>
                  <a:schemeClr val="bg1"/>
                </a:solidFill>
                <a:latin typeface="Arial" panose="020B0604020202020204" pitchFamily="34" charset="0"/>
                <a:cs typeface="Arial" panose="020B0604020202020204" pitchFamily="34" charset="0"/>
              </a:rPr>
              <a:t>photographs</a:t>
            </a:r>
            <a:r>
              <a:rPr lang="en-US" sz="2500" dirty="0">
                <a:solidFill>
                  <a:schemeClr val="bg1"/>
                </a:solidFill>
                <a:latin typeface="Arial" panose="020B0604020202020204" pitchFamily="34" charset="0"/>
              </a:rPr>
              <a:t> you have seen before, yet not in this unique pairing.</a:t>
            </a:r>
          </a:p>
          <a:p>
            <a:pPr algn="ctr"/>
            <a:endParaRPr lang="en-US" sz="2500" dirty="0">
              <a:solidFill>
                <a:schemeClr val="bg1"/>
              </a:solidFill>
              <a:latin typeface="Arial" panose="020B0604020202020204" pitchFamily="34" charset="0"/>
              <a:cs typeface="Arial" panose="020B0604020202020204" pitchFamily="34" charset="0"/>
            </a:endParaRPr>
          </a:p>
          <a:p>
            <a:pPr algn="ctr"/>
            <a:endParaRPr lang="en-US"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412"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1455381" y="868491"/>
            <a:ext cx="8497018" cy="1246495"/>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To indicate the pair is INTACT press your INDEX finger, </a:t>
            </a:r>
          </a:p>
          <a:p>
            <a:pPr algn="ctr"/>
            <a:r>
              <a:rPr lang="en-US" sz="2500" dirty="0">
                <a:solidFill>
                  <a:schemeClr val="bg1"/>
                </a:solidFill>
                <a:latin typeface="Arial" panose="020B0604020202020204" pitchFamily="34" charset="0"/>
                <a:cs typeface="Arial" panose="020B0604020202020204" pitchFamily="34" charset="0"/>
              </a:rPr>
              <a:t>to indicate the pair is RECOMBINED press your MIDDLE finger (see examples below). </a:t>
            </a:r>
          </a:p>
        </p:txBody>
      </p:sp>
      <p:sp>
        <p:nvSpPr>
          <p:cNvPr id="10" name="Rectangle 9">
            <a:extLst>
              <a:ext uri="{FF2B5EF4-FFF2-40B4-BE49-F238E27FC236}">
                <a16:creationId xmlns:a16="http://schemas.microsoft.com/office/drawing/2014/main" id="{59B54E3B-8F56-B0E6-7956-D4D93668DF43}"/>
              </a:ext>
            </a:extLst>
          </p:cNvPr>
          <p:cNvSpPr/>
          <p:nvPr/>
        </p:nvSpPr>
        <p:spPr>
          <a:xfrm>
            <a:off x="597422"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7" name="TextBox 16">
            <a:extLst>
              <a:ext uri="{FF2B5EF4-FFF2-40B4-BE49-F238E27FC236}">
                <a16:creationId xmlns:a16="http://schemas.microsoft.com/office/drawing/2014/main" id="{3406EB26-A60B-7E39-EC1B-AEFD8BEB98E0}"/>
              </a:ext>
            </a:extLst>
          </p:cNvPr>
          <p:cNvSpPr txBox="1"/>
          <p:nvPr/>
        </p:nvSpPr>
        <p:spPr>
          <a:xfrm>
            <a:off x="9129252" y="5048863"/>
            <a:ext cx="649885" cy="48891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19" name="Picture 18">
            <a:extLst>
              <a:ext uri="{FF2B5EF4-FFF2-40B4-BE49-F238E27FC236}">
                <a16:creationId xmlns:a16="http://schemas.microsoft.com/office/drawing/2014/main" id="{AF55CB2C-997E-41B6-763D-B325AF8CFA71}"/>
              </a:ext>
            </a:extLst>
          </p:cNvPr>
          <p:cNvPicPr>
            <a:picLocks noChangeAspect="1"/>
          </p:cNvPicPr>
          <p:nvPr/>
        </p:nvPicPr>
        <p:blipFill>
          <a:blip r:embed="rId3"/>
          <a:stretch>
            <a:fillRect/>
          </a:stretch>
        </p:blipFill>
        <p:spPr>
          <a:xfrm>
            <a:off x="1353889" y="5824404"/>
            <a:ext cx="447906" cy="666112"/>
          </a:xfrm>
          <a:prstGeom prst="rect">
            <a:avLst/>
          </a:prstGeom>
        </p:spPr>
      </p:pic>
      <p:sp>
        <p:nvSpPr>
          <p:cNvPr id="21" name="Rectangle 20">
            <a:extLst>
              <a:ext uri="{FF2B5EF4-FFF2-40B4-BE49-F238E27FC236}">
                <a16:creationId xmlns:a16="http://schemas.microsoft.com/office/drawing/2014/main" id="{294425C3-14F7-C842-69C8-7F839C849A0A}"/>
              </a:ext>
            </a:extLst>
          </p:cNvPr>
          <p:cNvSpPr/>
          <p:nvPr/>
        </p:nvSpPr>
        <p:spPr>
          <a:xfrm>
            <a:off x="2839238"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7" name="Rectangle 26">
            <a:extLst>
              <a:ext uri="{FF2B5EF4-FFF2-40B4-BE49-F238E27FC236}">
                <a16:creationId xmlns:a16="http://schemas.microsoft.com/office/drawing/2014/main" id="{A67EA4E7-2E7C-1A99-B4B4-446B14887AB9}"/>
              </a:ext>
            </a:extLst>
          </p:cNvPr>
          <p:cNvSpPr/>
          <p:nvPr/>
        </p:nvSpPr>
        <p:spPr>
          <a:xfrm>
            <a:off x="7372980"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31" name="Rectangle 30">
            <a:extLst>
              <a:ext uri="{FF2B5EF4-FFF2-40B4-BE49-F238E27FC236}">
                <a16:creationId xmlns:a16="http://schemas.microsoft.com/office/drawing/2014/main" id="{2074FE57-D4C2-B6D2-AEE0-FD687221D3D6}"/>
              </a:ext>
            </a:extLst>
          </p:cNvPr>
          <p:cNvSpPr/>
          <p:nvPr/>
        </p:nvSpPr>
        <p:spPr>
          <a:xfrm>
            <a:off x="9614796"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18" name="Picture 17">
            <a:extLst>
              <a:ext uri="{FF2B5EF4-FFF2-40B4-BE49-F238E27FC236}">
                <a16:creationId xmlns:a16="http://schemas.microsoft.com/office/drawing/2014/main" id="{E8820D74-B8E0-F736-B224-C584EEF89A61}"/>
              </a:ext>
            </a:extLst>
          </p:cNvPr>
          <p:cNvPicPr>
            <a:picLocks noChangeAspect="1"/>
          </p:cNvPicPr>
          <p:nvPr/>
        </p:nvPicPr>
        <p:blipFill>
          <a:blip r:embed="rId4"/>
          <a:stretch>
            <a:fillRect/>
          </a:stretch>
        </p:blipFill>
        <p:spPr>
          <a:xfrm>
            <a:off x="8259458" y="5881503"/>
            <a:ext cx="447906" cy="609013"/>
          </a:xfrm>
          <a:prstGeom prst="rect">
            <a:avLst/>
          </a:prstGeom>
        </p:spPr>
      </p:pic>
      <p:sp>
        <p:nvSpPr>
          <p:cNvPr id="39" name="Rectangle 38">
            <a:extLst>
              <a:ext uri="{FF2B5EF4-FFF2-40B4-BE49-F238E27FC236}">
                <a16:creationId xmlns:a16="http://schemas.microsoft.com/office/drawing/2014/main" id="{8BED403D-3919-EC41-172D-7E034CEB7E64}"/>
              </a:ext>
            </a:extLst>
          </p:cNvPr>
          <p:cNvSpPr/>
          <p:nvPr/>
        </p:nvSpPr>
        <p:spPr>
          <a:xfrm>
            <a:off x="5106109"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42" name="TextBox 41">
            <a:extLst>
              <a:ext uri="{FF2B5EF4-FFF2-40B4-BE49-F238E27FC236}">
                <a16:creationId xmlns:a16="http://schemas.microsoft.com/office/drawing/2014/main" id="{A3106F70-3F31-8A03-265B-A3209D61522A}"/>
              </a:ext>
            </a:extLst>
          </p:cNvPr>
          <p:cNvSpPr txBox="1"/>
          <p:nvPr/>
        </p:nvSpPr>
        <p:spPr>
          <a:xfrm>
            <a:off x="5995549" y="5129609"/>
            <a:ext cx="711486" cy="55399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sp>
        <p:nvSpPr>
          <p:cNvPr id="47" name="TextBox 46">
            <a:extLst>
              <a:ext uri="{FF2B5EF4-FFF2-40B4-BE49-F238E27FC236}">
                <a16:creationId xmlns:a16="http://schemas.microsoft.com/office/drawing/2014/main" id="{A7E03193-12D8-6DFC-2E58-F762CC152FA1}"/>
              </a:ext>
            </a:extLst>
          </p:cNvPr>
          <p:cNvSpPr txBox="1"/>
          <p:nvPr/>
        </p:nvSpPr>
        <p:spPr>
          <a:xfrm>
            <a:off x="597423" y="2633265"/>
            <a:ext cx="11131295" cy="1246495"/>
          </a:xfrm>
          <a:prstGeom prst="rect">
            <a:avLst/>
          </a:prstGeom>
          <a:noFill/>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You will have up to 1.5 seconds to respond.</a:t>
            </a:r>
          </a:p>
          <a:p>
            <a:pPr algn="ctr"/>
            <a:r>
              <a:rPr lang="en-US" sz="2500" dirty="0">
                <a:solidFill>
                  <a:schemeClr val="bg1"/>
                </a:solidFill>
                <a:latin typeface="Arial" panose="020B0604020202020204" pitchFamily="34" charset="0"/>
                <a:cs typeface="Arial" panose="020B0604020202020204" pitchFamily="34" charset="0"/>
              </a:rPr>
              <a:t>If you do not respond during the allotted time, you will see “TOO SLOW” on the screen. </a:t>
            </a:r>
            <a:endParaRPr lang="en-US" sz="2500" dirty="0"/>
          </a:p>
        </p:txBody>
      </p:sp>
      <p:sp>
        <p:nvSpPr>
          <p:cNvPr id="48" name="Rectangle 47">
            <a:extLst>
              <a:ext uri="{FF2B5EF4-FFF2-40B4-BE49-F238E27FC236}">
                <a16:creationId xmlns:a16="http://schemas.microsoft.com/office/drawing/2014/main" id="{1D4C4847-EEFC-58D7-3DDC-6CC3599CD184}"/>
              </a:ext>
            </a:extLst>
          </p:cNvPr>
          <p:cNvSpPr/>
          <p:nvPr/>
        </p:nvSpPr>
        <p:spPr>
          <a:xfrm>
            <a:off x="9416736" y="192822"/>
            <a:ext cx="1071326" cy="353943"/>
          </a:xfrm>
          <a:prstGeom prst="rect">
            <a:avLst/>
          </a:prstGeom>
        </p:spPr>
        <p:txBody>
          <a:bodyPr wrap="square">
            <a:spAutoFit/>
          </a:bodyPr>
          <a:lstStyle/>
          <a:p>
            <a:pPr algn="ctr"/>
            <a:r>
              <a:rPr lang="en-US" sz="1700" dirty="0">
                <a:solidFill>
                  <a:schemeClr val="bg1"/>
                </a:solidFill>
                <a:latin typeface="Arial" panose="020B0604020202020204" pitchFamily="34" charset="0"/>
                <a:cs typeface="Arial" panose="020B0604020202020204" pitchFamily="34" charset="0"/>
              </a:rPr>
              <a:t>INTACT</a:t>
            </a:r>
          </a:p>
        </p:txBody>
      </p:sp>
      <p:sp>
        <p:nvSpPr>
          <p:cNvPr id="49" name="Rectangle 48">
            <a:extLst>
              <a:ext uri="{FF2B5EF4-FFF2-40B4-BE49-F238E27FC236}">
                <a16:creationId xmlns:a16="http://schemas.microsoft.com/office/drawing/2014/main" id="{1CE67677-FDBB-5405-4D2C-99C4A20366AA}"/>
              </a:ext>
            </a:extLst>
          </p:cNvPr>
          <p:cNvSpPr/>
          <p:nvPr/>
        </p:nvSpPr>
        <p:spPr>
          <a:xfrm>
            <a:off x="10399618" y="183411"/>
            <a:ext cx="1825506" cy="353943"/>
          </a:xfrm>
          <a:prstGeom prst="rect">
            <a:avLst/>
          </a:prstGeom>
        </p:spPr>
        <p:txBody>
          <a:bodyPr wrap="square">
            <a:spAutoFit/>
          </a:bodyPr>
          <a:lstStyle/>
          <a:p>
            <a:pPr algn="ctr"/>
            <a:r>
              <a:rPr lang="en-US" sz="1700" dirty="0">
                <a:solidFill>
                  <a:schemeClr val="bg1"/>
                </a:solidFill>
                <a:latin typeface="Arial" panose="020B0604020202020204" pitchFamily="34" charset="0"/>
                <a:cs typeface="Arial" panose="020B0604020202020204" pitchFamily="34" charset="0"/>
              </a:rPr>
              <a:t>RECOMBINED</a:t>
            </a:r>
          </a:p>
        </p:txBody>
      </p:sp>
      <p:cxnSp>
        <p:nvCxnSpPr>
          <p:cNvPr id="51" name="Straight Arrow Connector 50">
            <a:extLst>
              <a:ext uri="{FF2B5EF4-FFF2-40B4-BE49-F238E27FC236}">
                <a16:creationId xmlns:a16="http://schemas.microsoft.com/office/drawing/2014/main" id="{80636DA6-BEE8-16EC-F038-E9023A90FE22}"/>
              </a:ext>
            </a:extLst>
          </p:cNvPr>
          <p:cNvCxnSpPr>
            <a:cxnSpLocks/>
          </p:cNvCxnSpPr>
          <p:nvPr/>
        </p:nvCxnSpPr>
        <p:spPr>
          <a:xfrm flipV="1">
            <a:off x="10952439" y="552743"/>
            <a:ext cx="609806" cy="330711"/>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04BEB9-3958-BF9A-A2D5-3391F84A7842}"/>
              </a:ext>
            </a:extLst>
          </p:cNvPr>
          <p:cNvCxnSpPr>
            <a:cxnSpLocks/>
          </p:cNvCxnSpPr>
          <p:nvPr/>
        </p:nvCxnSpPr>
        <p:spPr>
          <a:xfrm flipH="1" flipV="1">
            <a:off x="10033551" y="552743"/>
            <a:ext cx="587589" cy="337748"/>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C0DDCBC-D0C3-FBFE-89FC-88B7151142DF}"/>
              </a:ext>
            </a:extLst>
          </p:cNvPr>
          <p:cNvPicPr>
            <a:picLocks noChangeAspect="1"/>
          </p:cNvPicPr>
          <p:nvPr/>
        </p:nvPicPr>
        <p:blipFill>
          <a:blip r:embed="rId5"/>
          <a:stretch>
            <a:fillRect/>
          </a:stretch>
        </p:blipFill>
        <p:spPr>
          <a:xfrm rot="1184362" flipH="1">
            <a:off x="10188100" y="860257"/>
            <a:ext cx="1143680" cy="1338943"/>
          </a:xfrm>
          <a:prstGeom prst="rect">
            <a:avLst/>
          </a:prstGeom>
        </p:spPr>
      </p:pic>
      <p:pic>
        <p:nvPicPr>
          <p:cNvPr id="11" name="Picture 10">
            <a:extLst>
              <a:ext uri="{FF2B5EF4-FFF2-40B4-BE49-F238E27FC236}">
                <a16:creationId xmlns:a16="http://schemas.microsoft.com/office/drawing/2014/main" id="{D50004DA-1474-6A02-853D-847B3105043C}"/>
              </a:ext>
            </a:extLst>
          </p:cNvPr>
          <p:cNvPicPr>
            <a:picLocks/>
          </p:cNvPicPr>
          <p:nvPr/>
        </p:nvPicPr>
        <p:blipFill>
          <a:blip r:embed="rId6"/>
          <a:stretch>
            <a:fillRect/>
          </a:stretch>
        </p:blipFill>
        <p:spPr>
          <a:xfrm>
            <a:off x="761307" y="5014600"/>
            <a:ext cx="786384" cy="784016"/>
          </a:xfrm>
          <a:prstGeom prst="rect">
            <a:avLst/>
          </a:prstGeom>
        </p:spPr>
      </p:pic>
      <p:pic>
        <p:nvPicPr>
          <p:cNvPr id="13" name="Picture 12">
            <a:extLst>
              <a:ext uri="{FF2B5EF4-FFF2-40B4-BE49-F238E27FC236}">
                <a16:creationId xmlns:a16="http://schemas.microsoft.com/office/drawing/2014/main" id="{F6D7AF5E-BF5E-F407-A0F2-0944CDAE3985}"/>
              </a:ext>
            </a:extLst>
          </p:cNvPr>
          <p:cNvPicPr>
            <a:picLocks/>
          </p:cNvPicPr>
          <p:nvPr/>
        </p:nvPicPr>
        <p:blipFill>
          <a:blip r:embed="rId7"/>
          <a:stretch>
            <a:fillRect/>
          </a:stretch>
        </p:blipFill>
        <p:spPr>
          <a:xfrm>
            <a:off x="1733289" y="5014600"/>
            <a:ext cx="786384" cy="784016"/>
          </a:xfrm>
          <a:prstGeom prst="rect">
            <a:avLst/>
          </a:prstGeom>
        </p:spPr>
      </p:pic>
      <p:pic>
        <p:nvPicPr>
          <p:cNvPr id="15" name="Picture 14">
            <a:extLst>
              <a:ext uri="{FF2B5EF4-FFF2-40B4-BE49-F238E27FC236}">
                <a16:creationId xmlns:a16="http://schemas.microsoft.com/office/drawing/2014/main" id="{36E616E2-5E08-E16B-C110-F04368B6F1B8}"/>
              </a:ext>
            </a:extLst>
          </p:cNvPr>
          <p:cNvPicPr>
            <a:picLocks/>
          </p:cNvPicPr>
          <p:nvPr/>
        </p:nvPicPr>
        <p:blipFill>
          <a:blip r:embed="rId6"/>
          <a:stretch>
            <a:fillRect/>
          </a:stretch>
        </p:blipFill>
        <p:spPr>
          <a:xfrm>
            <a:off x="7592818" y="5001489"/>
            <a:ext cx="786384" cy="784016"/>
          </a:xfrm>
          <a:prstGeom prst="rect">
            <a:avLst/>
          </a:prstGeom>
        </p:spPr>
      </p:pic>
      <p:pic>
        <p:nvPicPr>
          <p:cNvPr id="16" name="Picture 15">
            <a:extLst>
              <a:ext uri="{FF2B5EF4-FFF2-40B4-BE49-F238E27FC236}">
                <a16:creationId xmlns:a16="http://schemas.microsoft.com/office/drawing/2014/main" id="{710B9EE6-BD0F-C322-524E-4454A6DA3A4B}"/>
              </a:ext>
            </a:extLst>
          </p:cNvPr>
          <p:cNvPicPr>
            <a:picLocks noChangeAspect="1"/>
          </p:cNvPicPr>
          <p:nvPr/>
        </p:nvPicPr>
        <p:blipFill>
          <a:blip r:embed="rId8"/>
          <a:stretch>
            <a:fillRect/>
          </a:stretch>
        </p:blipFill>
        <p:spPr>
          <a:xfrm>
            <a:off x="8519453" y="4989999"/>
            <a:ext cx="786384" cy="786384"/>
          </a:xfrm>
          <a:prstGeom prst="rect">
            <a:avLst/>
          </a:prstGeom>
        </p:spPr>
      </p:pic>
      <p:sp>
        <p:nvSpPr>
          <p:cNvPr id="22" name="Rectangle 21">
            <a:extLst>
              <a:ext uri="{FF2B5EF4-FFF2-40B4-BE49-F238E27FC236}">
                <a16:creationId xmlns:a16="http://schemas.microsoft.com/office/drawing/2014/main" id="{A7D15461-0D8E-41B2-F46A-CD6DA70225F2}"/>
              </a:ext>
            </a:extLst>
          </p:cNvPr>
          <p:cNvSpPr/>
          <p:nvPr/>
        </p:nvSpPr>
        <p:spPr>
          <a:xfrm>
            <a:off x="3332360" y="5191319"/>
            <a:ext cx="1071326"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INTACT</a:t>
            </a:r>
          </a:p>
        </p:txBody>
      </p:sp>
      <p:sp>
        <p:nvSpPr>
          <p:cNvPr id="24" name="Rectangle 23">
            <a:extLst>
              <a:ext uri="{FF2B5EF4-FFF2-40B4-BE49-F238E27FC236}">
                <a16:creationId xmlns:a16="http://schemas.microsoft.com/office/drawing/2014/main" id="{A846A1DF-5600-9E06-F8E4-6495659964FD}"/>
              </a:ext>
            </a:extLst>
          </p:cNvPr>
          <p:cNvSpPr/>
          <p:nvPr/>
        </p:nvSpPr>
        <p:spPr>
          <a:xfrm>
            <a:off x="9779137" y="5168449"/>
            <a:ext cx="1825506"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RECOMBINED</a:t>
            </a:r>
          </a:p>
        </p:txBody>
      </p:sp>
    </p:spTree>
    <p:extLst>
      <p:ext uri="{BB962C8B-B14F-4D97-AF65-F5344CB8AC3E}">
        <p14:creationId xmlns:p14="http://schemas.microsoft.com/office/powerpoint/2010/main" val="23216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Outcome estimation</a:t>
            </a:r>
          </a:p>
        </p:txBody>
      </p:sp>
    </p:spTree>
    <p:extLst>
      <p:ext uri="{BB962C8B-B14F-4D97-AF65-F5344CB8AC3E}">
        <p14:creationId xmlns:p14="http://schemas.microsoft.com/office/powerpoint/2010/main" val="61952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8" name="Rectangle 7">
            <a:extLst>
              <a:ext uri="{FF2B5EF4-FFF2-40B4-BE49-F238E27FC236}">
                <a16:creationId xmlns:a16="http://schemas.microsoft.com/office/drawing/2014/main" id="{1FF0DAA0-A0FD-6A46-9490-CA00AB61643F}"/>
              </a:ext>
            </a:extLst>
          </p:cNvPr>
          <p:cNvSpPr/>
          <p:nvPr/>
        </p:nvSpPr>
        <p:spPr>
          <a:xfrm>
            <a:off x="903662" y="1074509"/>
            <a:ext cx="10563408" cy="4708981"/>
          </a:xfrm>
          <a:prstGeom prst="rect">
            <a:avLst/>
          </a:prstGeom>
        </p:spPr>
        <p:txBody>
          <a:bodyPr wrap="square">
            <a:spAutoFit/>
          </a:bodyPr>
          <a:lstStyle/>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Now we will ask you to tell us what the outcomes of the auction were.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In the beginning of the experiment, you chose photographs to go for auction and learned how much they profited. Later on, the remaining photographs (those you didn’t choose) also went on auction.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In this phase of the experiment, we will show you all the photographs you deliberated about (both those you chose and those you didn’t choose). For each photograph, please estimate whether it resulted in a GAIN or NO GAIN from the auction. </a:t>
            </a:r>
          </a:p>
          <a:p>
            <a:pPr algn="ctr"/>
            <a:endParaRPr lang="en-US" sz="2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587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412"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57CBEFFC-2C6E-8949-9FF5-6F486D824EDB}"/>
              </a:ext>
            </a:extLst>
          </p:cNvPr>
          <p:cNvSpPr/>
          <p:nvPr/>
        </p:nvSpPr>
        <p:spPr>
          <a:xfrm>
            <a:off x="1526667" y="855978"/>
            <a:ext cx="8497018" cy="1246495"/>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To estimate the photograph as a GAIN press your INDEX finger, to estimate the photograph as a NO GAIN press your MIDDLE finger (see examples below). </a:t>
            </a:r>
          </a:p>
        </p:txBody>
      </p:sp>
      <p:sp>
        <p:nvSpPr>
          <p:cNvPr id="47" name="TextBox 46">
            <a:extLst>
              <a:ext uri="{FF2B5EF4-FFF2-40B4-BE49-F238E27FC236}">
                <a16:creationId xmlns:a16="http://schemas.microsoft.com/office/drawing/2014/main" id="{A7E03193-12D8-6DFC-2E58-F762CC152FA1}"/>
              </a:ext>
            </a:extLst>
          </p:cNvPr>
          <p:cNvSpPr txBox="1"/>
          <p:nvPr/>
        </p:nvSpPr>
        <p:spPr>
          <a:xfrm>
            <a:off x="597423" y="2633265"/>
            <a:ext cx="11131295" cy="1246495"/>
          </a:xfrm>
          <a:prstGeom prst="rect">
            <a:avLst/>
          </a:prstGeom>
          <a:noFill/>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You will have up to 1.5 seconds to make your choice.</a:t>
            </a:r>
          </a:p>
          <a:p>
            <a:pPr algn="ctr"/>
            <a:r>
              <a:rPr lang="en-US" sz="2500" dirty="0">
                <a:solidFill>
                  <a:schemeClr val="bg1"/>
                </a:solidFill>
                <a:latin typeface="Arial" panose="020B0604020202020204" pitchFamily="34" charset="0"/>
                <a:cs typeface="Arial" panose="020B0604020202020204" pitchFamily="34" charset="0"/>
              </a:rPr>
              <a:t>If you do not respond during the allotted time, you will see “TOO SLOW” on the screen. </a:t>
            </a:r>
            <a:endParaRPr lang="en-US" sz="2500" dirty="0"/>
          </a:p>
        </p:txBody>
      </p:sp>
      <p:cxnSp>
        <p:nvCxnSpPr>
          <p:cNvPr id="51" name="Straight Arrow Connector 50">
            <a:extLst>
              <a:ext uri="{FF2B5EF4-FFF2-40B4-BE49-F238E27FC236}">
                <a16:creationId xmlns:a16="http://schemas.microsoft.com/office/drawing/2014/main" id="{80636DA6-BEE8-16EC-F038-E9023A90FE22}"/>
              </a:ext>
            </a:extLst>
          </p:cNvPr>
          <p:cNvCxnSpPr>
            <a:cxnSpLocks/>
          </p:cNvCxnSpPr>
          <p:nvPr/>
        </p:nvCxnSpPr>
        <p:spPr>
          <a:xfrm flipV="1">
            <a:off x="10952439" y="600381"/>
            <a:ext cx="285959" cy="283073"/>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04BEB9-3958-BF9A-A2D5-3391F84A7842}"/>
              </a:ext>
            </a:extLst>
          </p:cNvPr>
          <p:cNvCxnSpPr>
            <a:cxnSpLocks/>
          </p:cNvCxnSpPr>
          <p:nvPr/>
        </p:nvCxnSpPr>
        <p:spPr>
          <a:xfrm flipH="1" flipV="1">
            <a:off x="10354984" y="562754"/>
            <a:ext cx="266156" cy="327737"/>
          </a:xfrm>
          <a:prstGeom prst="straightConnector1">
            <a:avLst/>
          </a:prstGeom>
          <a:ln w="38100">
            <a:solidFill>
              <a:schemeClr val="bg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7C0DDCBC-D0C3-FBFE-89FC-88B7151142DF}"/>
              </a:ext>
            </a:extLst>
          </p:cNvPr>
          <p:cNvPicPr>
            <a:picLocks noChangeAspect="1"/>
          </p:cNvPicPr>
          <p:nvPr/>
        </p:nvPicPr>
        <p:blipFill>
          <a:blip r:embed="rId3"/>
          <a:stretch>
            <a:fillRect/>
          </a:stretch>
        </p:blipFill>
        <p:spPr>
          <a:xfrm rot="1184362" flipH="1">
            <a:off x="10188100" y="860257"/>
            <a:ext cx="1143680" cy="1338943"/>
          </a:xfrm>
          <a:prstGeom prst="rect">
            <a:avLst/>
          </a:prstGeom>
        </p:spPr>
      </p:pic>
      <p:sp>
        <p:nvSpPr>
          <p:cNvPr id="3" name="Rectangle 2">
            <a:extLst>
              <a:ext uri="{FF2B5EF4-FFF2-40B4-BE49-F238E27FC236}">
                <a16:creationId xmlns:a16="http://schemas.microsoft.com/office/drawing/2014/main" id="{382B21C8-B635-1C98-99E7-EA77852DF78E}"/>
              </a:ext>
            </a:extLst>
          </p:cNvPr>
          <p:cNvSpPr/>
          <p:nvPr/>
        </p:nvSpPr>
        <p:spPr>
          <a:xfrm>
            <a:off x="9799126" y="202391"/>
            <a:ext cx="864824"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GAIN</a:t>
            </a:r>
          </a:p>
        </p:txBody>
      </p:sp>
      <p:sp>
        <p:nvSpPr>
          <p:cNvPr id="6" name="Rectangle 5">
            <a:extLst>
              <a:ext uri="{FF2B5EF4-FFF2-40B4-BE49-F238E27FC236}">
                <a16:creationId xmlns:a16="http://schemas.microsoft.com/office/drawing/2014/main" id="{118B371C-5C87-B41D-3268-AA82F86B36D6}"/>
              </a:ext>
            </a:extLst>
          </p:cNvPr>
          <p:cNvSpPr/>
          <p:nvPr/>
        </p:nvSpPr>
        <p:spPr>
          <a:xfrm>
            <a:off x="10694888" y="208147"/>
            <a:ext cx="145415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NO GAIN</a:t>
            </a:r>
          </a:p>
        </p:txBody>
      </p:sp>
      <p:sp>
        <p:nvSpPr>
          <p:cNvPr id="8" name="Rectangle 7">
            <a:extLst>
              <a:ext uri="{FF2B5EF4-FFF2-40B4-BE49-F238E27FC236}">
                <a16:creationId xmlns:a16="http://schemas.microsoft.com/office/drawing/2014/main" id="{B0748CB8-2B3A-18E5-CA2E-96161CCCFA2F}"/>
              </a:ext>
            </a:extLst>
          </p:cNvPr>
          <p:cNvSpPr/>
          <p:nvPr/>
        </p:nvSpPr>
        <p:spPr>
          <a:xfrm>
            <a:off x="597422"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1" name="TextBox 10">
            <a:extLst>
              <a:ext uri="{FF2B5EF4-FFF2-40B4-BE49-F238E27FC236}">
                <a16:creationId xmlns:a16="http://schemas.microsoft.com/office/drawing/2014/main" id="{16023EE9-28D9-AD66-5A7E-8CF34DA3294B}"/>
              </a:ext>
            </a:extLst>
          </p:cNvPr>
          <p:cNvSpPr txBox="1"/>
          <p:nvPr/>
        </p:nvSpPr>
        <p:spPr>
          <a:xfrm>
            <a:off x="9129252" y="5048863"/>
            <a:ext cx="649885" cy="48891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13" name="Picture 12">
            <a:extLst>
              <a:ext uri="{FF2B5EF4-FFF2-40B4-BE49-F238E27FC236}">
                <a16:creationId xmlns:a16="http://schemas.microsoft.com/office/drawing/2014/main" id="{26F9E511-2C21-3BED-47FB-D3193FF43801}"/>
              </a:ext>
            </a:extLst>
          </p:cNvPr>
          <p:cNvPicPr>
            <a:picLocks noChangeAspect="1"/>
          </p:cNvPicPr>
          <p:nvPr/>
        </p:nvPicPr>
        <p:blipFill>
          <a:blip r:embed="rId4"/>
          <a:stretch>
            <a:fillRect/>
          </a:stretch>
        </p:blipFill>
        <p:spPr>
          <a:xfrm>
            <a:off x="1353889" y="5824404"/>
            <a:ext cx="447906" cy="666112"/>
          </a:xfrm>
          <a:prstGeom prst="rect">
            <a:avLst/>
          </a:prstGeom>
        </p:spPr>
      </p:pic>
      <p:sp>
        <p:nvSpPr>
          <p:cNvPr id="15" name="Rectangle 14">
            <a:extLst>
              <a:ext uri="{FF2B5EF4-FFF2-40B4-BE49-F238E27FC236}">
                <a16:creationId xmlns:a16="http://schemas.microsoft.com/office/drawing/2014/main" id="{B2E4739A-9A6F-5C40-52EC-A705EBF62C24}"/>
              </a:ext>
            </a:extLst>
          </p:cNvPr>
          <p:cNvSpPr/>
          <p:nvPr/>
        </p:nvSpPr>
        <p:spPr>
          <a:xfrm>
            <a:off x="2839238"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16" name="Rectangle 15">
            <a:extLst>
              <a:ext uri="{FF2B5EF4-FFF2-40B4-BE49-F238E27FC236}">
                <a16:creationId xmlns:a16="http://schemas.microsoft.com/office/drawing/2014/main" id="{F2ED9E29-6DB9-5911-318D-2669A4D29834}"/>
              </a:ext>
            </a:extLst>
          </p:cNvPr>
          <p:cNvSpPr/>
          <p:nvPr/>
        </p:nvSpPr>
        <p:spPr>
          <a:xfrm>
            <a:off x="7372980"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22" name="Rectangle 21">
            <a:extLst>
              <a:ext uri="{FF2B5EF4-FFF2-40B4-BE49-F238E27FC236}">
                <a16:creationId xmlns:a16="http://schemas.microsoft.com/office/drawing/2014/main" id="{E01783FA-9B6B-0471-7E14-5EAB5437CEB7}"/>
              </a:ext>
            </a:extLst>
          </p:cNvPr>
          <p:cNvSpPr/>
          <p:nvPr/>
        </p:nvSpPr>
        <p:spPr>
          <a:xfrm>
            <a:off x="9614796"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pic>
        <p:nvPicPr>
          <p:cNvPr id="24" name="Picture 23">
            <a:extLst>
              <a:ext uri="{FF2B5EF4-FFF2-40B4-BE49-F238E27FC236}">
                <a16:creationId xmlns:a16="http://schemas.microsoft.com/office/drawing/2014/main" id="{DBBF0A5C-31E8-2129-6DEB-05389E0180BC}"/>
              </a:ext>
            </a:extLst>
          </p:cNvPr>
          <p:cNvPicPr>
            <a:picLocks noChangeAspect="1"/>
          </p:cNvPicPr>
          <p:nvPr/>
        </p:nvPicPr>
        <p:blipFill>
          <a:blip r:embed="rId5"/>
          <a:stretch>
            <a:fillRect/>
          </a:stretch>
        </p:blipFill>
        <p:spPr>
          <a:xfrm>
            <a:off x="8259458" y="5881503"/>
            <a:ext cx="447906" cy="609013"/>
          </a:xfrm>
          <a:prstGeom prst="rect">
            <a:avLst/>
          </a:prstGeom>
        </p:spPr>
      </p:pic>
      <p:sp>
        <p:nvSpPr>
          <p:cNvPr id="26" name="Rectangle 25">
            <a:extLst>
              <a:ext uri="{FF2B5EF4-FFF2-40B4-BE49-F238E27FC236}">
                <a16:creationId xmlns:a16="http://schemas.microsoft.com/office/drawing/2014/main" id="{4180750C-3B54-480B-AD2C-1AAA18BC75D5}"/>
              </a:ext>
            </a:extLst>
          </p:cNvPr>
          <p:cNvSpPr/>
          <p:nvPr/>
        </p:nvSpPr>
        <p:spPr>
          <a:xfrm>
            <a:off x="5106109" y="4684959"/>
            <a:ext cx="2113922" cy="1417077"/>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highlight>
                <a:srgbClr val="C0C0C0"/>
              </a:highlight>
            </a:endParaRPr>
          </a:p>
        </p:txBody>
      </p:sp>
      <p:sp>
        <p:nvSpPr>
          <p:cNvPr id="30" name="TextBox 29">
            <a:extLst>
              <a:ext uri="{FF2B5EF4-FFF2-40B4-BE49-F238E27FC236}">
                <a16:creationId xmlns:a16="http://schemas.microsoft.com/office/drawing/2014/main" id="{17D302B0-F987-A039-6268-744346147752}"/>
              </a:ext>
            </a:extLst>
          </p:cNvPr>
          <p:cNvSpPr txBox="1"/>
          <p:nvPr/>
        </p:nvSpPr>
        <p:spPr>
          <a:xfrm>
            <a:off x="5995549" y="5129609"/>
            <a:ext cx="711486" cy="55399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32" name="Picture 31">
            <a:extLst>
              <a:ext uri="{FF2B5EF4-FFF2-40B4-BE49-F238E27FC236}">
                <a16:creationId xmlns:a16="http://schemas.microsoft.com/office/drawing/2014/main" id="{4651D05F-D978-4D77-5A6F-431F0E3145F6}"/>
              </a:ext>
            </a:extLst>
          </p:cNvPr>
          <p:cNvPicPr>
            <a:picLocks/>
          </p:cNvPicPr>
          <p:nvPr/>
        </p:nvPicPr>
        <p:blipFill>
          <a:blip r:embed="rId6"/>
          <a:stretch>
            <a:fillRect/>
          </a:stretch>
        </p:blipFill>
        <p:spPr>
          <a:xfrm>
            <a:off x="1261191" y="5014600"/>
            <a:ext cx="786384" cy="784016"/>
          </a:xfrm>
          <a:prstGeom prst="rect">
            <a:avLst/>
          </a:prstGeom>
        </p:spPr>
      </p:pic>
      <p:sp>
        <p:nvSpPr>
          <p:cNvPr id="36" name="Rectangle 35">
            <a:extLst>
              <a:ext uri="{FF2B5EF4-FFF2-40B4-BE49-F238E27FC236}">
                <a16:creationId xmlns:a16="http://schemas.microsoft.com/office/drawing/2014/main" id="{AB6D4DBD-7DB2-818C-8E78-10EF275CE6E9}"/>
              </a:ext>
            </a:extLst>
          </p:cNvPr>
          <p:cNvSpPr/>
          <p:nvPr/>
        </p:nvSpPr>
        <p:spPr>
          <a:xfrm>
            <a:off x="3332360" y="5191319"/>
            <a:ext cx="1071326"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GAIN</a:t>
            </a:r>
          </a:p>
        </p:txBody>
      </p:sp>
      <p:sp>
        <p:nvSpPr>
          <p:cNvPr id="37" name="Rectangle 36">
            <a:extLst>
              <a:ext uri="{FF2B5EF4-FFF2-40B4-BE49-F238E27FC236}">
                <a16:creationId xmlns:a16="http://schemas.microsoft.com/office/drawing/2014/main" id="{B84B0E3E-D636-3381-FCE8-1DE823B0DDD7}"/>
              </a:ext>
            </a:extLst>
          </p:cNvPr>
          <p:cNvSpPr/>
          <p:nvPr/>
        </p:nvSpPr>
        <p:spPr>
          <a:xfrm>
            <a:off x="9779137" y="5168449"/>
            <a:ext cx="1825506"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NO GAIN</a:t>
            </a:r>
          </a:p>
        </p:txBody>
      </p:sp>
      <p:pic>
        <p:nvPicPr>
          <p:cNvPr id="38" name="Picture 37">
            <a:extLst>
              <a:ext uri="{FF2B5EF4-FFF2-40B4-BE49-F238E27FC236}">
                <a16:creationId xmlns:a16="http://schemas.microsoft.com/office/drawing/2014/main" id="{D36815A2-65A9-995F-638A-2AEAA367A910}"/>
              </a:ext>
            </a:extLst>
          </p:cNvPr>
          <p:cNvPicPr>
            <a:picLocks noChangeAspect="1"/>
          </p:cNvPicPr>
          <p:nvPr/>
        </p:nvPicPr>
        <p:blipFill>
          <a:blip r:embed="rId7"/>
          <a:stretch>
            <a:fillRect/>
          </a:stretch>
        </p:blipFill>
        <p:spPr>
          <a:xfrm>
            <a:off x="8036379" y="5012232"/>
            <a:ext cx="787123" cy="786384"/>
          </a:xfrm>
          <a:prstGeom prst="rect">
            <a:avLst/>
          </a:prstGeom>
        </p:spPr>
      </p:pic>
    </p:spTree>
    <p:extLst>
      <p:ext uri="{BB962C8B-B14F-4D97-AF65-F5344CB8AC3E}">
        <p14:creationId xmlns:p14="http://schemas.microsoft.com/office/powerpoint/2010/main" val="4010388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Final ratings</a:t>
            </a:r>
          </a:p>
        </p:txBody>
      </p:sp>
    </p:spTree>
    <p:extLst>
      <p:ext uri="{BB962C8B-B14F-4D97-AF65-F5344CB8AC3E}">
        <p14:creationId xmlns:p14="http://schemas.microsoft.com/office/powerpoint/2010/main" val="2965881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1" name="Rectangle 20">
            <a:extLst>
              <a:ext uri="{FF2B5EF4-FFF2-40B4-BE49-F238E27FC236}">
                <a16:creationId xmlns:a16="http://schemas.microsoft.com/office/drawing/2014/main" id="{8CD5E00F-CD11-D345-9B61-AC7D43661D24}"/>
              </a:ext>
            </a:extLst>
          </p:cNvPr>
          <p:cNvSpPr/>
          <p:nvPr/>
        </p:nvSpPr>
        <p:spPr>
          <a:xfrm>
            <a:off x="3957096" y="3191697"/>
            <a:ext cx="4194122" cy="3014254"/>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FF"/>
              </a:highlight>
            </a:endParaRPr>
          </a:p>
        </p:txBody>
      </p:sp>
      <p:sp>
        <p:nvSpPr>
          <p:cNvPr id="8" name="Rectangle 7">
            <a:extLst>
              <a:ext uri="{FF2B5EF4-FFF2-40B4-BE49-F238E27FC236}">
                <a16:creationId xmlns:a16="http://schemas.microsoft.com/office/drawing/2014/main" id="{1FF0DAA0-A0FD-6A46-9490-CA00AB61643F}"/>
              </a:ext>
            </a:extLst>
          </p:cNvPr>
          <p:cNvSpPr/>
          <p:nvPr/>
        </p:nvSpPr>
        <p:spPr>
          <a:xfrm>
            <a:off x="804672" y="661521"/>
            <a:ext cx="10387584" cy="1631216"/>
          </a:xfrm>
          <a:prstGeom prst="rect">
            <a:avLst/>
          </a:prstGeom>
        </p:spPr>
        <p:txBody>
          <a:bodyPr wrap="square">
            <a:spAutoFit/>
          </a:bodyPr>
          <a:lstStyle/>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Before the experiment ends, we will ask you to rate photographs and scrambled images according to how much you like them. </a:t>
            </a:r>
          </a:p>
          <a:p>
            <a:pPr algn="ctr"/>
            <a:r>
              <a:rPr lang="en-US" sz="2500" dirty="0">
                <a:solidFill>
                  <a:schemeClr val="bg1"/>
                </a:solidFill>
                <a:latin typeface="Arial" panose="020B0604020202020204" pitchFamily="34" charset="0"/>
                <a:cs typeface="Arial" panose="020B0604020202020204" pitchFamily="34" charset="0"/>
              </a:rPr>
              <a:t>Please use the mouse to indicate your rating, as shown below. </a:t>
            </a:r>
          </a:p>
        </p:txBody>
      </p:sp>
      <p:cxnSp>
        <p:nvCxnSpPr>
          <p:cNvPr id="13" name="Straight Connector 12">
            <a:extLst>
              <a:ext uri="{FF2B5EF4-FFF2-40B4-BE49-F238E27FC236}">
                <a16:creationId xmlns:a16="http://schemas.microsoft.com/office/drawing/2014/main" id="{F2357E0C-72AA-894D-8398-66BC404F2180}"/>
              </a:ext>
            </a:extLst>
          </p:cNvPr>
          <p:cNvCxnSpPr>
            <a:cxnSpLocks/>
          </p:cNvCxnSpPr>
          <p:nvPr/>
        </p:nvCxnSpPr>
        <p:spPr>
          <a:xfrm>
            <a:off x="4780696" y="4951551"/>
            <a:ext cx="2479083"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0357EE-E0F3-F64B-85C3-AA4040BD9E35}"/>
              </a:ext>
            </a:extLst>
          </p:cNvPr>
          <p:cNvSpPr txBox="1"/>
          <p:nvPr/>
        </p:nvSpPr>
        <p:spPr>
          <a:xfrm>
            <a:off x="4438273" y="4999269"/>
            <a:ext cx="1737360"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Not at all</a:t>
            </a:r>
          </a:p>
        </p:txBody>
      </p:sp>
      <p:sp>
        <p:nvSpPr>
          <p:cNvPr id="18" name="TextBox 17">
            <a:extLst>
              <a:ext uri="{FF2B5EF4-FFF2-40B4-BE49-F238E27FC236}">
                <a16:creationId xmlns:a16="http://schemas.microsoft.com/office/drawing/2014/main" id="{83B20185-A9FE-AB49-B715-DE69AF7D5DCF}"/>
              </a:ext>
            </a:extLst>
          </p:cNvPr>
          <p:cNvSpPr txBox="1"/>
          <p:nvPr/>
        </p:nvSpPr>
        <p:spPr>
          <a:xfrm>
            <a:off x="6920389" y="4997268"/>
            <a:ext cx="1590476"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Very much</a:t>
            </a:r>
          </a:p>
        </p:txBody>
      </p:sp>
      <p:sp>
        <p:nvSpPr>
          <p:cNvPr id="19" name="TextBox 18">
            <a:extLst>
              <a:ext uri="{FF2B5EF4-FFF2-40B4-BE49-F238E27FC236}">
                <a16:creationId xmlns:a16="http://schemas.microsoft.com/office/drawing/2014/main" id="{8051372B-A047-6F43-BCB4-9E11F4F07F60}"/>
              </a:ext>
            </a:extLst>
          </p:cNvPr>
          <p:cNvSpPr txBox="1"/>
          <p:nvPr/>
        </p:nvSpPr>
        <p:spPr>
          <a:xfrm>
            <a:off x="3943735" y="5404988"/>
            <a:ext cx="4153776" cy="276999"/>
          </a:xfrm>
          <a:prstGeom prst="rect">
            <a:avLst/>
          </a:prstGeom>
          <a:noFill/>
        </p:spPr>
        <p:txBody>
          <a:bodyPr wrap="square" rtlCol="0">
            <a:spAutoFit/>
          </a:bodyPr>
          <a:lstStyle/>
          <a:p>
            <a:pPr algn="ctr"/>
            <a:r>
              <a:rPr lang="en-US" sz="1200" dirty="0">
                <a:solidFill>
                  <a:schemeClr val="bg1"/>
                </a:solidFill>
                <a:latin typeface="Arial" panose="020B0604020202020204" pitchFamily="34" charset="0"/>
                <a:cs typeface="Arial" panose="020B0604020202020204" pitchFamily="34" charset="0"/>
              </a:rPr>
              <a:t>How much do you like this photograph?</a:t>
            </a:r>
          </a:p>
        </p:txBody>
      </p:sp>
      <p:sp>
        <p:nvSpPr>
          <p:cNvPr id="3" name="Oval 2">
            <a:extLst>
              <a:ext uri="{FF2B5EF4-FFF2-40B4-BE49-F238E27FC236}">
                <a16:creationId xmlns:a16="http://schemas.microsoft.com/office/drawing/2014/main" id="{2B7AEA65-A5A2-1642-8C53-B6C7B7B9FE42}"/>
              </a:ext>
            </a:extLst>
          </p:cNvPr>
          <p:cNvSpPr/>
          <p:nvPr/>
        </p:nvSpPr>
        <p:spPr>
          <a:xfrm>
            <a:off x="6298113" y="4882740"/>
            <a:ext cx="137160" cy="13716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E5BCE15E-604C-DA45-9FF3-926F70096DC8}"/>
              </a:ext>
            </a:extLst>
          </p:cNvPr>
          <p:cNvSpPr/>
          <p:nvPr/>
        </p:nvSpPr>
        <p:spPr>
          <a:xfrm>
            <a:off x="5704550" y="5749980"/>
            <a:ext cx="672059" cy="189372"/>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mj-lt"/>
              </a:rPr>
              <a:t>Continue</a:t>
            </a:r>
          </a:p>
        </p:txBody>
      </p:sp>
      <p:pic>
        <p:nvPicPr>
          <p:cNvPr id="11" name="Picture 10">
            <a:extLst>
              <a:ext uri="{FF2B5EF4-FFF2-40B4-BE49-F238E27FC236}">
                <a16:creationId xmlns:a16="http://schemas.microsoft.com/office/drawing/2014/main" id="{D0DC4A5B-1C1A-C245-A284-0E051072E6A9}"/>
              </a:ext>
            </a:extLst>
          </p:cNvPr>
          <p:cNvPicPr>
            <a:picLocks noChangeAspect="1"/>
          </p:cNvPicPr>
          <p:nvPr/>
        </p:nvPicPr>
        <p:blipFill>
          <a:blip r:embed="rId3"/>
          <a:stretch>
            <a:fillRect/>
          </a:stretch>
        </p:blipFill>
        <p:spPr>
          <a:xfrm rot="19551564">
            <a:off x="7796999" y="5469869"/>
            <a:ext cx="671580" cy="852956"/>
          </a:xfrm>
          <a:prstGeom prst="rect">
            <a:avLst/>
          </a:prstGeom>
        </p:spPr>
      </p:pic>
      <p:pic>
        <p:nvPicPr>
          <p:cNvPr id="20" name="Picture 19">
            <a:extLst>
              <a:ext uri="{FF2B5EF4-FFF2-40B4-BE49-F238E27FC236}">
                <a16:creationId xmlns:a16="http://schemas.microsoft.com/office/drawing/2014/main" id="{09735028-2F4A-FC4D-9DFD-3F59A837236F}"/>
              </a:ext>
            </a:extLst>
          </p:cNvPr>
          <p:cNvPicPr>
            <a:picLocks noChangeAspect="1"/>
          </p:cNvPicPr>
          <p:nvPr/>
        </p:nvPicPr>
        <p:blipFill>
          <a:blip r:embed="rId4"/>
          <a:stretch>
            <a:fillRect/>
          </a:stretch>
        </p:blipFill>
        <p:spPr>
          <a:xfrm>
            <a:off x="8005265" y="5886215"/>
            <a:ext cx="630388" cy="645925"/>
          </a:xfrm>
          <a:prstGeom prst="rect">
            <a:avLst/>
          </a:prstGeom>
        </p:spPr>
      </p:pic>
      <p:pic>
        <p:nvPicPr>
          <p:cNvPr id="14" name="Picture 13">
            <a:extLst>
              <a:ext uri="{FF2B5EF4-FFF2-40B4-BE49-F238E27FC236}">
                <a16:creationId xmlns:a16="http://schemas.microsoft.com/office/drawing/2014/main" id="{1334EE31-763E-09D0-C1F4-36DA3715130F}"/>
              </a:ext>
            </a:extLst>
          </p:cNvPr>
          <p:cNvPicPr>
            <a:picLocks noChangeAspect="1"/>
          </p:cNvPicPr>
          <p:nvPr/>
        </p:nvPicPr>
        <p:blipFill>
          <a:blip r:embed="rId5"/>
          <a:stretch>
            <a:fillRect/>
          </a:stretch>
        </p:blipFill>
        <p:spPr>
          <a:xfrm>
            <a:off x="5458156" y="3453994"/>
            <a:ext cx="1275688" cy="1275688"/>
          </a:xfrm>
          <a:prstGeom prst="rect">
            <a:avLst/>
          </a:prstGeom>
        </p:spPr>
      </p:pic>
    </p:spTree>
    <p:extLst>
      <p:ext uri="{BB962C8B-B14F-4D97-AF65-F5344CB8AC3E}">
        <p14:creationId xmlns:p14="http://schemas.microsoft.com/office/powerpoint/2010/main" val="2798163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07ECE9-8A17-7A43-BFBB-62A7C3CAAF26}"/>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FF0DAA0-A0FD-6A46-9490-CA00AB61643F}"/>
                </a:ext>
              </a:extLst>
            </p:cNvPr>
            <p:cNvSpPr/>
            <p:nvPr/>
          </p:nvSpPr>
          <p:spPr>
            <a:xfrm>
              <a:off x="0" y="3059668"/>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You will now take a short quiz to make sure you understood the instructions.</a:t>
              </a:r>
            </a:p>
          </p:txBody>
        </p:sp>
      </p:grpSp>
    </p:spTree>
    <p:extLst>
      <p:ext uri="{BB962C8B-B14F-4D97-AF65-F5344CB8AC3E}">
        <p14:creationId xmlns:p14="http://schemas.microsoft.com/office/powerpoint/2010/main" val="179334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Localizer</a:t>
            </a:r>
          </a:p>
        </p:txBody>
      </p:sp>
    </p:spTree>
    <p:extLst>
      <p:ext uri="{BB962C8B-B14F-4D97-AF65-F5344CB8AC3E}">
        <p14:creationId xmlns:p14="http://schemas.microsoft.com/office/powerpoint/2010/main" val="159290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5" name="Rectangle 4">
            <a:extLst>
              <a:ext uri="{FF2B5EF4-FFF2-40B4-BE49-F238E27FC236}">
                <a16:creationId xmlns:a16="http://schemas.microsoft.com/office/drawing/2014/main" id="{96A8B8C8-7A61-DDA1-1DEA-F367B292BADE}"/>
              </a:ext>
            </a:extLst>
          </p:cNvPr>
          <p:cNvSpPr/>
          <p:nvPr/>
        </p:nvSpPr>
        <p:spPr>
          <a:xfrm>
            <a:off x="436442" y="634745"/>
            <a:ext cx="11597900" cy="861774"/>
          </a:xfrm>
          <a:prstGeom prst="rect">
            <a:avLst/>
          </a:prstGeom>
        </p:spPr>
        <p:txBody>
          <a:bodyPr wrap="square">
            <a:spAutoFit/>
          </a:bodyPr>
          <a:lstStyle/>
          <a:p>
            <a:pPr marL="0" algn="ctr" defTabSz="914400" rtl="0" eaLnBrk="1" latinLnBrk="0" hangingPunct="1"/>
            <a:r>
              <a:rPr lang="en-US" sz="2500" dirty="0">
                <a:solidFill>
                  <a:schemeClr val="bg1"/>
                </a:solidFill>
                <a:latin typeface="Arial" panose="020B0604020202020204" pitchFamily="34" charset="0"/>
                <a:cs typeface="Arial" panose="020B0604020202020204" pitchFamily="34" charset="0"/>
              </a:rPr>
              <a:t>We will show you photographs, each presented very briefly. </a:t>
            </a:r>
          </a:p>
          <a:p>
            <a:pPr marL="0" algn="ctr" defTabSz="914400" rtl="0" eaLnBrk="1" latinLnBrk="0" hangingPunct="1"/>
            <a:r>
              <a:rPr lang="en-US" sz="2500" dirty="0">
                <a:solidFill>
                  <a:schemeClr val="bg1"/>
                </a:solidFill>
                <a:latin typeface="Arial" panose="020B0604020202020204" pitchFamily="34" charset="0"/>
                <a:cs typeface="Arial" panose="020B0604020202020204" pitchFamily="34" charset="0"/>
              </a:rPr>
              <a:t>You are asked to press your INDEX finger while the photograph is on the screen. </a:t>
            </a:r>
          </a:p>
        </p:txBody>
      </p:sp>
      <p:sp>
        <p:nvSpPr>
          <p:cNvPr id="6" name="Rectangle 5">
            <a:extLst>
              <a:ext uri="{FF2B5EF4-FFF2-40B4-BE49-F238E27FC236}">
                <a16:creationId xmlns:a16="http://schemas.microsoft.com/office/drawing/2014/main" id="{E99577A8-97A8-E59B-50C3-7D842A936803}"/>
              </a:ext>
            </a:extLst>
          </p:cNvPr>
          <p:cNvSpPr/>
          <p:nvPr/>
        </p:nvSpPr>
        <p:spPr>
          <a:xfrm>
            <a:off x="1266124" y="4210834"/>
            <a:ext cx="2314297" cy="1823933"/>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highlight>
                <a:srgbClr val="C0C0C0"/>
              </a:highlight>
            </a:endParaRPr>
          </a:p>
        </p:txBody>
      </p:sp>
      <p:sp>
        <p:nvSpPr>
          <p:cNvPr id="7" name="Rectangle 6">
            <a:extLst>
              <a:ext uri="{FF2B5EF4-FFF2-40B4-BE49-F238E27FC236}">
                <a16:creationId xmlns:a16="http://schemas.microsoft.com/office/drawing/2014/main" id="{16055827-6C14-F8BB-E82B-A2C0A74375F9}"/>
              </a:ext>
            </a:extLst>
          </p:cNvPr>
          <p:cNvSpPr/>
          <p:nvPr/>
        </p:nvSpPr>
        <p:spPr>
          <a:xfrm>
            <a:off x="3750758" y="4210834"/>
            <a:ext cx="2314297" cy="1823933"/>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pic>
        <p:nvPicPr>
          <p:cNvPr id="12" name="Picture 11">
            <a:extLst>
              <a:ext uri="{FF2B5EF4-FFF2-40B4-BE49-F238E27FC236}">
                <a16:creationId xmlns:a16="http://schemas.microsoft.com/office/drawing/2014/main" id="{43352454-5F97-E76D-2475-7C1728829606}"/>
              </a:ext>
            </a:extLst>
          </p:cNvPr>
          <p:cNvPicPr>
            <a:picLocks noChangeAspect="1"/>
          </p:cNvPicPr>
          <p:nvPr/>
        </p:nvPicPr>
        <p:blipFill>
          <a:blip r:embed="rId3"/>
          <a:stretch>
            <a:fillRect/>
          </a:stretch>
        </p:blipFill>
        <p:spPr>
          <a:xfrm>
            <a:off x="1861919" y="4586325"/>
            <a:ext cx="1064159" cy="1064159"/>
          </a:xfrm>
          <a:prstGeom prst="rect">
            <a:avLst/>
          </a:prstGeom>
        </p:spPr>
      </p:pic>
      <p:pic>
        <p:nvPicPr>
          <p:cNvPr id="17" name="Picture 16">
            <a:extLst>
              <a:ext uri="{FF2B5EF4-FFF2-40B4-BE49-F238E27FC236}">
                <a16:creationId xmlns:a16="http://schemas.microsoft.com/office/drawing/2014/main" id="{12295952-9189-D327-1964-A0B20A99193E}"/>
              </a:ext>
            </a:extLst>
          </p:cNvPr>
          <p:cNvPicPr>
            <a:picLocks noChangeAspect="1"/>
          </p:cNvPicPr>
          <p:nvPr/>
        </p:nvPicPr>
        <p:blipFill>
          <a:blip r:embed="rId4"/>
          <a:stretch>
            <a:fillRect/>
          </a:stretch>
        </p:blipFill>
        <p:spPr>
          <a:xfrm>
            <a:off x="2094295" y="5720179"/>
            <a:ext cx="490362" cy="754779"/>
          </a:xfrm>
          <a:prstGeom prst="rect">
            <a:avLst/>
          </a:prstGeom>
        </p:spPr>
      </p:pic>
      <p:pic>
        <p:nvPicPr>
          <p:cNvPr id="19" name="Picture 18">
            <a:extLst>
              <a:ext uri="{FF2B5EF4-FFF2-40B4-BE49-F238E27FC236}">
                <a16:creationId xmlns:a16="http://schemas.microsoft.com/office/drawing/2014/main" id="{81ACE465-BCF0-6158-891A-1533ECC23CD8}"/>
              </a:ext>
            </a:extLst>
          </p:cNvPr>
          <p:cNvPicPr>
            <a:picLocks noChangeAspect="1"/>
          </p:cNvPicPr>
          <p:nvPr/>
        </p:nvPicPr>
        <p:blipFill>
          <a:blip r:embed="rId5"/>
          <a:stretch>
            <a:fillRect/>
          </a:stretch>
        </p:blipFill>
        <p:spPr>
          <a:xfrm>
            <a:off x="4365980" y="4589780"/>
            <a:ext cx="1060704" cy="1060704"/>
          </a:xfrm>
          <a:prstGeom prst="rect">
            <a:avLst/>
          </a:prstGeom>
        </p:spPr>
      </p:pic>
      <p:pic>
        <p:nvPicPr>
          <p:cNvPr id="20" name="Picture 19">
            <a:extLst>
              <a:ext uri="{FF2B5EF4-FFF2-40B4-BE49-F238E27FC236}">
                <a16:creationId xmlns:a16="http://schemas.microsoft.com/office/drawing/2014/main" id="{CBFC62C0-4D6C-04CA-1E7D-D5DBE1045D7D}"/>
              </a:ext>
            </a:extLst>
          </p:cNvPr>
          <p:cNvPicPr>
            <a:picLocks noChangeAspect="1"/>
          </p:cNvPicPr>
          <p:nvPr/>
        </p:nvPicPr>
        <p:blipFill>
          <a:blip r:embed="rId4"/>
          <a:stretch>
            <a:fillRect/>
          </a:stretch>
        </p:blipFill>
        <p:spPr>
          <a:xfrm>
            <a:off x="4678952" y="5720179"/>
            <a:ext cx="490362" cy="754779"/>
          </a:xfrm>
          <a:prstGeom prst="rect">
            <a:avLst/>
          </a:prstGeom>
        </p:spPr>
      </p:pic>
    </p:spTree>
    <p:extLst>
      <p:ext uri="{BB962C8B-B14F-4D97-AF65-F5344CB8AC3E}">
        <p14:creationId xmlns:p14="http://schemas.microsoft.com/office/powerpoint/2010/main" val="423862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1" name="Rectangle 20">
            <a:extLst>
              <a:ext uri="{FF2B5EF4-FFF2-40B4-BE49-F238E27FC236}">
                <a16:creationId xmlns:a16="http://schemas.microsoft.com/office/drawing/2014/main" id="{8CD5E00F-CD11-D345-9B61-AC7D43661D24}"/>
              </a:ext>
            </a:extLst>
          </p:cNvPr>
          <p:cNvSpPr/>
          <p:nvPr/>
        </p:nvSpPr>
        <p:spPr>
          <a:xfrm>
            <a:off x="1266124" y="4210834"/>
            <a:ext cx="2314297" cy="1823933"/>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highlight>
                <a:srgbClr val="C0C0C0"/>
              </a:highlight>
            </a:endParaRPr>
          </a:p>
        </p:txBody>
      </p:sp>
      <p:sp>
        <p:nvSpPr>
          <p:cNvPr id="8" name="Rectangle 7">
            <a:extLst>
              <a:ext uri="{FF2B5EF4-FFF2-40B4-BE49-F238E27FC236}">
                <a16:creationId xmlns:a16="http://schemas.microsoft.com/office/drawing/2014/main" id="{1FF0DAA0-A0FD-6A46-9490-CA00AB61643F}"/>
              </a:ext>
            </a:extLst>
          </p:cNvPr>
          <p:cNvSpPr/>
          <p:nvPr/>
        </p:nvSpPr>
        <p:spPr>
          <a:xfrm>
            <a:off x="436442" y="634745"/>
            <a:ext cx="11597900" cy="3170099"/>
          </a:xfrm>
          <a:prstGeom prst="rect">
            <a:avLst/>
          </a:prstGeom>
        </p:spPr>
        <p:txBody>
          <a:bodyPr wrap="square">
            <a:spAutoFit/>
          </a:bodyPr>
          <a:lstStyle/>
          <a:p>
            <a:pPr marL="0" algn="ctr" defTabSz="914400" rtl="0" eaLnBrk="1" latinLnBrk="0" hangingPunct="1"/>
            <a:r>
              <a:rPr lang="en-US" sz="2500" dirty="0">
                <a:solidFill>
                  <a:schemeClr val="bg1"/>
                </a:solidFill>
                <a:latin typeface="Arial" panose="020B0604020202020204" pitchFamily="34" charset="0"/>
                <a:cs typeface="Arial" panose="020B0604020202020204" pitchFamily="34" charset="0"/>
              </a:rPr>
              <a:t>We will show you photographs, each presented very briefly. </a:t>
            </a:r>
          </a:p>
          <a:p>
            <a:pPr marL="0" algn="ctr" defTabSz="914400" rtl="0" eaLnBrk="1" latinLnBrk="0" hangingPunct="1"/>
            <a:r>
              <a:rPr lang="en-US" sz="2500" dirty="0">
                <a:solidFill>
                  <a:schemeClr val="bg1"/>
                </a:solidFill>
                <a:latin typeface="Arial" panose="020B0604020202020204" pitchFamily="34" charset="0"/>
                <a:cs typeface="Arial" panose="020B0604020202020204" pitchFamily="34" charset="0"/>
              </a:rPr>
              <a:t>You are asked to press your INDEX finger while the photograph is on the screen. </a:t>
            </a:r>
          </a:p>
          <a:p>
            <a:pPr marL="0" algn="ctr" defTabSz="914400" rtl="0" eaLnBrk="1" latinLnBrk="0" hangingPunct="1"/>
            <a:endParaRPr lang="en-US" sz="2500" dirty="0">
              <a:solidFill>
                <a:schemeClr val="bg1"/>
              </a:solidFill>
              <a:latin typeface="Arial" panose="020B0604020202020204" pitchFamily="34" charset="0"/>
              <a:cs typeface="Arial" panose="020B0604020202020204" pitchFamily="34" charset="0"/>
            </a:endParaRPr>
          </a:p>
          <a:p>
            <a:pPr marL="0" algn="ctr" defTabSz="914400" rtl="0" eaLnBrk="1" latinLnBrk="0" hangingPunct="1"/>
            <a:r>
              <a:rPr lang="en-US" sz="2500" dirty="0">
                <a:solidFill>
                  <a:schemeClr val="bg1"/>
                </a:solidFill>
                <a:latin typeface="Arial" panose="020B0604020202020204" pitchFamily="34" charset="0"/>
                <a:cs typeface="Arial" panose="020B0604020202020204" pitchFamily="34" charset="0"/>
              </a:rPr>
              <a:t>Occasionally, there will be a red dot somewhere on top of the photograph, when this happens please press your MIDDLE finger. </a:t>
            </a:r>
          </a:p>
          <a:p>
            <a:pPr marL="0" algn="ctr" defTabSz="914400" rtl="0" eaLnBrk="1" latinLnBrk="0" hangingPunct="1"/>
            <a:endParaRPr lang="en-US" sz="2500" dirty="0">
              <a:solidFill>
                <a:schemeClr val="bg1"/>
              </a:solidFill>
              <a:latin typeface="Arial" panose="020B0604020202020204" pitchFamily="34" charset="0"/>
              <a:cs typeface="Arial" panose="020B0604020202020204" pitchFamily="34" charset="0"/>
            </a:endParaRPr>
          </a:p>
          <a:p>
            <a:pPr marL="0" algn="ctr" defTabSz="914400" rtl="0" eaLnBrk="1" latinLnBrk="0" hangingPunct="1"/>
            <a:r>
              <a:rPr lang="en-US" sz="2500" dirty="0">
                <a:solidFill>
                  <a:schemeClr val="bg1"/>
                </a:solidFill>
                <a:latin typeface="Arial" panose="020B0604020202020204" pitchFamily="34" charset="0"/>
                <a:cs typeface="Arial" panose="020B0604020202020204" pitchFamily="34" charset="0"/>
              </a:rPr>
              <a:t>Please keep your eyes fixated at the center of the screen while the images are shown and when a “+” sign appears. </a:t>
            </a:r>
          </a:p>
        </p:txBody>
      </p:sp>
      <p:sp>
        <p:nvSpPr>
          <p:cNvPr id="2" name="Rectangle 1">
            <a:extLst>
              <a:ext uri="{FF2B5EF4-FFF2-40B4-BE49-F238E27FC236}">
                <a16:creationId xmlns:a16="http://schemas.microsoft.com/office/drawing/2014/main" id="{69873397-A554-7AC6-34CA-59F97C30376D}"/>
              </a:ext>
            </a:extLst>
          </p:cNvPr>
          <p:cNvSpPr/>
          <p:nvPr/>
        </p:nvSpPr>
        <p:spPr>
          <a:xfrm>
            <a:off x="3750758" y="4210834"/>
            <a:ext cx="2314297" cy="1823933"/>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0" name="Rectangle 9">
            <a:extLst>
              <a:ext uri="{FF2B5EF4-FFF2-40B4-BE49-F238E27FC236}">
                <a16:creationId xmlns:a16="http://schemas.microsoft.com/office/drawing/2014/main" id="{4EF3E9D5-4B62-6AF6-E3B5-4D52C94937DA}"/>
              </a:ext>
            </a:extLst>
          </p:cNvPr>
          <p:cNvSpPr/>
          <p:nvPr/>
        </p:nvSpPr>
        <p:spPr>
          <a:xfrm>
            <a:off x="6235392" y="4210834"/>
            <a:ext cx="2314297" cy="1823933"/>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5" name="Rectangle 14">
            <a:extLst>
              <a:ext uri="{FF2B5EF4-FFF2-40B4-BE49-F238E27FC236}">
                <a16:creationId xmlns:a16="http://schemas.microsoft.com/office/drawing/2014/main" id="{B0FB85CB-5CC5-90CA-2742-7ED33DA6813C}"/>
              </a:ext>
            </a:extLst>
          </p:cNvPr>
          <p:cNvSpPr/>
          <p:nvPr/>
        </p:nvSpPr>
        <p:spPr>
          <a:xfrm>
            <a:off x="8720026" y="4210834"/>
            <a:ext cx="2314297" cy="1823933"/>
          </a:xfrm>
          <a:prstGeom prst="rect">
            <a:avLst/>
          </a:prstGeom>
          <a:solidFill>
            <a:srgbClr val="80808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pic>
        <p:nvPicPr>
          <p:cNvPr id="22" name="Picture 21">
            <a:extLst>
              <a:ext uri="{FF2B5EF4-FFF2-40B4-BE49-F238E27FC236}">
                <a16:creationId xmlns:a16="http://schemas.microsoft.com/office/drawing/2014/main" id="{16A04D20-AB8C-9443-7D84-82728F9BB1EE}"/>
              </a:ext>
            </a:extLst>
          </p:cNvPr>
          <p:cNvPicPr>
            <a:picLocks noChangeAspect="1"/>
          </p:cNvPicPr>
          <p:nvPr/>
        </p:nvPicPr>
        <p:blipFill>
          <a:blip r:embed="rId3"/>
          <a:stretch>
            <a:fillRect/>
          </a:stretch>
        </p:blipFill>
        <p:spPr>
          <a:xfrm>
            <a:off x="1861919" y="4586325"/>
            <a:ext cx="1064159" cy="1064159"/>
          </a:xfrm>
          <a:prstGeom prst="rect">
            <a:avLst/>
          </a:prstGeom>
        </p:spPr>
      </p:pic>
      <p:pic>
        <p:nvPicPr>
          <p:cNvPr id="25" name="Picture 24">
            <a:extLst>
              <a:ext uri="{FF2B5EF4-FFF2-40B4-BE49-F238E27FC236}">
                <a16:creationId xmlns:a16="http://schemas.microsoft.com/office/drawing/2014/main" id="{5BBD7DEF-2AC3-43A1-6CB9-3C54B3EE1E0E}"/>
              </a:ext>
            </a:extLst>
          </p:cNvPr>
          <p:cNvPicPr>
            <a:picLocks noChangeAspect="1"/>
          </p:cNvPicPr>
          <p:nvPr/>
        </p:nvPicPr>
        <p:blipFill>
          <a:blip r:embed="rId4"/>
          <a:stretch>
            <a:fillRect/>
          </a:stretch>
        </p:blipFill>
        <p:spPr>
          <a:xfrm>
            <a:off x="6867113" y="4586325"/>
            <a:ext cx="1050854" cy="1050854"/>
          </a:xfrm>
          <a:prstGeom prst="rect">
            <a:avLst/>
          </a:prstGeom>
        </p:spPr>
      </p:pic>
      <p:sp>
        <p:nvSpPr>
          <p:cNvPr id="28" name="TextBox 27">
            <a:extLst>
              <a:ext uri="{FF2B5EF4-FFF2-40B4-BE49-F238E27FC236}">
                <a16:creationId xmlns:a16="http://schemas.microsoft.com/office/drawing/2014/main" id="{666BE62B-0B74-E1B6-8CB2-D24700F5EC2B}"/>
              </a:ext>
            </a:extLst>
          </p:cNvPr>
          <p:cNvSpPr txBox="1"/>
          <p:nvPr/>
        </p:nvSpPr>
        <p:spPr>
          <a:xfrm>
            <a:off x="9715075" y="4841405"/>
            <a:ext cx="711486" cy="553998"/>
          </a:xfrm>
          <a:prstGeom prst="rect">
            <a:avLst/>
          </a:prstGeom>
          <a:noFill/>
        </p:spPr>
        <p:txBody>
          <a:bodyPr wrap="square">
            <a:spAutoFit/>
          </a:bodyPr>
          <a:lstStyle/>
          <a:p>
            <a:r>
              <a:rPr lang="en-US" sz="3000" dirty="0">
                <a:solidFill>
                  <a:schemeClr val="bg1"/>
                </a:solidFill>
                <a:latin typeface="Arial" panose="020B0604020202020204" pitchFamily="34" charset="0"/>
                <a:cs typeface="Arial" panose="020B0604020202020204" pitchFamily="34" charset="0"/>
              </a:rPr>
              <a:t>+</a:t>
            </a:r>
            <a:endParaRPr lang="en-US" sz="3000" dirty="0"/>
          </a:p>
        </p:txBody>
      </p:sp>
      <p:pic>
        <p:nvPicPr>
          <p:cNvPr id="31" name="Picture 30">
            <a:extLst>
              <a:ext uri="{FF2B5EF4-FFF2-40B4-BE49-F238E27FC236}">
                <a16:creationId xmlns:a16="http://schemas.microsoft.com/office/drawing/2014/main" id="{A21C6494-23FE-73FD-CF67-B0DF47E4DA96}"/>
              </a:ext>
            </a:extLst>
          </p:cNvPr>
          <p:cNvPicPr>
            <a:picLocks noChangeAspect="1"/>
          </p:cNvPicPr>
          <p:nvPr/>
        </p:nvPicPr>
        <p:blipFill>
          <a:blip r:embed="rId5"/>
          <a:stretch>
            <a:fillRect/>
          </a:stretch>
        </p:blipFill>
        <p:spPr>
          <a:xfrm>
            <a:off x="7147359" y="5720179"/>
            <a:ext cx="490362" cy="690079"/>
          </a:xfrm>
          <a:prstGeom prst="rect">
            <a:avLst/>
          </a:prstGeom>
        </p:spPr>
      </p:pic>
      <p:pic>
        <p:nvPicPr>
          <p:cNvPr id="32" name="Picture 31">
            <a:extLst>
              <a:ext uri="{FF2B5EF4-FFF2-40B4-BE49-F238E27FC236}">
                <a16:creationId xmlns:a16="http://schemas.microsoft.com/office/drawing/2014/main" id="{D681A4C8-9B98-B530-7FFE-1487C632A554}"/>
              </a:ext>
            </a:extLst>
          </p:cNvPr>
          <p:cNvPicPr>
            <a:picLocks noChangeAspect="1"/>
          </p:cNvPicPr>
          <p:nvPr/>
        </p:nvPicPr>
        <p:blipFill>
          <a:blip r:embed="rId6"/>
          <a:stretch>
            <a:fillRect/>
          </a:stretch>
        </p:blipFill>
        <p:spPr>
          <a:xfrm>
            <a:off x="2094295" y="5720179"/>
            <a:ext cx="490362" cy="754779"/>
          </a:xfrm>
          <a:prstGeom prst="rect">
            <a:avLst/>
          </a:prstGeom>
        </p:spPr>
      </p:pic>
      <p:sp>
        <p:nvSpPr>
          <p:cNvPr id="33" name="Oval 32">
            <a:extLst>
              <a:ext uri="{FF2B5EF4-FFF2-40B4-BE49-F238E27FC236}">
                <a16:creationId xmlns:a16="http://schemas.microsoft.com/office/drawing/2014/main" id="{ABF397F6-90B9-757A-83C8-AFBDFDAC56F4}"/>
              </a:ext>
            </a:extLst>
          </p:cNvPr>
          <p:cNvSpPr/>
          <p:nvPr/>
        </p:nvSpPr>
        <p:spPr>
          <a:xfrm>
            <a:off x="6962424" y="4748937"/>
            <a:ext cx="184935" cy="18493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FA087EE-D330-D30A-E359-CE053725C262}"/>
              </a:ext>
            </a:extLst>
          </p:cNvPr>
          <p:cNvPicPr>
            <a:picLocks noChangeAspect="1"/>
          </p:cNvPicPr>
          <p:nvPr/>
        </p:nvPicPr>
        <p:blipFill>
          <a:blip r:embed="rId7"/>
          <a:stretch>
            <a:fillRect/>
          </a:stretch>
        </p:blipFill>
        <p:spPr>
          <a:xfrm>
            <a:off x="4365980" y="4589780"/>
            <a:ext cx="1060704" cy="1060704"/>
          </a:xfrm>
          <a:prstGeom prst="rect">
            <a:avLst/>
          </a:prstGeom>
        </p:spPr>
      </p:pic>
      <p:pic>
        <p:nvPicPr>
          <p:cNvPr id="6" name="Picture 5">
            <a:extLst>
              <a:ext uri="{FF2B5EF4-FFF2-40B4-BE49-F238E27FC236}">
                <a16:creationId xmlns:a16="http://schemas.microsoft.com/office/drawing/2014/main" id="{1DACC00B-4FD7-6B22-500E-41C76137A951}"/>
              </a:ext>
            </a:extLst>
          </p:cNvPr>
          <p:cNvPicPr>
            <a:picLocks noChangeAspect="1"/>
          </p:cNvPicPr>
          <p:nvPr/>
        </p:nvPicPr>
        <p:blipFill>
          <a:blip r:embed="rId6"/>
          <a:stretch>
            <a:fillRect/>
          </a:stretch>
        </p:blipFill>
        <p:spPr>
          <a:xfrm>
            <a:off x="4678952" y="5720179"/>
            <a:ext cx="490362" cy="754779"/>
          </a:xfrm>
          <a:prstGeom prst="rect">
            <a:avLst/>
          </a:prstGeom>
        </p:spPr>
      </p:pic>
    </p:spTree>
    <p:extLst>
      <p:ext uri="{BB962C8B-B14F-4D97-AF65-F5344CB8AC3E}">
        <p14:creationId xmlns:p14="http://schemas.microsoft.com/office/powerpoint/2010/main" val="112059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 name="Rectangle 1">
            <a:extLst>
              <a:ext uri="{FF2B5EF4-FFF2-40B4-BE49-F238E27FC236}">
                <a16:creationId xmlns:a16="http://schemas.microsoft.com/office/drawing/2014/main" id="{E6276868-1528-7013-0D9A-3246CD5FA7FA}"/>
              </a:ext>
            </a:extLst>
          </p:cNvPr>
          <p:cNvSpPr/>
          <p:nvPr/>
        </p:nvSpPr>
        <p:spPr>
          <a:xfrm>
            <a:off x="0" y="2998113"/>
            <a:ext cx="12192000" cy="430887"/>
          </a:xfrm>
          <a:prstGeom prst="rect">
            <a:avLst/>
          </a:prstGeom>
        </p:spPr>
        <p:txBody>
          <a:bodyPr wrap="square">
            <a:spAutoFit/>
          </a:bodyPr>
          <a:lstStyle/>
          <a:p>
            <a:pPr algn="ctr"/>
            <a:r>
              <a:rPr lang="en-US" sz="2200" dirty="0">
                <a:solidFill>
                  <a:schemeClr val="bg1"/>
                </a:solidFill>
                <a:latin typeface="Arial" panose="020B0604020202020204" pitchFamily="34" charset="0"/>
                <a:cs typeface="Arial" panose="020B0604020202020204" pitchFamily="34" charset="0"/>
              </a:rPr>
              <a:t>Deliberation</a:t>
            </a:r>
          </a:p>
        </p:txBody>
      </p:sp>
    </p:spTree>
    <p:extLst>
      <p:ext uri="{BB962C8B-B14F-4D97-AF65-F5344CB8AC3E}">
        <p14:creationId xmlns:p14="http://schemas.microsoft.com/office/powerpoint/2010/main" val="91435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10F56C-E6A5-C145-BD4B-B5A5BE03D0E5}"/>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8" name="Rectangle 7">
              <a:extLst>
                <a:ext uri="{FF2B5EF4-FFF2-40B4-BE49-F238E27FC236}">
                  <a16:creationId xmlns:a16="http://schemas.microsoft.com/office/drawing/2014/main" id="{1FF0DAA0-A0FD-6A46-9490-CA00AB61643F}"/>
                </a:ext>
              </a:extLst>
            </p:cNvPr>
            <p:cNvSpPr/>
            <p:nvPr/>
          </p:nvSpPr>
          <p:spPr>
            <a:xfrm>
              <a:off x="302232" y="956756"/>
              <a:ext cx="11587536" cy="3939540"/>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Your job in this experiment is to be an art dealer.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We will show you pairs of photographs taken by professional photographers. </a:t>
              </a:r>
            </a:p>
            <a:p>
              <a:pPr algn="ctr"/>
              <a:r>
                <a:rPr lang="en-US" sz="2500" dirty="0">
                  <a:solidFill>
                    <a:schemeClr val="bg1"/>
                  </a:solidFill>
                  <a:latin typeface="Arial" panose="020B0604020202020204" pitchFamily="34" charset="0"/>
                  <a:cs typeface="Arial" panose="020B0604020202020204" pitchFamily="34" charset="0"/>
                </a:rPr>
                <a:t>In each pair, you will choose photographs for an upcoming auction. </a:t>
              </a:r>
            </a:p>
            <a:p>
              <a:pPr algn="ctr"/>
              <a:r>
                <a:rPr lang="en-US" sz="2500" dirty="0">
                  <a:solidFill>
                    <a:schemeClr val="bg1"/>
                  </a:solidFill>
                  <a:latin typeface="Arial" panose="020B0604020202020204" pitchFamily="34" charset="0"/>
                  <a:cs typeface="Arial" panose="020B0604020202020204" pitchFamily="34" charset="0"/>
                </a:rPr>
                <a:t>Then the photographs will go on auction and you will find out whether you profited from each photograph or not. </a:t>
              </a:r>
            </a:p>
            <a:p>
              <a:pPr algn="ctr"/>
              <a:endParaRPr lang="en-US" sz="2500" b="1" dirty="0">
                <a:solidFill>
                  <a:schemeClr val="bg1"/>
                </a:solidFill>
                <a:latin typeface="Arial" panose="020B0604020202020204" pitchFamily="34" charset="0"/>
                <a:cs typeface="Arial" panose="020B0604020202020204" pitchFamily="34" charset="0"/>
              </a:endParaRPr>
            </a:p>
            <a:p>
              <a:pPr algn="ctr"/>
              <a:r>
                <a:rPr lang="en-US" sz="2500" b="1" dirty="0">
                  <a:solidFill>
                    <a:schemeClr val="bg1"/>
                  </a:solidFill>
                  <a:latin typeface="Arial" panose="020B0604020202020204" pitchFamily="34" charset="0"/>
                  <a:cs typeface="Arial" panose="020B0604020202020204" pitchFamily="34" charset="0"/>
                </a:rPr>
                <a:t>Your goal should be to choose photographs that will maximize your profits.</a:t>
              </a:r>
              <a:endParaRPr lang="he-IL" sz="2500" b="1" dirty="0">
                <a:solidFill>
                  <a:schemeClr val="bg1"/>
                </a:solidFill>
                <a:latin typeface="Arial" panose="020B0604020202020204" pitchFamily="34" charset="0"/>
                <a:cs typeface="Arial" panose="020B0604020202020204" pitchFamily="34" charset="0"/>
              </a:endParaRPr>
            </a:p>
            <a:p>
              <a:pPr algn="ctr"/>
              <a:endParaRPr lang="he-IL" sz="2500" b="1" dirty="0">
                <a:solidFill>
                  <a:schemeClr val="bg1"/>
                </a:solidFill>
                <a:latin typeface="Arial" panose="020B0604020202020204" pitchFamily="34" charset="0"/>
                <a:cs typeface="Arial" panose="020B0604020202020204" pitchFamily="34" charset="0"/>
              </a:endParaRPr>
            </a:p>
            <a:p>
              <a:pPr algn="ctr"/>
              <a:endParaRPr lang="en-US" sz="2500" b="1"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CF655C89-525C-E64E-AACC-A14F0F41C8C9}"/>
                </a:ext>
              </a:extLst>
            </p:cNvPr>
            <p:cNvSpPr/>
            <p:nvPr/>
          </p:nvSpPr>
          <p:spPr>
            <a:xfrm>
              <a:off x="0" y="6268697"/>
              <a:ext cx="12192000" cy="369332"/>
            </a:xfrm>
            <a:prstGeom prst="rect">
              <a:avLst/>
            </a:prstGeom>
          </p:spPr>
          <p:txBody>
            <a:bodyPr wrap="square">
              <a:spAutoFit/>
            </a:bodyPr>
            <a:lstStyle/>
            <a:p>
              <a:pPr algn="ctr"/>
              <a:endParaRPr lang="en-US" dirty="0">
                <a:solidFill>
                  <a:schemeClr val="bg1"/>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3543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10F56C-E6A5-C145-BD4B-B5A5BE03D0E5}"/>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8" name="Rectangle 7">
              <a:extLst>
                <a:ext uri="{FF2B5EF4-FFF2-40B4-BE49-F238E27FC236}">
                  <a16:creationId xmlns:a16="http://schemas.microsoft.com/office/drawing/2014/main" id="{1FF0DAA0-A0FD-6A46-9490-CA00AB61643F}"/>
                </a:ext>
              </a:extLst>
            </p:cNvPr>
            <p:cNvSpPr/>
            <p:nvPr/>
          </p:nvSpPr>
          <p:spPr>
            <a:xfrm>
              <a:off x="302232" y="956756"/>
              <a:ext cx="11587536" cy="5478423"/>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Your job in this experiment is to be an art dealer.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We will show you pairs of photographs taken by professional photographers. </a:t>
              </a:r>
            </a:p>
            <a:p>
              <a:pPr algn="ctr"/>
              <a:r>
                <a:rPr lang="en-US" sz="2500" dirty="0">
                  <a:solidFill>
                    <a:schemeClr val="bg1"/>
                  </a:solidFill>
                  <a:latin typeface="Arial" panose="020B0604020202020204" pitchFamily="34" charset="0"/>
                  <a:cs typeface="Arial" panose="020B0604020202020204" pitchFamily="34" charset="0"/>
                </a:rPr>
                <a:t>In each pair, you will choose photographs for an upcoming auction. </a:t>
              </a:r>
            </a:p>
            <a:p>
              <a:pPr algn="ctr"/>
              <a:r>
                <a:rPr lang="en-US" sz="2500" dirty="0">
                  <a:solidFill>
                    <a:schemeClr val="bg1"/>
                  </a:solidFill>
                  <a:latin typeface="Arial" panose="020B0604020202020204" pitchFamily="34" charset="0"/>
                  <a:cs typeface="Arial" panose="020B0604020202020204" pitchFamily="34" charset="0"/>
                </a:rPr>
                <a:t>Then the photographs will go on auction and you will find out whether you profited from each photograph or not. </a:t>
              </a:r>
            </a:p>
            <a:p>
              <a:pPr algn="ctr"/>
              <a:endParaRPr lang="en-US" sz="2500" b="1" dirty="0">
                <a:solidFill>
                  <a:schemeClr val="bg1"/>
                </a:solidFill>
                <a:latin typeface="Arial" panose="020B0604020202020204" pitchFamily="34" charset="0"/>
                <a:cs typeface="Arial" panose="020B0604020202020204" pitchFamily="34" charset="0"/>
              </a:endParaRPr>
            </a:p>
            <a:p>
              <a:pPr algn="ctr"/>
              <a:r>
                <a:rPr lang="en-US" sz="2500" b="1" dirty="0">
                  <a:solidFill>
                    <a:schemeClr val="bg1"/>
                  </a:solidFill>
                  <a:latin typeface="Arial" panose="020B0604020202020204" pitchFamily="34" charset="0"/>
                  <a:cs typeface="Arial" panose="020B0604020202020204" pitchFamily="34" charset="0"/>
                </a:rPr>
                <a:t>Your goal should be to choose photographs that will maximize your profits.</a:t>
              </a:r>
              <a:endParaRPr lang="he-IL" sz="2500" b="1" dirty="0">
                <a:solidFill>
                  <a:schemeClr val="bg1"/>
                </a:solidFill>
                <a:latin typeface="Arial" panose="020B0604020202020204" pitchFamily="34" charset="0"/>
                <a:cs typeface="Arial" panose="020B0604020202020204" pitchFamily="34" charset="0"/>
              </a:endParaRPr>
            </a:p>
            <a:p>
              <a:pPr algn="ctr"/>
              <a:endParaRPr lang="he-IL" sz="2500" b="1" dirty="0">
                <a:solidFill>
                  <a:schemeClr val="bg1"/>
                </a:solidFill>
                <a:latin typeface="Arial" panose="020B0604020202020204" pitchFamily="34" charset="0"/>
                <a:cs typeface="Arial" panose="020B0604020202020204" pitchFamily="34" charset="0"/>
              </a:endParaRPr>
            </a:p>
            <a:p>
              <a:pPr algn="ctr"/>
              <a:r>
                <a:rPr lang="en-US" sz="2500" dirty="0">
                  <a:solidFill>
                    <a:schemeClr val="bg1"/>
                  </a:solidFill>
                  <a:latin typeface="Arial" panose="020B0604020202020204" pitchFamily="34" charset="0"/>
                  <a:cs typeface="Arial" panose="020B0604020202020204" pitchFamily="34" charset="0"/>
                </a:rPr>
                <a:t>Of course, you can’t know for sure which photograph will be worth a profit later, but some things to consider might be: how it looks, how original it is, the quality of the photograph, the content of the photograph, the lighting, the layout, etc..</a:t>
              </a:r>
            </a:p>
            <a:p>
              <a:pPr algn="ctr"/>
              <a:endParaRPr lang="en-US" sz="2500" b="1" dirty="0">
                <a:solidFill>
                  <a:schemeClr val="bg1"/>
                </a:solidFill>
                <a:latin typeface="Arial" panose="020B0604020202020204" pitchFamily="34" charset="0"/>
                <a:cs typeface="Arial" panose="020B0604020202020204" pitchFamily="34" charset="0"/>
              </a:endParaRPr>
            </a:p>
            <a:p>
              <a:pPr algn="ctr"/>
              <a:endParaRPr lang="en-US" sz="2500" b="1"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CF655C89-525C-E64E-AACC-A14F0F41C8C9}"/>
                </a:ext>
              </a:extLst>
            </p:cNvPr>
            <p:cNvSpPr/>
            <p:nvPr/>
          </p:nvSpPr>
          <p:spPr>
            <a:xfrm>
              <a:off x="0" y="6268697"/>
              <a:ext cx="12192000" cy="369332"/>
            </a:xfrm>
            <a:prstGeom prst="rect">
              <a:avLst/>
            </a:prstGeom>
          </p:spPr>
          <p:txBody>
            <a:bodyPr wrap="square">
              <a:spAutoFit/>
            </a:bodyPr>
            <a:lstStyle/>
            <a:p>
              <a:pPr algn="ctr"/>
              <a:endParaRPr lang="en-US" dirty="0">
                <a:solidFill>
                  <a:schemeClr val="bg1"/>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70383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10F56C-E6A5-C145-BD4B-B5A5BE03D0E5}"/>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01836649-3BFB-BC41-8DB9-D358D1B458BD}"/>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8" name="Rectangle 7">
              <a:extLst>
                <a:ext uri="{FF2B5EF4-FFF2-40B4-BE49-F238E27FC236}">
                  <a16:creationId xmlns:a16="http://schemas.microsoft.com/office/drawing/2014/main" id="{1FF0DAA0-A0FD-6A46-9490-CA00AB61643F}"/>
                </a:ext>
              </a:extLst>
            </p:cNvPr>
            <p:cNvSpPr/>
            <p:nvPr/>
          </p:nvSpPr>
          <p:spPr>
            <a:xfrm>
              <a:off x="818783" y="2063781"/>
              <a:ext cx="10749505" cy="2400657"/>
            </a:xfrm>
            <a:prstGeom prst="rect">
              <a:avLst/>
            </a:prstGeom>
          </p:spPr>
          <p:txBody>
            <a:bodyPr wrap="square">
              <a:spAutoFit/>
            </a:bodyPr>
            <a:lstStyle/>
            <a:p>
              <a:pPr algn="ctr"/>
              <a:r>
                <a:rPr lang="en-US" sz="2500" dirty="0">
                  <a:solidFill>
                    <a:schemeClr val="bg1"/>
                  </a:solidFill>
                  <a:latin typeface="Arial" panose="020B0604020202020204" pitchFamily="34" charset="0"/>
                  <a:cs typeface="Arial" panose="020B0604020202020204" pitchFamily="34" charset="0"/>
                </a:rPr>
                <a:t>One of your decisions will be played out for real and you will earn a percentage of the auction outcome for that decision. </a:t>
              </a:r>
            </a:p>
            <a:p>
              <a:pPr algn="ctr"/>
              <a:endParaRPr lang="en-US" sz="2500" dirty="0">
                <a:solidFill>
                  <a:schemeClr val="bg1"/>
                </a:solidFill>
                <a:latin typeface="Arial" panose="020B0604020202020204" pitchFamily="34" charset="0"/>
                <a:cs typeface="Arial" panose="020B0604020202020204" pitchFamily="34" charset="0"/>
              </a:endParaRPr>
            </a:p>
            <a:p>
              <a:pPr algn="ctr"/>
              <a:r>
                <a:rPr lang="en-US" sz="2500" b="1" dirty="0">
                  <a:solidFill>
                    <a:schemeClr val="bg1"/>
                  </a:solidFill>
                  <a:latin typeface="Arial" panose="020B0604020202020204" pitchFamily="34" charset="0"/>
                  <a:cs typeface="Arial" panose="020B0604020202020204" pitchFamily="34" charset="0"/>
                </a:rPr>
                <a:t>If the auction resulted in a gain, you will receive $2.5 as bonus payment. If it resulted in no gain, you will not receive bonus for this phase of the experiment.</a:t>
              </a:r>
              <a:endParaRPr lang="en-US" sz="2500"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CF655C89-525C-E64E-AACC-A14F0F41C8C9}"/>
                </a:ext>
              </a:extLst>
            </p:cNvPr>
            <p:cNvSpPr/>
            <p:nvPr/>
          </p:nvSpPr>
          <p:spPr>
            <a:xfrm>
              <a:off x="0" y="6268697"/>
              <a:ext cx="12192000" cy="369332"/>
            </a:xfrm>
            <a:prstGeom prst="rect">
              <a:avLst/>
            </a:prstGeom>
          </p:spPr>
          <p:txBody>
            <a:bodyPr wrap="square">
              <a:spAutoFit/>
            </a:bodyPr>
            <a:lstStyle/>
            <a:p>
              <a:pPr algn="ctr"/>
              <a:endParaRPr lang="en-US" dirty="0">
                <a:solidFill>
                  <a:schemeClr val="bg1"/>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0109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56856</TotalTime>
  <Words>1339</Words>
  <Application>Microsoft Macintosh PowerPoint</Application>
  <PresentationFormat>Widescreen</PresentationFormat>
  <Paragraphs>168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Biderman</dc:creator>
  <cp:lastModifiedBy>Microsoft Office User</cp:lastModifiedBy>
  <cp:revision>180</cp:revision>
  <dcterms:created xsi:type="dcterms:W3CDTF">2019-02-21T20:26:27Z</dcterms:created>
  <dcterms:modified xsi:type="dcterms:W3CDTF">2023-06-26T14:26:10Z</dcterms:modified>
</cp:coreProperties>
</file>