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943" r:id="rId2"/>
    <p:sldId id="2944" r:id="rId3"/>
    <p:sldId id="2945" r:id="rId4"/>
    <p:sldId id="2946" r:id="rId5"/>
    <p:sldId id="2947" r:id="rId6"/>
    <p:sldId id="2948" r:id="rId7"/>
    <p:sldId id="2949" r:id="rId8"/>
    <p:sldId id="2950" r:id="rId9"/>
    <p:sldId id="2951" r:id="rId10"/>
    <p:sldId id="2952" r:id="rId11"/>
    <p:sldId id="2953" r:id="rId12"/>
    <p:sldId id="2954" r:id="rId13"/>
    <p:sldId id="2955" r:id="rId14"/>
    <p:sldId id="2956" r:id="rId15"/>
    <p:sldId id="2957" r:id="rId16"/>
    <p:sldId id="2958" r:id="rId17"/>
    <p:sldId id="2959" r:id="rId18"/>
    <p:sldId id="2960" r:id="rId19"/>
    <p:sldId id="2961" r:id="rId20"/>
    <p:sldId id="2962" r:id="rId21"/>
    <p:sldId id="2963" r:id="rId22"/>
    <p:sldId id="2964" r:id="rId23"/>
    <p:sldId id="2965" r:id="rId24"/>
    <p:sldId id="2966" r:id="rId25"/>
    <p:sldId id="2967" r:id="rId26"/>
    <p:sldId id="2968" r:id="rId27"/>
    <p:sldId id="2969" r:id="rId28"/>
    <p:sldId id="2970" r:id="rId29"/>
    <p:sldId id="2971" r:id="rId30"/>
    <p:sldId id="2972" r:id="rId31"/>
    <p:sldId id="2973" r:id="rId32"/>
    <p:sldId id="2974" r:id="rId33"/>
    <p:sldId id="2975" r:id="rId34"/>
    <p:sldId id="2976" r:id="rId35"/>
    <p:sldId id="2977" r:id="rId36"/>
    <p:sldId id="2978" r:id="rId37"/>
    <p:sldId id="2979" r:id="rId38"/>
    <p:sldId id="2980" r:id="rId39"/>
    <p:sldId id="2981" r:id="rId40"/>
    <p:sldId id="2982" r:id="rId41"/>
    <p:sldId id="2983" r:id="rId42"/>
    <p:sldId id="2984" r:id="rId43"/>
    <p:sldId id="2985" r:id="rId44"/>
    <p:sldId id="2986" r:id="rId45"/>
    <p:sldId id="3002" r:id="rId46"/>
    <p:sldId id="3003" r:id="rId47"/>
    <p:sldId id="3004" r:id="rId48"/>
    <p:sldId id="3005" r:id="rId49"/>
    <p:sldId id="3006" r:id="rId50"/>
    <p:sldId id="3008" r:id="rId51"/>
    <p:sldId id="2987" r:id="rId52"/>
    <p:sldId id="2988" r:id="rId53"/>
    <p:sldId id="2989" r:id="rId54"/>
    <p:sldId id="2990" r:id="rId55"/>
    <p:sldId id="2991" r:id="rId56"/>
    <p:sldId id="2992" r:id="rId57"/>
    <p:sldId id="2993" r:id="rId58"/>
    <p:sldId id="2994" r:id="rId59"/>
    <p:sldId id="2995" r:id="rId60"/>
    <p:sldId id="2996" r:id="rId61"/>
    <p:sldId id="2997" r:id="rId62"/>
    <p:sldId id="2998" r:id="rId63"/>
    <p:sldId id="2999" r:id="rId64"/>
    <p:sldId id="3071" r:id="rId65"/>
  </p:sldIdLst>
  <p:sldSz cx="9144000" cy="5143500" type="screen16x9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00"/>
    <a:srgbClr val="FFFFFF"/>
    <a:srgbClr val="66CCFF"/>
    <a:srgbClr val="3333CC"/>
    <a:srgbClr val="3333FF"/>
    <a:srgbClr val="6699FF"/>
    <a:srgbClr val="3366FF"/>
    <a:srgbClr val="FFFFCC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95062" autoAdjust="0"/>
  </p:normalViewPr>
  <p:slideViewPr>
    <p:cSldViewPr>
      <p:cViewPr varScale="1">
        <p:scale>
          <a:sx n="92" d="100"/>
          <a:sy n="92" d="100"/>
        </p:scale>
        <p:origin x="-342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602" y="-99"/>
      </p:cViewPr>
      <p:guideLst>
        <p:guide orient="horz" pos="2236"/>
        <p:guide pos="3224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3" tIns="45347" rIns="90693" bIns="45347" numCol="1" anchor="t" anchorCtr="0" compatLnSpc="1">
            <a:prstTxWarp prst="textNoShape">
              <a:avLst/>
            </a:prstTxWarp>
          </a:bodyPr>
          <a:lstStyle>
            <a:lvl1pPr defTabSz="906463">
              <a:defRPr sz="1100" b="0"/>
            </a:lvl1pPr>
          </a:lstStyle>
          <a:p>
            <a:endParaRPr lang="en-US" altLang="zh-TW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3" tIns="45347" rIns="90693" bIns="45347" numCol="1" anchor="t" anchorCtr="0" compatLnSpc="1">
            <a:prstTxWarp prst="textNoShape">
              <a:avLst/>
            </a:prstTxWarp>
          </a:bodyPr>
          <a:lstStyle>
            <a:lvl1pPr algn="r" defTabSz="906463">
              <a:defRPr sz="1100" b="0"/>
            </a:lvl1pPr>
          </a:lstStyle>
          <a:p>
            <a:endParaRPr lang="en-US" altLang="zh-TW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3" tIns="45347" rIns="90693" bIns="45347" numCol="1" anchor="b" anchorCtr="0" compatLnSpc="1">
            <a:prstTxWarp prst="textNoShape">
              <a:avLst/>
            </a:prstTxWarp>
          </a:bodyPr>
          <a:lstStyle>
            <a:lvl1pPr defTabSz="906463">
              <a:defRPr sz="1100" b="0"/>
            </a:lvl1pPr>
          </a:lstStyle>
          <a:p>
            <a:endParaRPr lang="en-US" altLang="zh-TW"/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3" tIns="45347" rIns="90693" bIns="45347" numCol="1" anchor="b" anchorCtr="0" compatLnSpc="1">
            <a:prstTxWarp prst="textNoShape">
              <a:avLst/>
            </a:prstTxWarp>
          </a:bodyPr>
          <a:lstStyle>
            <a:lvl1pPr algn="r" defTabSz="906463">
              <a:defRPr sz="1100" b="0"/>
            </a:lvl1pPr>
          </a:lstStyle>
          <a:p>
            <a:fld id="{EE834688-C85D-4269-AC7A-81E0638460A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9" tIns="49119" rIns="98239" bIns="49119" numCol="1" anchor="t" anchorCtr="0" compatLnSpc="1">
            <a:prstTxWarp prst="textNoShape">
              <a:avLst/>
            </a:prstTxWarp>
          </a:bodyPr>
          <a:lstStyle>
            <a:lvl1pPr defTabSz="982663">
              <a:defRPr sz="1200" b="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9" tIns="49119" rIns="98239" bIns="49119" numCol="1" anchor="t" anchorCtr="0" compatLnSpc="1">
            <a:prstTxWarp prst="textNoShape">
              <a:avLst/>
            </a:prstTxWarp>
          </a:bodyPr>
          <a:lstStyle>
            <a:lvl1pPr algn="r" defTabSz="982663">
              <a:defRPr sz="1200" b="0"/>
            </a:lvl1pPr>
          </a:lstStyle>
          <a:p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5292" y="3371809"/>
            <a:ext cx="8184029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9" tIns="49119" rIns="98239" bIns="49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9" tIns="49119" rIns="98239" bIns="49119" numCol="1" anchor="b" anchorCtr="0" compatLnSpc="1">
            <a:prstTxWarp prst="textNoShape">
              <a:avLst/>
            </a:prstTxWarp>
          </a:bodyPr>
          <a:lstStyle>
            <a:lvl1pPr defTabSz="982663">
              <a:defRPr sz="1200" b="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9" tIns="49119" rIns="98239" bIns="49119" numCol="1" anchor="b" anchorCtr="0" compatLnSpc="1">
            <a:prstTxWarp prst="textNoShape">
              <a:avLst/>
            </a:prstTxWarp>
          </a:bodyPr>
          <a:lstStyle>
            <a:lvl1pPr algn="r" defTabSz="982663">
              <a:defRPr sz="1200" b="0"/>
            </a:lvl1pPr>
          </a:lstStyle>
          <a:p>
            <a:fld id="{048DB30C-12ED-4912-82AF-40403BC62F2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3B609-6F1A-4B30-AF3B-3697E7B1639A}" type="slidenum">
              <a:rPr lang="zh-TW" altLang="en-US" smtClean="0">
                <a:latin typeface="Arial" pitchFamily="34" charset="0"/>
              </a:rPr>
              <a:pPr/>
              <a:t>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80E92-5A81-407B-BE76-BE0A01F7731B}" type="slidenum">
              <a:rPr lang="zh-TW" altLang="en-US" smtClean="0">
                <a:latin typeface="Arial" pitchFamily="34" charset="0"/>
              </a:rPr>
              <a:pPr/>
              <a:t>10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C10E-372B-4CDF-B9F7-F38ECE886C4A}" type="slidenum">
              <a:rPr lang="zh-TW" altLang="en-US" smtClean="0">
                <a:latin typeface="Arial" pitchFamily="34" charset="0"/>
              </a:rPr>
              <a:pPr/>
              <a:t>11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67919-B34C-44D7-ADC2-D23930B57AB8}" type="slidenum">
              <a:rPr lang="zh-TW" altLang="en-US" smtClean="0">
                <a:latin typeface="Arial" pitchFamily="34" charset="0"/>
              </a:rPr>
              <a:pPr/>
              <a:t>12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00FE6-8982-4ADC-ACEB-C7A45C629CC5}" type="slidenum">
              <a:rPr lang="zh-TW" altLang="en-US" smtClean="0">
                <a:latin typeface="Arial" pitchFamily="34" charset="0"/>
              </a:rPr>
              <a:pPr/>
              <a:t>13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10DFA-7D78-4B56-BDE6-FC0B0B9958CF}" type="slidenum">
              <a:rPr lang="zh-TW" altLang="en-US" smtClean="0">
                <a:latin typeface="Arial" pitchFamily="34" charset="0"/>
              </a:rPr>
              <a:pPr/>
              <a:t>14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6253B-65E9-4FCE-B516-0B666F942D5E}" type="slidenum">
              <a:rPr lang="zh-TW" altLang="en-US" smtClean="0">
                <a:latin typeface="Arial" pitchFamily="34" charset="0"/>
              </a:rPr>
              <a:pPr/>
              <a:t>15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1B09-CF20-4718-99EB-B6F041093327}" type="slidenum">
              <a:rPr lang="zh-TW" altLang="en-US" smtClean="0">
                <a:latin typeface="Arial" pitchFamily="34" charset="0"/>
              </a:rPr>
              <a:pPr/>
              <a:t>16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DA895-5AB8-412B-93D2-D9B1308FDE31}" type="slidenum">
              <a:rPr lang="zh-TW" altLang="en-US" smtClean="0">
                <a:latin typeface="Arial" pitchFamily="34" charset="0"/>
              </a:rPr>
              <a:pPr/>
              <a:t>17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E5D59-69D1-4727-89E2-B1124B062748}" type="slidenum">
              <a:rPr lang="zh-TW" altLang="en-US" smtClean="0">
                <a:latin typeface="Arial" pitchFamily="34" charset="0"/>
              </a:rPr>
              <a:pPr/>
              <a:t>18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49809-3AFF-42B1-9F86-BF30A4CACCE5}" type="slidenum">
              <a:rPr lang="zh-TW" altLang="en-US" smtClean="0">
                <a:latin typeface="Arial" pitchFamily="34" charset="0"/>
              </a:rPr>
              <a:pPr/>
              <a:t>19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7CB2-A847-4F7E-8AB4-F8EC0373BEFF}" type="slidenum">
              <a:rPr lang="zh-TW" altLang="en-US" smtClean="0">
                <a:latin typeface="Arial" pitchFamily="34" charset="0"/>
              </a:rPr>
              <a:pPr/>
              <a:t>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02C26-1E6B-4463-8C2B-160C6D304AE6}" type="slidenum">
              <a:rPr lang="zh-TW" altLang="en-US" smtClean="0">
                <a:latin typeface="Arial" pitchFamily="34" charset="0"/>
              </a:rPr>
              <a:pPr/>
              <a:t>20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44BF2-EC0A-43E0-80CE-BE4EAFB67D8B}" type="slidenum">
              <a:rPr lang="zh-TW" altLang="en-US" smtClean="0">
                <a:latin typeface="Arial" pitchFamily="34" charset="0"/>
              </a:rPr>
              <a:pPr/>
              <a:t>21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FF71B-9B3E-4ACF-AA07-4B4DF45C72DD}" type="slidenum">
              <a:rPr lang="zh-TW" altLang="en-US" smtClean="0">
                <a:latin typeface="Arial" pitchFamily="34" charset="0"/>
              </a:rPr>
              <a:pPr/>
              <a:t>22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9ED8-A7F5-4A1D-A78B-F708441E580A}" type="slidenum">
              <a:rPr lang="zh-TW" altLang="en-US" smtClean="0">
                <a:latin typeface="Arial" pitchFamily="34" charset="0"/>
              </a:rPr>
              <a:pPr/>
              <a:t>23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81DFF-317C-4616-8B92-F545DD44263F}" type="slidenum">
              <a:rPr lang="zh-TW" altLang="en-US" smtClean="0">
                <a:latin typeface="Arial" pitchFamily="34" charset="0"/>
              </a:rPr>
              <a:pPr/>
              <a:t>24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FBAD6-D8FE-4B2F-B04B-D19364350660}" type="slidenum">
              <a:rPr lang="zh-TW" altLang="en-US" smtClean="0">
                <a:latin typeface="Arial" pitchFamily="34" charset="0"/>
              </a:rPr>
              <a:pPr/>
              <a:t>25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DE611-7561-4A4D-AB6C-C9C4B0F27763}" type="slidenum">
              <a:rPr lang="zh-TW" altLang="en-US" smtClean="0">
                <a:latin typeface="Arial" pitchFamily="34" charset="0"/>
              </a:rPr>
              <a:pPr/>
              <a:t>26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6D9BC-23C9-4FC4-917F-143D76C8EAA0}" type="slidenum">
              <a:rPr lang="zh-TW" altLang="en-US" smtClean="0">
                <a:latin typeface="Arial" pitchFamily="34" charset="0"/>
              </a:rPr>
              <a:pPr/>
              <a:t>27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4E210-89D4-4E29-8AE3-1E8C27A9E5E7}" type="slidenum">
              <a:rPr lang="zh-TW" altLang="en-US" smtClean="0">
                <a:latin typeface="Arial" pitchFamily="34" charset="0"/>
              </a:rPr>
              <a:pPr/>
              <a:t>28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27B9A-DD92-4702-8BAB-7E3B95F9A128}" type="slidenum">
              <a:rPr lang="zh-TW" altLang="en-US" smtClean="0">
                <a:latin typeface="Arial" pitchFamily="34" charset="0"/>
              </a:rPr>
              <a:pPr/>
              <a:t>29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86C5E-95DA-4C5B-88C1-2F3E520C0DCB}" type="slidenum">
              <a:rPr lang="zh-TW" altLang="en-US" smtClean="0">
                <a:latin typeface="Arial" pitchFamily="34" charset="0"/>
              </a:rPr>
              <a:pPr/>
              <a:t>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80E51-8D4B-4101-BA97-E838A3A19E17}" type="slidenum">
              <a:rPr lang="zh-TW" altLang="en-US" smtClean="0">
                <a:latin typeface="Arial" pitchFamily="34" charset="0"/>
              </a:rPr>
              <a:pPr/>
              <a:t>30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58736-F776-457F-A384-2FA816E050D1}" type="slidenum">
              <a:rPr lang="zh-TW" altLang="en-US" smtClean="0">
                <a:latin typeface="Arial" pitchFamily="34" charset="0"/>
              </a:rPr>
              <a:pPr/>
              <a:t>31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2BC02-86C5-4AA4-8800-F11B17085F27}" type="slidenum">
              <a:rPr lang="zh-TW" altLang="en-US" smtClean="0">
                <a:latin typeface="Arial" pitchFamily="34" charset="0"/>
              </a:rPr>
              <a:pPr/>
              <a:t>32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4821C-A729-407D-8ADA-E8BE9B9FDBF0}" type="slidenum">
              <a:rPr lang="zh-TW" altLang="en-US" smtClean="0">
                <a:latin typeface="Arial" pitchFamily="34" charset="0"/>
              </a:rPr>
              <a:pPr/>
              <a:t>33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C853-A423-4BB3-B280-97E164E0F9E4}" type="slidenum">
              <a:rPr lang="zh-TW" altLang="en-US" smtClean="0">
                <a:latin typeface="Arial" pitchFamily="34" charset="0"/>
              </a:rPr>
              <a:pPr/>
              <a:t>34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D5F6D-7029-44E9-BA5D-29587E58E47D}" type="slidenum">
              <a:rPr lang="zh-TW" altLang="en-US" smtClean="0">
                <a:latin typeface="Arial" pitchFamily="34" charset="0"/>
              </a:rPr>
              <a:pPr/>
              <a:t>35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8044-E364-47E0-882C-DA147E599CC3}" type="slidenum">
              <a:rPr lang="zh-TW" altLang="en-US" smtClean="0">
                <a:latin typeface="Arial" pitchFamily="34" charset="0"/>
              </a:rPr>
              <a:pPr/>
              <a:t>36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ADB4E-4FD6-4EF4-B226-CAA8E32D93BA}" type="slidenum">
              <a:rPr lang="zh-TW" altLang="en-US" smtClean="0">
                <a:latin typeface="Arial" pitchFamily="34" charset="0"/>
              </a:rPr>
              <a:pPr/>
              <a:t>37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73B29-5FD2-4EA5-A8DD-914B69E3C44D}" type="slidenum">
              <a:rPr lang="zh-TW" altLang="en-US" smtClean="0">
                <a:latin typeface="Arial" pitchFamily="34" charset="0"/>
              </a:rPr>
              <a:pPr/>
              <a:t>38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05203-CE7B-420E-A9D1-E69116783436}" type="slidenum">
              <a:rPr lang="zh-TW" altLang="en-US" smtClean="0">
                <a:latin typeface="Arial" pitchFamily="34" charset="0"/>
              </a:rPr>
              <a:pPr/>
              <a:t>39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39E7A-0E6E-4E94-9ED2-FB4A9D0F6F80}" type="slidenum">
              <a:rPr lang="zh-TW" altLang="en-US" smtClean="0">
                <a:latin typeface="Arial" pitchFamily="34" charset="0"/>
              </a:rPr>
              <a:pPr/>
              <a:t>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011BF-1C83-41F6-AE31-4F1DC58AE934}" type="slidenum">
              <a:rPr lang="zh-TW" altLang="en-US" smtClean="0">
                <a:latin typeface="Arial" pitchFamily="34" charset="0"/>
              </a:rPr>
              <a:pPr/>
              <a:t>40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0AA99-BC33-4F43-816F-C4C7EB4BD077}" type="slidenum">
              <a:rPr lang="zh-TW" altLang="en-US" smtClean="0">
                <a:latin typeface="Arial" pitchFamily="34" charset="0"/>
              </a:rPr>
              <a:pPr/>
              <a:t>41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838B5-F8BB-4EDD-BE01-E4193D069857}" type="slidenum">
              <a:rPr lang="zh-TW" altLang="en-US" smtClean="0">
                <a:latin typeface="Arial" pitchFamily="34" charset="0"/>
              </a:rPr>
              <a:pPr/>
              <a:t>42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E2D5C-3346-4E69-BFA4-B3C24958CE64}" type="slidenum">
              <a:rPr lang="zh-TW" altLang="en-US" smtClean="0">
                <a:latin typeface="Arial" pitchFamily="34" charset="0"/>
              </a:rPr>
              <a:pPr/>
              <a:t>43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83C49-A5C1-42E0-AE4C-E67CDED760D9}" type="slidenum">
              <a:rPr lang="zh-TW" altLang="en-US" smtClean="0">
                <a:latin typeface="Arial" pitchFamily="34" charset="0"/>
              </a:rPr>
              <a:pPr/>
              <a:t>44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ADB4E-4FD6-4EF4-B226-CAA8E32D93BA}" type="slidenum">
              <a:rPr lang="zh-TW" altLang="en-US" smtClean="0">
                <a:latin typeface="Arial" pitchFamily="34" charset="0"/>
              </a:rPr>
              <a:pPr/>
              <a:t>45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30B64-B622-4933-90BE-920006D25057}" type="slidenum">
              <a:rPr lang="zh-TW" altLang="en-US" smtClean="0">
                <a:latin typeface="Arial" pitchFamily="34" charset="0"/>
              </a:rPr>
              <a:pPr/>
              <a:t>51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A0C22-E8BD-404D-8F61-F46542EABE6A}" type="slidenum">
              <a:rPr lang="zh-TW" altLang="en-US" smtClean="0">
                <a:latin typeface="Arial" pitchFamily="34" charset="0"/>
              </a:rPr>
              <a:pPr/>
              <a:t>52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1314C-6004-4B19-AA0F-23BCB3AE36C0}" type="slidenum">
              <a:rPr lang="zh-TW" altLang="en-US" smtClean="0">
                <a:latin typeface="Arial" pitchFamily="34" charset="0"/>
              </a:rPr>
              <a:pPr/>
              <a:t>53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7A3DE-5E05-4256-A08B-9DBCC2411358}" type="slidenum">
              <a:rPr lang="zh-TW" altLang="en-US" smtClean="0">
                <a:latin typeface="Arial" pitchFamily="34" charset="0"/>
              </a:rPr>
              <a:pPr/>
              <a:t>54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59497-1326-4381-8984-B201236B9D8E}" type="slidenum">
              <a:rPr lang="zh-TW" altLang="en-US" smtClean="0">
                <a:latin typeface="Arial" pitchFamily="34" charset="0"/>
              </a:rPr>
              <a:pPr/>
              <a:t>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3666C-7A34-464E-9804-E535F2096DC4}" type="slidenum">
              <a:rPr lang="zh-TW" altLang="en-US" smtClean="0">
                <a:latin typeface="Arial" pitchFamily="34" charset="0"/>
              </a:rPr>
              <a:pPr/>
              <a:t>55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D3E6C-5F40-4FE3-9DA3-222DAFF1620E}" type="slidenum">
              <a:rPr lang="zh-TW" altLang="en-US" smtClean="0">
                <a:latin typeface="Arial" pitchFamily="34" charset="0"/>
              </a:rPr>
              <a:pPr/>
              <a:t>61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212C6-B82B-45CD-A031-9152C4418C2B}" type="slidenum">
              <a:rPr lang="zh-TW" altLang="en-US" smtClean="0">
                <a:latin typeface="Arial" pitchFamily="34" charset="0"/>
              </a:rPr>
              <a:pPr/>
              <a:t>6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D1493-3882-4E38-8DEE-12F7FDCBE220}" type="slidenum">
              <a:rPr lang="zh-TW" altLang="en-US" smtClean="0">
                <a:latin typeface="Arial" pitchFamily="34" charset="0"/>
              </a:rPr>
              <a:pPr/>
              <a:t>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55DC7-6570-4CCF-9D6C-299205F81E32}" type="slidenum">
              <a:rPr lang="zh-TW" altLang="en-US" smtClean="0">
                <a:latin typeface="Arial" pitchFamily="34" charset="0"/>
              </a:rPr>
              <a:pPr/>
              <a:t>8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6EA2B-85ED-438D-BD27-6F3EB6199EC7}" type="slidenum">
              <a:rPr lang="zh-TW" altLang="en-US" smtClean="0">
                <a:latin typeface="Arial" pitchFamily="34" charset="0"/>
              </a:rPr>
              <a:pPr/>
              <a:t>9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3400"/>
            <a:ext cx="4730750" cy="26606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5" y="3371810"/>
            <a:ext cx="7506603" cy="3193418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736600" y="1254919"/>
            <a:ext cx="7772400" cy="1102519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19400"/>
            <a:ext cx="6400800" cy="13144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 i="1">
                <a:latin typeface="Trebuchet MS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dirty="0" smtClean="0"/>
              <a:t>Sub title</a:t>
            </a:r>
            <a:endParaRPr lang="zh-TW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4486275"/>
            <a:ext cx="2527300" cy="32385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400" b="1">
                <a:latin typeface="Trebuchet MS" pitchFamily="34" charset="0"/>
              </a:defRPr>
            </a:lvl1pPr>
            <a:lvl2pPr>
              <a:buFontTx/>
              <a:buNone/>
              <a:defRPr sz="1000"/>
            </a:lvl2pPr>
            <a:lvl3pPr>
              <a:buFontTx/>
              <a:buNone/>
              <a:defRPr sz="10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097318" y="1157288"/>
            <a:ext cx="6907577" cy="3371850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spcBef>
                <a:spcPts val="600"/>
              </a:spcBef>
              <a:buFontTx/>
              <a:buBlip>
                <a:blip r:embed="rId2"/>
              </a:buBlip>
              <a:defRPr sz="1600" b="1" baseline="0">
                <a:latin typeface="Trebuchet MS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buFont typeface="Symbol" pitchFamily="18" charset="2"/>
              <a:buChar char=""/>
              <a:defRPr sz="1400">
                <a:latin typeface="Trebuchet MS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latin typeface="Trebuchet MS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000"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altLang="zh-TW" dirty="0" smtClean="0"/>
              <a:t>Tier 1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Tier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Tier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Tier 4</a:t>
            </a:r>
            <a:endParaRPr lang="zh-TW" altLang="en-US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 hasCustomPrompt="1"/>
          </p:nvPr>
        </p:nvSpPr>
        <p:spPr>
          <a:xfrm>
            <a:off x="91399" y="0"/>
            <a:ext cx="8229600" cy="457200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chemeClr val="tx1"/>
                </a:solidFill>
                <a:effectLst/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74367" y="651531"/>
            <a:ext cx="859536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Tx/>
              <a:buBlip>
                <a:blip r:embed="rId2"/>
              </a:buBlip>
              <a:defRPr sz="1600" b="1">
                <a:latin typeface="Trebuchet MS" pitchFamily="34" charset="0"/>
              </a:defRPr>
            </a:lvl1pPr>
            <a:lvl2pPr>
              <a:spcBef>
                <a:spcPts val="600"/>
              </a:spcBef>
              <a:buFont typeface="Symbol" pitchFamily="18" charset="2"/>
              <a:buChar char=""/>
              <a:defRPr sz="1400">
                <a:latin typeface="Trebuchet MS" pitchFamily="34" charset="0"/>
              </a:defRPr>
            </a:lvl2pPr>
            <a:lvl3pPr>
              <a:spcBef>
                <a:spcPts val="600"/>
              </a:spcBef>
              <a:defRPr sz="1200">
                <a:latin typeface="Trebuchet MS" pitchFamily="34" charset="0"/>
              </a:defRPr>
            </a:lvl3pPr>
            <a:lvl4pPr>
              <a:spcBef>
                <a:spcPts val="600"/>
              </a:spcBef>
              <a:buFont typeface="Courier New" pitchFamily="49" charset="0"/>
              <a:buChar char="o"/>
              <a:defRPr sz="1000"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altLang="zh-TW" dirty="0" smtClean="0"/>
              <a:t>Tier 1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Tier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Tier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Tier 4</a:t>
            </a:r>
            <a:endParaRPr lang="zh-TW" altLang="en-US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 hasCustomPrompt="1"/>
          </p:nvPr>
        </p:nvSpPr>
        <p:spPr>
          <a:xfrm>
            <a:off x="91399" y="0"/>
            <a:ext cx="8229600" cy="457200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chemeClr val="tx1"/>
                </a:solidFill>
                <a:effectLst/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74323" y="651486"/>
            <a:ext cx="420624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Tx/>
              <a:buBlip>
                <a:blip r:embed="rId2"/>
              </a:buBlip>
              <a:defRPr sz="1600" b="1">
                <a:latin typeface="Trebuchet MS" pitchFamily="34" charset="0"/>
              </a:defRPr>
            </a:lvl1pPr>
            <a:lvl2pPr>
              <a:spcBef>
                <a:spcPts val="600"/>
              </a:spcBef>
              <a:buFont typeface="Symbol" pitchFamily="18" charset="2"/>
              <a:buChar char=""/>
              <a:defRPr sz="1400">
                <a:latin typeface="Trebuchet MS" pitchFamily="34" charset="0"/>
              </a:defRPr>
            </a:lvl2pPr>
            <a:lvl3pPr>
              <a:spcBef>
                <a:spcPts val="600"/>
              </a:spcBef>
              <a:defRPr sz="1200">
                <a:latin typeface="Trebuchet MS" pitchFamily="34" charset="0"/>
              </a:defRPr>
            </a:lvl3pPr>
            <a:lvl4pPr>
              <a:spcBef>
                <a:spcPts val="600"/>
              </a:spcBef>
              <a:buFont typeface="Courier New" pitchFamily="49" charset="0"/>
              <a:buChar char="o"/>
              <a:defRPr sz="1000"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altLang="zh-TW" dirty="0" smtClean="0"/>
              <a:t>Tier 1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Tier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Tier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Tier 4h</a:t>
            </a:r>
            <a:endParaRPr lang="zh-TW" altLang="en-US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0" hasCustomPrompt="1"/>
          </p:nvPr>
        </p:nvSpPr>
        <p:spPr>
          <a:xfrm>
            <a:off x="4663439" y="651486"/>
            <a:ext cx="420624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Tx/>
              <a:buBlip>
                <a:blip r:embed="rId2"/>
              </a:buBlip>
              <a:defRPr sz="1600" b="1">
                <a:latin typeface="Trebuchet MS" pitchFamily="34" charset="0"/>
              </a:defRPr>
            </a:lvl1pPr>
            <a:lvl2pPr>
              <a:spcBef>
                <a:spcPts val="600"/>
              </a:spcBef>
              <a:buFont typeface="Symbol" pitchFamily="18" charset="2"/>
              <a:buChar char=""/>
              <a:defRPr sz="1400">
                <a:latin typeface="Trebuchet MS" pitchFamily="34" charset="0"/>
              </a:defRPr>
            </a:lvl2pPr>
            <a:lvl3pPr>
              <a:spcBef>
                <a:spcPts val="600"/>
              </a:spcBef>
              <a:defRPr sz="1200">
                <a:latin typeface="Trebuchet MS" pitchFamily="34" charset="0"/>
              </a:defRPr>
            </a:lvl3pPr>
            <a:lvl4pPr>
              <a:spcBef>
                <a:spcPts val="600"/>
              </a:spcBef>
              <a:buFont typeface="Courier New" pitchFamily="49" charset="0"/>
              <a:buChar char="o"/>
              <a:defRPr sz="1000"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altLang="zh-TW" dirty="0" smtClean="0"/>
              <a:t>Tier 1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Tier 2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Tier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Tier 4h</a:t>
            </a:r>
            <a:endParaRPr lang="zh-TW" altLang="en-US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91399" y="0"/>
            <a:ext cx="8229600" cy="457200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chemeClr val="tx1"/>
                </a:solidFill>
                <a:effectLst/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1967866"/>
            <a:ext cx="7772400" cy="1021556"/>
          </a:xfrm>
          <a:prstGeom prst="rect">
            <a:avLst/>
          </a:prstGeom>
        </p:spPr>
        <p:txBody>
          <a:bodyPr anchor="t"/>
          <a:lstStyle>
            <a:lvl1pPr algn="ctr">
              <a:defRPr sz="2400" b="1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Section Title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91399" y="0"/>
            <a:ext cx="8229600" cy="457200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chemeClr val="tx1"/>
                </a:solidFill>
                <a:effectLst/>
                <a:latin typeface="Trebuchet MS" pitchFamily="34" charset="0"/>
              </a:defRPr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20" y="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56"/>
          <p:cNvSpPr>
            <a:spLocks noChangeArrowheads="1"/>
          </p:cNvSpPr>
          <p:nvPr userDrawn="1"/>
        </p:nvSpPr>
        <p:spPr bwMode="auto">
          <a:xfrm>
            <a:off x="0" y="468653"/>
            <a:ext cx="9144000" cy="91440"/>
          </a:xfrm>
          <a:prstGeom prst="rect">
            <a:avLst/>
          </a:prstGeom>
          <a:gradFill rotWithShape="1">
            <a:gsLst>
              <a:gs pos="0">
                <a:srgbClr val="280000"/>
              </a:gs>
              <a:gs pos="50000">
                <a:srgbClr val="FF4B4B"/>
              </a:gs>
              <a:gs pos="100000">
                <a:srgbClr val="28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1400">
              <a:solidFill>
                <a:schemeClr val="bg1"/>
              </a:solidFill>
              <a:latin typeface="Franklin Gothic Medium" pitchFamily="34" charset="0"/>
              <a:ea typeface="PMingLiU" pitchFamily="18" charset="-120"/>
            </a:endParaRPr>
          </a:p>
        </p:txBody>
      </p:sp>
      <p:sp>
        <p:nvSpPr>
          <p:cNvPr id="1086" name="Text Box 62"/>
          <p:cNvSpPr txBox="1">
            <a:spLocks noChangeArrowheads="1"/>
          </p:cNvSpPr>
          <p:nvPr userDrawn="1"/>
        </p:nvSpPr>
        <p:spPr bwMode="auto">
          <a:xfrm>
            <a:off x="7728857" y="0"/>
            <a:ext cx="1415143" cy="27432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 smtClean="0">
                <a:solidFill>
                  <a:schemeClr val="bg1"/>
                </a:solidFill>
                <a:ea typeface="PMingLiU" pitchFamily="18" charset="-120"/>
              </a:rPr>
              <a:t>Confidential</a:t>
            </a:r>
            <a:endParaRPr lang="en-US" altLang="zh-TW" sz="1400" dirty="0">
              <a:solidFill>
                <a:schemeClr val="bg1"/>
              </a:solidFill>
              <a:ea typeface="PMingLiU" pitchFamily="18" charset="-120"/>
            </a:endParaRPr>
          </a:p>
        </p:txBody>
      </p:sp>
      <p:sp>
        <p:nvSpPr>
          <p:cNvPr id="1093" name="Rectangle 69"/>
          <p:cNvSpPr>
            <a:spLocks noChangeArrowheads="1"/>
          </p:cNvSpPr>
          <p:nvPr userDrawn="1"/>
        </p:nvSpPr>
        <p:spPr bwMode="auto">
          <a:xfrm>
            <a:off x="1828766" y="4857725"/>
            <a:ext cx="5852160" cy="182880"/>
          </a:xfrm>
          <a:prstGeom prst="rect">
            <a:avLst/>
          </a:prstGeom>
          <a:gradFill rotWithShape="1">
            <a:gsLst>
              <a:gs pos="0">
                <a:srgbClr val="FF1919"/>
              </a:gs>
              <a:gs pos="50000">
                <a:srgbClr val="280000"/>
              </a:gs>
              <a:gs pos="100000">
                <a:srgbClr val="FF191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>
                <a:solidFill>
                  <a:schemeClr val="bg1"/>
                </a:solidFill>
                <a:latin typeface="Franklin Gothic Medium" pitchFamily="34" charset="0"/>
                <a:ea typeface="新細明體" pitchFamily="18" charset="-120"/>
              </a:rPr>
              <a:t>Toward Yield Excellence</a:t>
            </a:r>
          </a:p>
        </p:txBody>
      </p:sp>
      <p:sp>
        <p:nvSpPr>
          <p:cNvPr id="1094" name="Text Box 70"/>
          <p:cNvSpPr txBox="1">
            <a:spLocks noChangeArrowheads="1"/>
          </p:cNvSpPr>
          <p:nvPr userDrawn="1"/>
        </p:nvSpPr>
        <p:spPr bwMode="auto">
          <a:xfrm>
            <a:off x="7132286" y="4857725"/>
            <a:ext cx="54864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  <a:ea typeface="PMingLiU" pitchFamily="18" charset="-120"/>
              </a:rPr>
              <a:t>P.</a:t>
            </a:r>
            <a:fld id="{97C629D4-B5C2-4044-995E-3008CED3B0CE}" type="slidenum">
              <a:rPr lang="en-US" altLang="zh-TW" sz="1000">
                <a:solidFill>
                  <a:schemeClr val="bg1"/>
                </a:solidFill>
                <a:ea typeface="PMingLiU" pitchFamily="18" charset="-120"/>
              </a:rPr>
              <a:pPr algn="ctr"/>
              <a:t>‹#›</a:t>
            </a:fld>
            <a:endParaRPr lang="en-US" altLang="zh-TW" sz="1000" dirty="0">
              <a:solidFill>
                <a:schemeClr val="bg1"/>
              </a:solidFill>
              <a:ea typeface="PMingLiU" pitchFamily="18" charset="-120"/>
            </a:endParaRPr>
          </a:p>
        </p:txBody>
      </p:sp>
      <p:pic>
        <p:nvPicPr>
          <p:cNvPr id="1032" name="Picture 7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73" y="4857725"/>
            <a:ext cx="1463040" cy="1772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7507130" y="240030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0" dirty="0" smtClean="0">
                <a:latin typeface="Trebuchet MS" pitchFamily="34" charset="0"/>
              </a:rPr>
              <a:t>HMI Internal </a:t>
            </a:r>
            <a:r>
              <a:rPr lang="en-US" sz="1400" b="1" dirty="0" smtClean="0">
                <a:latin typeface="Trebuchet MS" pitchFamily="34" charset="0"/>
              </a:rPr>
              <a:t>Only</a:t>
            </a:r>
            <a:endParaRPr lang="en-US" sz="1400" b="1" dirty="0">
              <a:latin typeface="Trebuchet MS" pitchFamily="34" charset="0"/>
            </a:endParaRPr>
          </a:p>
        </p:txBody>
      </p:sp>
      <p:sp>
        <p:nvSpPr>
          <p:cNvPr id="9" name="Rectangle 72"/>
          <p:cNvSpPr>
            <a:spLocks noChangeArrowheads="1"/>
          </p:cNvSpPr>
          <p:nvPr userDrawn="1"/>
        </p:nvSpPr>
        <p:spPr bwMode="auto">
          <a:xfrm>
            <a:off x="7953961" y="4762710"/>
            <a:ext cx="10985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DFKai-SB" pitchFamily="65" charset="-120"/>
              </a:rPr>
              <a:t>漢民微測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63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3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13" Type="http://schemas.openxmlformats.org/officeDocument/2006/relationships/image" Target="../media/image39.gif"/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12" Type="http://schemas.openxmlformats.org/officeDocument/2006/relationships/image" Target="../media/image38.gif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gif"/><Relationship Id="rId11" Type="http://schemas.openxmlformats.org/officeDocument/2006/relationships/image" Target="../media/image37.gif"/><Relationship Id="rId5" Type="http://schemas.openxmlformats.org/officeDocument/2006/relationships/image" Target="../media/image31.gif"/><Relationship Id="rId15" Type="http://schemas.openxmlformats.org/officeDocument/2006/relationships/image" Target="../media/image41.png"/><Relationship Id="rId10" Type="http://schemas.openxmlformats.org/officeDocument/2006/relationships/image" Target="../media/image36.gif"/><Relationship Id="rId4" Type="http://schemas.openxmlformats.org/officeDocument/2006/relationships/image" Target="../media/image30.gif"/><Relationship Id="rId9" Type="http://schemas.openxmlformats.org/officeDocument/2006/relationships/image" Target="../media/image35.gif"/><Relationship Id="rId14" Type="http://schemas.openxmlformats.org/officeDocument/2006/relationships/image" Target="../media/image40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13" Type="http://schemas.openxmlformats.org/officeDocument/2006/relationships/image" Target="../media/image52.gif"/><Relationship Id="rId18" Type="http://schemas.openxmlformats.org/officeDocument/2006/relationships/image" Target="../media/image57.gif"/><Relationship Id="rId26" Type="http://schemas.openxmlformats.org/officeDocument/2006/relationships/image" Target="../media/image65.gif"/><Relationship Id="rId3" Type="http://schemas.openxmlformats.org/officeDocument/2006/relationships/image" Target="../media/image43.gif"/><Relationship Id="rId21" Type="http://schemas.openxmlformats.org/officeDocument/2006/relationships/image" Target="../media/image60.gif"/><Relationship Id="rId34" Type="http://schemas.openxmlformats.org/officeDocument/2006/relationships/image" Target="../media/image73.gif"/><Relationship Id="rId7" Type="http://schemas.openxmlformats.org/officeDocument/2006/relationships/image" Target="../media/image46.gif"/><Relationship Id="rId12" Type="http://schemas.openxmlformats.org/officeDocument/2006/relationships/image" Target="../media/image51.gif"/><Relationship Id="rId17" Type="http://schemas.openxmlformats.org/officeDocument/2006/relationships/image" Target="../media/image56.gif"/><Relationship Id="rId25" Type="http://schemas.openxmlformats.org/officeDocument/2006/relationships/image" Target="../media/image64.gif"/><Relationship Id="rId33" Type="http://schemas.openxmlformats.org/officeDocument/2006/relationships/image" Target="../media/image72.gif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5.gif"/><Relationship Id="rId20" Type="http://schemas.openxmlformats.org/officeDocument/2006/relationships/image" Target="../media/image59.gif"/><Relationship Id="rId29" Type="http://schemas.openxmlformats.org/officeDocument/2006/relationships/image" Target="../media/image68.gi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gif"/><Relationship Id="rId11" Type="http://schemas.openxmlformats.org/officeDocument/2006/relationships/image" Target="../media/image50.png"/><Relationship Id="rId24" Type="http://schemas.openxmlformats.org/officeDocument/2006/relationships/image" Target="../media/image63.gif"/><Relationship Id="rId32" Type="http://schemas.openxmlformats.org/officeDocument/2006/relationships/image" Target="../media/image71.gif"/><Relationship Id="rId37" Type="http://schemas.openxmlformats.org/officeDocument/2006/relationships/image" Target="../media/image76.gif"/><Relationship Id="rId5" Type="http://schemas.openxmlformats.org/officeDocument/2006/relationships/image" Target="../media/image44.gif"/><Relationship Id="rId15" Type="http://schemas.openxmlformats.org/officeDocument/2006/relationships/image" Target="../media/image54.gif"/><Relationship Id="rId23" Type="http://schemas.openxmlformats.org/officeDocument/2006/relationships/image" Target="../media/image62.gif"/><Relationship Id="rId28" Type="http://schemas.openxmlformats.org/officeDocument/2006/relationships/image" Target="../media/image67.gif"/><Relationship Id="rId36" Type="http://schemas.openxmlformats.org/officeDocument/2006/relationships/image" Target="../media/image75.gif"/><Relationship Id="rId10" Type="http://schemas.openxmlformats.org/officeDocument/2006/relationships/image" Target="../media/image49.gif"/><Relationship Id="rId19" Type="http://schemas.openxmlformats.org/officeDocument/2006/relationships/image" Target="../media/image58.gif"/><Relationship Id="rId31" Type="http://schemas.openxmlformats.org/officeDocument/2006/relationships/image" Target="../media/image70.gif"/><Relationship Id="rId4" Type="http://schemas.openxmlformats.org/officeDocument/2006/relationships/image" Target="../media/image39.gif"/><Relationship Id="rId9" Type="http://schemas.openxmlformats.org/officeDocument/2006/relationships/image" Target="../media/image48.gif"/><Relationship Id="rId14" Type="http://schemas.openxmlformats.org/officeDocument/2006/relationships/image" Target="../media/image53.gif"/><Relationship Id="rId22" Type="http://schemas.openxmlformats.org/officeDocument/2006/relationships/image" Target="../media/image61.gif"/><Relationship Id="rId27" Type="http://schemas.openxmlformats.org/officeDocument/2006/relationships/image" Target="../media/image66.gif"/><Relationship Id="rId30" Type="http://schemas.openxmlformats.org/officeDocument/2006/relationships/image" Target="../media/image69.gif"/><Relationship Id="rId35" Type="http://schemas.openxmlformats.org/officeDocument/2006/relationships/image" Target="../media/image7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gif"/><Relationship Id="rId13" Type="http://schemas.openxmlformats.org/officeDocument/2006/relationships/image" Target="../media/image157.gif"/><Relationship Id="rId18" Type="http://schemas.openxmlformats.org/officeDocument/2006/relationships/image" Target="../media/image162.gif"/><Relationship Id="rId26" Type="http://schemas.openxmlformats.org/officeDocument/2006/relationships/image" Target="../media/image170.gif"/><Relationship Id="rId3" Type="http://schemas.openxmlformats.org/officeDocument/2006/relationships/image" Target="../media/image147.gif"/><Relationship Id="rId21" Type="http://schemas.openxmlformats.org/officeDocument/2006/relationships/image" Target="../media/image165.gif"/><Relationship Id="rId7" Type="http://schemas.openxmlformats.org/officeDocument/2006/relationships/image" Target="../media/image151.gif"/><Relationship Id="rId12" Type="http://schemas.openxmlformats.org/officeDocument/2006/relationships/image" Target="../media/image156.gif"/><Relationship Id="rId17" Type="http://schemas.openxmlformats.org/officeDocument/2006/relationships/image" Target="../media/image161.gif"/><Relationship Id="rId25" Type="http://schemas.openxmlformats.org/officeDocument/2006/relationships/image" Target="../media/image169.gif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60.gif"/><Relationship Id="rId20" Type="http://schemas.openxmlformats.org/officeDocument/2006/relationships/image" Target="../media/image164.gif"/><Relationship Id="rId29" Type="http://schemas.openxmlformats.org/officeDocument/2006/relationships/image" Target="../media/image17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gif"/><Relationship Id="rId11" Type="http://schemas.openxmlformats.org/officeDocument/2006/relationships/image" Target="../media/image155.gif"/><Relationship Id="rId24" Type="http://schemas.openxmlformats.org/officeDocument/2006/relationships/image" Target="../media/image168.gif"/><Relationship Id="rId5" Type="http://schemas.openxmlformats.org/officeDocument/2006/relationships/image" Target="../media/image149.gif"/><Relationship Id="rId15" Type="http://schemas.openxmlformats.org/officeDocument/2006/relationships/image" Target="../media/image159.gif"/><Relationship Id="rId23" Type="http://schemas.openxmlformats.org/officeDocument/2006/relationships/image" Target="../media/image167.gif"/><Relationship Id="rId28" Type="http://schemas.openxmlformats.org/officeDocument/2006/relationships/image" Target="../media/image172.gif"/><Relationship Id="rId10" Type="http://schemas.openxmlformats.org/officeDocument/2006/relationships/image" Target="../media/image154.gif"/><Relationship Id="rId19" Type="http://schemas.openxmlformats.org/officeDocument/2006/relationships/image" Target="../media/image163.gif"/><Relationship Id="rId4" Type="http://schemas.openxmlformats.org/officeDocument/2006/relationships/image" Target="../media/image148.gif"/><Relationship Id="rId9" Type="http://schemas.openxmlformats.org/officeDocument/2006/relationships/image" Target="../media/image153.gif"/><Relationship Id="rId14" Type="http://schemas.openxmlformats.org/officeDocument/2006/relationships/image" Target="../media/image158.gif"/><Relationship Id="rId22" Type="http://schemas.openxmlformats.org/officeDocument/2006/relationships/image" Target="../media/image166.gif"/><Relationship Id="rId27" Type="http://schemas.openxmlformats.org/officeDocument/2006/relationships/image" Target="../media/image171.gif"/><Relationship Id="rId30" Type="http://schemas.openxmlformats.org/officeDocument/2006/relationships/image" Target="../media/image174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gif"/><Relationship Id="rId3" Type="http://schemas.openxmlformats.org/officeDocument/2006/relationships/image" Target="../media/image175.png"/><Relationship Id="rId7" Type="http://schemas.openxmlformats.org/officeDocument/2006/relationships/image" Target="../media/image158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gif"/><Relationship Id="rId5" Type="http://schemas.openxmlformats.org/officeDocument/2006/relationships/image" Target="../media/image157.gif"/><Relationship Id="rId4" Type="http://schemas.openxmlformats.org/officeDocument/2006/relationships/image" Target="../media/image176.png"/><Relationship Id="rId9" Type="http://schemas.openxmlformats.org/officeDocument/2006/relationships/image" Target="../media/image1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gif"/><Relationship Id="rId13" Type="http://schemas.openxmlformats.org/officeDocument/2006/relationships/image" Target="../media/image191.gif"/><Relationship Id="rId3" Type="http://schemas.openxmlformats.org/officeDocument/2006/relationships/image" Target="../media/image181.png"/><Relationship Id="rId7" Type="http://schemas.openxmlformats.org/officeDocument/2006/relationships/image" Target="../media/image185.gif"/><Relationship Id="rId12" Type="http://schemas.openxmlformats.org/officeDocument/2006/relationships/image" Target="../media/image190.gi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4.gif"/><Relationship Id="rId11" Type="http://schemas.openxmlformats.org/officeDocument/2006/relationships/image" Target="../media/image189.gif"/><Relationship Id="rId5" Type="http://schemas.openxmlformats.org/officeDocument/2006/relationships/image" Target="../media/image183.gif"/><Relationship Id="rId10" Type="http://schemas.openxmlformats.org/officeDocument/2006/relationships/image" Target="../media/image188.gif"/><Relationship Id="rId4" Type="http://schemas.openxmlformats.org/officeDocument/2006/relationships/image" Target="../media/image182.png"/><Relationship Id="rId9" Type="http://schemas.openxmlformats.org/officeDocument/2006/relationships/image" Target="../media/image187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gif"/><Relationship Id="rId3" Type="http://schemas.openxmlformats.org/officeDocument/2006/relationships/image" Target="../media/image200.gif"/><Relationship Id="rId7" Type="http://schemas.openxmlformats.org/officeDocument/2006/relationships/image" Target="../media/image204.gif"/><Relationship Id="rId2" Type="http://schemas.openxmlformats.org/officeDocument/2006/relationships/image" Target="../media/image199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3.gif"/><Relationship Id="rId5" Type="http://schemas.openxmlformats.org/officeDocument/2006/relationships/image" Target="../media/image202.gif"/><Relationship Id="rId4" Type="http://schemas.openxmlformats.org/officeDocument/2006/relationships/image" Target="../media/image201.gi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0" y="0"/>
            <a:ext cx="7313612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Hermes </a:t>
            </a:r>
            <a:r>
              <a:rPr kumimoji="1" lang="en-US" altLang="zh-TW" sz="2400" b="1" dirty="0" err="1">
                <a:latin typeface="Trebuchet MSTrebuchet MS"/>
                <a:ea typeface="新細明體" pitchFamily="18" charset="-120"/>
              </a:rPr>
              <a:t>Microvision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, Inc.  Presents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539751" y="951310"/>
            <a:ext cx="7885113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en-US" altLang="zh-TW" sz="4800" b="1" dirty="0">
                <a:latin typeface="Trebuchet MSTrebuchet MS"/>
                <a:ea typeface="新細明體" pitchFamily="18" charset="-120"/>
              </a:rPr>
              <a:t>ADC </a:t>
            </a:r>
            <a:r>
              <a:rPr lang="en-US" altLang="zh-TW" sz="4800" b="1" dirty="0" smtClean="0">
                <a:latin typeface="Trebuchet MSTrebuchet MS"/>
                <a:ea typeface="新細明體" pitchFamily="18" charset="-120"/>
              </a:rPr>
              <a:t/>
            </a:r>
            <a:br>
              <a:rPr lang="en-US" altLang="zh-TW" sz="4800" b="1" dirty="0" smtClean="0">
                <a:latin typeface="Trebuchet MSTrebuchet MS"/>
                <a:ea typeface="新細明體" pitchFamily="18" charset="-120"/>
              </a:rPr>
            </a:br>
            <a:r>
              <a:rPr lang="en-US" altLang="zh-TW" sz="4800" b="1" dirty="0" smtClean="0">
                <a:latin typeface="Trebuchet MSTrebuchet MS"/>
                <a:ea typeface="新細明體" pitchFamily="18" charset="-120"/>
              </a:rPr>
              <a:t>(</a:t>
            </a:r>
            <a:r>
              <a:rPr lang="en-US" altLang="zh-TW" sz="4800" b="1" dirty="0">
                <a:latin typeface="Trebuchet MSTrebuchet MS"/>
                <a:ea typeface="新細明體" pitchFamily="18" charset="-120"/>
              </a:rPr>
              <a:t>Automatic Defect </a:t>
            </a:r>
            <a:r>
              <a:rPr lang="en-US" altLang="zh-TW" sz="4800" b="1" dirty="0" err="1">
                <a:latin typeface="Trebuchet MSTrebuchet MS"/>
                <a:ea typeface="新細明體" pitchFamily="18" charset="-120"/>
              </a:rPr>
              <a:t>Classfication</a:t>
            </a:r>
            <a:r>
              <a:rPr lang="en-US" altLang="zh-TW" sz="4800" b="1" dirty="0">
                <a:latin typeface="Trebuchet MSTrebuchet MS"/>
                <a:ea typeface="新細明體" pitchFamily="18" charset="-120"/>
              </a:rPr>
              <a:t>)</a:t>
            </a:r>
            <a:endParaRPr lang="en-US" altLang="ko-KR" sz="4800" b="1" dirty="0">
              <a:latin typeface="Trebuchet MSTrebuchet MS"/>
              <a:ea typeface="新細明體" pitchFamily="18" charset="-120"/>
            </a:endParaRP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8313" y="2085976"/>
            <a:ext cx="7954962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ea typeface="新細明體" pitchFamily="18" charset="-120"/>
              </a:rPr>
              <a:t>Request from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0" y="0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Request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0" y="627460"/>
            <a:ext cx="9144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Feature identification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Change the feature no. to real name which easier to be recognized. Here are some important features. 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/>
          </p:nvPr>
        </p:nvGraphicFramePr>
        <p:xfrm>
          <a:off x="1914525" y="1971675"/>
          <a:ext cx="4878388" cy="2246313"/>
        </p:xfrm>
        <a:graphic>
          <a:graphicData uri="http://schemas.openxmlformats.org/presentationml/2006/ole">
            <p:oleObj spid="_x0000_s1181698" name="Worksheet" r:id="rId4" imgW="2171674" imgH="1000104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1" y="11458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ahoma" pitchFamily="34" charset="0"/>
                <a:ea typeface="新細明體" pitchFamily="18" charset="-120"/>
              </a:rPr>
              <a:t>ADC – Request</a:t>
            </a:r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0" y="627460"/>
            <a:ext cx="9144000" cy="305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Default category header for e-manager 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Recommend following items put on the header as default setting.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Defect index -- Index, Defect ID, Die ID, </a:t>
            </a:r>
            <a:r>
              <a:rPr lang="en-US" altLang="zh-TW" dirty="0" err="1">
                <a:latin typeface="Arial" charset="0"/>
                <a:ea typeface="新細明體" pitchFamily="18" charset="-120"/>
              </a:rPr>
              <a:t>OPFlag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Image ID, Column ID, IX, IY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Defect image -- Ref1, Defect, Ref2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Defect location -- Defect </a:t>
            </a:r>
            <a:r>
              <a:rPr lang="en-US" altLang="zh-TW" dirty="0" err="1">
                <a:latin typeface="Arial" charset="0"/>
                <a:ea typeface="新細明體" pitchFamily="18" charset="-120"/>
              </a:rPr>
              <a:t>positionX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for die, Defect </a:t>
            </a:r>
            <a:r>
              <a:rPr lang="en-US" altLang="zh-TW" dirty="0" err="1">
                <a:latin typeface="Arial" charset="0"/>
                <a:ea typeface="新細明體" pitchFamily="18" charset="-120"/>
              </a:rPr>
              <a:t>positionY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for die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Signal -- Threshold, GLV, DGLV, RGLV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Sizing – Defect </a:t>
            </a:r>
            <a:r>
              <a:rPr lang="en-US" altLang="zh-TW" dirty="0" err="1">
                <a:latin typeface="Arial" charset="0"/>
                <a:ea typeface="新細明體" pitchFamily="18" charset="-120"/>
              </a:rPr>
              <a:t>sizeX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Defect </a:t>
            </a:r>
            <a:r>
              <a:rPr lang="en-US" altLang="zh-TW" dirty="0" err="1">
                <a:latin typeface="Arial" charset="0"/>
                <a:ea typeface="新細明體" pitchFamily="18" charset="-120"/>
              </a:rPr>
              <a:t>sizeY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Defect Area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Grouping – Review type, ADC type, </a:t>
            </a: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1" y="4048129"/>
            <a:ext cx="6835775" cy="6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971550" y="3943335"/>
            <a:ext cx="6840538" cy="3715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2085976"/>
            <a:ext cx="7954962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Feature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95288" y="735806"/>
            <a:ext cx="7954962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2400" b="1" dirty="0">
                <a:latin typeface="Trebuchet MSTrebuchet MS"/>
                <a:ea typeface="新細明體" pitchFamily="18" charset="-120"/>
              </a:rPr>
              <a:t>Feature list comes from SW team</a:t>
            </a: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0" y="0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list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3995739" y="2031207"/>
          <a:ext cx="731837" cy="497681"/>
        </p:xfrm>
        <a:graphic>
          <a:graphicData uri="http://schemas.openxmlformats.org/presentationml/2006/ole">
            <p:oleObj spid="_x0000_s1182722" name="Document" showAsIcon="1" r:id="rId4" imgW="731520" imgH="66312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0" y="0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list</a:t>
            </a: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03238" y="559594"/>
          <a:ext cx="8183562" cy="4583906"/>
        </p:xfrm>
        <a:graphic>
          <a:graphicData uri="http://schemas.openxmlformats.org/presentationml/2006/ole">
            <p:oleObj spid="_x0000_s1183746" name="Worksheet" r:id="rId4" imgW="7254367" imgH="5417662" progId="Excel.Sheet.8">
              <p:embed/>
            </p:oleObj>
          </a:graphicData>
        </a:graphic>
      </p:graphicFrame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651500" y="21431"/>
            <a:ext cx="3132138" cy="309958"/>
          </a:xfrm>
          <a:prstGeom prst="rect">
            <a:avLst/>
          </a:prstGeom>
          <a:solidFill>
            <a:srgbClr val="00FF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Tested and found successful case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5651500" y="250031"/>
            <a:ext cx="3492500" cy="309958"/>
          </a:xfrm>
          <a:prstGeom prst="rect">
            <a:avLst/>
          </a:prstGeom>
          <a:solidFill>
            <a:srgbClr val="FFFF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Tested but didn’t find successful case</a:t>
            </a:r>
          </a:p>
        </p:txBody>
      </p:sp>
      <p:sp>
        <p:nvSpPr>
          <p:cNvPr id="603144" name="AutoShape 8"/>
          <p:cNvSpPr>
            <a:spLocks noChangeArrowheads="1"/>
          </p:cNvSpPr>
          <p:nvPr/>
        </p:nvSpPr>
        <p:spPr bwMode="auto">
          <a:xfrm>
            <a:off x="3132139" y="250032"/>
            <a:ext cx="2447925" cy="1026319"/>
          </a:xfrm>
          <a:prstGeom prst="wedgeRoundRectCallout">
            <a:avLst>
              <a:gd name="adj1" fmla="val -62713"/>
              <a:gd name="adj2" fmla="val 43042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 dirty="0">
                <a:latin typeface="Trebuchet MSTrebuchet MS"/>
              </a:rPr>
              <a:t>Feature1&amp;2 are good to separate BVC\DVC and wrong reference</a:t>
            </a:r>
          </a:p>
        </p:txBody>
      </p:sp>
      <p:sp>
        <p:nvSpPr>
          <p:cNvPr id="603146" name="AutoShape 10"/>
          <p:cNvSpPr>
            <a:spLocks noChangeArrowheads="1"/>
          </p:cNvSpPr>
          <p:nvPr/>
        </p:nvSpPr>
        <p:spPr bwMode="auto">
          <a:xfrm>
            <a:off x="3059114" y="1329928"/>
            <a:ext cx="2808287" cy="756047"/>
          </a:xfrm>
          <a:prstGeom prst="wedgeRoundRectCallout">
            <a:avLst>
              <a:gd name="adj1" fmla="val -60796"/>
              <a:gd name="adj2" fmla="val 229843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>
                <a:latin typeface="Trebuchet MSTrebuchet MS"/>
              </a:rPr>
              <a:t>Feature9 is good to separate wrong reference</a:t>
            </a:r>
          </a:p>
        </p:txBody>
      </p:sp>
      <p:sp>
        <p:nvSpPr>
          <p:cNvPr id="603147" name="AutoShape 11"/>
          <p:cNvSpPr>
            <a:spLocks noChangeArrowheads="1"/>
          </p:cNvSpPr>
          <p:nvPr/>
        </p:nvSpPr>
        <p:spPr bwMode="auto">
          <a:xfrm>
            <a:off x="4067175" y="2139554"/>
            <a:ext cx="2736850" cy="864394"/>
          </a:xfrm>
          <a:prstGeom prst="wedgeRoundRectCallout">
            <a:avLst>
              <a:gd name="adj1" fmla="val -88227"/>
              <a:gd name="adj2" fmla="val 121625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>
                <a:latin typeface="Trebuchet MSTrebuchet MS"/>
              </a:rPr>
              <a:t>Feature10 is good to separate misalignment false</a:t>
            </a:r>
          </a:p>
        </p:txBody>
      </p:sp>
      <p:sp>
        <p:nvSpPr>
          <p:cNvPr id="603148" name="AutoShape 12"/>
          <p:cNvSpPr>
            <a:spLocks noChangeArrowheads="1"/>
          </p:cNvSpPr>
          <p:nvPr/>
        </p:nvSpPr>
        <p:spPr bwMode="auto">
          <a:xfrm>
            <a:off x="3203575" y="4083844"/>
            <a:ext cx="2808288" cy="1059656"/>
          </a:xfrm>
          <a:prstGeom prst="wedgeRoundRectCallout">
            <a:avLst>
              <a:gd name="adj1" fmla="val -63625"/>
              <a:gd name="adj2" fmla="val -20227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>
                <a:latin typeface="Trebuchet MSTrebuchet MS"/>
              </a:rPr>
              <a:t>Feature12 is good to separate glitching false and bridge defects</a:t>
            </a:r>
          </a:p>
        </p:txBody>
      </p:sp>
      <p:sp>
        <p:nvSpPr>
          <p:cNvPr id="603149" name="AutoShape 13"/>
          <p:cNvSpPr>
            <a:spLocks noChangeArrowheads="1"/>
          </p:cNvSpPr>
          <p:nvPr/>
        </p:nvSpPr>
        <p:spPr bwMode="auto">
          <a:xfrm>
            <a:off x="6335714" y="789385"/>
            <a:ext cx="2808287" cy="1188244"/>
          </a:xfrm>
          <a:prstGeom prst="wedgeRoundRectCallout">
            <a:avLst>
              <a:gd name="adj1" fmla="val 25917"/>
              <a:gd name="adj2" fmla="val 123847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>
                <a:latin typeface="Trebuchet MSTrebuchet MS"/>
              </a:rPr>
              <a:t>Feature50, 51 and 53 are good to separate different sizing defects</a:t>
            </a:r>
          </a:p>
        </p:txBody>
      </p:sp>
      <p:sp>
        <p:nvSpPr>
          <p:cNvPr id="603150" name="AutoShape 14"/>
          <p:cNvSpPr>
            <a:spLocks noChangeArrowheads="1"/>
          </p:cNvSpPr>
          <p:nvPr/>
        </p:nvSpPr>
        <p:spPr bwMode="auto">
          <a:xfrm>
            <a:off x="6192838" y="3111104"/>
            <a:ext cx="2843212" cy="1026319"/>
          </a:xfrm>
          <a:prstGeom prst="wedgeRoundRectCallout">
            <a:avLst>
              <a:gd name="adj1" fmla="val 26213"/>
              <a:gd name="adj2" fmla="val 68329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 dirty="0">
                <a:latin typeface="Trebuchet MSTrebuchet MS"/>
              </a:rPr>
              <a:t>Feature56, 57 and 53 are good to separate metal bridge</a:t>
            </a:r>
          </a:p>
        </p:txBody>
      </p:sp>
      <p:sp>
        <p:nvSpPr>
          <p:cNvPr id="603151" name="AutoShape 15"/>
          <p:cNvSpPr>
            <a:spLocks noChangeArrowheads="1"/>
          </p:cNvSpPr>
          <p:nvPr/>
        </p:nvSpPr>
        <p:spPr bwMode="auto">
          <a:xfrm>
            <a:off x="3492500" y="3219450"/>
            <a:ext cx="2736850" cy="864394"/>
          </a:xfrm>
          <a:prstGeom prst="wedgeRoundRectCallout">
            <a:avLst>
              <a:gd name="adj1" fmla="val -69894"/>
              <a:gd name="adj2" fmla="val 47245"/>
              <a:gd name="adj3" fmla="val 16667"/>
            </a:avLst>
          </a:prstGeom>
          <a:solidFill>
            <a:schemeClr val="bg1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>
                <a:latin typeface="Trebuchet MSTrebuchet MS"/>
              </a:rPr>
              <a:t>Feature11 is good to for the misalign btw Ref1 and Ref2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/>
      <p:bldP spid="603146" grpId="0" animBg="1"/>
      <p:bldP spid="603147" grpId="0" animBg="1"/>
      <p:bldP spid="603148" grpId="0" animBg="1"/>
      <p:bldP spid="603149" grpId="0" animBg="1"/>
      <p:bldP spid="603150" grpId="0" animBg="1"/>
      <p:bldP spid="6031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BVC \ DVC</a:t>
            </a:r>
          </a:p>
        </p:txBody>
      </p:sp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882379"/>
            <a:ext cx="52054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924050"/>
            <a:ext cx="1638300" cy="192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7000" name="Oval 8"/>
          <p:cNvSpPr>
            <a:spLocks noChangeArrowheads="1"/>
          </p:cNvSpPr>
          <p:nvPr/>
        </p:nvSpPr>
        <p:spPr bwMode="auto">
          <a:xfrm>
            <a:off x="4429126" y="4531057"/>
            <a:ext cx="7921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97005" name="Oval 13"/>
          <p:cNvSpPr>
            <a:spLocks noChangeArrowheads="1"/>
          </p:cNvSpPr>
          <p:nvPr/>
        </p:nvSpPr>
        <p:spPr bwMode="auto">
          <a:xfrm>
            <a:off x="1908175" y="3052301"/>
            <a:ext cx="3603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1741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89" y="2085976"/>
            <a:ext cx="1614487" cy="19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7007" name="Oval 15"/>
          <p:cNvSpPr>
            <a:spLocks noChangeArrowheads="1"/>
          </p:cNvSpPr>
          <p:nvPr/>
        </p:nvSpPr>
        <p:spPr bwMode="auto">
          <a:xfrm rot="2265769">
            <a:off x="3059113" y="3850019"/>
            <a:ext cx="576262" cy="522418"/>
          </a:xfrm>
          <a:prstGeom prst="ellipse">
            <a:avLst/>
          </a:prstGeom>
          <a:noFill/>
          <a:ln w="50800">
            <a:solidFill>
              <a:srgbClr val="000096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97008" name="Line 16"/>
          <p:cNvSpPr>
            <a:spLocks noChangeShapeType="1"/>
          </p:cNvSpPr>
          <p:nvPr/>
        </p:nvSpPr>
        <p:spPr bwMode="auto">
          <a:xfrm flipH="1" flipV="1">
            <a:off x="1835151" y="3706417"/>
            <a:ext cx="1152525" cy="431006"/>
          </a:xfrm>
          <a:prstGeom prst="line">
            <a:avLst/>
          </a:prstGeom>
          <a:noFill/>
          <a:ln w="50800">
            <a:solidFill>
              <a:srgbClr val="000096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97009" name="Oval 17"/>
          <p:cNvSpPr>
            <a:spLocks noChangeArrowheads="1"/>
          </p:cNvSpPr>
          <p:nvPr/>
        </p:nvSpPr>
        <p:spPr bwMode="auto">
          <a:xfrm rot="3280492">
            <a:off x="5710437" y="2493302"/>
            <a:ext cx="577453" cy="522418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6659564" y="2463404"/>
            <a:ext cx="720725" cy="54769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67" y="560092"/>
            <a:ext cx="8595266" cy="12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Magnitude (1) and Intensity (2)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Easy to separate DOI and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Wrong Reference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BVC \ DVC</a:t>
            </a:r>
          </a:p>
        </p:txBody>
      </p:sp>
      <p:pic>
        <p:nvPicPr>
          <p:cNvPr id="1843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194323"/>
            <a:ext cx="3568700" cy="294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095" name="Oval 7"/>
          <p:cNvSpPr>
            <a:spLocks noChangeArrowheads="1"/>
          </p:cNvSpPr>
          <p:nvPr/>
        </p:nvSpPr>
        <p:spPr bwMode="auto">
          <a:xfrm>
            <a:off x="4140201" y="4701063"/>
            <a:ext cx="7921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1100" name="Oval 12"/>
          <p:cNvSpPr>
            <a:spLocks noChangeArrowheads="1"/>
          </p:cNvSpPr>
          <p:nvPr/>
        </p:nvSpPr>
        <p:spPr bwMode="auto">
          <a:xfrm rot="3280492">
            <a:off x="3375026" y="3850019"/>
            <a:ext cx="485775" cy="522418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18439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56247"/>
            <a:ext cx="2590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101" name="Line 13"/>
          <p:cNvSpPr>
            <a:spLocks noChangeShapeType="1"/>
          </p:cNvSpPr>
          <p:nvPr/>
        </p:nvSpPr>
        <p:spPr bwMode="auto">
          <a:xfrm flipH="1" flipV="1">
            <a:off x="1979613" y="4083844"/>
            <a:ext cx="1223962" cy="53579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18441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1138" y="2409826"/>
            <a:ext cx="2582862" cy="253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098" name="Oval 10"/>
          <p:cNvSpPr>
            <a:spLocks noChangeArrowheads="1"/>
          </p:cNvSpPr>
          <p:nvPr/>
        </p:nvSpPr>
        <p:spPr bwMode="auto">
          <a:xfrm rot="2265769">
            <a:off x="5303838" y="2384956"/>
            <a:ext cx="576262" cy="522418"/>
          </a:xfrm>
          <a:prstGeom prst="ellipse">
            <a:avLst/>
          </a:prstGeom>
          <a:noFill/>
          <a:ln w="50800">
            <a:solidFill>
              <a:srgbClr val="000096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1099" name="Line 11"/>
          <p:cNvSpPr>
            <a:spLocks noChangeShapeType="1"/>
          </p:cNvSpPr>
          <p:nvPr/>
        </p:nvSpPr>
        <p:spPr bwMode="auto">
          <a:xfrm>
            <a:off x="5795963" y="2733675"/>
            <a:ext cx="792162" cy="323850"/>
          </a:xfrm>
          <a:prstGeom prst="line">
            <a:avLst/>
          </a:prstGeom>
          <a:noFill/>
          <a:ln w="50800">
            <a:solidFill>
              <a:srgbClr val="000096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1096" name="Oval 8"/>
          <p:cNvSpPr>
            <a:spLocks noChangeArrowheads="1"/>
          </p:cNvSpPr>
          <p:nvPr/>
        </p:nvSpPr>
        <p:spPr bwMode="auto">
          <a:xfrm>
            <a:off x="2484438" y="3309476"/>
            <a:ext cx="360362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805" y="560092"/>
            <a:ext cx="8138071" cy="154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Magnitude (1) and Intensity (2)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These two functions are very close to the GLV or DGLV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Feature name is proper?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BVC \ DVC</a:t>
            </a:r>
          </a:p>
        </p:txBody>
      </p:sp>
      <p:pic>
        <p:nvPicPr>
          <p:cNvPr id="1946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9" y="2426500"/>
            <a:ext cx="1614487" cy="230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3" y="2114555"/>
            <a:ext cx="4824412" cy="293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3391" name="Oval 15"/>
          <p:cNvSpPr>
            <a:spLocks noChangeArrowheads="1"/>
          </p:cNvSpPr>
          <p:nvPr/>
        </p:nvSpPr>
        <p:spPr bwMode="auto">
          <a:xfrm>
            <a:off x="5724525" y="3099931"/>
            <a:ext cx="7921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392" name="Line 16"/>
          <p:cNvSpPr>
            <a:spLocks noChangeShapeType="1"/>
          </p:cNvSpPr>
          <p:nvPr/>
        </p:nvSpPr>
        <p:spPr bwMode="auto">
          <a:xfrm>
            <a:off x="6588126" y="3398049"/>
            <a:ext cx="57626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393" name="Rectangle 17"/>
          <p:cNvSpPr>
            <a:spLocks noChangeArrowheads="1"/>
          </p:cNvSpPr>
          <p:nvPr/>
        </p:nvSpPr>
        <p:spPr bwMode="auto">
          <a:xfrm>
            <a:off x="7164389" y="2996790"/>
            <a:ext cx="1584325" cy="371513"/>
          </a:xfrm>
          <a:prstGeom prst="rect">
            <a:avLst/>
          </a:prstGeom>
          <a:noFill/>
          <a:ln w="508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394" name="Rectangle 18"/>
          <p:cNvSpPr>
            <a:spLocks noChangeArrowheads="1"/>
          </p:cNvSpPr>
          <p:nvPr/>
        </p:nvSpPr>
        <p:spPr bwMode="auto">
          <a:xfrm>
            <a:off x="7164389" y="4184438"/>
            <a:ext cx="1584325" cy="3715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395" name="Text Box 19"/>
          <p:cNvSpPr txBox="1">
            <a:spLocks noChangeArrowheads="1"/>
          </p:cNvSpPr>
          <p:nvPr/>
        </p:nvSpPr>
        <p:spPr bwMode="auto">
          <a:xfrm>
            <a:off x="7380289" y="2151465"/>
            <a:ext cx="1152525" cy="309958"/>
          </a:xfrm>
          <a:prstGeom prst="rect">
            <a:avLst/>
          </a:prstGeom>
          <a:solidFill>
            <a:srgbClr val="FF00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DVC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7380289" y="4776793"/>
            <a:ext cx="1152525" cy="309958"/>
          </a:xfrm>
          <a:prstGeom prst="rect">
            <a:avLst/>
          </a:prstGeom>
          <a:solidFill>
            <a:srgbClr val="0000DE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BVC</a:t>
            </a:r>
          </a:p>
        </p:txBody>
      </p:sp>
      <p:pic>
        <p:nvPicPr>
          <p:cNvPr id="19468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9" y="2480078"/>
            <a:ext cx="1622425" cy="22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79389" y="3644490"/>
            <a:ext cx="1584325" cy="371513"/>
          </a:xfrm>
          <a:prstGeom prst="rect">
            <a:avLst/>
          </a:prstGeom>
          <a:noFill/>
          <a:ln w="508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79389" y="4410658"/>
            <a:ext cx="1584325" cy="3715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400" name="Text Box 24"/>
          <p:cNvSpPr txBox="1">
            <a:spLocks noChangeArrowheads="1"/>
          </p:cNvSpPr>
          <p:nvPr/>
        </p:nvSpPr>
        <p:spPr bwMode="auto">
          <a:xfrm>
            <a:off x="395289" y="2171706"/>
            <a:ext cx="1152525" cy="309958"/>
          </a:xfrm>
          <a:prstGeom prst="rect">
            <a:avLst/>
          </a:prstGeom>
          <a:solidFill>
            <a:srgbClr val="FF00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DVC</a:t>
            </a:r>
          </a:p>
        </p:txBody>
      </p:sp>
      <p:sp>
        <p:nvSpPr>
          <p:cNvPr id="613401" name="Text Box 25"/>
          <p:cNvSpPr txBox="1">
            <a:spLocks noChangeArrowheads="1"/>
          </p:cNvSpPr>
          <p:nvPr/>
        </p:nvSpPr>
        <p:spPr bwMode="auto">
          <a:xfrm>
            <a:off x="395289" y="4797034"/>
            <a:ext cx="1152525" cy="309958"/>
          </a:xfrm>
          <a:prstGeom prst="rect">
            <a:avLst/>
          </a:prstGeom>
          <a:solidFill>
            <a:srgbClr val="0000DE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BVC</a:t>
            </a:r>
          </a:p>
        </p:txBody>
      </p:sp>
      <p:sp>
        <p:nvSpPr>
          <p:cNvPr id="613402" name="Oval 26"/>
          <p:cNvSpPr>
            <a:spLocks noChangeArrowheads="1"/>
          </p:cNvSpPr>
          <p:nvPr/>
        </p:nvSpPr>
        <p:spPr bwMode="auto">
          <a:xfrm>
            <a:off x="3203576" y="3261856"/>
            <a:ext cx="7921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403" name="Line 27"/>
          <p:cNvSpPr>
            <a:spLocks noChangeShapeType="1"/>
          </p:cNvSpPr>
          <p:nvPr/>
        </p:nvSpPr>
        <p:spPr bwMode="auto">
          <a:xfrm flipH="1">
            <a:off x="1908175" y="3559974"/>
            <a:ext cx="1295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404" name="Rectangle 28"/>
          <p:cNvSpPr>
            <a:spLocks noChangeArrowheads="1"/>
          </p:cNvSpPr>
          <p:nvPr/>
        </p:nvSpPr>
        <p:spPr bwMode="auto">
          <a:xfrm>
            <a:off x="179389" y="2456246"/>
            <a:ext cx="1584325" cy="371513"/>
          </a:xfrm>
          <a:prstGeom prst="rect">
            <a:avLst/>
          </a:prstGeom>
          <a:noFill/>
          <a:ln w="508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405" name="Rectangle 29"/>
          <p:cNvSpPr>
            <a:spLocks noChangeArrowheads="1"/>
          </p:cNvSpPr>
          <p:nvPr/>
        </p:nvSpPr>
        <p:spPr bwMode="auto">
          <a:xfrm>
            <a:off x="179389" y="4021918"/>
            <a:ext cx="1584325" cy="371513"/>
          </a:xfrm>
          <a:prstGeom prst="rect">
            <a:avLst/>
          </a:prstGeom>
          <a:noFill/>
          <a:ln w="508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3406" name="Rectangle 30"/>
          <p:cNvSpPr>
            <a:spLocks noChangeArrowheads="1"/>
          </p:cNvSpPr>
          <p:nvPr/>
        </p:nvSpPr>
        <p:spPr bwMode="auto">
          <a:xfrm>
            <a:off x="179389" y="3033699"/>
            <a:ext cx="1584325" cy="371513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5806" y="560092"/>
            <a:ext cx="85952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GLV Ratio (3) and Defect GLV Area (4)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These two features are “</a:t>
            </a:r>
            <a:r>
              <a:rPr lang="en-US" altLang="zh-TW" sz="1600" dirty="0" smtClean="0">
                <a:solidFill>
                  <a:srgbClr val="FF19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  <a:ea typeface="新細明體" pitchFamily="18" charset="-120"/>
              </a:rPr>
              <a:t>NOT”</a:t>
            </a: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 able to separate BVC/DVC and the size of defects.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>
                <a:latin typeface="Trebuchet MSTrebuchet MS"/>
                <a:ea typeface="新細明體" pitchFamily="18" charset="-120"/>
              </a:rPr>
              <a:t>ADC – Feature test – BVC \ DVC</a:t>
            </a:r>
          </a:p>
        </p:txBody>
      </p:sp>
      <p:pic>
        <p:nvPicPr>
          <p:cNvPr id="2048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2064118"/>
            <a:ext cx="4876800" cy="295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30" name="Oval 6"/>
          <p:cNvSpPr>
            <a:spLocks noChangeArrowheads="1"/>
          </p:cNvSpPr>
          <p:nvPr/>
        </p:nvSpPr>
        <p:spPr bwMode="auto">
          <a:xfrm>
            <a:off x="3995738" y="3962703"/>
            <a:ext cx="1439862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5441" name="Oval 17"/>
          <p:cNvSpPr>
            <a:spLocks noChangeArrowheads="1"/>
          </p:cNvSpPr>
          <p:nvPr/>
        </p:nvSpPr>
        <p:spPr bwMode="auto">
          <a:xfrm>
            <a:off x="2339976" y="2363098"/>
            <a:ext cx="792163" cy="522418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0487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1911718"/>
            <a:ext cx="1614488" cy="230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48" name="Line 24"/>
          <p:cNvSpPr>
            <a:spLocks noChangeShapeType="1"/>
          </p:cNvSpPr>
          <p:nvPr/>
        </p:nvSpPr>
        <p:spPr bwMode="auto">
          <a:xfrm flipV="1">
            <a:off x="5435600" y="3046383"/>
            <a:ext cx="1657350" cy="107989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5449" name="Text Box 25"/>
          <p:cNvSpPr txBox="1">
            <a:spLocks noChangeArrowheads="1"/>
          </p:cNvSpPr>
          <p:nvPr/>
        </p:nvSpPr>
        <p:spPr bwMode="auto">
          <a:xfrm>
            <a:off x="6948488" y="4234627"/>
            <a:ext cx="2195512" cy="83317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Most of them are multiple VC. Defect area should be right. But Defect GLV Area is not correct.</a:t>
            </a:r>
          </a:p>
        </p:txBody>
      </p:sp>
      <p:sp>
        <p:nvSpPr>
          <p:cNvPr id="615452" name="Text Box 28"/>
          <p:cNvSpPr txBox="1">
            <a:spLocks noChangeArrowheads="1"/>
          </p:cNvSpPr>
          <p:nvPr/>
        </p:nvSpPr>
        <p:spPr bwMode="auto">
          <a:xfrm>
            <a:off x="1" y="3099961"/>
            <a:ext cx="1979613" cy="648512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All of them are single VC and located near the page break.</a:t>
            </a:r>
          </a:p>
        </p:txBody>
      </p:sp>
      <p:pic>
        <p:nvPicPr>
          <p:cNvPr id="20491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9" y="1911717"/>
            <a:ext cx="16081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3694084"/>
            <a:ext cx="1600200" cy="112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42" name="Line 18"/>
          <p:cNvSpPr>
            <a:spLocks noChangeShapeType="1"/>
          </p:cNvSpPr>
          <p:nvPr/>
        </p:nvSpPr>
        <p:spPr bwMode="auto">
          <a:xfrm flipH="1">
            <a:off x="1619250" y="2614186"/>
            <a:ext cx="719138" cy="323850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5456" name="Oval 32"/>
          <p:cNvSpPr>
            <a:spLocks noChangeArrowheads="1"/>
          </p:cNvSpPr>
          <p:nvPr/>
        </p:nvSpPr>
        <p:spPr bwMode="auto">
          <a:xfrm>
            <a:off x="2339976" y="4071645"/>
            <a:ext cx="792163" cy="522418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5457" name="Line 33"/>
          <p:cNvSpPr>
            <a:spLocks noChangeShapeType="1"/>
          </p:cNvSpPr>
          <p:nvPr/>
        </p:nvSpPr>
        <p:spPr bwMode="auto">
          <a:xfrm flipH="1" flipV="1">
            <a:off x="1763714" y="4179858"/>
            <a:ext cx="504825" cy="108347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806" y="593230"/>
            <a:ext cx="8412388" cy="12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GLV Area (4) and Defect Area (53)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What is the real function for Defect GLV Area?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8313" y="1600201"/>
            <a:ext cx="7954962" cy="107721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Summary for current status and objective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BVC \ DVC</a:t>
            </a:r>
          </a:p>
        </p:txBody>
      </p:sp>
      <p:sp>
        <p:nvSpPr>
          <p:cNvPr id="617481" name="Text Box 9"/>
          <p:cNvSpPr txBox="1">
            <a:spLocks noChangeArrowheads="1"/>
          </p:cNvSpPr>
          <p:nvPr/>
        </p:nvSpPr>
        <p:spPr bwMode="auto">
          <a:xfrm>
            <a:off x="6948488" y="4276726"/>
            <a:ext cx="1920267" cy="83317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Most of them are single VC.  No idea what the function of  Difference GLV Dev.</a:t>
            </a:r>
          </a:p>
        </p:txBody>
      </p:sp>
      <p:sp>
        <p:nvSpPr>
          <p:cNvPr id="617482" name="Text Box 10"/>
          <p:cNvSpPr txBox="1">
            <a:spLocks noChangeArrowheads="1"/>
          </p:cNvSpPr>
          <p:nvPr/>
        </p:nvSpPr>
        <p:spPr bwMode="auto">
          <a:xfrm>
            <a:off x="2" y="3006328"/>
            <a:ext cx="1920268" cy="648512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All of them are single BVC or DVC. No relationship of Area.</a:t>
            </a:r>
          </a:p>
        </p:txBody>
      </p:sp>
      <p:pic>
        <p:nvPicPr>
          <p:cNvPr id="2151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4" y="2085975"/>
            <a:ext cx="48609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7" name="Oval 5"/>
          <p:cNvSpPr>
            <a:spLocks noChangeArrowheads="1"/>
          </p:cNvSpPr>
          <p:nvPr/>
        </p:nvSpPr>
        <p:spPr bwMode="auto">
          <a:xfrm>
            <a:off x="3203576" y="3768462"/>
            <a:ext cx="10080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7480" name="Line 8"/>
          <p:cNvSpPr>
            <a:spLocks noChangeShapeType="1"/>
          </p:cNvSpPr>
          <p:nvPr/>
        </p:nvSpPr>
        <p:spPr bwMode="auto">
          <a:xfrm flipV="1">
            <a:off x="6588126" y="3219451"/>
            <a:ext cx="504825" cy="75604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7486" name="Oval 14"/>
          <p:cNvSpPr>
            <a:spLocks noChangeArrowheads="1"/>
          </p:cNvSpPr>
          <p:nvPr/>
        </p:nvSpPr>
        <p:spPr bwMode="auto">
          <a:xfrm>
            <a:off x="3132139" y="3759994"/>
            <a:ext cx="1152525" cy="540544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7487" name="Line 15"/>
          <p:cNvSpPr>
            <a:spLocks noChangeShapeType="1"/>
          </p:cNvSpPr>
          <p:nvPr/>
        </p:nvSpPr>
        <p:spPr bwMode="auto">
          <a:xfrm flipH="1">
            <a:off x="1763714" y="4083844"/>
            <a:ext cx="1368425" cy="215504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151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88" y="1815703"/>
            <a:ext cx="1630362" cy="113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8" name="Oval 6"/>
          <p:cNvSpPr>
            <a:spLocks noChangeArrowheads="1"/>
          </p:cNvSpPr>
          <p:nvPr/>
        </p:nvSpPr>
        <p:spPr bwMode="auto">
          <a:xfrm>
            <a:off x="3635376" y="2356248"/>
            <a:ext cx="936625" cy="539353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7485" name="Line 13"/>
          <p:cNvSpPr>
            <a:spLocks noChangeShapeType="1"/>
          </p:cNvSpPr>
          <p:nvPr/>
        </p:nvSpPr>
        <p:spPr bwMode="auto">
          <a:xfrm flipH="1">
            <a:off x="1835150" y="2625329"/>
            <a:ext cx="1727200" cy="0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151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9" y="4400550"/>
            <a:ext cx="16144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9" y="3598069"/>
            <a:ext cx="16144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389" y="2193132"/>
            <a:ext cx="1614487" cy="190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94" name="Oval 22"/>
          <p:cNvSpPr>
            <a:spLocks noChangeArrowheads="1"/>
          </p:cNvSpPr>
          <p:nvPr/>
        </p:nvSpPr>
        <p:spPr bwMode="auto">
          <a:xfrm>
            <a:off x="5651501" y="3823231"/>
            <a:ext cx="1008063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684" y="560092"/>
            <a:ext cx="8595266" cy="154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GLV Ratio Area (5) and Difference GLV Dev (6)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What is the real function for Defect GLV Ratio Area (5) and Difference GLV Dev (6)?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Misalignment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7950" y="2107406"/>
            <a:ext cx="5226050" cy="294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4" y="2252663"/>
            <a:ext cx="1652587" cy="26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692" name="Oval 12"/>
          <p:cNvSpPr>
            <a:spLocks noChangeArrowheads="1"/>
          </p:cNvSpPr>
          <p:nvPr/>
        </p:nvSpPr>
        <p:spPr bwMode="auto">
          <a:xfrm>
            <a:off x="4284664" y="2548072"/>
            <a:ext cx="504825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83694" name="Oval 14"/>
          <p:cNvSpPr>
            <a:spLocks noChangeArrowheads="1"/>
          </p:cNvSpPr>
          <p:nvPr/>
        </p:nvSpPr>
        <p:spPr bwMode="auto">
          <a:xfrm>
            <a:off x="4211639" y="3006462"/>
            <a:ext cx="504825" cy="522418"/>
          </a:xfrm>
          <a:prstGeom prst="ellips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2535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2247900"/>
            <a:ext cx="16383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2338388" y="2301478"/>
            <a:ext cx="1295400" cy="525401"/>
          </a:xfrm>
          <a:prstGeom prst="rect">
            <a:avLst/>
          </a:prstGeom>
          <a:solidFill>
            <a:srgbClr val="FF00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Wrong reference</a:t>
            </a:r>
          </a:p>
        </p:txBody>
      </p:sp>
      <p:sp>
        <p:nvSpPr>
          <p:cNvPr id="583698" name="Text Box 18"/>
          <p:cNvSpPr txBox="1">
            <a:spLocks noChangeArrowheads="1"/>
          </p:cNvSpPr>
          <p:nvPr/>
        </p:nvSpPr>
        <p:spPr bwMode="auto">
          <a:xfrm>
            <a:off x="522288" y="2301478"/>
            <a:ext cx="1295400" cy="309958"/>
          </a:xfrm>
          <a:prstGeom prst="rect">
            <a:avLst/>
          </a:prstGeom>
          <a:solidFill>
            <a:srgbClr val="0000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Normal DOI</a:t>
            </a:r>
          </a:p>
        </p:txBody>
      </p:sp>
      <p:sp>
        <p:nvSpPr>
          <p:cNvPr id="583693" name="Line 13"/>
          <p:cNvSpPr>
            <a:spLocks noChangeShapeType="1"/>
          </p:cNvSpPr>
          <p:nvPr/>
        </p:nvSpPr>
        <p:spPr bwMode="auto">
          <a:xfrm flipH="1" flipV="1">
            <a:off x="3708400" y="2571750"/>
            <a:ext cx="503238" cy="21550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83695" name="Line 15"/>
          <p:cNvSpPr>
            <a:spLocks noChangeShapeType="1"/>
          </p:cNvSpPr>
          <p:nvPr/>
        </p:nvSpPr>
        <p:spPr bwMode="auto">
          <a:xfrm flipH="1" flipV="1">
            <a:off x="1979614" y="2787254"/>
            <a:ext cx="2085975" cy="40005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805" y="593230"/>
            <a:ext cx="8138071" cy="12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Reference GLV (9)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This feature is easy to separate DOI and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Wrong Reference</a:t>
            </a:r>
            <a:endParaRPr lang="en-US" altLang="zh-TW" sz="1600" i="1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Misalignment</a:t>
            </a:r>
          </a:p>
        </p:txBody>
      </p:sp>
      <p:pic>
        <p:nvPicPr>
          <p:cNvPr id="23556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1" y="2268589"/>
            <a:ext cx="4983163" cy="286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0" descr="Patch_28_WCMP_C2C-GF-21_DefectID94448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88" y="23181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63" name="Oval 31"/>
          <p:cNvSpPr>
            <a:spLocks noChangeArrowheads="1"/>
          </p:cNvSpPr>
          <p:nvPr/>
        </p:nvSpPr>
        <p:spPr bwMode="auto">
          <a:xfrm rot="-2367415">
            <a:off x="5580063" y="2597482"/>
            <a:ext cx="792162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3559" name="Picture 32" descr="Patch_28_WCMP_C2C-GF-21_DefectID82555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383024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65" name="Oval 33"/>
          <p:cNvSpPr>
            <a:spLocks noChangeArrowheads="1"/>
          </p:cNvSpPr>
          <p:nvPr/>
        </p:nvSpPr>
        <p:spPr bwMode="auto">
          <a:xfrm rot="-2367415">
            <a:off x="3357564" y="3574985"/>
            <a:ext cx="1944687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66" name="Line 34"/>
          <p:cNvSpPr>
            <a:spLocks noChangeShapeType="1"/>
          </p:cNvSpPr>
          <p:nvPr/>
        </p:nvSpPr>
        <p:spPr bwMode="auto">
          <a:xfrm flipV="1">
            <a:off x="4427539" y="4046935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67" name="Line 35"/>
          <p:cNvSpPr>
            <a:spLocks noChangeShapeType="1"/>
          </p:cNvSpPr>
          <p:nvPr/>
        </p:nvSpPr>
        <p:spPr bwMode="auto">
          <a:xfrm flipV="1">
            <a:off x="6156325" y="2534841"/>
            <a:ext cx="215900" cy="2155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3563" name="Picture 37" descr="Patch_28_WCMP_C2C-GF-21_DefectID69452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7775" y="440769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38" descr="Patch_28_WCMP_C2C-GF-21_DefectID280060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488" y="447794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39" descr="Patch_28_WCMP_C2C-GF-21_DefectID95289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01975" y="21395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72" name="Line 40"/>
          <p:cNvSpPr>
            <a:spLocks noChangeShapeType="1"/>
          </p:cNvSpPr>
          <p:nvPr/>
        </p:nvSpPr>
        <p:spPr bwMode="auto">
          <a:xfrm flipV="1">
            <a:off x="6300789" y="4856560"/>
            <a:ext cx="5048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73" name="Oval 41"/>
          <p:cNvSpPr>
            <a:spLocks noChangeArrowheads="1"/>
          </p:cNvSpPr>
          <p:nvPr/>
        </p:nvSpPr>
        <p:spPr bwMode="auto">
          <a:xfrm>
            <a:off x="2484439" y="3272566"/>
            <a:ext cx="358775" cy="52241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74" name="Line 42"/>
          <p:cNvSpPr>
            <a:spLocks noChangeShapeType="1"/>
          </p:cNvSpPr>
          <p:nvPr/>
        </p:nvSpPr>
        <p:spPr bwMode="auto">
          <a:xfrm flipV="1">
            <a:off x="2771776" y="2588419"/>
            <a:ext cx="360363" cy="215504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3569" name="Picture 43" descr="Patch_28_WCMP_C2C-GF-21_DefectID157885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063" y="343614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44" descr="Patch_28_WCMP_C2C-GF-21_DefectID163505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0052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77" name="Oval 45"/>
          <p:cNvSpPr>
            <a:spLocks noChangeArrowheads="1"/>
          </p:cNvSpPr>
          <p:nvPr/>
        </p:nvSpPr>
        <p:spPr bwMode="auto">
          <a:xfrm>
            <a:off x="2484439" y="4487600"/>
            <a:ext cx="503237" cy="52241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3572" name="Picture 46" descr="Patch_28_WCMP_C2C-GF-21_DefectID199861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6375" y="343614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47" descr="Patch_28_WCMP_C2C-GF-21_DefectID230324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43614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48" descr="Patch_28_WCMP_C2C-GF-21_DefectID11369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5650" y="40052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5" name="Picture 49" descr="Patch_28_WCMP_C2C-GF-21_DefectID12494"/>
          <p:cNvPicPr>
            <a:picLocks noChangeAspect="1" noChangeArrowheads="1" noCrop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375" y="40052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82" name="Line 50"/>
          <p:cNvSpPr>
            <a:spLocks noChangeShapeType="1"/>
          </p:cNvSpPr>
          <p:nvPr/>
        </p:nvSpPr>
        <p:spPr bwMode="auto">
          <a:xfrm flipH="1" flipV="1">
            <a:off x="2124075" y="3938588"/>
            <a:ext cx="431800" cy="6477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1" y="3493275"/>
            <a:ext cx="2124075" cy="371513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84" name="Rectangle 52"/>
          <p:cNvSpPr>
            <a:spLocks noChangeArrowheads="1"/>
          </p:cNvSpPr>
          <p:nvPr/>
        </p:nvSpPr>
        <p:spPr bwMode="auto">
          <a:xfrm>
            <a:off x="1" y="4032628"/>
            <a:ext cx="2124075" cy="371513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 flipH="1" flipV="1">
            <a:off x="2195513" y="4479131"/>
            <a:ext cx="215900" cy="3238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6514" y="4512469"/>
            <a:ext cx="2232025" cy="463846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No misaligned false but some glitch false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827088" y="2571750"/>
            <a:ext cx="1368425" cy="740845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Feature 11 = Reference Misalignment</a:t>
            </a:r>
          </a:p>
        </p:txBody>
      </p:sp>
      <p:sp>
        <p:nvSpPr>
          <p:cNvPr id="607268" name="Oval 36"/>
          <p:cNvSpPr>
            <a:spLocks noChangeArrowheads="1"/>
          </p:cNvSpPr>
          <p:nvPr/>
        </p:nvSpPr>
        <p:spPr bwMode="auto">
          <a:xfrm>
            <a:off x="3108976" y="4491969"/>
            <a:ext cx="3097212" cy="522418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3584" name="Picture 5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5826" y="2409825"/>
            <a:ext cx="1622425" cy="153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5" name="Picture 5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49675" y="2139554"/>
            <a:ext cx="1614488" cy="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矩形 33"/>
          <p:cNvSpPr/>
          <p:nvPr/>
        </p:nvSpPr>
        <p:spPr>
          <a:xfrm>
            <a:off x="0" y="560091"/>
            <a:ext cx="91440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Ref1 Misalignment (10) ; Reference Misalignment (11)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Ref1 Misalignment (10) is good to separate misaligned false but hard to separate glitch false.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Reference Misalignment (11) is only judging the reality of the defect. It is for the comparison btw Ref1 and Ref2. Smaller no. of this, higher chance to get real DOI.</a:t>
            </a:r>
            <a:endParaRPr lang="en-US" altLang="zh-TW" sz="12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  <p:sp>
        <p:nvSpPr>
          <p:cNvPr id="607287" name="Text Box 55"/>
          <p:cNvSpPr txBox="1">
            <a:spLocks noChangeArrowheads="1"/>
          </p:cNvSpPr>
          <p:nvPr/>
        </p:nvSpPr>
        <p:spPr bwMode="auto">
          <a:xfrm>
            <a:off x="1482261" y="4857724"/>
            <a:ext cx="2726063" cy="248402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Feature 10 = Defect Ref1 Misalignment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Misalignment</a:t>
            </a:r>
          </a:p>
        </p:txBody>
      </p:sp>
      <p:pic>
        <p:nvPicPr>
          <p:cNvPr id="24581" name="Picture 34" descr="Patch_28_WCMP_C2C-GF-21_DefectID11082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717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5" descr="Patch_28_WCMP_C2C-GF-21_DefectID1136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25717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36" descr="Patch_28_WCMP_C2C-GF-21_DefectID12764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316587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37" descr="Patch_28_WCMP_C2C-GF-21_DefectID23638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316587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38" descr="Patch_28_WCMP_C2C-GF-21_DefectID229584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450" y="375999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39" descr="Patch_28_WCMP_C2C-GF-21_DefectID229593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288" y="375999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40" descr="Patch_28_WCMP_C2C-GF-21_DefectID229746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450" y="42993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41" descr="Patch_28_WCMP_C2C-GF-21_DefectID3713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288" y="42993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4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8538" y="2031207"/>
            <a:ext cx="4938712" cy="293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9563" name="Oval 43"/>
          <p:cNvSpPr>
            <a:spLocks noChangeArrowheads="1"/>
          </p:cNvSpPr>
          <p:nvPr/>
        </p:nvSpPr>
        <p:spPr bwMode="auto">
          <a:xfrm rot="16200000">
            <a:off x="4644827" y="4255428"/>
            <a:ext cx="432197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9564" name="Line 44"/>
          <p:cNvSpPr>
            <a:spLocks noChangeShapeType="1"/>
          </p:cNvSpPr>
          <p:nvPr/>
        </p:nvSpPr>
        <p:spPr bwMode="auto">
          <a:xfrm flipH="1" flipV="1">
            <a:off x="1908176" y="3868341"/>
            <a:ext cx="24479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4592" name="Picture 45" descr="Patch_28_WCMP_C2C-GF-21_DefectID135986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80288" y="46863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46" descr="Patch_28_WCMP_C2C-GF-21_DefectID152662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913" y="46863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47" descr="Patch_28_WCMP_C2C-GF-21_DefectID207137"/>
          <p:cNvPicPr>
            <a:picLocks noChangeAspect="1" noChangeArrowheads="1" noCrop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4138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48" descr="Patch_28_WCMP_C2C-GF-21_DefectID209407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16913" y="4138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9" descr="Patch_28_WCMP_C2C-GF-21_DefectID229202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18388" y="359806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50" descr="Patch_28_WCMP_C2C-GF-21_DefectID233903"/>
          <p:cNvPicPr>
            <a:picLocks noChangeAspect="1" noChangeArrowheads="1" noCrop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55013" y="359806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51" descr="Patch_28_WCMP_C2C-GF-21_DefectID248081"/>
          <p:cNvPicPr>
            <a:picLocks noChangeAspect="1" noChangeArrowheads="1" noCrop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18388" y="305871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9" name="Picture 52" descr="Patch_28_WCMP_C2C-GF-21_DefectID248383"/>
          <p:cNvPicPr>
            <a:picLocks noChangeAspect="1" noChangeArrowheads="1" noCrop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55013" y="305871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0" name="Picture 53" descr="Patch_28_WCMP_C2C-GF-21_DefectID280742"/>
          <p:cNvPicPr>
            <a:picLocks noChangeAspect="1" noChangeArrowheads="1" noCrop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418388" y="251817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1" name="Picture 54" descr="Patch_28_WCMP_C2C-GF-21_DefectID292664"/>
          <p:cNvPicPr>
            <a:picLocks noChangeAspect="1" noChangeArrowheads="1" noCrop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355013" y="251817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2" name="Picture 55" descr="Patch_28_WCMP_C2C-GF-21_DefectID51300"/>
          <p:cNvPicPr>
            <a:picLocks noChangeAspect="1" noChangeArrowheads="1" noCrop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355013" y="19776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3" name="Picture 56" descr="Patch_28_WCMP_C2C-GF-21_DefectID98997"/>
          <p:cNvPicPr>
            <a:picLocks noChangeAspect="1" noChangeArrowheads="1" noCrop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8388" y="19776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9577" name="Oval 57"/>
          <p:cNvSpPr>
            <a:spLocks noChangeArrowheads="1"/>
          </p:cNvSpPr>
          <p:nvPr/>
        </p:nvSpPr>
        <p:spPr bwMode="auto">
          <a:xfrm rot="16200000">
            <a:off x="5733257" y="4282216"/>
            <a:ext cx="485775" cy="52241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9578" name="Line 58"/>
          <p:cNvSpPr>
            <a:spLocks noChangeShapeType="1"/>
          </p:cNvSpPr>
          <p:nvPr/>
        </p:nvSpPr>
        <p:spPr bwMode="auto">
          <a:xfrm flipV="1">
            <a:off x="6588126" y="3598069"/>
            <a:ext cx="720725" cy="91797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4606" name="Picture 59" descr="Patch_28_WCMP_C2C-GF-21_DefectID157290"/>
          <p:cNvPicPr>
            <a:picLocks noChangeAspect="1" noChangeArrowheads="1" noCrop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492500" y="246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60" descr="Patch_28_WCMP_C2C-GF-21_DefectID216318"/>
          <p:cNvPicPr>
            <a:picLocks noChangeAspect="1" noChangeArrowheads="1" noCrop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771775" y="246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61" descr="Patch_28_WCMP_C2C-GF-21_DefectID229587"/>
          <p:cNvPicPr>
            <a:picLocks noChangeAspect="1" noChangeArrowheads="1" noCrop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372225" y="30039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62" descr="Patch_28_WCMP_C2C-GF-21_DefectID231771"/>
          <p:cNvPicPr>
            <a:picLocks noChangeAspect="1" noChangeArrowheads="1" noCrop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370638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63" descr="Patch_28_WCMP_C2C-GF-21_DefectID247801"/>
          <p:cNvPicPr>
            <a:picLocks noChangeAspect="1" noChangeArrowheads="1" noCrop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5651500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64" descr="Patch_28_WCMP_C2C-GF-21_DefectID247957"/>
          <p:cNvPicPr>
            <a:picLocks noChangeAspect="1" noChangeArrowheads="1" noCrop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930775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2" name="Picture 65" descr="Patch_28_WCMP_C2C-GF-21_DefectID248164"/>
          <p:cNvPicPr>
            <a:picLocks noChangeAspect="1" noChangeArrowheads="1" noCrop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210050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3" name="Picture 66" descr="Patch_28_WCMP_C2C-GF-21_DefectID280016"/>
          <p:cNvPicPr>
            <a:picLocks noChangeAspect="1" noChangeArrowheads="1" noCrop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490913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4" name="Picture 67" descr="Patch_28_WCMP_C2C-GF-21_DefectID280110"/>
          <p:cNvPicPr>
            <a:picLocks noChangeAspect="1" noChangeArrowheads="1" noCrop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2770188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5" name="Picture 68" descr="Patch_28_WCMP_C2C-GF-21_DefectID99668"/>
          <p:cNvPicPr>
            <a:picLocks noChangeAspect="1" noChangeArrowheads="1" noCrop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492500" y="348972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6" name="Picture 69" descr="Patch_28_WCMP_C2C-GF-21_DefectID135979"/>
          <p:cNvPicPr>
            <a:picLocks noChangeAspect="1" noChangeArrowheads="1" noCrop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2771775" y="30039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7" name="Picture 70" descr="Patch_28_WCMP_C2C-GF-21_DefectID247850"/>
          <p:cNvPicPr>
            <a:picLocks noChangeAspect="1" noChangeArrowheads="1" noCrop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6372225" y="246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8" name="Picture 71" descr="Patch_28_WCMP_C2C-GF-21_DefectID248014"/>
          <p:cNvPicPr>
            <a:picLocks noChangeAspect="1" noChangeArrowheads="1" noCrop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771775" y="348972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9" name="Picture 72" descr="Patch_28_WCMP_C2C-GF-21_DefectID248124"/>
          <p:cNvPicPr>
            <a:picLocks noChangeAspect="1" noChangeArrowheads="1" noCrop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3492500" y="300394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9593" name="Rectangle 73"/>
          <p:cNvSpPr>
            <a:spLocks noChangeArrowheads="1"/>
          </p:cNvSpPr>
          <p:nvPr/>
        </p:nvSpPr>
        <p:spPr bwMode="auto">
          <a:xfrm>
            <a:off x="4211639" y="3223599"/>
            <a:ext cx="181822" cy="3715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9594" name="Line 74"/>
          <p:cNvSpPr>
            <a:spLocks noChangeShapeType="1"/>
          </p:cNvSpPr>
          <p:nvPr/>
        </p:nvSpPr>
        <p:spPr bwMode="auto">
          <a:xfrm flipH="1" flipV="1">
            <a:off x="4140200" y="2409825"/>
            <a:ext cx="503238" cy="3774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19595" name="Line 75"/>
          <p:cNvSpPr>
            <a:spLocks noChangeShapeType="1"/>
          </p:cNvSpPr>
          <p:nvPr/>
        </p:nvSpPr>
        <p:spPr bwMode="auto">
          <a:xfrm flipV="1">
            <a:off x="5292726" y="2409825"/>
            <a:ext cx="574675" cy="14585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560092"/>
            <a:ext cx="9144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latin typeface="Trebuchet MSTrebuchet MS"/>
                <a:ea typeface="新細明體" pitchFamily="18" charset="-120"/>
              </a:rPr>
              <a:t>Defect Ref1 Misalignment (10) ; False defect (12)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latin typeface="Trebuchet MSTrebuchet MS"/>
                <a:ea typeface="新細明體" pitchFamily="18" charset="-120"/>
              </a:rPr>
              <a:t>Defect Ref1 Misalignment (10) is good to separate misaligned false but hard to separate glitch false.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200" dirty="0" smtClean="0">
                <a:latin typeface="Trebuchet MSTrebuchet MS"/>
                <a:ea typeface="新細明體" pitchFamily="18" charset="-120"/>
              </a:rPr>
              <a:t>False defect (12) is good to separate normal defect and glitch false</a:t>
            </a:r>
            <a:endParaRPr lang="en-US" altLang="zh-TW" sz="1200" dirty="0">
              <a:latin typeface="Trebuchet MSTrebuchet MS"/>
              <a:ea typeface="新細明體" pitchFamily="18" charset="-120"/>
            </a:endParaRPr>
          </a:p>
        </p:txBody>
      </p:sp>
      <p:sp>
        <p:nvSpPr>
          <p:cNvPr id="619550" name="Text Box 30"/>
          <p:cNvSpPr txBox="1">
            <a:spLocks noChangeArrowheads="1"/>
          </p:cNvSpPr>
          <p:nvPr/>
        </p:nvSpPr>
        <p:spPr bwMode="auto">
          <a:xfrm>
            <a:off x="823001" y="4857725"/>
            <a:ext cx="3457575" cy="279180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Feature 10 = Defect Ref1 Misalignment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085976"/>
            <a:ext cx="5341938" cy="29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Misalignment</a:t>
            </a:r>
          </a:p>
        </p:txBody>
      </p:sp>
      <p:sp>
        <p:nvSpPr>
          <p:cNvPr id="575519" name="Oval 31"/>
          <p:cNvSpPr>
            <a:spLocks noChangeArrowheads="1"/>
          </p:cNvSpPr>
          <p:nvPr/>
        </p:nvSpPr>
        <p:spPr bwMode="auto">
          <a:xfrm>
            <a:off x="179388" y="3255303"/>
            <a:ext cx="255677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5520" name="Text Box 32"/>
          <p:cNvSpPr txBox="1">
            <a:spLocks noChangeArrowheads="1"/>
          </p:cNvSpPr>
          <p:nvPr/>
        </p:nvSpPr>
        <p:spPr bwMode="auto">
          <a:xfrm>
            <a:off x="250825" y="3868341"/>
            <a:ext cx="1728788" cy="52540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Feature 12 =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Mis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-False defect</a:t>
            </a:r>
          </a:p>
        </p:txBody>
      </p:sp>
      <p:sp>
        <p:nvSpPr>
          <p:cNvPr id="575522" name="Oval 34"/>
          <p:cNvSpPr>
            <a:spLocks noChangeArrowheads="1"/>
          </p:cNvSpPr>
          <p:nvPr/>
        </p:nvSpPr>
        <p:spPr bwMode="auto">
          <a:xfrm>
            <a:off x="1547814" y="4281621"/>
            <a:ext cx="1368425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5523" name="Line 35"/>
          <p:cNvSpPr>
            <a:spLocks noChangeShapeType="1"/>
          </p:cNvSpPr>
          <p:nvPr/>
        </p:nvSpPr>
        <p:spPr bwMode="auto">
          <a:xfrm flipH="1" flipV="1">
            <a:off x="2051051" y="3651647"/>
            <a:ext cx="144463" cy="59412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5524" name="Oval 36"/>
          <p:cNvSpPr>
            <a:spLocks noChangeArrowheads="1"/>
          </p:cNvSpPr>
          <p:nvPr/>
        </p:nvSpPr>
        <p:spPr bwMode="auto">
          <a:xfrm>
            <a:off x="4067175" y="2796911"/>
            <a:ext cx="1225550" cy="522418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5525" name="Line 37"/>
          <p:cNvSpPr>
            <a:spLocks noChangeShapeType="1"/>
          </p:cNvSpPr>
          <p:nvPr/>
        </p:nvSpPr>
        <p:spPr bwMode="auto">
          <a:xfrm flipV="1">
            <a:off x="5219701" y="1707357"/>
            <a:ext cx="1223963" cy="917972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5528" name="Oval 40"/>
          <p:cNvSpPr>
            <a:spLocks noChangeArrowheads="1"/>
          </p:cNvSpPr>
          <p:nvPr/>
        </p:nvSpPr>
        <p:spPr bwMode="auto">
          <a:xfrm>
            <a:off x="3132139" y="4281621"/>
            <a:ext cx="1368425" cy="522418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5611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573882"/>
            <a:ext cx="1614488" cy="193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888" y="2571751"/>
            <a:ext cx="1630362" cy="23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5531" name="Line 43"/>
          <p:cNvSpPr>
            <a:spLocks noChangeShapeType="1"/>
          </p:cNvSpPr>
          <p:nvPr/>
        </p:nvSpPr>
        <p:spPr bwMode="auto">
          <a:xfrm flipV="1">
            <a:off x="4500564" y="3868342"/>
            <a:ext cx="1584325" cy="592931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5614" name="Picture 4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814" y="2409826"/>
            <a:ext cx="1608137" cy="113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-1" y="560092"/>
            <a:ext cx="5943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False defect (12)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latin typeface="Trebuchet MSTrebuchet MS"/>
                <a:ea typeface="新細明體" pitchFamily="18" charset="-120"/>
              </a:rPr>
              <a:t>This feature is easy to separate DOI open and glitch false</a:t>
            </a:r>
            <a:endParaRPr lang="en-US" altLang="zh-TW" sz="1400" dirty="0"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Misalignment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188369"/>
            <a:ext cx="6049962" cy="29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7542" name="Oval 6"/>
          <p:cNvSpPr>
            <a:spLocks noChangeArrowheads="1"/>
          </p:cNvSpPr>
          <p:nvPr/>
        </p:nvSpPr>
        <p:spPr bwMode="auto">
          <a:xfrm>
            <a:off x="395288" y="3255303"/>
            <a:ext cx="255677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250826" y="4090572"/>
            <a:ext cx="331534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Feature 12 =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Mis</a:t>
            </a: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-False defect</a:t>
            </a: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488" y="2463404"/>
            <a:ext cx="1676400" cy="23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1920269" y="3576297"/>
            <a:ext cx="1097268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7546" name="Line 10"/>
          <p:cNvSpPr>
            <a:spLocks noChangeShapeType="1"/>
          </p:cNvSpPr>
          <p:nvPr/>
        </p:nvSpPr>
        <p:spPr bwMode="auto">
          <a:xfrm flipV="1">
            <a:off x="2987675" y="3598069"/>
            <a:ext cx="3816350" cy="10834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7547" name="Oval 11"/>
          <p:cNvSpPr>
            <a:spLocks noChangeArrowheads="1"/>
          </p:cNvSpPr>
          <p:nvPr/>
        </p:nvSpPr>
        <p:spPr bwMode="auto">
          <a:xfrm>
            <a:off x="1692275" y="2391504"/>
            <a:ext cx="719138" cy="522418"/>
          </a:xfrm>
          <a:prstGeom prst="ellipse">
            <a:avLst/>
          </a:prstGeom>
          <a:noFill/>
          <a:ln w="50800">
            <a:solidFill>
              <a:srgbClr val="0000DE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7548" name="Line 12"/>
          <p:cNvSpPr>
            <a:spLocks noChangeShapeType="1"/>
          </p:cNvSpPr>
          <p:nvPr/>
        </p:nvSpPr>
        <p:spPr bwMode="auto">
          <a:xfrm flipV="1">
            <a:off x="2411413" y="1653778"/>
            <a:ext cx="2881312" cy="917972"/>
          </a:xfrm>
          <a:prstGeom prst="line">
            <a:avLst/>
          </a:prstGeom>
          <a:noFill/>
          <a:ln w="508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4" y="627460"/>
            <a:ext cx="1614487" cy="190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-1" y="560092"/>
            <a:ext cx="5394951" cy="154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False defect (12)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This feature is easy to separate bridge and non-bridge</a:t>
            </a:r>
            <a:endParaRPr lang="en-US" altLang="zh-TW" sz="16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1" y="-20241"/>
            <a:ext cx="8748713" cy="342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Pattern</a:t>
            </a:r>
          </a:p>
        </p:txBody>
      </p:sp>
      <p:pic>
        <p:nvPicPr>
          <p:cNvPr id="2765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350" y="2107406"/>
            <a:ext cx="5143500" cy="294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07" name="Line 15"/>
          <p:cNvSpPr>
            <a:spLocks noChangeShapeType="1"/>
          </p:cNvSpPr>
          <p:nvPr/>
        </p:nvSpPr>
        <p:spPr bwMode="auto">
          <a:xfrm>
            <a:off x="5003801" y="4083844"/>
            <a:ext cx="2232025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 rot="5400000">
            <a:off x="3608984" y="3462933"/>
            <a:ext cx="2646759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3809" name="Oval 17"/>
          <p:cNvSpPr>
            <a:spLocks noChangeArrowheads="1"/>
          </p:cNvSpPr>
          <p:nvPr/>
        </p:nvSpPr>
        <p:spPr bwMode="auto">
          <a:xfrm>
            <a:off x="3132138" y="3363649"/>
            <a:ext cx="255677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765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1" y="1977628"/>
            <a:ext cx="1622425" cy="268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1" name="Oval 19"/>
          <p:cNvSpPr>
            <a:spLocks noChangeArrowheads="1"/>
          </p:cNvSpPr>
          <p:nvPr/>
        </p:nvSpPr>
        <p:spPr bwMode="auto">
          <a:xfrm>
            <a:off x="5003800" y="4228043"/>
            <a:ext cx="863600" cy="522418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7658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289" y="3677841"/>
            <a:ext cx="1614487" cy="112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Line 21"/>
          <p:cNvSpPr>
            <a:spLocks noChangeShapeType="1"/>
          </p:cNvSpPr>
          <p:nvPr/>
        </p:nvSpPr>
        <p:spPr bwMode="auto">
          <a:xfrm>
            <a:off x="5938838" y="4462462"/>
            <a:ext cx="1225550" cy="5357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3814" name="Line 22"/>
          <p:cNvSpPr>
            <a:spLocks noChangeShapeType="1"/>
          </p:cNvSpPr>
          <p:nvPr/>
        </p:nvSpPr>
        <p:spPr bwMode="auto">
          <a:xfrm flipH="1" flipV="1">
            <a:off x="1981200" y="3596878"/>
            <a:ext cx="1006475" cy="109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3815" name="Oval 23"/>
          <p:cNvSpPr>
            <a:spLocks noChangeArrowheads="1"/>
          </p:cNvSpPr>
          <p:nvPr/>
        </p:nvSpPr>
        <p:spPr bwMode="auto">
          <a:xfrm>
            <a:off x="4932364" y="3282686"/>
            <a:ext cx="935037" cy="522418"/>
          </a:xfrm>
          <a:prstGeom prst="ellips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3816" name="Line 24"/>
          <p:cNvSpPr>
            <a:spLocks noChangeShapeType="1"/>
          </p:cNvSpPr>
          <p:nvPr/>
        </p:nvSpPr>
        <p:spPr bwMode="auto">
          <a:xfrm flipV="1">
            <a:off x="5867400" y="3057526"/>
            <a:ext cx="1296988" cy="27027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7663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6313" y="1762126"/>
            <a:ext cx="1638300" cy="150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8" name="Text Box 26"/>
          <p:cNvSpPr txBox="1">
            <a:spLocks noChangeArrowheads="1"/>
          </p:cNvSpPr>
          <p:nvPr/>
        </p:nvSpPr>
        <p:spPr bwMode="auto">
          <a:xfrm>
            <a:off x="7235826" y="4812507"/>
            <a:ext cx="1908175" cy="340735"/>
          </a:xfrm>
          <a:prstGeom prst="rect">
            <a:avLst/>
          </a:prstGeom>
          <a:solidFill>
            <a:srgbClr val="0080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Real DOI</a:t>
            </a:r>
          </a:p>
        </p:txBody>
      </p:sp>
      <p:sp>
        <p:nvSpPr>
          <p:cNvPr id="673819" name="Text Box 27"/>
          <p:cNvSpPr txBox="1">
            <a:spLocks noChangeArrowheads="1"/>
          </p:cNvSpPr>
          <p:nvPr/>
        </p:nvSpPr>
        <p:spPr bwMode="auto">
          <a:xfrm>
            <a:off x="7235826" y="3274219"/>
            <a:ext cx="1908175" cy="340735"/>
          </a:xfrm>
          <a:prstGeom prst="rect">
            <a:avLst/>
          </a:prstGeom>
          <a:solidFill>
            <a:srgbClr val="003366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Different Ref.</a:t>
            </a:r>
          </a:p>
        </p:txBody>
      </p:sp>
      <p:sp>
        <p:nvSpPr>
          <p:cNvPr id="673820" name="Text Box 28"/>
          <p:cNvSpPr txBox="1">
            <a:spLocks noChangeArrowheads="1"/>
          </p:cNvSpPr>
          <p:nvPr/>
        </p:nvSpPr>
        <p:spPr bwMode="auto">
          <a:xfrm>
            <a:off x="107951" y="4731544"/>
            <a:ext cx="1908175" cy="340735"/>
          </a:xfrm>
          <a:prstGeom prst="rect">
            <a:avLst/>
          </a:prstGeom>
          <a:solidFill>
            <a:srgbClr val="FF00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</a:rPr>
              <a:t>No pattern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560091"/>
            <a:ext cx="8778194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Reference GL Dev (16) ; Reference Misalignment (11)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Reference GL Dev(16) is OK to separate “No pattern” defects and Reference Misalignment(11) is OK to separate difference btw Ref1 and Ref2</a:t>
            </a:r>
            <a:endParaRPr lang="en-US" altLang="zh-TW" sz="14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0" y="0"/>
            <a:ext cx="7812088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Sizing (Original code)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2651781" y="627461"/>
            <a:ext cx="6399852" cy="4448212"/>
            <a:chOff x="2744149" y="627461"/>
            <a:chExt cx="6399852" cy="4521030"/>
          </a:xfrm>
        </p:grpSpPr>
        <p:pic>
          <p:nvPicPr>
            <p:cNvPr id="28676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9264" y="627461"/>
              <a:ext cx="770176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7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96258" y="627461"/>
              <a:ext cx="788623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78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03251" y="627461"/>
              <a:ext cx="770176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56" name="Text Box 16"/>
            <p:cNvSpPr txBox="1">
              <a:spLocks noChangeArrowheads="1"/>
            </p:cNvSpPr>
            <p:nvPr/>
          </p:nvSpPr>
          <p:spPr bwMode="auto">
            <a:xfrm>
              <a:off x="2953219" y="1166529"/>
              <a:ext cx="6190782" cy="3463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Defect ID: 126070 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  <a:sym typeface="Wingdings" pitchFamily="2" charset="2"/>
                </a:rPr>
                <a:t>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  Width 0.43 \ Height 0.1 \ Area 0.6  </a:t>
              </a:r>
            </a:p>
          </p:txBody>
        </p:sp>
        <p:pic>
          <p:nvPicPr>
            <p:cNvPr id="2868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9264" y="1489493"/>
              <a:ext cx="770176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1" name="Picture 2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96257" y="1489493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2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903250" y="1489493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62" name="Text Box 22"/>
            <p:cNvSpPr txBox="1">
              <a:spLocks noChangeArrowheads="1"/>
            </p:cNvSpPr>
            <p:nvPr/>
          </p:nvSpPr>
          <p:spPr bwMode="auto">
            <a:xfrm>
              <a:off x="3022395" y="2028562"/>
              <a:ext cx="6121605" cy="3463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Defect ID: 14360 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  <a:sym typeface="Wingdings" pitchFamily="2" charset="2"/>
                </a:rPr>
                <a:t>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  Width 0.45 \ Height 0.15 \ Area 0  </a:t>
              </a:r>
            </a:p>
          </p:txBody>
        </p:sp>
        <p:pic>
          <p:nvPicPr>
            <p:cNvPr id="28684" name="Picture 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89263" y="2351526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2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996257" y="2351526"/>
              <a:ext cx="762490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2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903250" y="2351526"/>
              <a:ext cx="762490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67" name="Text Box 27"/>
            <p:cNvSpPr txBox="1">
              <a:spLocks noChangeArrowheads="1"/>
            </p:cNvSpPr>
            <p:nvPr/>
          </p:nvSpPr>
          <p:spPr bwMode="auto">
            <a:xfrm>
              <a:off x="2884040" y="2890594"/>
              <a:ext cx="6259960" cy="3463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Defect ID: 10174 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  <a:sym typeface="Wingdings" pitchFamily="2" charset="2"/>
                </a:rPr>
                <a:t>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  Width 0.48 \ Height 0.21 \ Area 0.88  </a:t>
              </a:r>
            </a:p>
          </p:txBody>
        </p:sp>
        <p:pic>
          <p:nvPicPr>
            <p:cNvPr id="28688" name="Picture 30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089263" y="3212372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9" name="Picture 3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996257" y="3212372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0" name="Picture 3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03251" y="3212372"/>
              <a:ext cx="764026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73" name="Text Box 33"/>
            <p:cNvSpPr txBox="1">
              <a:spLocks noChangeArrowheads="1"/>
            </p:cNvSpPr>
            <p:nvPr/>
          </p:nvSpPr>
          <p:spPr bwMode="auto">
            <a:xfrm>
              <a:off x="3022395" y="3751439"/>
              <a:ext cx="6121606" cy="3463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Defect ID: 4328 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  <a:sym typeface="Wingdings" pitchFamily="2" charset="2"/>
                </a:rPr>
                <a:t>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  Width 0.21 \ Height 0.24 \ Area 0.24  </a:t>
              </a:r>
            </a:p>
          </p:txBody>
        </p:sp>
        <p:sp>
          <p:nvSpPr>
            <p:cNvPr id="573474" name="Text Box 34"/>
            <p:cNvSpPr txBox="1">
              <a:spLocks noChangeArrowheads="1"/>
            </p:cNvSpPr>
            <p:nvPr/>
          </p:nvSpPr>
          <p:spPr bwMode="auto">
            <a:xfrm>
              <a:off x="2744149" y="4693027"/>
              <a:ext cx="6399852" cy="34631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Defect ID: 109810 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  <a:sym typeface="Wingdings" pitchFamily="2" charset="2"/>
                </a:rPr>
                <a:t></a:t>
              </a:r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Trebuchet MS"/>
                </a:rPr>
                <a:t>  Width 0.18 \ Height 0.75 \ Area 0.95  </a:t>
              </a:r>
            </a:p>
          </p:txBody>
        </p:sp>
        <p:pic>
          <p:nvPicPr>
            <p:cNvPr id="28693" name="Picture 3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022394" y="4074404"/>
              <a:ext cx="2744041" cy="603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4" name="Picture 3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89264" y="4074404"/>
              <a:ext cx="770176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5" name="Picture 3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996257" y="4074404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6" name="Picture 38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7890952" y="4074404"/>
              <a:ext cx="779399" cy="601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7" name="Picture 4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022394" y="3158940"/>
              <a:ext cx="2744041" cy="616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41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231464" y="2296908"/>
              <a:ext cx="2717907" cy="615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9" name="Picture 42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022395" y="1434875"/>
              <a:ext cx="2727130" cy="615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00" name="Picture 4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022394" y="627461"/>
              <a:ext cx="2805532" cy="616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84" name="Oval 44"/>
            <p:cNvSpPr>
              <a:spLocks noChangeArrowheads="1"/>
            </p:cNvSpPr>
            <p:nvPr/>
          </p:nvSpPr>
          <p:spPr bwMode="auto">
            <a:xfrm>
              <a:off x="4755807" y="3647438"/>
              <a:ext cx="1394310" cy="53097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  <p:sp>
          <p:nvSpPr>
            <p:cNvPr id="573485" name="Oval 45"/>
            <p:cNvSpPr>
              <a:spLocks noChangeArrowheads="1"/>
            </p:cNvSpPr>
            <p:nvPr/>
          </p:nvSpPr>
          <p:spPr bwMode="auto">
            <a:xfrm>
              <a:off x="4755807" y="4617521"/>
              <a:ext cx="1463488" cy="53097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  <p:sp>
          <p:nvSpPr>
            <p:cNvPr id="573486" name="Oval 46"/>
            <p:cNvSpPr>
              <a:spLocks noChangeArrowheads="1"/>
            </p:cNvSpPr>
            <p:nvPr/>
          </p:nvSpPr>
          <p:spPr bwMode="auto">
            <a:xfrm>
              <a:off x="6035953" y="2785405"/>
              <a:ext cx="1463488" cy="53097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  <p:sp>
          <p:nvSpPr>
            <p:cNvPr id="573487" name="Oval 47"/>
            <p:cNvSpPr>
              <a:spLocks noChangeArrowheads="1"/>
            </p:cNvSpPr>
            <p:nvPr/>
          </p:nvSpPr>
          <p:spPr bwMode="auto">
            <a:xfrm>
              <a:off x="6218831" y="3647438"/>
              <a:ext cx="1188707" cy="53097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  <p:sp>
          <p:nvSpPr>
            <p:cNvPr id="573488" name="Oval 48"/>
            <p:cNvSpPr>
              <a:spLocks noChangeArrowheads="1"/>
            </p:cNvSpPr>
            <p:nvPr/>
          </p:nvSpPr>
          <p:spPr bwMode="auto">
            <a:xfrm>
              <a:off x="7407538" y="1976804"/>
              <a:ext cx="1116063" cy="530970"/>
            </a:xfrm>
            <a:prstGeom prst="ellipse">
              <a:avLst/>
            </a:prstGeom>
            <a:noFill/>
            <a:ln w="508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  <p:sp>
          <p:nvSpPr>
            <p:cNvPr id="573489" name="Oval 49"/>
            <p:cNvSpPr>
              <a:spLocks noChangeArrowheads="1"/>
            </p:cNvSpPr>
            <p:nvPr/>
          </p:nvSpPr>
          <p:spPr bwMode="auto">
            <a:xfrm>
              <a:off x="7407538" y="3647438"/>
              <a:ext cx="1183704" cy="530970"/>
            </a:xfrm>
            <a:prstGeom prst="ellipse">
              <a:avLst/>
            </a:prstGeom>
            <a:noFill/>
            <a:ln w="508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en-US">
                <a:latin typeface="Trebuchet MSTrebuchet M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0" y="560092"/>
            <a:ext cx="2834659" cy="272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Width (50)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Height (51)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Area (53)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endParaRPr lang="en-US" altLang="zh-TW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It’s </a:t>
            </a:r>
            <a:r>
              <a:rPr lang="en-US" altLang="zh-TW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Trebuchet MS"/>
                <a:ea typeface="新細明體" pitchFamily="18" charset="-120"/>
              </a:rPr>
              <a:t>“NOT”</a:t>
            </a: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 working on old code.</a:t>
            </a:r>
            <a:endParaRPr lang="en-US" altLang="zh-TW" sz="16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Sizing (New modified)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1714" y="627460"/>
            <a:ext cx="79533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8339" y="627460"/>
            <a:ext cx="81438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4964" y="627460"/>
            <a:ext cx="79533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2627314" y="1168004"/>
            <a:ext cx="6408737" cy="3407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Defect ID: 126070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sym typeface="Wingdings" pitchFamily="2" charset="2"/>
              </a:rPr>
              <a:t>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  Width 0.38 \ Height 0.16 \ Area 0.07  </a:t>
            </a:r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1714" y="1491853"/>
            <a:ext cx="79533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8338" y="1491853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4963" y="1491853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627313" y="2031207"/>
            <a:ext cx="6335712" cy="3407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Defect ID: 14360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sym typeface="Wingdings" pitchFamily="2" charset="2"/>
              </a:rPr>
              <a:t>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  Width 0.24 \ Height 0.11 \ Area 0.09  </a:t>
            </a:r>
          </a:p>
        </p:txBody>
      </p:sp>
      <p:pic>
        <p:nvPicPr>
          <p:cNvPr id="29708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1713" y="2356247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8338" y="2356247"/>
            <a:ext cx="787400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54963" y="2356247"/>
            <a:ext cx="787400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2698750" y="2896791"/>
            <a:ext cx="6192838" cy="3407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Defect ID: 10174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sym typeface="Wingdings" pitchFamily="2" charset="2"/>
              </a:rPr>
              <a:t>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  Width 0.67 \ Height 0.45 \ Area 0.32  </a:t>
            </a:r>
          </a:p>
        </p:txBody>
      </p:sp>
      <p:pic>
        <p:nvPicPr>
          <p:cNvPr id="29712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81713" y="3219451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8338" y="3219451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1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4964" y="3219451"/>
            <a:ext cx="78898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204" name="Text Box 20"/>
          <p:cNvSpPr txBox="1">
            <a:spLocks noChangeArrowheads="1"/>
          </p:cNvSpPr>
          <p:nvPr/>
        </p:nvSpPr>
        <p:spPr bwMode="auto">
          <a:xfrm>
            <a:off x="2698751" y="3759994"/>
            <a:ext cx="6264275" cy="3407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Defect ID: 4328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sym typeface="Wingdings" pitchFamily="2" charset="2"/>
              </a:rPr>
              <a:t>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  Width 0.08 \ Height 0.09 \ Area 0.024  </a:t>
            </a:r>
          </a:p>
        </p:txBody>
      </p:sp>
      <p:sp>
        <p:nvSpPr>
          <p:cNvPr id="605205" name="Text Box 21"/>
          <p:cNvSpPr txBox="1">
            <a:spLocks noChangeArrowheads="1"/>
          </p:cNvSpPr>
          <p:nvPr/>
        </p:nvSpPr>
        <p:spPr bwMode="auto">
          <a:xfrm>
            <a:off x="2698750" y="4704160"/>
            <a:ext cx="6337300" cy="340735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Defect ID: 109810 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sym typeface="Wingdings" pitchFamily="2" charset="2"/>
              </a:rPr>
              <a:t>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  Width 0.19 \ Height 0.83 \ Area 0.42  </a:t>
            </a:r>
          </a:p>
        </p:txBody>
      </p:sp>
      <p:pic>
        <p:nvPicPr>
          <p:cNvPr id="29717" name="Picture 2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4650" y="4083844"/>
            <a:ext cx="28336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8" name="Picture 2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1714" y="4083844"/>
            <a:ext cx="795337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9" name="Picture 2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18338" y="4083844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2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42263" y="4083844"/>
            <a:ext cx="804862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1" name="Picture 2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14650" y="3165872"/>
            <a:ext cx="2833688" cy="61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2" name="Picture 2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914650" y="2301479"/>
            <a:ext cx="2806700" cy="6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3" name="Picture 2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14651" y="1437085"/>
            <a:ext cx="2816225" cy="61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4" name="Picture 2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914650" y="627460"/>
            <a:ext cx="2897188" cy="61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0" y="560092"/>
            <a:ext cx="2834659" cy="331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Width (50)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Height (51)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Defect Area (53)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endParaRPr lang="en-US" altLang="zh-TW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It’s more reasonable for new code. But needs to test more results to confirm.</a:t>
            </a:r>
            <a:endParaRPr lang="en-US" altLang="zh-TW" sz="16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0" y="0"/>
            <a:ext cx="874871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 test – Metal Bridge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072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4" y="2171700"/>
            <a:ext cx="51895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16" name="Oval 16"/>
          <p:cNvSpPr>
            <a:spLocks noChangeArrowheads="1"/>
          </p:cNvSpPr>
          <p:nvPr/>
        </p:nvSpPr>
        <p:spPr bwMode="auto">
          <a:xfrm>
            <a:off x="6011863" y="4309006"/>
            <a:ext cx="647700" cy="522418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0012" name="Line 12"/>
          <p:cNvSpPr>
            <a:spLocks noChangeShapeType="1"/>
          </p:cNvSpPr>
          <p:nvPr/>
        </p:nvSpPr>
        <p:spPr bwMode="auto">
          <a:xfrm flipV="1">
            <a:off x="6588126" y="4137422"/>
            <a:ext cx="720725" cy="3238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072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1" y="3617119"/>
            <a:ext cx="1622425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20" name="Oval 20"/>
          <p:cNvSpPr>
            <a:spLocks noChangeArrowheads="1"/>
          </p:cNvSpPr>
          <p:nvPr/>
        </p:nvSpPr>
        <p:spPr bwMode="auto">
          <a:xfrm>
            <a:off x="6011863" y="3067184"/>
            <a:ext cx="647700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0021" name="Line 21"/>
          <p:cNvSpPr>
            <a:spLocks noChangeShapeType="1"/>
          </p:cNvSpPr>
          <p:nvPr/>
        </p:nvSpPr>
        <p:spPr bwMode="auto">
          <a:xfrm flipV="1">
            <a:off x="6588126" y="2895600"/>
            <a:ext cx="720725" cy="3238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0731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850" y="2193131"/>
            <a:ext cx="16462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1479"/>
            <a:ext cx="1608138" cy="152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24" name="Oval 24"/>
          <p:cNvSpPr>
            <a:spLocks noChangeArrowheads="1"/>
          </p:cNvSpPr>
          <p:nvPr/>
        </p:nvSpPr>
        <p:spPr bwMode="auto">
          <a:xfrm>
            <a:off x="2916238" y="3013010"/>
            <a:ext cx="431800" cy="522418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 flipH="1" flipV="1">
            <a:off x="1331913" y="2895600"/>
            <a:ext cx="1511300" cy="3238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0735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006453"/>
            <a:ext cx="1638300" cy="113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28" name="Oval 28"/>
          <p:cNvSpPr>
            <a:spLocks noChangeArrowheads="1"/>
          </p:cNvSpPr>
          <p:nvPr/>
        </p:nvSpPr>
        <p:spPr bwMode="auto">
          <a:xfrm>
            <a:off x="3852863" y="4254832"/>
            <a:ext cx="431800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 flipH="1">
            <a:off x="1835150" y="4569619"/>
            <a:ext cx="1944688" cy="10834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0738" name="Picture 3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4" y="2085976"/>
            <a:ext cx="1622425" cy="113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31" name="Oval 31"/>
          <p:cNvSpPr>
            <a:spLocks noChangeArrowheads="1"/>
          </p:cNvSpPr>
          <p:nvPr/>
        </p:nvSpPr>
        <p:spPr bwMode="auto">
          <a:xfrm>
            <a:off x="3851276" y="3120762"/>
            <a:ext cx="504825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0032" name="Line 32"/>
          <p:cNvSpPr>
            <a:spLocks noChangeShapeType="1"/>
          </p:cNvSpPr>
          <p:nvPr/>
        </p:nvSpPr>
        <p:spPr bwMode="auto">
          <a:xfrm flipV="1">
            <a:off x="4284664" y="2787253"/>
            <a:ext cx="358775" cy="43219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60092"/>
            <a:ext cx="9144000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Testing feature: These two features were released at SW1.0.2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Metal Bridge Bright (56): Higher “Metal Bridge Bright”, larger bright area is.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Metal Bridge Dark (57): Higher “Metal Bridge Dark”, larger dark area is.</a:t>
            </a: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Summary: 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  <a:ea typeface="新細明體" pitchFamily="18" charset="-120"/>
              </a:rPr>
              <a:t>Very good tool to separate metal bridge and metal non-bridge</a:t>
            </a:r>
            <a:endParaRPr lang="en-US" altLang="zh-TW" sz="1400" dirty="0">
              <a:effectLst>
                <a:outerShdw blurRad="38100" dist="38100" dir="2700000" algn="tl">
                  <a:srgbClr val="FFFFFF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0" y="699192"/>
            <a:ext cx="9144000" cy="36098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Problem statement: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Most apps used image pattern  (Training sampling) for classification only. But it is hard to apply on In-lined ADC for production wafer. Most case, it is just useful on single result.</a:t>
            </a: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 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System supplied 102 features. However, very few users used them for classification. Based on discussion with some users, here are the comments for why they didn’t use it.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Too many features and most of them are listed with no. only. No idea what are those features for.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Accuracy is a big problem. For some cases, user tried to use features to do the binning for the results inspected from first wafer. However, it is not applicable for other production wafers.</a:t>
            </a:r>
            <a:endParaRPr lang="en-US" altLang="zh-TW" sz="1600" b="1" dirty="0">
              <a:latin typeface="Trebuchet MSTrebuchet MS"/>
              <a:ea typeface="新細明體" pitchFamily="18" charset="-120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" y="11458"/>
            <a:ext cx="4284663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Current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4826" y="1329929"/>
            <a:ext cx="7954963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New Classification Type Test</a:t>
            </a: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Pattern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640292"/>
            <a:ext cx="7954962" cy="430887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2400" b="1" dirty="0">
                <a:effectLst/>
                <a:latin typeface="Trebuchet MSTrebuchet MS"/>
                <a:ea typeface="新細明體" pitchFamily="18" charset="-120"/>
              </a:rPr>
              <a:t>Summary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Pattern group has two options. One is manual grouping and another one is auto grouping.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It is grouping by using whole patch image matching on “Reference patch” or “Defect patch”. Typically, reference patch is better to try first.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After testing, it is very powerful on periphery results since it has a lot different types of DOI.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This function has been released and could apply it on classification tree.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User could use Ref1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  <p:pic>
        <p:nvPicPr>
          <p:cNvPr id="33795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627460"/>
            <a:ext cx="3529012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99" name="Rectangle 31"/>
          <p:cNvSpPr>
            <a:spLocks noChangeArrowheads="1"/>
          </p:cNvSpPr>
          <p:nvPr/>
        </p:nvSpPr>
        <p:spPr bwMode="auto">
          <a:xfrm>
            <a:off x="6731000" y="1225135"/>
            <a:ext cx="649288" cy="3715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21600" name="Text Box 32"/>
          <p:cNvSpPr txBox="1">
            <a:spLocks noChangeArrowheads="1"/>
          </p:cNvSpPr>
          <p:nvPr/>
        </p:nvSpPr>
        <p:spPr bwMode="auto">
          <a:xfrm>
            <a:off x="1" y="627460"/>
            <a:ext cx="5292725" cy="244900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How to use the function of “Pattern Group”.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  A.  Manual setting: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Recognize the DOI.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Apply a Review Type name you want.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Send to ADC training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endParaRPr lang="en-US" altLang="zh-TW" b="1" dirty="0">
              <a:latin typeface="Trebuchet MSTrebuchet MS"/>
              <a:ea typeface="新細明體" pitchFamily="18" charset="-120"/>
            </a:endParaRPr>
          </a:p>
        </p:txBody>
      </p:sp>
      <p:sp>
        <p:nvSpPr>
          <p:cNvPr id="621617" name="Text Box 49"/>
          <p:cNvSpPr txBox="1">
            <a:spLocks noChangeArrowheads="1"/>
          </p:cNvSpPr>
          <p:nvPr/>
        </p:nvSpPr>
        <p:spPr bwMode="auto">
          <a:xfrm>
            <a:off x="6732589" y="46553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</a:t>
            </a:r>
          </a:p>
        </p:txBody>
      </p:sp>
      <p:sp>
        <p:nvSpPr>
          <p:cNvPr id="621618" name="Text Box 50"/>
          <p:cNvSpPr txBox="1">
            <a:spLocks noChangeArrowheads="1"/>
          </p:cNvSpPr>
          <p:nvPr/>
        </p:nvSpPr>
        <p:spPr bwMode="auto">
          <a:xfrm>
            <a:off x="6588125" y="2409825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2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2484439" y="3303262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3</a:t>
            </a:r>
          </a:p>
        </p:txBody>
      </p:sp>
      <p:pic>
        <p:nvPicPr>
          <p:cNvPr id="33801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2842023"/>
            <a:ext cx="3492500" cy="193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5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3598069"/>
            <a:ext cx="3741737" cy="138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0" y="624319"/>
            <a:ext cx="5867400" cy="2587504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How to use the function of “Pattern Group”.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  A.  Manual setting: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4. High light PPG grouping and drag sampling defects on both box of “</a:t>
            </a:r>
            <a:r>
              <a:rPr lang="en-US" altLang="zh-TW" b="1" dirty="0" err="1">
                <a:latin typeface="Trebuchet MSTrebuchet MS"/>
                <a:ea typeface="新細明體" pitchFamily="18" charset="-120"/>
              </a:rPr>
              <a:t>SamplePool</a:t>
            </a:r>
            <a:r>
              <a:rPr lang="en-US" altLang="zh-TW" b="1" dirty="0">
                <a:latin typeface="Trebuchet MSTrebuchet MS"/>
                <a:ea typeface="新細明體" pitchFamily="18" charset="-120"/>
              </a:rPr>
              <a:t>”.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5. Apply a Review Type name you want.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zh-TW" b="1" dirty="0">
                <a:latin typeface="Trebuchet MSTrebuchet MS"/>
                <a:ea typeface="新細明體" pitchFamily="18" charset="-120"/>
              </a:rPr>
              <a:t>6. Right click on PPG grouping and click ”Sent Template Images”.</a:t>
            </a: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6732589" y="46553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4</a:t>
            </a:r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4" y="844153"/>
            <a:ext cx="2865437" cy="105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9" y="3901678"/>
            <a:ext cx="7019925" cy="124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676" y="2356248"/>
            <a:ext cx="3489325" cy="134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7308850" y="2247900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6</a:t>
            </a: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3276600" y="3759994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0" y="652606"/>
            <a:ext cx="3840488" cy="3864777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71475" indent="-371475">
              <a:spcBef>
                <a:spcPct val="50000"/>
              </a:spcBef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How to use the function of “Pattern Group”.</a:t>
            </a:r>
          </a:p>
          <a:p>
            <a:pPr marL="371475" indent="-371475">
              <a:spcBef>
                <a:spcPct val="50000"/>
              </a:spcBef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  A.  Manual setting: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7. Apply setting on template including”</a:t>
            </a:r>
          </a:p>
          <a:p>
            <a:pPr marL="1285875" lvl="2" indent="-371475">
              <a:spcBef>
                <a:spcPct val="50000"/>
              </a:spcBef>
              <a:buFontTx/>
              <a:buAutoNum type="romanLcPeriod"/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Zooming size.</a:t>
            </a:r>
          </a:p>
          <a:p>
            <a:pPr marL="1285875" lvl="2" indent="-371475">
              <a:spcBef>
                <a:spcPct val="50000"/>
              </a:spcBef>
              <a:buFontTx/>
              <a:buAutoNum type="romanLcPeriod"/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Sampling defects choosing.</a:t>
            </a:r>
          </a:p>
          <a:p>
            <a:pPr marL="1285875" lvl="2" indent="-371475">
              <a:spcBef>
                <a:spcPct val="50000"/>
              </a:spcBef>
              <a:buFontTx/>
              <a:buAutoNum type="romanLcPeriod"/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Review type.</a:t>
            </a:r>
          </a:p>
          <a:p>
            <a:pPr marL="1285875" lvl="2" indent="-371475">
              <a:spcBef>
                <a:spcPct val="50000"/>
              </a:spcBef>
              <a:buFontTx/>
              <a:buAutoNum type="romanLcPeriod"/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Grouping image based.</a:t>
            </a:r>
          </a:p>
          <a:p>
            <a:pPr marL="1285875" lvl="2" indent="-371475">
              <a:spcBef>
                <a:spcPct val="50000"/>
              </a:spcBef>
              <a:buFontTx/>
              <a:buAutoNum type="romanLcPeriod"/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Threshold setting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8. Click 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400" b="1" dirty="0">
                <a:latin typeface="Trebuchet MSTrebuchet MS"/>
                <a:ea typeface="新細明體" pitchFamily="18" charset="-120"/>
              </a:rPr>
              <a:t>9. Right click of PPG grouping and click “Auto Create Childs”</a:t>
            </a:r>
          </a:p>
        </p:txBody>
      </p:sp>
      <p:pic>
        <p:nvPicPr>
          <p:cNvPr id="35844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2571750"/>
            <a:ext cx="3467100" cy="17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6084889" y="2613422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9</a:t>
            </a:r>
          </a:p>
        </p:txBody>
      </p:sp>
      <p:pic>
        <p:nvPicPr>
          <p:cNvPr id="35846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264" y="678656"/>
            <a:ext cx="526573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0339" y="1059657"/>
            <a:ext cx="746125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4" y="1059657"/>
            <a:ext cx="746125" cy="3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1864" y="1059657"/>
            <a:ext cx="1227137" cy="3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5826" y="1059657"/>
            <a:ext cx="754063" cy="29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6732589" y="46553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7</a:t>
            </a:r>
          </a:p>
        </p:txBody>
      </p:sp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7993064" y="1545431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8</a:t>
            </a:r>
          </a:p>
        </p:txBody>
      </p:sp>
      <p:sp>
        <p:nvSpPr>
          <p:cNvPr id="686097" name="Oval 17"/>
          <p:cNvSpPr>
            <a:spLocks noChangeArrowheads="1"/>
          </p:cNvSpPr>
          <p:nvPr/>
        </p:nvSpPr>
        <p:spPr bwMode="auto">
          <a:xfrm>
            <a:off x="8820150" y="501387"/>
            <a:ext cx="255677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 flipH="1">
            <a:off x="8604250" y="897732"/>
            <a:ext cx="395288" cy="702469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585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1103" y="3637845"/>
            <a:ext cx="433388" cy="30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0" y="627001"/>
            <a:ext cx="5867400" cy="231050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71475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How to use the function of “Pattern Group”.</a:t>
            </a:r>
          </a:p>
          <a:p>
            <a:pPr marL="371475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  A.  Manual setting: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10. Click “Training” bottom.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11. Click OK bottom after training complete.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12. Check all classified defects. If the accuracy is not good enough, go back step 7 to adjust the threshold or grouping image based again.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6126463" y="46553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10</a:t>
            </a: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6084889" y="2937272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11</a:t>
            </a:r>
          </a:p>
        </p:txBody>
      </p:sp>
      <p:pic>
        <p:nvPicPr>
          <p:cNvPr id="36870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9" y="3436144"/>
            <a:ext cx="1768475" cy="84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735806"/>
            <a:ext cx="27892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8148" name="Oval 20"/>
          <p:cNvSpPr>
            <a:spLocks noChangeArrowheads="1"/>
          </p:cNvSpPr>
          <p:nvPr/>
        </p:nvSpPr>
        <p:spPr bwMode="auto">
          <a:xfrm>
            <a:off x="7324726" y="528176"/>
            <a:ext cx="255677" cy="52241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0" y="33338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>
                <a:latin typeface="Trebuchet MSTrebuchet MS"/>
                <a:ea typeface="新細明體" pitchFamily="18" charset="-120"/>
              </a:rPr>
              <a:t>ADC – New classification --Pattern group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0" y="662248"/>
            <a:ext cx="4846317" cy="231050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71475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How to use the function of “Pattern Group”.</a:t>
            </a:r>
          </a:p>
          <a:p>
            <a:pPr marL="371475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  B.  Auto setting: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1. </a:t>
            </a:r>
            <a:r>
              <a:rPr lang="en-US" altLang="zh-TW" sz="1600" b="1" dirty="0" err="1">
                <a:latin typeface="Trebuchet MSTrebuchet MS"/>
                <a:ea typeface="新細明體" pitchFamily="18" charset="-120"/>
              </a:rPr>
              <a:t>PatchImageGrouping</a:t>
            </a:r>
            <a:endParaRPr lang="en-US" altLang="zh-TW" sz="1600" b="1" dirty="0">
              <a:latin typeface="Trebuchet MSTrebuchet MS"/>
              <a:ea typeface="新細明體" pitchFamily="18" charset="-120"/>
            </a:endParaRP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2. Apply threshold on Patch Image Grouping box.</a:t>
            </a:r>
          </a:p>
          <a:p>
            <a:pPr marL="828675" lvl="1" indent="-371475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3. After “Run”, check the “</a:t>
            </a:r>
            <a:r>
              <a:rPr lang="en-US" altLang="zh-TW" sz="1600" b="1" dirty="0" err="1">
                <a:latin typeface="Trebuchet MSTrebuchet MS"/>
                <a:ea typeface="新細明體" pitchFamily="18" charset="-120"/>
              </a:rPr>
              <a:t>GrayBin</a:t>
            </a: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” to see the results.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6804306" y="46553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6156325" y="2680097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12</a:t>
            </a:r>
          </a:p>
        </p:txBody>
      </p:sp>
      <p:sp>
        <p:nvSpPr>
          <p:cNvPr id="693256" name="Oval 8"/>
          <p:cNvSpPr>
            <a:spLocks noChangeArrowheads="1"/>
          </p:cNvSpPr>
          <p:nvPr/>
        </p:nvSpPr>
        <p:spPr bwMode="auto">
          <a:xfrm>
            <a:off x="7324726" y="528176"/>
            <a:ext cx="255677" cy="52241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3789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838" y="844154"/>
            <a:ext cx="4221162" cy="16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4" y="3108722"/>
            <a:ext cx="3563937" cy="2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876" y="4300537"/>
            <a:ext cx="2392363" cy="60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68313" y="1059657"/>
            <a:ext cx="7954962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New Classification Type Test</a:t>
            </a: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ALB (Automatic Location Binning)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95288" y="592146"/>
            <a:ext cx="7954962" cy="298543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2000" b="1" dirty="0">
                <a:effectLst/>
                <a:latin typeface="Trebuchet MSTrebuchet MS"/>
                <a:ea typeface="新細明體" pitchFamily="18" charset="-120"/>
              </a:rPr>
              <a:t>Summary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It is grouping by image pattern matching on “Reference patch” and “Defect patch”. Choosing searching range on reference patch and location range on defect patch.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After testing, it is very powerful on repeatable image pattern (Like WCMP on cell).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Three main parameters to make a good classifier including “Threshold”, “Priority” and “Area marking”. No index to judge how to improve these three index. SW team is working on creating an off-line template to report all matching results on each DOI type. Here is the example.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35924" name="Text Box 20"/>
          <p:cNvSpPr txBox="1">
            <a:spLocks noChangeArrowheads="1"/>
          </p:cNvSpPr>
          <p:nvPr/>
        </p:nvSpPr>
        <p:spPr bwMode="auto">
          <a:xfrm>
            <a:off x="1540186" y="3595448"/>
            <a:ext cx="5592106" cy="10793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Trebuchet MSTrebuchet MS"/>
              </a:rPr>
              <a:t>Index          DOI1          DOI2         DOI3         DOI4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Trebuchet MSTrebuchet MS"/>
              </a:rPr>
              <a:t>ID1              60%           85%          45%           36%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Trebuchet MSTrebuchet MS"/>
              </a:rPr>
              <a:t>ID2              65%           45%          90%           56%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1" y="627460"/>
            <a:ext cx="5292725" cy="157184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1. In the ADC Training Design GUI, open and connect “ALB”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2. Click ALB and drag the desired defect to sampling pool.</a:t>
            </a:r>
          </a:p>
        </p:txBody>
      </p:sp>
      <p:sp>
        <p:nvSpPr>
          <p:cNvPr id="637963" name="Text Box 11"/>
          <p:cNvSpPr txBox="1">
            <a:spLocks noChangeArrowheads="1"/>
          </p:cNvSpPr>
          <p:nvPr/>
        </p:nvSpPr>
        <p:spPr bwMode="auto">
          <a:xfrm>
            <a:off x="5651500" y="951310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</a:t>
            </a:r>
          </a:p>
        </p:txBody>
      </p:sp>
      <p:pic>
        <p:nvPicPr>
          <p:cNvPr id="4096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938" y="1275160"/>
            <a:ext cx="2849562" cy="107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895600"/>
            <a:ext cx="7950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7968" name="Text Box 16"/>
          <p:cNvSpPr txBox="1">
            <a:spLocks noChangeArrowheads="1"/>
          </p:cNvSpPr>
          <p:nvPr/>
        </p:nvSpPr>
        <p:spPr bwMode="auto">
          <a:xfrm>
            <a:off x="3924300" y="2625329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2</a:t>
            </a:r>
          </a:p>
        </p:txBody>
      </p:sp>
      <p:sp>
        <p:nvSpPr>
          <p:cNvPr id="637969" name="Oval 17"/>
          <p:cNvSpPr>
            <a:spLocks noChangeArrowheads="1"/>
          </p:cNvSpPr>
          <p:nvPr/>
        </p:nvSpPr>
        <p:spPr bwMode="auto">
          <a:xfrm>
            <a:off x="1403351" y="3201129"/>
            <a:ext cx="255677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7970" name="Oval 18"/>
          <p:cNvSpPr>
            <a:spLocks noChangeArrowheads="1"/>
          </p:cNvSpPr>
          <p:nvPr/>
        </p:nvSpPr>
        <p:spPr bwMode="auto">
          <a:xfrm>
            <a:off x="7740650" y="3309476"/>
            <a:ext cx="1403350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7971" name="Line 19"/>
          <p:cNvSpPr>
            <a:spLocks noChangeShapeType="1"/>
          </p:cNvSpPr>
          <p:nvPr/>
        </p:nvSpPr>
        <p:spPr bwMode="auto">
          <a:xfrm flipV="1">
            <a:off x="5076826" y="3759994"/>
            <a:ext cx="2735263" cy="12418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0" y="0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Current status (Cont.)</a:t>
            </a: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0" y="678044"/>
            <a:ext cx="9144000" cy="39053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Objective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Figure out why user is hard to use current ADC features: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Definition is not clear for features?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Accuracy is not good for some features?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Interface is too complicated?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Training is not enough?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Find a way to create in-lined ADC: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Currently, some users are using MDC (Manual Defect Classification) only since the </a:t>
            </a:r>
            <a:r>
              <a:rPr lang="en-US" altLang="zh-TW" sz="1600" dirty="0" err="1">
                <a:latin typeface="Trebuchet MSTrebuchet MS"/>
                <a:ea typeface="新細明體" pitchFamily="18" charset="-120"/>
              </a:rPr>
              <a:t>binners</a:t>
            </a:r>
            <a:r>
              <a:rPr lang="en-US" altLang="zh-TW" sz="1600" dirty="0">
                <a:latin typeface="Trebuchet MSTrebuchet MS"/>
                <a:ea typeface="新細明體" pitchFamily="18" charset="-120"/>
              </a:rPr>
              <a:t> user defined are not workable online for production wafers.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Needs to define a good way for how to create an Inline-Auto-Defect-Classification.</a:t>
            </a:r>
          </a:p>
          <a:p>
            <a:pPr marL="1714500" lvl="3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Easy and time saving for creation.</a:t>
            </a:r>
          </a:p>
          <a:p>
            <a:pPr marL="1714500" lvl="3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1600" dirty="0">
                <a:latin typeface="Trebuchet MSTrebuchet MS"/>
                <a:ea typeface="新細明體" pitchFamily="18" charset="-120"/>
              </a:rPr>
              <a:t>Applicable on production wafers.</a:t>
            </a: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1" y="627460"/>
            <a:ext cx="5292725" cy="13256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3. Right click ALB and choose “Select Template Images”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4. Enlarge the sampling image (like 800%).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6588125" y="519113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3</a:t>
            </a:r>
          </a:p>
        </p:txBody>
      </p:sp>
      <p:pic>
        <p:nvPicPr>
          <p:cNvPr id="4198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842963"/>
            <a:ext cx="351313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543175"/>
            <a:ext cx="323056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9" y="2239566"/>
            <a:ext cx="3863975" cy="290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2062" name="Line 14"/>
          <p:cNvSpPr>
            <a:spLocks noChangeShapeType="1"/>
          </p:cNvSpPr>
          <p:nvPr/>
        </p:nvSpPr>
        <p:spPr bwMode="auto">
          <a:xfrm flipV="1">
            <a:off x="3203575" y="3759994"/>
            <a:ext cx="2376488" cy="102631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2063" name="Text Box 15"/>
          <p:cNvSpPr txBox="1">
            <a:spLocks noChangeArrowheads="1"/>
          </p:cNvSpPr>
          <p:nvPr/>
        </p:nvSpPr>
        <p:spPr bwMode="auto">
          <a:xfrm>
            <a:off x="2700339" y="2463404"/>
            <a:ext cx="2879725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0" y="627460"/>
            <a:ext cx="8675688" cy="11717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5. Confirm the DOI types which want to be classified (For exampled as shown below)</a:t>
            </a: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5651500" y="2247900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5</a:t>
            </a:r>
          </a:p>
        </p:txBody>
      </p:sp>
      <p:pic>
        <p:nvPicPr>
          <p:cNvPr id="430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571750"/>
            <a:ext cx="3368675" cy="157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06" name="Oval 10"/>
          <p:cNvSpPr>
            <a:spLocks noChangeArrowheads="1"/>
          </p:cNvSpPr>
          <p:nvPr/>
        </p:nvSpPr>
        <p:spPr bwMode="auto">
          <a:xfrm>
            <a:off x="1258889" y="3436144"/>
            <a:ext cx="287337" cy="215504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1763713" y="3489723"/>
            <a:ext cx="8636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CB1</a:t>
            </a:r>
          </a:p>
        </p:txBody>
      </p:sp>
      <p:sp>
        <p:nvSpPr>
          <p:cNvPr id="644108" name="Oval 12"/>
          <p:cNvSpPr>
            <a:spLocks noChangeArrowheads="1"/>
          </p:cNvSpPr>
          <p:nvPr/>
        </p:nvSpPr>
        <p:spPr bwMode="auto">
          <a:xfrm>
            <a:off x="1258889" y="3112294"/>
            <a:ext cx="287337" cy="215504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17" name="Text Box 13"/>
          <p:cNvSpPr txBox="1">
            <a:spLocks noChangeArrowheads="1"/>
          </p:cNvSpPr>
          <p:nvPr/>
        </p:nvSpPr>
        <p:spPr bwMode="auto">
          <a:xfrm>
            <a:off x="1763714" y="3165873"/>
            <a:ext cx="93503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CA3</a:t>
            </a:r>
          </a:p>
        </p:txBody>
      </p:sp>
      <p:sp>
        <p:nvSpPr>
          <p:cNvPr id="644110" name="Oval 14"/>
          <p:cNvSpPr>
            <a:spLocks noChangeArrowheads="1"/>
          </p:cNvSpPr>
          <p:nvPr/>
        </p:nvSpPr>
        <p:spPr bwMode="auto">
          <a:xfrm>
            <a:off x="2338388" y="2788444"/>
            <a:ext cx="287337" cy="215504"/>
          </a:xfrm>
          <a:prstGeom prst="ellipse">
            <a:avLst/>
          </a:prstGeom>
          <a:solidFill>
            <a:srgbClr val="00000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2843214" y="2842023"/>
            <a:ext cx="93503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CA2</a:t>
            </a:r>
          </a:p>
        </p:txBody>
      </p:sp>
      <p:sp>
        <p:nvSpPr>
          <p:cNvPr id="644112" name="Oval 16"/>
          <p:cNvSpPr>
            <a:spLocks noChangeArrowheads="1"/>
          </p:cNvSpPr>
          <p:nvPr/>
        </p:nvSpPr>
        <p:spPr bwMode="auto">
          <a:xfrm>
            <a:off x="1258889" y="2788444"/>
            <a:ext cx="287337" cy="215504"/>
          </a:xfrm>
          <a:prstGeom prst="ellipse">
            <a:avLst/>
          </a:prstGeom>
          <a:solidFill>
            <a:srgbClr val="FF0000">
              <a:alpha val="7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1763713" y="2842023"/>
            <a:ext cx="8636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CA1 </a:t>
            </a:r>
          </a:p>
        </p:txBody>
      </p:sp>
      <p:sp>
        <p:nvSpPr>
          <p:cNvPr id="644114" name="Oval 18"/>
          <p:cNvSpPr>
            <a:spLocks noChangeArrowheads="1"/>
          </p:cNvSpPr>
          <p:nvPr/>
        </p:nvSpPr>
        <p:spPr bwMode="auto">
          <a:xfrm>
            <a:off x="2339976" y="3489723"/>
            <a:ext cx="360363" cy="21550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23" name="Text Box 19"/>
          <p:cNvSpPr txBox="1">
            <a:spLocks noChangeArrowheads="1"/>
          </p:cNvSpPr>
          <p:nvPr/>
        </p:nvSpPr>
        <p:spPr bwMode="auto">
          <a:xfrm>
            <a:off x="2916238" y="3489723"/>
            <a:ext cx="79216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CB2</a:t>
            </a:r>
          </a:p>
        </p:txBody>
      </p:sp>
      <p:sp>
        <p:nvSpPr>
          <p:cNvPr id="644116" name="Oval 20"/>
          <p:cNvSpPr>
            <a:spLocks noChangeArrowheads="1"/>
          </p:cNvSpPr>
          <p:nvPr/>
        </p:nvSpPr>
        <p:spPr bwMode="auto">
          <a:xfrm>
            <a:off x="2338388" y="3112294"/>
            <a:ext cx="287337" cy="215504"/>
          </a:xfrm>
          <a:prstGeom prst="ellipse">
            <a:avLst/>
          </a:prstGeom>
          <a:solidFill>
            <a:srgbClr val="008000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25" name="Text Box 21"/>
          <p:cNvSpPr txBox="1">
            <a:spLocks noChangeArrowheads="1"/>
          </p:cNvSpPr>
          <p:nvPr/>
        </p:nvSpPr>
        <p:spPr bwMode="auto">
          <a:xfrm>
            <a:off x="2843213" y="3165873"/>
            <a:ext cx="100806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CA4</a:t>
            </a:r>
          </a:p>
        </p:txBody>
      </p:sp>
      <p:sp>
        <p:nvSpPr>
          <p:cNvPr id="644118" name="Oval 22"/>
          <p:cNvSpPr>
            <a:spLocks noChangeArrowheads="1"/>
          </p:cNvSpPr>
          <p:nvPr/>
        </p:nvSpPr>
        <p:spPr bwMode="auto">
          <a:xfrm>
            <a:off x="1258889" y="3758804"/>
            <a:ext cx="287337" cy="215503"/>
          </a:xfrm>
          <a:prstGeom prst="ellipse">
            <a:avLst/>
          </a:prstGeom>
          <a:solidFill>
            <a:srgbClr val="003366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3027" name="Text Box 23"/>
          <p:cNvSpPr txBox="1">
            <a:spLocks noChangeArrowheads="1"/>
          </p:cNvSpPr>
          <p:nvPr/>
        </p:nvSpPr>
        <p:spPr bwMode="auto">
          <a:xfrm>
            <a:off x="1763714" y="3813573"/>
            <a:ext cx="158432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effectLst/>
                <a:latin typeface="Trebuchet MSTrebuchet MS"/>
                <a:ea typeface="新細明體" pitchFamily="18" charset="-120"/>
              </a:rPr>
              <a:t>CB3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0" y="627460"/>
            <a:ext cx="8675688" cy="11717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6. Use “Cut Image” bottom to cut a repeatable image. This is very important to include all repeatable pattern.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239566"/>
            <a:ext cx="3863975" cy="290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9264" y="2046685"/>
            <a:ext cx="4884737" cy="309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6167" name="Line 23"/>
          <p:cNvSpPr>
            <a:spLocks noChangeShapeType="1"/>
          </p:cNvSpPr>
          <p:nvPr/>
        </p:nvSpPr>
        <p:spPr bwMode="auto">
          <a:xfrm>
            <a:off x="3851276" y="3543300"/>
            <a:ext cx="1368425" cy="64889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6168" name="Text Box 24"/>
          <p:cNvSpPr txBox="1">
            <a:spLocks noChangeArrowheads="1"/>
          </p:cNvSpPr>
          <p:nvPr/>
        </p:nvSpPr>
        <p:spPr bwMode="auto">
          <a:xfrm>
            <a:off x="182928" y="1815704"/>
            <a:ext cx="3889375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6</a:t>
            </a:r>
          </a:p>
        </p:txBody>
      </p:sp>
      <p:sp>
        <p:nvSpPr>
          <p:cNvPr id="646169" name="Oval 25"/>
          <p:cNvSpPr>
            <a:spLocks noChangeArrowheads="1"/>
          </p:cNvSpPr>
          <p:nvPr/>
        </p:nvSpPr>
        <p:spPr bwMode="auto">
          <a:xfrm>
            <a:off x="6239453" y="1851555"/>
            <a:ext cx="255677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6170" name="Line 26"/>
          <p:cNvSpPr>
            <a:spLocks noChangeShapeType="1"/>
          </p:cNvSpPr>
          <p:nvPr/>
        </p:nvSpPr>
        <p:spPr bwMode="auto">
          <a:xfrm flipH="1">
            <a:off x="3924301" y="2247900"/>
            <a:ext cx="2303463" cy="11334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97318" y="2916724"/>
            <a:ext cx="2743170" cy="173734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0" y="627460"/>
            <a:ext cx="8675688" cy="178728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7. Define DOI type and mark them on template.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8. Apply a threshold for this group.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2000" b="1" dirty="0">
                <a:latin typeface="Trebuchet MSTrebuchet MS"/>
                <a:ea typeface="新細明體" pitchFamily="18" charset="-120"/>
              </a:rPr>
              <a:t>9. Click </a:t>
            </a:r>
            <a:r>
              <a:rPr lang="en-US" altLang="zh-TW" sz="2000" b="1" dirty="0">
                <a:solidFill>
                  <a:srgbClr val="FF0000"/>
                </a:solidFill>
                <a:latin typeface="Trebuchet MSTrebuchet MS"/>
                <a:ea typeface="新細明體" pitchFamily="18" charset="-120"/>
              </a:rPr>
              <a:t>X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2581275"/>
            <a:ext cx="3733800" cy="223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6" name="Oval 6"/>
          <p:cNvSpPr>
            <a:spLocks noChangeArrowheads="1"/>
          </p:cNvSpPr>
          <p:nvPr/>
        </p:nvSpPr>
        <p:spPr bwMode="auto">
          <a:xfrm>
            <a:off x="323851" y="3697024"/>
            <a:ext cx="1504979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50247" name="Oval 7"/>
          <p:cNvSpPr>
            <a:spLocks noChangeArrowheads="1"/>
          </p:cNvSpPr>
          <p:nvPr/>
        </p:nvSpPr>
        <p:spPr bwMode="auto">
          <a:xfrm>
            <a:off x="395288" y="4399493"/>
            <a:ext cx="647700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289573"/>
            <a:ext cx="5364162" cy="285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9" name="Line 9"/>
          <p:cNvSpPr>
            <a:spLocks noChangeShapeType="1"/>
          </p:cNvSpPr>
          <p:nvPr/>
        </p:nvSpPr>
        <p:spPr bwMode="auto">
          <a:xfrm>
            <a:off x="2195513" y="3543300"/>
            <a:ext cx="1655762" cy="43219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50250" name="Oval 10"/>
          <p:cNvSpPr>
            <a:spLocks noChangeArrowheads="1"/>
          </p:cNvSpPr>
          <p:nvPr/>
        </p:nvSpPr>
        <p:spPr bwMode="auto">
          <a:xfrm>
            <a:off x="8748714" y="2121233"/>
            <a:ext cx="395287" cy="522418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50251" name="Line 11"/>
          <p:cNvSpPr>
            <a:spLocks noChangeShapeType="1"/>
          </p:cNvSpPr>
          <p:nvPr/>
        </p:nvSpPr>
        <p:spPr bwMode="auto">
          <a:xfrm flipV="1">
            <a:off x="1619250" y="2356248"/>
            <a:ext cx="7056438" cy="10715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50252" name="Text Box 12"/>
          <p:cNvSpPr txBox="1">
            <a:spLocks noChangeArrowheads="1"/>
          </p:cNvSpPr>
          <p:nvPr/>
        </p:nvSpPr>
        <p:spPr bwMode="auto">
          <a:xfrm>
            <a:off x="395289" y="2356247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7</a:t>
            </a:r>
          </a:p>
        </p:txBody>
      </p: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5795964" y="2901865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8</a:t>
            </a:r>
          </a:p>
        </p:txBody>
      </p:sp>
      <p:sp>
        <p:nvSpPr>
          <p:cNvPr id="650254" name="Oval 14"/>
          <p:cNvSpPr>
            <a:spLocks noChangeArrowheads="1"/>
          </p:cNvSpPr>
          <p:nvPr/>
        </p:nvSpPr>
        <p:spPr bwMode="auto">
          <a:xfrm>
            <a:off x="5724526" y="2284349"/>
            <a:ext cx="1008063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50255" name="Text Box 15"/>
          <p:cNvSpPr txBox="1">
            <a:spLocks noChangeArrowheads="1"/>
          </p:cNvSpPr>
          <p:nvPr/>
        </p:nvSpPr>
        <p:spPr bwMode="auto">
          <a:xfrm>
            <a:off x="7993064" y="1869281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9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1431901" y="2968496"/>
            <a:ext cx="1188707" cy="29546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Text Box 2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New classification --ALB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" y="627460"/>
            <a:ext cx="5364163" cy="194117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How to use the function of “ALB”.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10. Right click of the ALB again and click “ Auto Create Childs”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11. Click “Training” bottom.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TW" sz="1600" b="1" dirty="0">
                <a:latin typeface="Trebuchet MSTrebuchet MS"/>
                <a:ea typeface="新細明體" pitchFamily="18" charset="-120"/>
              </a:rPr>
              <a:t>12. Check the results on ADC. Fine tune TH if necessary. </a:t>
            </a:r>
            <a:endParaRPr lang="en-US" altLang="zh-TW" sz="1600" b="1" dirty="0">
              <a:solidFill>
                <a:srgbClr val="FF0000"/>
              </a:solidFill>
              <a:latin typeface="Trebuchet MSTrebuchet MS"/>
              <a:ea typeface="新細明體" pitchFamily="18" charset="-120"/>
            </a:endParaRPr>
          </a:p>
        </p:txBody>
      </p:sp>
      <p:pic>
        <p:nvPicPr>
          <p:cNvPr id="46084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1" y="465535"/>
            <a:ext cx="35591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4659" y="1657360"/>
            <a:ext cx="504825" cy="33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787253"/>
            <a:ext cx="5357812" cy="235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8214" name="Oval 22"/>
          <p:cNvSpPr>
            <a:spLocks noChangeArrowheads="1"/>
          </p:cNvSpPr>
          <p:nvPr/>
        </p:nvSpPr>
        <p:spPr bwMode="auto">
          <a:xfrm>
            <a:off x="6866371" y="447809"/>
            <a:ext cx="255677" cy="52241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8215" name="Line 23"/>
          <p:cNvSpPr>
            <a:spLocks noChangeShapeType="1"/>
          </p:cNvSpPr>
          <p:nvPr/>
        </p:nvSpPr>
        <p:spPr bwMode="auto">
          <a:xfrm flipV="1">
            <a:off x="3383293" y="844154"/>
            <a:ext cx="3493757" cy="996084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48216" name="Text Box 24"/>
          <p:cNvSpPr txBox="1">
            <a:spLocks noChangeArrowheads="1"/>
          </p:cNvSpPr>
          <p:nvPr/>
        </p:nvSpPr>
        <p:spPr bwMode="auto">
          <a:xfrm>
            <a:off x="6084889" y="1869281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10</a:t>
            </a:r>
          </a:p>
        </p:txBody>
      </p:sp>
      <p:sp>
        <p:nvSpPr>
          <p:cNvPr id="648217" name="Text Box 25"/>
          <p:cNvSpPr txBox="1">
            <a:spLocks noChangeArrowheads="1"/>
          </p:cNvSpPr>
          <p:nvPr/>
        </p:nvSpPr>
        <p:spPr bwMode="auto">
          <a:xfrm>
            <a:off x="7308850" y="357187"/>
            <a:ext cx="1150938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11</a:t>
            </a:r>
          </a:p>
        </p:txBody>
      </p:sp>
      <p:sp>
        <p:nvSpPr>
          <p:cNvPr id="648218" name="Text Box 26"/>
          <p:cNvSpPr txBox="1">
            <a:spLocks noChangeArrowheads="1"/>
          </p:cNvSpPr>
          <p:nvPr/>
        </p:nvSpPr>
        <p:spPr bwMode="auto">
          <a:xfrm>
            <a:off x="3995739" y="3598069"/>
            <a:ext cx="1150937" cy="309958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Step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68313" y="1059657"/>
            <a:ext cx="7954962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New Classification Type Test</a:t>
            </a: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dirty="0" smtClean="0">
                <a:latin typeface="Trebuchet MSTrebuchet MS"/>
                <a:ea typeface="新細明體" charset="-120"/>
              </a:rPr>
              <a:t>Classifier4 (C4)</a:t>
            </a:r>
            <a:endParaRPr lang="en-US" altLang="zh-TW" sz="3200" b="1" dirty="0">
              <a:effectLst/>
              <a:latin typeface="Trebuchet MSTrebuchet MS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3"/>
          <p:cNvSpPr>
            <a:spLocks noGrp="1"/>
          </p:cNvSpPr>
          <p:nvPr>
            <p:ph type="ctrTitle"/>
          </p:nvPr>
        </p:nvSpPr>
        <p:spPr bwMode="auto">
          <a:xfrm>
            <a:off x="381000" y="1597819"/>
            <a:ext cx="8458200" cy="110251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  <a:latin typeface="Trebuchet MSTrebuchet MS"/>
                <a:ea typeface="新細明體" charset="-120"/>
              </a:rPr>
              <a:t>User Manual for Classifier4 (C4)</a:t>
            </a:r>
            <a:br>
              <a:rPr lang="en-US" altLang="zh-TW" sz="3200" b="1" dirty="0" smtClean="0">
                <a:solidFill>
                  <a:schemeClr val="tx1"/>
                </a:solidFill>
                <a:latin typeface="Trebuchet MSTrebuchet MS"/>
                <a:ea typeface="新細明體" charset="-120"/>
              </a:rPr>
            </a:br>
            <a:endParaRPr lang="zh-TW" altLang="en-US" sz="3200" b="1" dirty="0" smtClean="0">
              <a:solidFill>
                <a:schemeClr val="tx1"/>
              </a:solidFill>
              <a:latin typeface="Trebuchet MSTrebuchet MS"/>
              <a:ea typeface="新細明體" charset="-120"/>
            </a:endParaRPr>
          </a:p>
        </p:txBody>
      </p:sp>
      <p:sp>
        <p:nvSpPr>
          <p:cNvPr id="2051" name="副標題 4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 smtClean="0">
                <a:latin typeface="Trebuchet MSTrebuchet MS"/>
                <a:ea typeface="新細明體" charset="-120"/>
              </a:rPr>
              <a:t>2016 Nov (V2)</a:t>
            </a:r>
            <a:endParaRPr lang="zh-TW" altLang="en-US" sz="2400" b="1" dirty="0" smtClean="0">
              <a:latin typeface="Trebuchet MSTrebuchet MS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857250"/>
          </a:xfrm>
        </p:spPr>
        <p:txBody>
          <a:bodyPr/>
          <a:lstStyle/>
          <a:p>
            <a:pPr algn="l"/>
            <a:r>
              <a:rPr lang="en-US" altLang="zh-TW" sz="2800" b="1" dirty="0" smtClean="0">
                <a:solidFill>
                  <a:schemeClr val="tx1"/>
                </a:solidFill>
                <a:latin typeface="Trebuchet MSTrebuchet MS"/>
              </a:rPr>
              <a:t>Concept of </a:t>
            </a:r>
            <a:r>
              <a:rPr lang="en-US" altLang="zh-TW" sz="2800" b="1" dirty="0" smtClean="0">
                <a:solidFill>
                  <a:schemeClr val="tx1"/>
                </a:solidFill>
                <a:latin typeface="Trebuchet MSTrebuchet MS"/>
                <a:ea typeface="新細明體" charset="-120"/>
              </a:rPr>
              <a:t>Classifier4 (C4)</a:t>
            </a:r>
            <a:endParaRPr lang="zh-TW" altLang="en-US" sz="2800" b="1" dirty="0">
              <a:solidFill>
                <a:schemeClr val="tx1"/>
              </a:solidFill>
              <a:latin typeface="Trebuchet MSTrebuchet M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3394472"/>
          </a:xfrm>
        </p:spPr>
        <p:txBody>
          <a:bodyPr/>
          <a:lstStyle/>
          <a:p>
            <a:r>
              <a:rPr lang="en-US" altLang="zh-TW" sz="2400" dirty="0" smtClean="0">
                <a:latin typeface="Trebuchet MSTrebuchet MS"/>
                <a:ea typeface="新細明體" charset="-120"/>
              </a:rPr>
              <a:t>Classifier4</a:t>
            </a:r>
            <a:r>
              <a:rPr lang="en-US" altLang="zh-TW" sz="2400" dirty="0" smtClean="0">
                <a:latin typeface="Trebuchet MSTrebuchet MS"/>
              </a:rPr>
              <a:t> (C4) is a classifier consists of a set of decision trees, constructed by selecting a subset of features randomly; classification is done by majority voting of the decision trees.</a:t>
            </a:r>
          </a:p>
          <a:p>
            <a:r>
              <a:rPr lang="en-US" altLang="zh-TW" sz="2400" dirty="0" smtClean="0">
                <a:latin typeface="Trebuchet MSTrebuchet MS"/>
              </a:rPr>
              <a:t>Available in </a:t>
            </a:r>
            <a:r>
              <a:rPr lang="en-US" altLang="zh-TW" sz="2400" dirty="0" err="1" smtClean="0">
                <a:latin typeface="Trebuchet MSTrebuchet MS"/>
              </a:rPr>
              <a:t>eManager</a:t>
            </a:r>
            <a:r>
              <a:rPr lang="en-US" altLang="zh-TW" sz="2400" dirty="0" smtClean="0">
                <a:latin typeface="Trebuchet MSTrebuchet MS"/>
              </a:rPr>
              <a:t> from version 3.2.0.0 onwards.</a:t>
            </a:r>
            <a:endParaRPr lang="zh-TW" altLang="zh-TW" sz="2400" dirty="0" smtClean="0">
              <a:latin typeface="Trebuchet MSTrebuchet MS"/>
            </a:endParaRPr>
          </a:p>
          <a:p>
            <a:endParaRPr lang="zh-TW" altLang="en-US" sz="2400" dirty="0"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77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2800" b="1" dirty="0" smtClean="0">
                <a:solidFill>
                  <a:schemeClr val="tx1"/>
                </a:solidFill>
                <a:latin typeface="Trebuchet MSTrebuchet MS"/>
                <a:ea typeface="新細明體" charset="-120"/>
              </a:rPr>
              <a:t>Classifier4 Node</a:t>
            </a:r>
            <a:endParaRPr lang="zh-TW" altLang="en-US" sz="2800" b="1" dirty="0" smtClean="0">
              <a:solidFill>
                <a:schemeClr val="tx1"/>
              </a:solidFill>
              <a:latin typeface="Trebuchet MSTrebuchet MS"/>
              <a:ea typeface="新細明體" charset="-12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 bwMode="auto">
          <a:xfrm>
            <a:off x="457200" y="628651"/>
            <a:ext cx="8229600" cy="33944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dirty="0" smtClean="0">
                <a:latin typeface="Trebuchet MSTrebuchet MS"/>
                <a:ea typeface="新細明體" charset="-120"/>
              </a:rPr>
              <a:t>Select “Classifier4” (“C4”) node :</a:t>
            </a:r>
            <a:endParaRPr lang="zh-TW" altLang="en-US" sz="2400" dirty="0" smtClean="0">
              <a:latin typeface="Trebuchet MSTrebuchet MS"/>
              <a:ea typeface="新細明體" charset="-12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364" y="1085850"/>
            <a:ext cx="33432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029200" y="4286250"/>
            <a:ext cx="11430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>
              <a:solidFill>
                <a:schemeClr val="tx1"/>
              </a:solidFill>
              <a:latin typeface="Trebuchet MSTrebuchet MS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77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2800" b="1" dirty="0" smtClean="0">
                <a:solidFill>
                  <a:schemeClr val="tx1"/>
                </a:solidFill>
                <a:latin typeface="Trebuchet MSTrebuchet MS"/>
                <a:ea typeface="新細明體" charset="-120"/>
              </a:rPr>
              <a:t>Classifier4 Settings</a:t>
            </a:r>
            <a:endParaRPr lang="zh-TW" altLang="en-US" sz="2800" b="1" dirty="0" smtClean="0">
              <a:solidFill>
                <a:schemeClr val="tx1"/>
              </a:solidFill>
              <a:latin typeface="Trebuchet MSTrebuchet MS"/>
              <a:ea typeface="新細明體" charset="-12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" y="628651"/>
            <a:ext cx="8686800" cy="405764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>
                <a:latin typeface="Trebuchet MSTrebuchet MS"/>
                <a:ea typeface="新細明體" charset="-120"/>
              </a:rPr>
              <a:t>It has two parameter settings:</a:t>
            </a:r>
          </a:p>
          <a:p>
            <a:pPr lvl="1"/>
            <a:r>
              <a:rPr lang="en-US" altLang="zh-TW" sz="1400" dirty="0" smtClean="0">
                <a:latin typeface="Trebuchet MSTrebuchet MS"/>
                <a:ea typeface="新細明體" charset="-120"/>
              </a:rPr>
              <a:t>Forest number: </a:t>
            </a:r>
            <a:r>
              <a:rPr lang="en-US" sz="1400" dirty="0" smtClean="0"/>
              <a:t>Number of trees in the Forest </a:t>
            </a:r>
            <a:r>
              <a:rPr lang="en-US" sz="1400" dirty="0" smtClean="0"/>
              <a:t>&amp; D</a:t>
            </a:r>
            <a:r>
              <a:rPr lang="en-US" altLang="zh-TW" sz="1400" dirty="0" smtClean="0">
                <a:latin typeface="Trebuchet MSTrebuchet MS"/>
                <a:ea typeface="新細明體" charset="-120"/>
              </a:rPr>
              <a:t>efault=100</a:t>
            </a:r>
            <a:r>
              <a:rPr lang="en-US" altLang="zh-TW" sz="1400" dirty="0" smtClean="0">
                <a:latin typeface="Trebuchet MSTrebuchet MS"/>
                <a:ea typeface="新細明體" charset="-120"/>
              </a:rPr>
              <a:t>, range=100 to 500.</a:t>
            </a:r>
          </a:p>
          <a:p>
            <a:pPr lvl="1"/>
            <a:r>
              <a:rPr lang="en-US" altLang="zh-TW" sz="1400" dirty="0" smtClean="0">
                <a:latin typeface="Trebuchet MSTrebuchet MS"/>
                <a:ea typeface="新細明體" charset="-120"/>
              </a:rPr>
              <a:t>Forest variable: </a:t>
            </a:r>
            <a:r>
              <a:rPr lang="en-US" sz="1400" dirty="0" smtClean="0"/>
              <a:t>The number of variable (features) randomly selected during tree construction </a:t>
            </a:r>
            <a:r>
              <a:rPr lang="en-US" sz="1400" dirty="0" smtClean="0"/>
              <a:t>&amp; D</a:t>
            </a:r>
            <a:r>
              <a:rPr lang="en-US" altLang="zh-TW" sz="1400" dirty="0" smtClean="0">
                <a:latin typeface="Trebuchet MSTrebuchet MS"/>
                <a:ea typeface="新細明體" charset="-120"/>
              </a:rPr>
              <a:t>efault=16</a:t>
            </a:r>
            <a:r>
              <a:rPr lang="en-US" altLang="zh-TW" sz="1400" dirty="0" smtClean="0">
                <a:latin typeface="Trebuchet MSTrebuchet MS"/>
                <a:ea typeface="新細明體" charset="-120"/>
              </a:rPr>
              <a:t>,   range= 16  to 24. </a:t>
            </a:r>
          </a:p>
          <a:p>
            <a:pPr lvl="1"/>
            <a:r>
              <a:rPr lang="en-US" altLang="zh-TW" sz="1400" dirty="0" smtClean="0">
                <a:latin typeface="Trebuchet MSTrebuchet MS"/>
                <a:ea typeface="新細明體" charset="-120"/>
              </a:rPr>
              <a:t>Has good performance when parameters set as: </a:t>
            </a:r>
          </a:p>
          <a:p>
            <a:pPr lvl="2">
              <a:buNone/>
            </a:pPr>
            <a:r>
              <a:rPr lang="en-US" altLang="zh-TW" sz="1200" dirty="0" smtClean="0">
                <a:latin typeface="Trebuchet MSTrebuchet MS"/>
                <a:ea typeface="新細明體" charset="-120"/>
              </a:rPr>
              <a:t>Forest number=400, Forest variable = </a:t>
            </a:r>
            <a:r>
              <a:rPr lang="en-US" altLang="zh-TW" sz="1200" dirty="0" smtClean="0">
                <a:latin typeface="Trebuchet MSTrebuchet MS"/>
                <a:ea typeface="新細明體" charset="-120"/>
              </a:rPr>
              <a:t>24</a:t>
            </a:r>
          </a:p>
          <a:p>
            <a:r>
              <a:rPr lang="en-US" altLang="zh-TW" sz="2000" dirty="0" smtClean="0">
                <a:latin typeface="Trebuchet MSTrebuchet MS"/>
                <a:ea typeface="新細明體" charset="-120"/>
              </a:rPr>
              <a:t>In </a:t>
            </a:r>
            <a:r>
              <a:rPr lang="en-US" altLang="zh-TW" sz="2000" dirty="0" smtClean="0">
                <a:latin typeface="Trebuchet MSTrebuchet MS"/>
                <a:ea typeface="新細明體" charset="-120"/>
              </a:rPr>
              <a:t>general, larger values give better performance (but decrease throughput).</a:t>
            </a:r>
          </a:p>
          <a:p>
            <a:r>
              <a:rPr lang="en-US" altLang="zh-TW" sz="2000" dirty="0" smtClean="0">
                <a:latin typeface="Trebuchet MSTrebuchet MS"/>
                <a:ea typeface="新細明體" charset="-120"/>
              </a:rPr>
              <a:t>Rest of design procedure is similar to Classifier 1, 2, and 3.</a:t>
            </a:r>
            <a:endParaRPr lang="zh-TW" altLang="en-US" sz="2000" dirty="0" smtClean="0">
              <a:latin typeface="Trebuchet MSTrebuchet MS"/>
              <a:ea typeface="新細明體" charset="-12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825" y="3397540"/>
            <a:ext cx="3390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3333247"/>
            <a:ext cx="3933825" cy="17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向右箭號 11"/>
          <p:cNvSpPr/>
          <p:nvPr/>
        </p:nvSpPr>
        <p:spPr>
          <a:xfrm>
            <a:off x="4572000" y="4126213"/>
            <a:ext cx="685800" cy="3429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Text Box 3"/>
          <p:cNvSpPr txBox="1">
            <a:spLocks noChangeArrowheads="1"/>
          </p:cNvSpPr>
          <p:nvPr/>
        </p:nvSpPr>
        <p:spPr bwMode="auto">
          <a:xfrm>
            <a:off x="0" y="625212"/>
            <a:ext cx="8320999" cy="4049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Common used features and current status feedback from users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Signal: -- Accurate and useful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Grey level, Threshold, Strength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Sizing: Not accurate and useless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Length, Height, Area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Location: -- Accurate and workable.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ALB and Pattern grouping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Others: -- Needs to define case by case. For example: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Misalignment, Wrong reference, Bridge ….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Image pattern: Common used. It is good for single result. But not useful on production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Classfier1, Classfier2, </a:t>
            </a: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  <a:ea typeface="新細明體" pitchFamily="18" charset="-120"/>
              </a:rPr>
              <a:t>Classfier3, Classfier4</a:t>
            </a:r>
            <a:endParaRPr lang="en-US" altLang="zh-TW" b="1" dirty="0">
              <a:effectLst>
                <a:outerShdw blurRad="38100" dist="38100" dir="2700000" algn="tl">
                  <a:srgbClr val="C0C0C0"/>
                </a:outerShdw>
              </a:effectLst>
              <a:latin typeface="Trebuchet MSTrebuchet MS"/>
              <a:ea typeface="新細明體" pitchFamily="18" charset="-12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0" y="0"/>
            <a:ext cx="73088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Features vs. Imaging pattern</a:t>
            </a:r>
          </a:p>
        </p:txBody>
      </p:sp>
      <p:sp>
        <p:nvSpPr>
          <p:cNvPr id="558091" name="AutoShape 11"/>
          <p:cNvSpPr>
            <a:spLocks noChangeArrowheads="1"/>
          </p:cNvSpPr>
          <p:nvPr/>
        </p:nvSpPr>
        <p:spPr bwMode="auto">
          <a:xfrm>
            <a:off x="5795965" y="1748799"/>
            <a:ext cx="2067840" cy="444332"/>
          </a:xfrm>
          <a:prstGeom prst="cloudCallout">
            <a:avLst>
              <a:gd name="adj1" fmla="val -48750"/>
              <a:gd name="adj2" fmla="val 71139"/>
            </a:avLst>
          </a:prstGeom>
          <a:solidFill>
            <a:schemeClr val="bg1"/>
          </a:solidFill>
          <a:ln w="50800">
            <a:solidFill>
              <a:srgbClr val="00CC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Features</a:t>
            </a:r>
          </a:p>
        </p:txBody>
      </p:sp>
      <p:sp>
        <p:nvSpPr>
          <p:cNvPr id="558092" name="AutoShape 12"/>
          <p:cNvSpPr>
            <a:spLocks noChangeArrowheads="1"/>
          </p:cNvSpPr>
          <p:nvPr/>
        </p:nvSpPr>
        <p:spPr bwMode="auto">
          <a:xfrm>
            <a:off x="6176328" y="4034774"/>
            <a:ext cx="1961793" cy="482656"/>
          </a:xfrm>
          <a:prstGeom prst="cloudCallout">
            <a:avLst>
              <a:gd name="adj1" fmla="val -64662"/>
              <a:gd name="adj2" fmla="val -26653"/>
            </a:avLst>
          </a:prstGeom>
          <a:solidFill>
            <a:schemeClr val="bg1"/>
          </a:solidFill>
          <a:ln w="50800">
            <a:solidFill>
              <a:srgbClr val="FF00FF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16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Imaging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65806" y="996505"/>
            <a:ext cx="7863754" cy="2651731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65806" y="3669018"/>
            <a:ext cx="7863754" cy="1097268"/>
          </a:xfrm>
          <a:prstGeom prst="rect">
            <a:avLst/>
          </a:prstGeom>
          <a:noFill/>
          <a:ln w="38100" algn="ctr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2226" name="Group 2"/>
          <p:cNvGraphicFramePr>
            <a:graphicFrameLocks noGrp="1"/>
          </p:cNvGraphicFramePr>
          <p:nvPr>
            <p:ph/>
          </p:nvPr>
        </p:nvGraphicFramePr>
        <p:xfrm>
          <a:off x="91489" y="560092"/>
          <a:ext cx="8976312" cy="4260247"/>
        </p:xfrm>
        <a:graphic>
          <a:graphicData uri="http://schemas.openxmlformats.org/drawingml/2006/table">
            <a:tbl>
              <a:tblPr/>
              <a:tblGrid>
                <a:gridCol w="1433193"/>
                <a:gridCol w="2572518"/>
                <a:gridCol w="1780490"/>
                <a:gridCol w="1112610"/>
                <a:gridCol w="2077501"/>
              </a:tblGrid>
              <a:tr h="563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Descriptions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Feature Selection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Training Time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Classification Time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6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Classifier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Neural Network Classifier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Better for multiple defect types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Necessary for better ADC performance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Classifier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Usually give good classification purity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Need user to set a purity rate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Necessary for better ADC performance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Slow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(Depend On Sample Count)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1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Classifier 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Adaboosting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Classifier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 Better for few ( 2, 3, 4 etc.) defect types.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Unnecessary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Slow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Classifier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Trebuchet MS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+mn-lt"/>
                          <a:ea typeface="Arial"/>
                          <a:cs typeface="Times New Roman"/>
                        </a:rPr>
                        <a:t>Under testing</a:t>
                      </a:r>
                      <a:endParaRPr lang="en-US" altLang="zh-TW" sz="1200" dirty="0" smtClean="0">
                        <a:solidFill>
                          <a:srgbClr val="FF0000"/>
                        </a:solidFill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+mn-lt"/>
                          <a:ea typeface="Arial"/>
                          <a:cs typeface="Times New Roman"/>
                        </a:rPr>
                        <a:t>Unnecessary, it has it’s own internal selection during training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Trebuchet MS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Fast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Trebuchet MS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Rule-Based Classifier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If some rules can classify different types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Unnecessary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Trebuchet MS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0" y="0"/>
            <a:ext cx="57807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effectLst/>
                <a:latin typeface="Trebuchet MSTrebuchet MS"/>
                <a:ea typeface="ＭＳ Ｐゴシック" pitchFamily="34" charset="-128"/>
              </a:rPr>
              <a:t>Different Classifiers in </a:t>
            </a:r>
            <a:r>
              <a:rPr lang="en-US" altLang="zh-CN" sz="2800" b="1" dirty="0" err="1">
                <a:effectLst/>
                <a:latin typeface="Trebuchet MSTrebuchet MS"/>
                <a:ea typeface="ＭＳ Ｐゴシック" pitchFamily="34" charset="-128"/>
              </a:rPr>
              <a:t>eManager</a:t>
            </a:r>
            <a:endParaRPr lang="en-US" altLang="zh-TW" sz="2800" b="1" dirty="0">
              <a:effectLst/>
              <a:latin typeface="Trebuchet MSTrebuchet MS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77851" y="1544242"/>
            <a:ext cx="7954963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Real Case </a:t>
            </a:r>
            <a:r>
              <a:rPr lang="en-US" altLang="zh-TW" sz="3200" b="1" dirty="0" smtClean="0">
                <a:effectLst/>
                <a:latin typeface="Trebuchet MSTrebuchet MS"/>
                <a:ea typeface="新細明體" pitchFamily="18" charset="-120"/>
              </a:rPr>
              <a:t>Illustration</a:t>
            </a:r>
            <a:endParaRPr lang="en-US" altLang="zh-TW" sz="3200" b="1" dirty="0">
              <a:effectLst/>
              <a:latin typeface="Trebuchet MSTrebuchet MS"/>
              <a:ea typeface="新細明體" pitchFamily="18" charset="-120"/>
            </a:endParaRP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Case1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95288" y="565839"/>
            <a:ext cx="7954962" cy="255454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DOI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BVC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endParaRPr lang="en-US" altLang="zh-TW" sz="1600" b="1" dirty="0">
              <a:effectLst/>
              <a:latin typeface="Trebuchet MSTrebuchet MS"/>
              <a:ea typeface="新細明體" pitchFamily="18" charset="-120"/>
            </a:endParaRP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DVC 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endParaRPr lang="en-US" altLang="zh-TW" sz="1600" b="1" dirty="0">
              <a:effectLst/>
              <a:latin typeface="Trebuchet MSTrebuchet MS"/>
              <a:ea typeface="新細明體" pitchFamily="18" charset="-12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altLang="zh-TW" sz="1600" b="1" dirty="0">
                <a:effectLst/>
                <a:latin typeface="Trebuchet MSTrebuchet MS"/>
                <a:ea typeface="新細明體" pitchFamily="18" charset="-120"/>
              </a:rPr>
              <a:t>Nuisance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endParaRPr lang="en-US" altLang="zh-TW" sz="1600" b="1" dirty="0">
              <a:effectLst/>
              <a:latin typeface="Trebuchet MSTrebuchet MS"/>
              <a:ea typeface="新細明體" pitchFamily="18" charset="-120"/>
            </a:endParaRP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Case1</a:t>
            </a:r>
          </a:p>
        </p:txBody>
      </p:sp>
      <p:pic>
        <p:nvPicPr>
          <p:cNvPr id="48134" name="Picture 8" descr="Patch_11-884973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9" descr="Patch_11-8849733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0" descr="Patch_11-8849733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725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1" descr="Patch_11-8849733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6100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8" name="Picture 12" descr="Patch_11-8849733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475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9" name="Picture 13" descr="Patch_11-8849733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4438" y="89773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0" name="Picture 14" descr="Patch_11-8849733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5025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1" name="Picture 15" descr="Patch_11-8849733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3" name="Picture 17" descr="Patch_11-8849733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6100" y="170735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4" name="Picture 18" descr="Patch_11-8849733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9475" y="170735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群組 35"/>
          <p:cNvGrpSpPr/>
          <p:nvPr/>
        </p:nvGrpSpPr>
        <p:grpSpPr>
          <a:xfrm>
            <a:off x="755650" y="2787254"/>
            <a:ext cx="1617663" cy="457200"/>
            <a:chOff x="755650" y="2787254"/>
            <a:chExt cx="1617663" cy="457200"/>
          </a:xfrm>
        </p:grpSpPr>
        <p:pic>
          <p:nvPicPr>
            <p:cNvPr id="48142" name="Picture 16" descr="Patch_11-8849733"/>
            <p:cNvPicPr>
              <a:picLocks noChangeAspect="1" noChangeArrowheads="1" noCrop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763713" y="2787254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45" name="Picture 19" descr="Patch_11-8849733"/>
            <p:cNvPicPr>
              <a:picLocks noChangeAspect="1" noChangeArrowheads="1" noCrop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55650" y="2787254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146" name="Picture 20" descr="Patch_11-8849733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84438" y="1707356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7" name="Picture 21" descr="Patch_11-8849733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775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8" name="Picture 22" descr="Patch_11-8849733"/>
          <p:cNvPicPr>
            <a:picLocks noChangeAspect="1" noChangeArrowheads="1" noCrop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63713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9" name="Picture 23" descr="Patch_11-8849733"/>
          <p:cNvPicPr>
            <a:picLocks noChangeAspect="1" noChangeArrowheads="1" noCrop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5650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0" name="Picture 24" descr="Patch_11-8849733"/>
          <p:cNvPicPr>
            <a:picLocks noChangeAspect="1" noChangeArrowheads="1" noCrop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453313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1" name="Picture 25" descr="Patch_11-8849733"/>
          <p:cNvPicPr>
            <a:picLocks noChangeAspect="1" noChangeArrowheads="1" noCrop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16688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2" name="Picture 26" descr="Patch_11-8849733"/>
          <p:cNvPicPr>
            <a:picLocks noChangeAspect="1" noChangeArrowheads="1" noCrop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580063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3" name="Picture 27" descr="Patch_11-8849733"/>
          <p:cNvPicPr>
            <a:picLocks noChangeAspect="1" noChangeArrowheads="1" noCrop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645025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4" name="Picture 28" descr="Patch_11-8849733"/>
          <p:cNvPicPr>
            <a:picLocks noChangeAspect="1" noChangeArrowheads="1" noCrop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708400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5" name="Picture 29" descr="Patch_11-8849733"/>
          <p:cNvPicPr>
            <a:picLocks noChangeAspect="1" noChangeArrowheads="1" noCrop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771775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6" name="Picture 30" descr="Patch_11-8849733"/>
          <p:cNvPicPr>
            <a:picLocks noChangeAspect="1" noChangeArrowheads="1" noCrop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63713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7" name="Picture 31" descr="Patch_11-8849733"/>
          <p:cNvPicPr>
            <a:picLocks noChangeAspect="1" noChangeArrowheads="1" noCrop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55650" y="34349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8" name="Picture 32" descr="Patch_11-8849733"/>
          <p:cNvPicPr>
            <a:picLocks noChangeAspect="1" noChangeArrowheads="1" noCrop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8389938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9" name="Picture 33" descr="Patch_11-8849733"/>
          <p:cNvPicPr>
            <a:picLocks noChangeAspect="1" noChangeArrowheads="1" noCrop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453313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60" name="Picture 34" descr="Patch_11-8849733"/>
          <p:cNvPicPr>
            <a:picLocks noChangeAspect="1" noChangeArrowheads="1" noCrop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6516688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61" name="Picture 35" descr="Patch_11-8849733"/>
          <p:cNvPicPr>
            <a:picLocks noChangeAspect="1" noChangeArrowheads="1" noCrop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581650" y="408265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0" y="0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Case1</a:t>
            </a:r>
          </a:p>
        </p:txBody>
      </p:sp>
      <p:pic>
        <p:nvPicPr>
          <p:cNvPr id="49155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519113"/>
            <a:ext cx="3894138" cy="230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572691"/>
            <a:ext cx="3878262" cy="230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7" descr="Patch_11-8849733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0900" y="413742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48" descr="Patch_11-8849733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0900" y="30575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49" descr="Patch_11-8849733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32475" y="413742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50" descr="Patch_11-8849733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32475" y="30575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81" name="Text Box 53"/>
          <p:cNvSpPr txBox="1">
            <a:spLocks noChangeArrowheads="1"/>
          </p:cNvSpPr>
          <p:nvPr/>
        </p:nvSpPr>
        <p:spPr bwMode="auto">
          <a:xfrm>
            <a:off x="6372226" y="3577579"/>
            <a:ext cx="1152525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DVC</a:t>
            </a:r>
          </a:p>
        </p:txBody>
      </p:sp>
      <p:sp>
        <p:nvSpPr>
          <p:cNvPr id="662582" name="Text Box 54"/>
          <p:cNvSpPr txBox="1">
            <a:spLocks noChangeArrowheads="1"/>
          </p:cNvSpPr>
          <p:nvPr/>
        </p:nvSpPr>
        <p:spPr bwMode="auto">
          <a:xfrm>
            <a:off x="6084888" y="4638312"/>
            <a:ext cx="1619250" cy="402291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Nuisance</a:t>
            </a:r>
          </a:p>
        </p:txBody>
      </p:sp>
      <p:sp>
        <p:nvSpPr>
          <p:cNvPr id="662598" name="Text Box 70"/>
          <p:cNvSpPr txBox="1">
            <a:spLocks noChangeArrowheads="1"/>
          </p:cNvSpPr>
          <p:nvPr/>
        </p:nvSpPr>
        <p:spPr bwMode="auto">
          <a:xfrm>
            <a:off x="0" y="897731"/>
            <a:ext cx="1296988" cy="586957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Feature 53 (Area)</a:t>
            </a:r>
          </a:p>
        </p:txBody>
      </p:sp>
      <p:sp>
        <p:nvSpPr>
          <p:cNvPr id="662599" name="Text Box 71"/>
          <p:cNvSpPr txBox="1">
            <a:spLocks noChangeArrowheads="1"/>
          </p:cNvSpPr>
          <p:nvPr/>
        </p:nvSpPr>
        <p:spPr bwMode="auto">
          <a:xfrm>
            <a:off x="7308851" y="1924050"/>
            <a:ext cx="1547813" cy="586957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Feature 1 (Magnitude)</a:t>
            </a:r>
          </a:p>
        </p:txBody>
      </p:sp>
      <p:pic>
        <p:nvPicPr>
          <p:cNvPr id="49168" name="Picture 7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950" y="2909888"/>
            <a:ext cx="40322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73" name="Line 45"/>
          <p:cNvSpPr>
            <a:spLocks noChangeShapeType="1"/>
          </p:cNvSpPr>
          <p:nvPr/>
        </p:nvSpPr>
        <p:spPr bwMode="auto">
          <a:xfrm flipH="1">
            <a:off x="2411413" y="2247900"/>
            <a:ext cx="2952750" cy="1835944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62601" name="Line 73"/>
          <p:cNvSpPr>
            <a:spLocks noChangeShapeType="1"/>
          </p:cNvSpPr>
          <p:nvPr/>
        </p:nvSpPr>
        <p:spPr bwMode="auto">
          <a:xfrm flipH="1">
            <a:off x="1692275" y="2139553"/>
            <a:ext cx="71438" cy="140374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62603" name="Text Box 75"/>
          <p:cNvSpPr txBox="1">
            <a:spLocks noChangeArrowheads="1"/>
          </p:cNvSpPr>
          <p:nvPr/>
        </p:nvSpPr>
        <p:spPr bwMode="auto">
          <a:xfrm>
            <a:off x="3995738" y="3381375"/>
            <a:ext cx="1547812" cy="586957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Pattern Group</a:t>
            </a:r>
          </a:p>
        </p:txBody>
      </p:sp>
      <p:sp>
        <p:nvSpPr>
          <p:cNvPr id="662604" name="Line 76"/>
          <p:cNvSpPr>
            <a:spLocks noChangeShapeType="1"/>
          </p:cNvSpPr>
          <p:nvPr/>
        </p:nvSpPr>
        <p:spPr bwMode="auto">
          <a:xfrm flipV="1">
            <a:off x="4284663" y="3651648"/>
            <a:ext cx="1295400" cy="810815"/>
          </a:xfrm>
          <a:prstGeom prst="line">
            <a:avLst/>
          </a:prstGeom>
          <a:noFill/>
          <a:ln w="254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62605" name="Line 77"/>
          <p:cNvSpPr>
            <a:spLocks noChangeShapeType="1"/>
          </p:cNvSpPr>
          <p:nvPr/>
        </p:nvSpPr>
        <p:spPr bwMode="auto">
          <a:xfrm flipV="1">
            <a:off x="4284663" y="4407694"/>
            <a:ext cx="1223962" cy="54769"/>
          </a:xfrm>
          <a:prstGeom prst="line">
            <a:avLst/>
          </a:prstGeom>
          <a:noFill/>
          <a:ln w="25400">
            <a:solidFill>
              <a:srgbClr val="0000DE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5303512" y="834409"/>
            <a:ext cx="640073" cy="1645902"/>
          </a:xfrm>
          <a:prstGeom prst="ellips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3566171" y="4034774"/>
            <a:ext cx="548634" cy="1108726"/>
          </a:xfrm>
          <a:prstGeom prst="ellipse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760707" y="3010243"/>
            <a:ext cx="2103097" cy="54863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91880" y="4086729"/>
            <a:ext cx="2103097" cy="54863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80000"/>
              </a:lnSpc>
              <a:buClr>
                <a:srgbClr val="00CC00"/>
              </a:buClr>
              <a:buSzPct val="100000"/>
              <a:buFont typeface="Wingdings" pitchFamily="2" charset="2"/>
              <a:buNone/>
            </a:pPr>
            <a:endParaRPr lang="zh-TW" altLang="en-US" sz="2400" b="1" i="0" dirty="0" err="1"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Case1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789385"/>
            <a:ext cx="7734300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4583" name="Text Box 7"/>
          <p:cNvSpPr txBox="1">
            <a:spLocks noChangeArrowheads="1"/>
          </p:cNvSpPr>
          <p:nvPr/>
        </p:nvSpPr>
        <p:spPr bwMode="auto">
          <a:xfrm>
            <a:off x="755650" y="2139554"/>
            <a:ext cx="7848600" cy="463846"/>
          </a:xfrm>
          <a:prstGeom prst="rect">
            <a:avLst/>
          </a:prstGeom>
          <a:solidFill>
            <a:srgbClr val="FFFF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Used traditional classifier, the accuracy is 82.96%</a:t>
            </a: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0" y="4462463"/>
            <a:ext cx="9144000" cy="463846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Used feature tree (With pattern group), the accuracy is 97%</a:t>
            </a:r>
          </a:p>
        </p:txBody>
      </p:sp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3061097"/>
            <a:ext cx="7848600" cy="118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77851" y="1544242"/>
            <a:ext cx="7954963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Real Case Illustration</a:t>
            </a: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Case2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 t="1733"/>
          <a:stretch>
            <a:fillRect/>
          </a:stretch>
        </p:blipFill>
        <p:spPr bwMode="auto">
          <a:xfrm>
            <a:off x="381000" y="948689"/>
            <a:ext cx="8382000" cy="281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14651"/>
            <a:ext cx="2971800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171950"/>
            <a:ext cx="4114800" cy="83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23850" y="84415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400" b="1">
                <a:effectLst/>
                <a:latin typeface="Trebuchet MSTrebuchet MS"/>
                <a:ea typeface="新細明體" pitchFamily="18" charset="-120"/>
              </a:rPr>
              <a:t>Spend time</a:t>
            </a:r>
            <a:r>
              <a:rPr kumimoji="1" lang="zh-TW" altLang="en-US" sz="2400" b="1">
                <a:effectLst/>
                <a:latin typeface="Trebuchet MSTrebuchet MS"/>
                <a:ea typeface="新細明體" pitchFamily="18" charset="-120"/>
              </a:rPr>
              <a:t>：</a:t>
            </a:r>
            <a:r>
              <a:rPr kumimoji="1" lang="en-US" altLang="zh-TW" sz="2400" b="1">
                <a:effectLst/>
                <a:latin typeface="Trebuchet MSTrebuchet MS"/>
                <a:ea typeface="新細明體" pitchFamily="18" charset="-120"/>
              </a:rPr>
              <a:t>50 min.</a:t>
            </a:r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 flipV="1">
            <a:off x="2286000" y="2457450"/>
            <a:ext cx="685800" cy="400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pic>
        <p:nvPicPr>
          <p:cNvPr id="52231" name="Picture 8" descr="Patch_3_DefectID427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58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9" descr="Patch_3_DefectID309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058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3" name="Picture 10" descr="Patch_3_DefectID416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11" descr="Patch_2_DefectID2783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5" name="Picture 12" descr="Patch_2_DefectID163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6" name="Picture 13" descr="Patch_2_DefectID2755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458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14" descr="Patch_1_DefectID786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36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5" descr="Patch_1_DefectID0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458340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9" name="Picture 16" descr="Patch_1_DefectID6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05600" y="406905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4648200" y="3760457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400" b="1" dirty="0">
                <a:effectLst/>
                <a:latin typeface="Trebuchet MSTrebuchet MS"/>
                <a:ea typeface="新細明體" pitchFamily="18" charset="-120"/>
              </a:rPr>
              <a:t>Glitch</a:t>
            </a:r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6172200" y="3771173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400" b="1">
                <a:effectLst/>
                <a:latin typeface="Trebuchet MSTrebuchet MS"/>
                <a:ea typeface="新細明體" pitchFamily="18" charset="-120"/>
              </a:rPr>
              <a:t>Normal</a:t>
            </a:r>
          </a:p>
        </p:txBody>
      </p:sp>
      <p:sp>
        <p:nvSpPr>
          <p:cNvPr id="52242" name="Text Box 19"/>
          <p:cNvSpPr txBox="1">
            <a:spLocks noChangeArrowheads="1"/>
          </p:cNvSpPr>
          <p:nvPr/>
        </p:nvSpPr>
        <p:spPr bwMode="auto">
          <a:xfrm>
            <a:off x="8001000" y="3771173"/>
            <a:ext cx="9600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1400" b="1">
                <a:effectLst/>
                <a:latin typeface="Trebuchet MSTrebuchet MS"/>
                <a:ea typeface="新細明體" pitchFamily="18" charset="-120"/>
              </a:rPr>
              <a:t>MA</a:t>
            </a:r>
          </a:p>
        </p:txBody>
      </p:sp>
      <p:sp>
        <p:nvSpPr>
          <p:cNvPr id="668692" name="Text Box 20"/>
          <p:cNvSpPr txBox="1">
            <a:spLocks noChangeArrowheads="1"/>
          </p:cNvSpPr>
          <p:nvPr/>
        </p:nvSpPr>
        <p:spPr bwMode="auto">
          <a:xfrm>
            <a:off x="0" y="-18314"/>
            <a:ext cx="9144000" cy="944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Case2              </a:t>
            </a:r>
            <a:endParaRPr kumimoji="1" lang="en-US" altLang="zh-TW" sz="2800" b="1" dirty="0" smtClean="0">
              <a:latin typeface="Trebuchet MSTrebuchet MS"/>
              <a:ea typeface="新細明體" pitchFamily="18" charset="-120"/>
            </a:endParaRPr>
          </a:p>
          <a:p>
            <a:pPr>
              <a:defRPr/>
            </a:pPr>
            <a:r>
              <a:rPr kumimoji="1" lang="en-US" altLang="zh-TW" sz="2400" b="1" dirty="0" smtClean="0">
                <a:latin typeface="Trebuchet MSTrebuchet MS"/>
                <a:ea typeface="新細明體" pitchFamily="18" charset="-120"/>
              </a:rPr>
              <a:t>Used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Classifier scheme (By very </a:t>
            </a:r>
            <a:r>
              <a:rPr kumimoji="1" lang="en-US" altLang="zh-TW" sz="2400" b="1" dirty="0" smtClean="0">
                <a:latin typeface="Trebuchet MSTrebuchet MS"/>
                <a:ea typeface="新細明體" pitchFamily="18" charset="-120"/>
              </a:rPr>
              <a:t>professional expert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2" cstate="print"/>
          <a:srcRect t="1257" r="38472"/>
          <a:stretch>
            <a:fillRect/>
          </a:stretch>
        </p:blipFill>
        <p:spPr bwMode="auto">
          <a:xfrm>
            <a:off x="533400" y="953675"/>
            <a:ext cx="7632700" cy="298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57601"/>
            <a:ext cx="5791200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0" y="11458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Case2                 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Random selected defects: 100ea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r="23077" b="26375"/>
          <a:stretch>
            <a:fillRect/>
          </a:stretch>
        </p:blipFill>
        <p:spPr bwMode="auto">
          <a:xfrm>
            <a:off x="2251075" y="439341"/>
            <a:ext cx="6858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 t="-2438" r="11111"/>
          <a:stretch>
            <a:fillRect/>
          </a:stretch>
        </p:blipFill>
        <p:spPr bwMode="auto">
          <a:xfrm>
            <a:off x="0" y="2743200"/>
            <a:ext cx="6705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 l="981" t="2324" r="10707"/>
          <a:stretch>
            <a:fillRect/>
          </a:stretch>
        </p:blipFill>
        <p:spPr bwMode="auto">
          <a:xfrm>
            <a:off x="3810000" y="2782491"/>
            <a:ext cx="5181600" cy="181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726" name="Oval 6"/>
          <p:cNvSpPr>
            <a:spLocks noChangeArrowheads="1"/>
          </p:cNvSpPr>
          <p:nvPr/>
        </p:nvSpPr>
        <p:spPr bwMode="auto">
          <a:xfrm>
            <a:off x="4648200" y="2782491"/>
            <a:ext cx="4114800" cy="1428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4953000" y="3411141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MA</a:t>
            </a:r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 flipH="1">
            <a:off x="5105400" y="4325541"/>
            <a:ext cx="1371600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762000" y="302895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Glitch</a:t>
            </a: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2209800" y="302895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Normal</a:t>
            </a: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0" y="2114555"/>
            <a:ext cx="377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Spend time</a:t>
            </a:r>
            <a:r>
              <a:rPr kumimoji="1" lang="zh-TW" altLang="en-US" sz="2000" b="1" dirty="0">
                <a:effectLst/>
                <a:latin typeface="Trebuchet MSTrebuchet MS"/>
                <a:ea typeface="新細明體" pitchFamily="18" charset="-120"/>
              </a:rPr>
              <a:t>：</a:t>
            </a: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&lt;10 min.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Case2                 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Used Feature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7467600" cy="245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94701"/>
            <a:ext cx="6172200" cy="137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Case2               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Random selected defects: 100ea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8172451" y="1762126"/>
            <a:ext cx="576263" cy="1071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0" y="0"/>
            <a:ext cx="5292725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Plan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0" y="4724976"/>
            <a:ext cx="181822" cy="371513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0" y="651531"/>
            <a:ext cx="9144000" cy="4121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Feature identification</a:t>
            </a:r>
          </a:p>
          <a:p>
            <a:pPr marL="800100" lvl="1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Identify each feature: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Definition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Accuracy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Applicability</a:t>
            </a:r>
          </a:p>
          <a:p>
            <a:pPr marL="342900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 err="1">
                <a:latin typeface="Trebuchet MSTrebuchet MS"/>
                <a:ea typeface="新細明體" pitchFamily="18" charset="-120"/>
              </a:rPr>
              <a:t>Binner</a:t>
            </a:r>
            <a:r>
              <a:rPr lang="en-US" altLang="zh-TW" sz="2000" dirty="0">
                <a:latin typeface="Trebuchet MSTrebuchet MS"/>
                <a:ea typeface="新細明體" pitchFamily="18" charset="-120"/>
              </a:rPr>
              <a:t> recommendation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Obviously, just using image pattern (Classifier) is not easy to get a stable In-lined ADC </a:t>
            </a:r>
            <a:r>
              <a:rPr lang="en-US" altLang="zh-TW" sz="2000" dirty="0" err="1">
                <a:latin typeface="Trebuchet MSTrebuchet MS"/>
                <a:ea typeface="新細明體" pitchFamily="18" charset="-120"/>
              </a:rPr>
              <a:t>binners</a:t>
            </a:r>
            <a:r>
              <a:rPr lang="en-US" altLang="zh-TW" sz="2000" dirty="0">
                <a:latin typeface="Trebuchet MSTrebuchet MS"/>
                <a:ea typeface="新細明體" pitchFamily="18" charset="-120"/>
              </a:rPr>
              <a:t>.</a:t>
            </a:r>
          </a:p>
          <a:p>
            <a:pPr marL="1257300" lvl="2" indent="-342900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TW" sz="2000" dirty="0">
                <a:latin typeface="Trebuchet MSTrebuchet MS"/>
                <a:ea typeface="新細明體" pitchFamily="18" charset="-120"/>
              </a:rPr>
              <a:t>Needs to find out a best way to combine the features and image patterns together to get most stable and time saving </a:t>
            </a:r>
            <a:r>
              <a:rPr lang="en-US" altLang="zh-TW" sz="2000" dirty="0" err="1">
                <a:latin typeface="Trebuchet MSTrebuchet MS"/>
                <a:ea typeface="新細明體" pitchFamily="18" charset="-120"/>
              </a:rPr>
              <a:t>binners</a:t>
            </a:r>
            <a:r>
              <a:rPr lang="en-US" altLang="zh-TW" sz="2000" dirty="0">
                <a:latin typeface="Trebuchet MSTrebuchet MS"/>
                <a:ea typeface="新細明體" pitchFamily="18" charset="-120"/>
              </a:rPr>
              <a:t> (Please see next two pages for example).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302794"/>
            <a:ext cx="6172200" cy="137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Case2              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Final comparison btw classifier and feature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202125"/>
            <a:ext cx="5791200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3706813" y="2924175"/>
            <a:ext cx="377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Spend time</a:t>
            </a:r>
            <a:r>
              <a:rPr kumimoji="1" lang="zh-TW" altLang="en-US" sz="2000" b="1">
                <a:effectLst/>
                <a:latin typeface="Trebuchet MSTrebuchet MS"/>
                <a:ea typeface="新細明體" pitchFamily="18" charset="-120"/>
              </a:rPr>
              <a:t>：</a:t>
            </a: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&lt;10 min.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3924300" y="769928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Spend time</a:t>
            </a:r>
            <a:r>
              <a:rPr kumimoji="1" lang="zh-TW" altLang="en-US" sz="2000" b="1">
                <a:effectLst/>
                <a:latin typeface="Trebuchet MSTrebuchet MS"/>
                <a:ea typeface="新細明體" pitchFamily="18" charset="-120"/>
              </a:rPr>
              <a:t>：</a:t>
            </a:r>
            <a:r>
              <a:rPr kumimoji="1" lang="en-US" altLang="zh-TW" sz="2000" b="1">
                <a:effectLst/>
                <a:latin typeface="Trebuchet MSTrebuchet MS"/>
                <a:ea typeface="新細明體" pitchFamily="18" charset="-120"/>
              </a:rPr>
              <a:t>50 min.</a:t>
            </a: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539751" y="1545432"/>
            <a:ext cx="1655763" cy="70788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Classifier scheme</a:t>
            </a:r>
          </a:p>
        </p:txBody>
      </p:sp>
      <p:sp>
        <p:nvSpPr>
          <p:cNvPr id="56328" name="Text Box 9"/>
          <p:cNvSpPr txBox="1">
            <a:spLocks noChangeArrowheads="1"/>
          </p:cNvSpPr>
          <p:nvPr/>
        </p:nvSpPr>
        <p:spPr bwMode="auto">
          <a:xfrm>
            <a:off x="539751" y="3598069"/>
            <a:ext cx="1655763" cy="70788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Feature scheme</a:t>
            </a:r>
          </a:p>
        </p:txBody>
      </p:sp>
      <p:sp>
        <p:nvSpPr>
          <p:cNvPr id="672778" name="Text Box 10"/>
          <p:cNvSpPr txBox="1">
            <a:spLocks noChangeArrowheads="1"/>
          </p:cNvSpPr>
          <p:nvPr/>
        </p:nvSpPr>
        <p:spPr bwMode="auto">
          <a:xfrm>
            <a:off x="755650" y="2605872"/>
            <a:ext cx="7848600" cy="402291"/>
          </a:xfrm>
          <a:prstGeom prst="rect">
            <a:avLst/>
          </a:prstGeom>
          <a:solidFill>
            <a:srgbClr val="FFFF00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Used traditional classifier, the accuracy is 81%</a:t>
            </a:r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468313" y="4716411"/>
            <a:ext cx="8280400" cy="402291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Used feature tree (No pattern group), the accuracy is 83%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0" y="284440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77851" y="1544242"/>
            <a:ext cx="7954963" cy="132343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Real Case </a:t>
            </a:r>
            <a:r>
              <a:rPr lang="en-US" altLang="zh-TW" sz="3200" b="1" dirty="0" smtClean="0">
                <a:effectLst/>
                <a:latin typeface="Trebuchet MSTrebuchet MS"/>
                <a:ea typeface="新細明體" pitchFamily="18" charset="-120"/>
              </a:rPr>
              <a:t>Illustration</a:t>
            </a:r>
            <a:endParaRPr lang="en-US" altLang="zh-TW" sz="3200" b="1" dirty="0">
              <a:effectLst/>
              <a:latin typeface="Trebuchet MSTrebuchet MS"/>
              <a:ea typeface="新細明體" pitchFamily="18" charset="-120"/>
            </a:endParaRPr>
          </a:p>
          <a:p>
            <a:pPr marL="342900" indent="-342900" algn="ctr">
              <a:spcBef>
                <a:spcPct val="50000"/>
              </a:spcBef>
            </a:pPr>
            <a:r>
              <a:rPr lang="en-US" altLang="zh-TW" sz="3200" b="1" dirty="0">
                <a:effectLst/>
                <a:latin typeface="Trebuchet MSTrebuchet MS"/>
                <a:ea typeface="新細明體" pitchFamily="18" charset="-120"/>
              </a:rPr>
              <a:t>Case3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Case3               </a:t>
            </a:r>
            <a:endParaRPr kumimoji="1" lang="en-US" altLang="zh-TW" sz="2800" b="1" dirty="0" smtClean="0">
              <a:latin typeface="Trebuchet MSTrebuchet MS"/>
              <a:ea typeface="新細明體" pitchFamily="18" charset="-120"/>
            </a:endParaRPr>
          </a:p>
          <a:p>
            <a:pPr>
              <a:defRPr/>
            </a:pPr>
            <a:r>
              <a:rPr kumimoji="1" lang="en-US" altLang="zh-TW" sz="2400" b="1" dirty="0" smtClean="0">
                <a:latin typeface="Trebuchet MSTrebuchet MS"/>
                <a:ea typeface="新細明體" pitchFamily="18" charset="-120"/>
              </a:rPr>
              <a:t>DOI and Nuisance</a:t>
            </a:r>
            <a:endParaRPr kumimoji="1" lang="en-US" altLang="zh-TW" sz="2400" b="1" dirty="0">
              <a:latin typeface="Trebuchet MSTrebuchet MS"/>
              <a:ea typeface="新細明體" pitchFamily="18" charset="-120"/>
            </a:endParaRPr>
          </a:p>
        </p:txBody>
      </p:sp>
      <p:pic>
        <p:nvPicPr>
          <p:cNvPr id="58371" name="Picture 11" descr="Patch_--1_DefectID68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114" y="3165873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2" descr="Patch_--1_DefectID76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989" y="3165873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13" descr="Patch_--1_DefectID0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6" y="951310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14" descr="Patch_--1_DefectID255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0226" y="3165873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15" descr="Patch_--1_DefectID312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4464" y="3165873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16" descr="Patch_--1_DefectID476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51751" y="3165873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17" descr="Patch_--1_DefectID640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351" y="951310"/>
            <a:ext cx="1457325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906" name="Text Box 18"/>
          <p:cNvSpPr txBox="1">
            <a:spLocks noChangeArrowheads="1"/>
          </p:cNvSpPr>
          <p:nvPr/>
        </p:nvSpPr>
        <p:spPr bwMode="auto">
          <a:xfrm>
            <a:off x="1547813" y="2139554"/>
            <a:ext cx="1223962" cy="3715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Trebuchet MSTrebuchet MS"/>
              </a:rPr>
              <a:t>DVC </a:t>
            </a:r>
          </a:p>
        </p:txBody>
      </p:sp>
      <p:sp>
        <p:nvSpPr>
          <p:cNvPr id="677908" name="Rectangle 20"/>
          <p:cNvSpPr>
            <a:spLocks noChangeArrowheads="1"/>
          </p:cNvSpPr>
          <p:nvPr/>
        </p:nvSpPr>
        <p:spPr bwMode="auto">
          <a:xfrm>
            <a:off x="2124075" y="1576369"/>
            <a:ext cx="287338" cy="371513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1" name="Line 23"/>
          <p:cNvSpPr>
            <a:spLocks noChangeShapeType="1"/>
          </p:cNvSpPr>
          <p:nvPr/>
        </p:nvSpPr>
        <p:spPr bwMode="auto">
          <a:xfrm>
            <a:off x="2051050" y="1275160"/>
            <a:ext cx="433388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2" name="Line 24"/>
          <p:cNvSpPr>
            <a:spLocks noChangeShapeType="1"/>
          </p:cNvSpPr>
          <p:nvPr/>
        </p:nvSpPr>
        <p:spPr bwMode="auto">
          <a:xfrm>
            <a:off x="2051050" y="1329929"/>
            <a:ext cx="217488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3" name="Line 25"/>
          <p:cNvSpPr>
            <a:spLocks noChangeShapeType="1"/>
          </p:cNvSpPr>
          <p:nvPr/>
        </p:nvSpPr>
        <p:spPr bwMode="auto">
          <a:xfrm rot="5400000">
            <a:off x="2159993" y="1599605"/>
            <a:ext cx="64889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5" name="Line 27"/>
          <p:cNvSpPr>
            <a:spLocks noChangeShapeType="1"/>
          </p:cNvSpPr>
          <p:nvPr/>
        </p:nvSpPr>
        <p:spPr bwMode="auto">
          <a:xfrm rot="5400000">
            <a:off x="2023666" y="1302545"/>
            <a:ext cx="54769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6" name="Line 28"/>
          <p:cNvSpPr>
            <a:spLocks noChangeShapeType="1"/>
          </p:cNvSpPr>
          <p:nvPr/>
        </p:nvSpPr>
        <p:spPr bwMode="auto">
          <a:xfrm rot="5400000">
            <a:off x="2133402" y="1465064"/>
            <a:ext cx="270272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7" name="Line 29"/>
          <p:cNvSpPr>
            <a:spLocks noChangeShapeType="1"/>
          </p:cNvSpPr>
          <p:nvPr/>
        </p:nvSpPr>
        <p:spPr bwMode="auto">
          <a:xfrm>
            <a:off x="2411414" y="1924050"/>
            <a:ext cx="73025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8" name="Rectangle 30"/>
          <p:cNvSpPr>
            <a:spLocks noChangeArrowheads="1"/>
          </p:cNvSpPr>
          <p:nvPr/>
        </p:nvSpPr>
        <p:spPr bwMode="auto">
          <a:xfrm>
            <a:off x="6805614" y="1468023"/>
            <a:ext cx="287337" cy="3715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19" name="Line 31"/>
          <p:cNvSpPr>
            <a:spLocks noChangeShapeType="1"/>
          </p:cNvSpPr>
          <p:nvPr/>
        </p:nvSpPr>
        <p:spPr bwMode="auto">
          <a:xfrm flipV="1">
            <a:off x="7018338" y="1221581"/>
            <a:ext cx="14605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21" name="Line 33"/>
          <p:cNvSpPr>
            <a:spLocks noChangeShapeType="1"/>
          </p:cNvSpPr>
          <p:nvPr/>
        </p:nvSpPr>
        <p:spPr bwMode="auto">
          <a:xfrm rot="16200000" flipH="1">
            <a:off x="6868121" y="1517849"/>
            <a:ext cx="594122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23" name="Line 35"/>
          <p:cNvSpPr>
            <a:spLocks noChangeShapeType="1"/>
          </p:cNvSpPr>
          <p:nvPr/>
        </p:nvSpPr>
        <p:spPr bwMode="auto">
          <a:xfrm rot="5400000">
            <a:off x="6884789" y="1356718"/>
            <a:ext cx="27027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24" name="Line 36"/>
          <p:cNvSpPr>
            <a:spLocks noChangeShapeType="1"/>
          </p:cNvSpPr>
          <p:nvPr/>
        </p:nvSpPr>
        <p:spPr bwMode="auto">
          <a:xfrm>
            <a:off x="7092950" y="1815704"/>
            <a:ext cx="730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Trebuchet MSTrebuchet MS"/>
            </a:endParaRPr>
          </a:p>
        </p:txBody>
      </p: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6084888" y="2139554"/>
            <a:ext cx="1223962" cy="3715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Trebuchet MSTrebuchet MS"/>
              </a:rPr>
              <a:t>BVC </a:t>
            </a:r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1187450" y="4354116"/>
            <a:ext cx="7416800" cy="3715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Trebuchet MSTrebuchet MS"/>
              </a:rPr>
              <a:t>Nuisance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0" y="17406"/>
            <a:ext cx="8172450" cy="451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Real case illustration – Case3               </a:t>
            </a:r>
            <a:r>
              <a:rPr kumimoji="1" lang="en-US" altLang="zh-TW" sz="2400" b="1" dirty="0">
                <a:latin typeface="Trebuchet MSTrebuchet MS"/>
                <a:ea typeface="新細明體" pitchFamily="18" charset="-120"/>
              </a:rPr>
              <a:t>ADC Accuracy &amp; Purity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3059113" y="1168004"/>
            <a:ext cx="3771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400" b="1">
                <a:effectLst/>
                <a:latin typeface="Trebuchet MSTrebuchet MS"/>
                <a:ea typeface="新細明體" pitchFamily="18" charset="-120"/>
              </a:rPr>
              <a:t>Spend time</a:t>
            </a:r>
            <a:r>
              <a:rPr kumimoji="1" lang="zh-TW" altLang="en-US" sz="2400" b="1">
                <a:effectLst/>
                <a:latin typeface="Trebuchet MSTrebuchet MS"/>
                <a:ea typeface="新細明體" pitchFamily="18" charset="-120"/>
              </a:rPr>
              <a:t>：</a:t>
            </a:r>
            <a:r>
              <a:rPr kumimoji="1" lang="en-US" altLang="zh-TW" sz="2400" b="1">
                <a:effectLst/>
                <a:latin typeface="Trebuchet MSTrebuchet MS"/>
                <a:ea typeface="新細明體" pitchFamily="18" charset="-120"/>
              </a:rPr>
              <a:t>&lt;20 min.</a:t>
            </a:r>
          </a:p>
        </p:txBody>
      </p:sp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322263" y="1977629"/>
            <a:ext cx="1655762" cy="70788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 b="1" dirty="0">
                <a:effectLst/>
                <a:latin typeface="Trebuchet MSTrebuchet MS"/>
                <a:ea typeface="新細明體" pitchFamily="18" charset="-120"/>
              </a:rPr>
              <a:t>Feature scheme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11188" y="3489722"/>
            <a:ext cx="8280400" cy="402291"/>
          </a:xfrm>
          <a:prstGeom prst="rect">
            <a:avLst/>
          </a:prstGeom>
          <a:solidFill>
            <a:srgbClr val="00FFFF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rebuchet MSTrebuchet MS"/>
              </a:rPr>
              <a:t>Used pattern group, the accuracy is 97.24%</a:t>
            </a:r>
          </a:p>
        </p:txBody>
      </p:sp>
      <p:pic>
        <p:nvPicPr>
          <p:cNvPr id="5939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815704"/>
            <a:ext cx="66246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63074" y="1931677"/>
            <a:ext cx="603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Trebuchet MSTrebuchet MS"/>
              </a:rPr>
              <a:t>Thank You !!</a:t>
            </a:r>
            <a:endParaRPr lang="zh-TW" altLang="en-US" sz="4800" dirty="0">
              <a:solidFill>
                <a:srgbClr val="FF0000"/>
              </a:solidFill>
              <a:latin typeface="Trebuchet MS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0" y="0"/>
            <a:ext cx="73088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How to create an Inline ADC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466726" y="1526381"/>
            <a:ext cx="1655763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latin typeface="Trebuchet MSTrebuchet MS"/>
              </a:rPr>
              <a:t>Raw data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V="1">
            <a:off x="4500564" y="1059656"/>
            <a:ext cx="1366837" cy="64889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88" name="Line 12"/>
          <p:cNvSpPr>
            <a:spLocks noChangeShapeType="1"/>
          </p:cNvSpPr>
          <p:nvPr/>
        </p:nvSpPr>
        <p:spPr bwMode="auto">
          <a:xfrm flipV="1">
            <a:off x="4500563" y="789385"/>
            <a:ext cx="1439862" cy="864394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89" name="Line 13"/>
          <p:cNvSpPr>
            <a:spLocks noChangeShapeType="1"/>
          </p:cNvSpPr>
          <p:nvPr/>
        </p:nvSpPr>
        <p:spPr bwMode="auto">
          <a:xfrm flipV="1">
            <a:off x="4500564" y="1329928"/>
            <a:ext cx="1366837" cy="43219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0" name="Line 14"/>
          <p:cNvSpPr>
            <a:spLocks noChangeShapeType="1"/>
          </p:cNvSpPr>
          <p:nvPr/>
        </p:nvSpPr>
        <p:spPr bwMode="auto">
          <a:xfrm flipV="1">
            <a:off x="4572001" y="1653779"/>
            <a:ext cx="1223963" cy="161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4572001" y="1869282"/>
            <a:ext cx="1223963" cy="10834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2" name="Line 16"/>
          <p:cNvSpPr>
            <a:spLocks noChangeShapeType="1"/>
          </p:cNvSpPr>
          <p:nvPr/>
        </p:nvSpPr>
        <p:spPr bwMode="auto">
          <a:xfrm>
            <a:off x="4570414" y="1924050"/>
            <a:ext cx="1296987" cy="37742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3" name="Line 17"/>
          <p:cNvSpPr>
            <a:spLocks noChangeShapeType="1"/>
          </p:cNvSpPr>
          <p:nvPr/>
        </p:nvSpPr>
        <p:spPr bwMode="auto">
          <a:xfrm>
            <a:off x="4500564" y="1977629"/>
            <a:ext cx="1366837" cy="647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4" name="Line 18"/>
          <p:cNvSpPr>
            <a:spLocks noChangeShapeType="1"/>
          </p:cNvSpPr>
          <p:nvPr/>
        </p:nvSpPr>
        <p:spPr bwMode="auto">
          <a:xfrm>
            <a:off x="2051050" y="1743075"/>
            <a:ext cx="2305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2000">
              <a:latin typeface="Trebuchet MSTrebuchet MS"/>
            </a:endParaRPr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1979613" y="735806"/>
            <a:ext cx="2519362" cy="71006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Trebuchet MSTrebuchet MS"/>
              </a:rPr>
              <a:t>Classifiers 2 with </a:t>
            </a:r>
            <a:r>
              <a:rPr lang="en-US" sz="2000" b="1" dirty="0">
                <a:solidFill>
                  <a:srgbClr val="FF0000"/>
                </a:solidFill>
                <a:latin typeface="Trebuchet MSTrebuchet MS"/>
              </a:rPr>
              <a:t>all features</a:t>
            </a:r>
            <a:r>
              <a:rPr lang="en-US" sz="2000" b="1" dirty="0">
                <a:latin typeface="Trebuchet MSTrebuchet MS"/>
              </a:rPr>
              <a:t> applied</a:t>
            </a:r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5867400" y="573881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Nuisance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867400" y="844154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DOI1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5867400" y="1168004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DOI2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867400" y="1491854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DOI3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5867400" y="1815703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5867400" y="2139554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DOI5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5867400" y="2444354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DOI6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0" y="3123010"/>
            <a:ext cx="9144000" cy="1694952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600" b="1" dirty="0">
                <a:latin typeface="Trebuchet MSTrebuchet MS"/>
              </a:rPr>
              <a:t>Current </a:t>
            </a:r>
            <a:r>
              <a:rPr lang="en-US" sz="1600" b="1" dirty="0" err="1">
                <a:latin typeface="Trebuchet MSTrebuchet MS"/>
              </a:rPr>
              <a:t>binner</a:t>
            </a:r>
            <a:r>
              <a:rPr lang="en-US" sz="1600" b="1" dirty="0">
                <a:latin typeface="Trebuchet MSTrebuchet MS"/>
              </a:rPr>
              <a:t> -- Most users just used image pattern (Like classifiers 2) to do the binning. Here is the impact by using this way.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600" b="1" dirty="0">
                <a:latin typeface="Trebuchet MSTrebuchet MS"/>
              </a:rPr>
              <a:t>Time consuming – Needs to train a lot image as sampling.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600" b="1" dirty="0">
                <a:latin typeface="Trebuchet MSTrebuchet MS"/>
              </a:rPr>
              <a:t>Accuracy is bad – More DOI types, less accuracy.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600" b="1" dirty="0">
                <a:latin typeface="Trebuchet MSTrebuchet MS"/>
              </a:rPr>
              <a:t>Not applicable online – Just workable on single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0" y="0"/>
            <a:ext cx="73088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How to create an Inline ADC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4926" y="2013347"/>
            <a:ext cx="1655763" cy="3407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latin typeface="Trebuchet MSTrebuchet MS"/>
              </a:rPr>
              <a:t>Raw data</a:t>
            </a:r>
          </a:p>
        </p:txBody>
      </p:sp>
      <p:sp>
        <p:nvSpPr>
          <p:cNvPr id="564228" name="Line 4"/>
          <p:cNvSpPr>
            <a:spLocks noChangeShapeType="1"/>
          </p:cNvSpPr>
          <p:nvPr/>
        </p:nvSpPr>
        <p:spPr bwMode="auto">
          <a:xfrm flipV="1">
            <a:off x="3995738" y="1653778"/>
            <a:ext cx="360362" cy="75723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2484438" y="897731"/>
            <a:ext cx="863600" cy="129659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>
            <a:off x="1692276" y="2249091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1476376" y="1924050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Trebuchet MSTrebuchet MS"/>
              </a:rPr>
              <a:t>Feature 1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348038" y="573882"/>
            <a:ext cx="1223962" cy="52540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False or Nuisance</a:t>
            </a: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0" y="3165873"/>
            <a:ext cx="8243888" cy="1925785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400" b="1" dirty="0">
                <a:latin typeface="Trebuchet MSTrebuchet MS"/>
              </a:rPr>
              <a:t>Recommended </a:t>
            </a:r>
            <a:r>
              <a:rPr lang="en-US" sz="1400" b="1" dirty="0" err="1">
                <a:latin typeface="Trebuchet MSTrebuchet MS"/>
              </a:rPr>
              <a:t>binner</a:t>
            </a:r>
            <a:r>
              <a:rPr lang="en-US" sz="1400" b="1" dirty="0">
                <a:latin typeface="Trebuchet MSTrebuchet MS"/>
              </a:rPr>
              <a:t> -- Benefit as below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400" b="1" dirty="0">
                <a:latin typeface="Trebuchet MSTrebuchet MS"/>
              </a:rPr>
              <a:t>Time saving – Easy to find the cut line for each feature and only need to train few sampling on the end of the </a:t>
            </a:r>
            <a:r>
              <a:rPr lang="en-US" sz="1400" b="1" dirty="0" err="1">
                <a:latin typeface="Trebuchet MSTrebuchet MS"/>
              </a:rPr>
              <a:t>binner</a:t>
            </a:r>
            <a:r>
              <a:rPr lang="en-US" sz="1400" b="1" dirty="0">
                <a:latin typeface="Trebuchet MSTrebuchet MS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400" b="1" dirty="0">
                <a:latin typeface="Trebuchet MSTrebuchet MS"/>
              </a:rPr>
              <a:t>Accuracy is good – Feature is not easy to be impacted btw the variation of wafer to wafer or run to run.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  <a:defRPr/>
            </a:pPr>
            <a:r>
              <a:rPr lang="en-US" sz="1400" b="1" dirty="0">
                <a:latin typeface="Trebuchet MSTrebuchet MS"/>
              </a:rPr>
              <a:t>Applicable online – Since the accuracy is good, it is much stable to use it for production</a:t>
            </a:r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2700339" y="2356247"/>
            <a:ext cx="1152525" cy="10834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2916239" y="2139553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Feature 2</a:t>
            </a:r>
          </a:p>
        </p:txBody>
      </p:sp>
      <p:sp>
        <p:nvSpPr>
          <p:cNvPr id="564248" name="Line 24"/>
          <p:cNvSpPr>
            <a:spLocks noChangeShapeType="1"/>
          </p:cNvSpPr>
          <p:nvPr/>
        </p:nvSpPr>
        <p:spPr bwMode="auto">
          <a:xfrm>
            <a:off x="3995739" y="2464594"/>
            <a:ext cx="504825" cy="26789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49" name="Line 25"/>
          <p:cNvSpPr>
            <a:spLocks noChangeShapeType="1"/>
          </p:cNvSpPr>
          <p:nvPr/>
        </p:nvSpPr>
        <p:spPr bwMode="auto">
          <a:xfrm>
            <a:off x="4643439" y="1654969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4427539" y="1329928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Feature 3</a:t>
            </a:r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 flipV="1">
            <a:off x="5508625" y="1059657"/>
            <a:ext cx="215900" cy="540544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2" name="Line 28"/>
          <p:cNvSpPr>
            <a:spLocks noChangeShapeType="1"/>
          </p:cNvSpPr>
          <p:nvPr/>
        </p:nvSpPr>
        <p:spPr bwMode="auto">
          <a:xfrm>
            <a:off x="5508625" y="1653779"/>
            <a:ext cx="431800" cy="5357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4716464" y="2788444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4500564" y="2463403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Feature 4</a:t>
            </a:r>
          </a:p>
        </p:txBody>
      </p:sp>
      <p:sp>
        <p:nvSpPr>
          <p:cNvPr id="564255" name="Line 31"/>
          <p:cNvSpPr>
            <a:spLocks noChangeShapeType="1"/>
          </p:cNvSpPr>
          <p:nvPr/>
        </p:nvSpPr>
        <p:spPr bwMode="auto">
          <a:xfrm flipV="1">
            <a:off x="5580063" y="2571750"/>
            <a:ext cx="504825" cy="161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5580064" y="2787254"/>
            <a:ext cx="720725" cy="378619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5867401" y="1007269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5651501" y="682228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Classfier2</a:t>
            </a:r>
          </a:p>
        </p:txBody>
      </p:sp>
      <p:sp>
        <p:nvSpPr>
          <p:cNvPr id="564261" name="Line 37"/>
          <p:cNvSpPr>
            <a:spLocks noChangeShapeType="1"/>
          </p:cNvSpPr>
          <p:nvPr/>
        </p:nvSpPr>
        <p:spPr bwMode="auto">
          <a:xfrm flipV="1">
            <a:off x="6804026" y="627460"/>
            <a:ext cx="576263" cy="32504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6804025" y="1006079"/>
            <a:ext cx="647700" cy="161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6083301" y="176212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64" name="Text Box 40"/>
          <p:cNvSpPr txBox="1">
            <a:spLocks noChangeArrowheads="1"/>
          </p:cNvSpPr>
          <p:nvPr/>
        </p:nvSpPr>
        <p:spPr bwMode="auto">
          <a:xfrm>
            <a:off x="5867401" y="1437085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Classfier2</a:t>
            </a:r>
          </a:p>
        </p:txBody>
      </p:sp>
      <p:sp>
        <p:nvSpPr>
          <p:cNvPr id="564265" name="Line 41"/>
          <p:cNvSpPr>
            <a:spLocks noChangeShapeType="1"/>
          </p:cNvSpPr>
          <p:nvPr/>
        </p:nvSpPr>
        <p:spPr bwMode="auto">
          <a:xfrm flipV="1">
            <a:off x="7019926" y="1383506"/>
            <a:ext cx="576263" cy="32504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66" name="Line 42"/>
          <p:cNvSpPr>
            <a:spLocks noChangeShapeType="1"/>
          </p:cNvSpPr>
          <p:nvPr/>
        </p:nvSpPr>
        <p:spPr bwMode="auto">
          <a:xfrm>
            <a:off x="7019925" y="1762125"/>
            <a:ext cx="504825" cy="26789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>
            <a:off x="6300789" y="2575322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6084889" y="2250281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Classfier2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 flipV="1">
            <a:off x="7237413" y="2247900"/>
            <a:ext cx="430212" cy="272654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78" name="Line 54"/>
          <p:cNvSpPr>
            <a:spLocks noChangeShapeType="1"/>
          </p:cNvSpPr>
          <p:nvPr/>
        </p:nvSpPr>
        <p:spPr bwMode="auto">
          <a:xfrm>
            <a:off x="7237414" y="2574131"/>
            <a:ext cx="504825" cy="26789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6443663" y="3275410"/>
            <a:ext cx="792162" cy="16073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80" name="Text Box 56"/>
          <p:cNvSpPr txBox="1">
            <a:spLocks noChangeArrowheads="1"/>
          </p:cNvSpPr>
          <p:nvPr/>
        </p:nvSpPr>
        <p:spPr bwMode="auto">
          <a:xfrm>
            <a:off x="6372226" y="3003947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Classfier2</a:t>
            </a:r>
          </a:p>
        </p:txBody>
      </p:sp>
      <p:sp>
        <p:nvSpPr>
          <p:cNvPr id="564281" name="Line 57"/>
          <p:cNvSpPr>
            <a:spLocks noChangeShapeType="1"/>
          </p:cNvSpPr>
          <p:nvPr/>
        </p:nvSpPr>
        <p:spPr bwMode="auto">
          <a:xfrm flipV="1">
            <a:off x="7380288" y="3112294"/>
            <a:ext cx="576262" cy="32504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82" name="Line 58"/>
          <p:cNvSpPr>
            <a:spLocks noChangeShapeType="1"/>
          </p:cNvSpPr>
          <p:nvPr/>
        </p:nvSpPr>
        <p:spPr bwMode="auto">
          <a:xfrm>
            <a:off x="7380288" y="3490912"/>
            <a:ext cx="431800" cy="5238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 sz="1400">
              <a:latin typeface="Trebuchet MSTrebuchet MS"/>
            </a:endParaRPr>
          </a:p>
        </p:txBody>
      </p:sp>
      <p:sp>
        <p:nvSpPr>
          <p:cNvPr id="564283" name="Text Box 59"/>
          <p:cNvSpPr txBox="1">
            <a:spLocks noChangeArrowheads="1"/>
          </p:cNvSpPr>
          <p:nvPr/>
        </p:nvSpPr>
        <p:spPr bwMode="auto">
          <a:xfrm>
            <a:off x="7270750" y="465535"/>
            <a:ext cx="1873250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Nuisance</a:t>
            </a:r>
          </a:p>
        </p:txBody>
      </p:sp>
      <p:sp>
        <p:nvSpPr>
          <p:cNvPr id="564284" name="Text Box 60"/>
          <p:cNvSpPr txBox="1">
            <a:spLocks noChangeArrowheads="1"/>
          </p:cNvSpPr>
          <p:nvPr/>
        </p:nvSpPr>
        <p:spPr bwMode="auto">
          <a:xfrm>
            <a:off x="7451726" y="951310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DOI1</a:t>
            </a:r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7451726" y="1221582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DOI2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7524751" y="1762126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DOI3</a:t>
            </a:r>
          </a:p>
        </p:txBody>
      </p:sp>
      <p:sp>
        <p:nvSpPr>
          <p:cNvPr id="564287" name="Text Box 63"/>
          <p:cNvSpPr txBox="1">
            <a:spLocks noChangeArrowheads="1"/>
          </p:cNvSpPr>
          <p:nvPr/>
        </p:nvSpPr>
        <p:spPr bwMode="auto">
          <a:xfrm>
            <a:off x="7524751" y="2058592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DOI4</a:t>
            </a:r>
          </a:p>
        </p:txBody>
      </p:sp>
      <p:sp>
        <p:nvSpPr>
          <p:cNvPr id="564288" name="Text Box 64"/>
          <p:cNvSpPr txBox="1">
            <a:spLocks noChangeArrowheads="1"/>
          </p:cNvSpPr>
          <p:nvPr/>
        </p:nvSpPr>
        <p:spPr bwMode="auto">
          <a:xfrm>
            <a:off x="7524751" y="2597944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DOI5</a:t>
            </a:r>
          </a:p>
        </p:txBody>
      </p:sp>
      <p:sp>
        <p:nvSpPr>
          <p:cNvPr id="564289" name="Text Box 65"/>
          <p:cNvSpPr txBox="1">
            <a:spLocks noChangeArrowheads="1"/>
          </p:cNvSpPr>
          <p:nvPr/>
        </p:nvSpPr>
        <p:spPr bwMode="auto">
          <a:xfrm>
            <a:off x="7740651" y="2950369"/>
            <a:ext cx="1152525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latin typeface="Trebuchet MSTrebuchet MS"/>
              </a:rPr>
              <a:t>DOI6</a:t>
            </a:r>
          </a:p>
        </p:txBody>
      </p:sp>
      <p:sp>
        <p:nvSpPr>
          <p:cNvPr id="564290" name="Text Box 66"/>
          <p:cNvSpPr txBox="1">
            <a:spLocks noChangeArrowheads="1"/>
          </p:cNvSpPr>
          <p:nvPr/>
        </p:nvSpPr>
        <p:spPr bwMode="auto">
          <a:xfrm>
            <a:off x="7812088" y="3381376"/>
            <a:ext cx="1331912" cy="30995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latin typeface="Trebuchet MSTrebuchet MS"/>
              </a:rPr>
              <a:t>Nuisance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0" y="0"/>
            <a:ext cx="730885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flatTx/>
          </a:bodyPr>
          <a:lstStyle/>
          <a:p>
            <a:pPr>
              <a:defRPr/>
            </a:pPr>
            <a:r>
              <a:rPr kumimoji="1" lang="en-US" altLang="zh-TW" sz="2800" b="1" dirty="0">
                <a:latin typeface="Trebuchet MSTrebuchet MS"/>
                <a:ea typeface="新細明體" pitchFamily="18" charset="-120"/>
              </a:rPr>
              <a:t>ADC – It’s good?</a:t>
            </a:r>
          </a:p>
        </p:txBody>
      </p:sp>
      <p:sp>
        <p:nvSpPr>
          <p:cNvPr id="564283" name="Text Box 59"/>
          <p:cNvSpPr txBox="1">
            <a:spLocks noChangeArrowheads="1"/>
          </p:cNvSpPr>
          <p:nvPr/>
        </p:nvSpPr>
        <p:spPr bwMode="auto">
          <a:xfrm>
            <a:off x="7270750" y="465535"/>
            <a:ext cx="1873250" cy="40229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Trebuchet MS"/>
              </a:rPr>
              <a:t>Nuisance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 b="10310"/>
          <a:stretch>
            <a:fillRect/>
          </a:stretch>
        </p:blipFill>
        <p:spPr bwMode="auto">
          <a:xfrm>
            <a:off x="0" y="1168003"/>
            <a:ext cx="9144000" cy="397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 anchor="ctr">
        <a:spAutoFit/>
      </a:bodyPr>
      <a:lstStyle>
        <a:defPPr algn="l">
          <a:lnSpc>
            <a:spcPct val="80000"/>
          </a:lnSpc>
          <a:buClr>
            <a:srgbClr val="00CC00"/>
          </a:buClr>
          <a:buSzPct val="100000"/>
          <a:buFont typeface="Wingdings" pitchFamily="2" charset="2"/>
          <a:buNone/>
          <a:defRPr sz="2400" b="1" i="0" dirty="0" err="1"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59322</TotalTime>
  <Words>3072</Words>
  <Application>Microsoft Office PowerPoint</Application>
  <PresentationFormat>On-screen Show (16:9)</PresentationFormat>
  <Paragraphs>483</Paragraphs>
  <Slides>64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Default Design</vt:lpstr>
      <vt:lpstr>Worksheet</vt:lpstr>
      <vt:lpstr>Microsoft Office Word 97 - 2003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User Manual for Classifier4 (C4) </vt:lpstr>
      <vt:lpstr>Concept of Classifier4 (C4)</vt:lpstr>
      <vt:lpstr>Classifier4 Node</vt:lpstr>
      <vt:lpstr>Classifier4 Settings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Company>Hermes Microvision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Product Marketing Hermes Microvision Inc.</dc:creator>
  <cp:lastModifiedBy>chiawenlin</cp:lastModifiedBy>
  <cp:revision>3730</cp:revision>
  <dcterms:created xsi:type="dcterms:W3CDTF">2005-03-08T21:15:44Z</dcterms:created>
  <dcterms:modified xsi:type="dcterms:W3CDTF">2017-01-20T19:53:49Z</dcterms:modified>
</cp:coreProperties>
</file>