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Lst>
  <p:sldSz cy="5143500" cx="9144000"/>
  <p:notesSz cx="6858000" cy="9144000"/>
  <p:embeddedFontLst>
    <p:embeddedFont>
      <p:font typeface="Raleway"/>
      <p:regular r:id="rId95"/>
      <p:bold r:id="rId96"/>
      <p:italic r:id="rId97"/>
      <p:boldItalic r:id="rId98"/>
    </p:embeddedFont>
    <p:embeddedFont>
      <p:font typeface="Source Sans Pro"/>
      <p:regular r:id="rId99"/>
      <p:bold r:id="rId100"/>
      <p:italic r:id="rId101"/>
      <p:boldItalic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405856-04C3-4F8E-A954-C7B616165CB1}">
  <a:tblStyle styleId="{F5405856-04C3-4F8E-A954-C7B616165C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2" Type="http://schemas.openxmlformats.org/officeDocument/2006/relationships/font" Target="fonts/SourceSansPro-boldItalic.fntdata"/><Relationship Id="rId101" Type="http://schemas.openxmlformats.org/officeDocument/2006/relationships/font" Target="fonts/SourceSansPro-italic.fntdata"/><Relationship Id="rId100" Type="http://schemas.openxmlformats.org/officeDocument/2006/relationships/font" Target="fonts/SourceSansPro-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aleway-regular.fntdata"/><Relationship Id="rId94" Type="http://schemas.openxmlformats.org/officeDocument/2006/relationships/slide" Target="slides/slide88.xml"/><Relationship Id="rId97" Type="http://schemas.openxmlformats.org/officeDocument/2006/relationships/font" Target="fonts/Raleway-italic.fntdata"/><Relationship Id="rId96" Type="http://schemas.openxmlformats.org/officeDocument/2006/relationships/font" Target="fonts/Raleway-bold.fntdata"/><Relationship Id="rId11" Type="http://schemas.openxmlformats.org/officeDocument/2006/relationships/slide" Target="slides/slide5.xml"/><Relationship Id="rId99" Type="http://schemas.openxmlformats.org/officeDocument/2006/relationships/font" Target="fonts/SourceSansPro-regular.fntdata"/><Relationship Id="rId10" Type="http://schemas.openxmlformats.org/officeDocument/2006/relationships/slide" Target="slides/slide4.xml"/><Relationship Id="rId98" Type="http://schemas.openxmlformats.org/officeDocument/2006/relationships/font" Target="fonts/Raleway-bold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86d8d794f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86d8d794f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86d8d794f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86d8d794f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86d8d794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86d8d794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86d8d794f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86d8d794f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86d8d794f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86d8d794f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86d8d794f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86d8d794f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86d8d794f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86d8d794f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86d8d794f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86d8d794f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86d8d794f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86d8d794f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86d8d794f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86d8d794f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86d8d794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86d8d794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86d8d794f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c86d8d794f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86d8d794f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c86d8d794f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c86d8d794f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c86d8d794f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c86d8d794f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c86d8d794f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86d8d794f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c86d8d794f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86d8d794f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c86d8d794f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86d8d794f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c86d8d794f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c86d8d794f_0_1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c86d8d794f_0_1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c86d8d794f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c86d8d794f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c86d8d794f_0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c86d8d794f_0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86d8d794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86d8d794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c86d8d794f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c86d8d794f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86d8d794f_0_1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86d8d794f_0_1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c86d8d794f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c86d8d794f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c86d8d794f_0_1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c86d8d794f_0_1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c86d8d794f_0_1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c86d8d794f_0_1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c86d8d794f_0_1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c86d8d794f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c86d8d794f_0_1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c86d8d794f_0_1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c86d8d794f_0_1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c86d8d794f_0_1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c86d8d794f_0_1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c86d8d794f_0_1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c86d8d794f_0_1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c86d8d794f_0_1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86d8d794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86d8d794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c86d8d794f_0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c86d8d794f_0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c86d8d794f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c86d8d794f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c86d8d794f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c86d8d794f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c86d8d794f_0_1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c86d8d794f_0_1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c86d8d794f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c86d8d794f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c86d8d794f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c86d8d794f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c86d8d794f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c86d8d794f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c86d8d794f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c86d8d794f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c86d8d794f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c86d8d794f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c86d8d794f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c86d8d794f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86d8d794f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86d8d794f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c86d8d794f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c86d8d794f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c86d8d794f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c86d8d794f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c86d8d794f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c86d8d794f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c86d8d794f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c86d8d794f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c86d8d794f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c86d8d794f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c86d8d794f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c86d8d794f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c86d8d794f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c86d8d794f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c86d8d794f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c86d8d794f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c86d8d794f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c86d8d794f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c86d8d794f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c86d8d794f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86d8d794f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86d8d794f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c86d8d794f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c86d8d794f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c86d8d794f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c86d8d794f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c86d8d794f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c86d8d794f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c86d8d794f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c86d8d794f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c86d8d794f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c86d8d794f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c8a0d7f0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c8a0d7f0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c8a0d7f0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c8a0d7f0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c8a0d7f0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c8a0d7f0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c8a0d7f0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c8a0d7f0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c8a0d7f02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c8a0d7f02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86d8d794f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86d8d794f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c8a0d7f02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c8a0d7f02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c8a0d7f02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c8a0d7f02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c8a0d7f02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c8a0d7f02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c8a0d7f02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c8a0d7f02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c8a0d7f02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c8a0d7f02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c8a0d7f02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c8a0d7f02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c8a0d7f02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c8a0d7f02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c8a0d7f02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c8a0d7f02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c8a0d7f02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c8a0d7f02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c8a0d7f02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c8a0d7f02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86d8d794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86d8d794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c8a0d7f02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c8a0d7f02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c8a0d7f02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c8a0d7f02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c8a0d7f02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c8a0d7f02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c8a0d7f02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c8a0d7f02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c8a0d7f02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c8a0d7f02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c8a0d7f02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c8a0d7f02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c8a0d7f02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c8a0d7f02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c8a0d7f02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c8a0d7f02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c86d8d794f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c86d8d794f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86d8d794f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86d8d794f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 Id="rId3" Type="http://schemas.openxmlformats.org/officeDocument/2006/relationships/image" Target="../media/image5.pn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 Id="rId3" Type="http://schemas.openxmlformats.org/officeDocument/2006/relationships/image" Target="../media/image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Last Man Standing</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Natalie Gorr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193" name="Google Shape;193;p22"/>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Resume count from 4:</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4</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194" name="Google Shape;194;p22"/>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95" name="Google Shape;195;p22"/>
          <p:cNvSpPr/>
          <p:nvPr/>
        </p:nvSpPr>
        <p:spPr>
          <a:xfrm>
            <a:off x="7196175" y="16647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96" name="Google Shape;196;p22"/>
          <p:cNvSpPr/>
          <p:nvPr/>
        </p:nvSpPr>
        <p:spPr>
          <a:xfrm>
            <a:off x="3945900" y="16647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97" name="Google Shape;197;p22"/>
          <p:cNvSpPr/>
          <p:nvPr/>
        </p:nvSpPr>
        <p:spPr>
          <a:xfrm>
            <a:off x="5594625" y="4172775"/>
            <a:ext cx="626100" cy="578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98" name="Google Shape;198;p22"/>
          <p:cNvSpPr/>
          <p:nvPr/>
        </p:nvSpPr>
        <p:spPr>
          <a:xfrm>
            <a:off x="3945900" y="33521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199" name="Google Shape;199;p22"/>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2"/>
          <p:cNvCxnSpPr/>
          <p:nvPr/>
        </p:nvCxnSpPr>
        <p:spPr>
          <a:xfrm flipH="1">
            <a:off x="6266975" y="2312775"/>
            <a:ext cx="998700" cy="18465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2"/>
          <p:cNvCxnSpPr/>
          <p:nvPr/>
        </p:nvCxnSpPr>
        <p:spPr>
          <a:xfrm rot="10800000">
            <a:off x="4642325" y="3905650"/>
            <a:ext cx="753000" cy="4677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22"/>
          <p:cNvCxnSpPr/>
          <p:nvPr/>
        </p:nvCxnSpPr>
        <p:spPr>
          <a:xfrm rot="10800000">
            <a:off x="4249500" y="2319000"/>
            <a:ext cx="18900" cy="95730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22"/>
          <p:cNvCxnSpPr/>
          <p:nvPr/>
        </p:nvCxnSpPr>
        <p:spPr>
          <a:xfrm flipH="1" rot="10800000">
            <a:off x="4522360" y="1219030"/>
            <a:ext cx="994200" cy="4908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22"/>
          <p:cNvCxnSpPr/>
          <p:nvPr/>
        </p:nvCxnSpPr>
        <p:spPr>
          <a:xfrm flipH="1">
            <a:off x="6496925" y="4056350"/>
            <a:ext cx="1006500" cy="34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210" name="Google Shape;210;p23"/>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Resume count from 4:</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4</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5</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211" name="Google Shape;211;p23"/>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12" name="Google Shape;212;p23"/>
          <p:cNvSpPr/>
          <p:nvPr/>
        </p:nvSpPr>
        <p:spPr>
          <a:xfrm>
            <a:off x="7196175" y="16647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13" name="Google Shape;213;p23"/>
          <p:cNvSpPr/>
          <p:nvPr/>
        </p:nvSpPr>
        <p:spPr>
          <a:xfrm>
            <a:off x="3945900" y="16647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214" name="Google Shape;214;p23"/>
          <p:cNvSpPr/>
          <p:nvPr/>
        </p:nvSpPr>
        <p:spPr>
          <a:xfrm>
            <a:off x="5594625" y="417277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15" name="Google Shape;215;p23"/>
          <p:cNvSpPr/>
          <p:nvPr/>
        </p:nvSpPr>
        <p:spPr>
          <a:xfrm>
            <a:off x="3945900" y="3352150"/>
            <a:ext cx="626100" cy="578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216" name="Google Shape;216;p23"/>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3"/>
          <p:cNvCxnSpPr/>
          <p:nvPr/>
        </p:nvCxnSpPr>
        <p:spPr>
          <a:xfrm flipH="1">
            <a:off x="6266975" y="2312775"/>
            <a:ext cx="998700" cy="18465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3"/>
          <p:cNvCxnSpPr/>
          <p:nvPr/>
        </p:nvCxnSpPr>
        <p:spPr>
          <a:xfrm rot="10800000">
            <a:off x="4642325" y="3905650"/>
            <a:ext cx="753000" cy="4677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23"/>
          <p:cNvCxnSpPr/>
          <p:nvPr/>
        </p:nvCxnSpPr>
        <p:spPr>
          <a:xfrm rot="10800000">
            <a:off x="4249500" y="2319000"/>
            <a:ext cx="18900" cy="9573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23"/>
          <p:cNvCxnSpPr/>
          <p:nvPr/>
        </p:nvCxnSpPr>
        <p:spPr>
          <a:xfrm flipH="1" rot="10800000">
            <a:off x="4522360" y="1219030"/>
            <a:ext cx="994200" cy="4908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23"/>
          <p:cNvCxnSpPr/>
          <p:nvPr/>
        </p:nvCxnSpPr>
        <p:spPr>
          <a:xfrm>
            <a:off x="3436700" y="2637700"/>
            <a:ext cx="421200" cy="69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227" name="Google Shape;227;p24"/>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Resume count from 4:</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4</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5</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Kill 6</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228" name="Google Shape;228;p24"/>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29" name="Google Shape;229;p24"/>
          <p:cNvSpPr/>
          <p:nvPr/>
        </p:nvSpPr>
        <p:spPr>
          <a:xfrm>
            <a:off x="7196175" y="16647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30" name="Google Shape;230;p24"/>
          <p:cNvSpPr/>
          <p:nvPr/>
        </p:nvSpPr>
        <p:spPr>
          <a:xfrm>
            <a:off x="3945900" y="1664750"/>
            <a:ext cx="626100" cy="578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231" name="Google Shape;231;p24"/>
          <p:cNvSpPr/>
          <p:nvPr/>
        </p:nvSpPr>
        <p:spPr>
          <a:xfrm>
            <a:off x="5594625" y="417277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32" name="Google Shape;232;p24"/>
          <p:cNvSpPr/>
          <p:nvPr/>
        </p:nvSpPr>
        <p:spPr>
          <a:xfrm>
            <a:off x="3945900" y="33521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233" name="Google Shape;233;p24"/>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24"/>
          <p:cNvCxnSpPr/>
          <p:nvPr/>
        </p:nvCxnSpPr>
        <p:spPr>
          <a:xfrm flipH="1">
            <a:off x="6266975" y="2312775"/>
            <a:ext cx="998700" cy="18465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24"/>
          <p:cNvCxnSpPr/>
          <p:nvPr/>
        </p:nvCxnSpPr>
        <p:spPr>
          <a:xfrm rot="10800000">
            <a:off x="4642325" y="3905650"/>
            <a:ext cx="753000" cy="46770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24"/>
          <p:cNvCxnSpPr/>
          <p:nvPr/>
        </p:nvCxnSpPr>
        <p:spPr>
          <a:xfrm rot="10800000">
            <a:off x="4249500" y="2319000"/>
            <a:ext cx="18900" cy="9573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24"/>
          <p:cNvCxnSpPr/>
          <p:nvPr/>
        </p:nvCxnSpPr>
        <p:spPr>
          <a:xfrm flipH="1" rot="10800000">
            <a:off x="4522360" y="1219030"/>
            <a:ext cx="994200" cy="4908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4"/>
          <p:cNvCxnSpPr/>
          <p:nvPr/>
        </p:nvCxnSpPr>
        <p:spPr>
          <a:xfrm>
            <a:off x="3326825" y="862450"/>
            <a:ext cx="578400" cy="681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244" name="Google Shape;244;p25"/>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Remove 6 from the circle</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245" name="Google Shape;245;p25"/>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46" name="Google Shape;246;p25"/>
          <p:cNvSpPr/>
          <p:nvPr/>
        </p:nvSpPr>
        <p:spPr>
          <a:xfrm>
            <a:off x="7196175" y="16647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47" name="Google Shape;247;p25"/>
          <p:cNvSpPr/>
          <p:nvPr/>
        </p:nvSpPr>
        <p:spPr>
          <a:xfrm>
            <a:off x="5594625" y="417277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48" name="Google Shape;248;p25"/>
          <p:cNvSpPr/>
          <p:nvPr/>
        </p:nvSpPr>
        <p:spPr>
          <a:xfrm>
            <a:off x="3945900" y="33521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249" name="Google Shape;249;p25"/>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250" name="Google Shape;250;p25"/>
          <p:cNvCxnSpPr/>
          <p:nvPr/>
        </p:nvCxnSpPr>
        <p:spPr>
          <a:xfrm flipH="1">
            <a:off x="6266975" y="2312775"/>
            <a:ext cx="998700" cy="1846500"/>
          </a:xfrm>
          <a:prstGeom prst="straightConnector1">
            <a:avLst/>
          </a:prstGeom>
          <a:noFill/>
          <a:ln cap="flat" cmpd="sng" w="9525">
            <a:solidFill>
              <a:schemeClr val="dk2"/>
            </a:solidFill>
            <a:prstDash val="solid"/>
            <a:round/>
            <a:headEnd len="med" w="med" type="none"/>
            <a:tailEnd len="med" w="med" type="triangle"/>
          </a:ln>
        </p:spPr>
      </p:cxnSp>
      <p:cxnSp>
        <p:nvCxnSpPr>
          <p:cNvPr id="251" name="Google Shape;251;p25"/>
          <p:cNvCxnSpPr/>
          <p:nvPr/>
        </p:nvCxnSpPr>
        <p:spPr>
          <a:xfrm rot="10800000">
            <a:off x="4642325" y="3905650"/>
            <a:ext cx="753000" cy="467700"/>
          </a:xfrm>
          <a:prstGeom prst="straightConnector1">
            <a:avLst/>
          </a:prstGeom>
          <a:noFill/>
          <a:ln cap="flat" cmpd="sng" w="9525">
            <a:solidFill>
              <a:schemeClr val="dk2"/>
            </a:solidFill>
            <a:prstDash val="solid"/>
            <a:round/>
            <a:headEnd len="med" w="med" type="none"/>
            <a:tailEnd len="med" w="med" type="triangle"/>
          </a:ln>
        </p:spPr>
      </p:cxnSp>
      <p:cxnSp>
        <p:nvCxnSpPr>
          <p:cNvPr id="252" name="Google Shape;252;p25"/>
          <p:cNvCxnSpPr/>
          <p:nvPr/>
        </p:nvCxnSpPr>
        <p:spPr>
          <a:xfrm flipH="1" rot="10800000">
            <a:off x="4459725" y="1522438"/>
            <a:ext cx="1134900" cy="180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258" name="Google Shape;258;p26"/>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Restart the count from 1:</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1</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259" name="Google Shape;259;p26"/>
          <p:cNvSpPr/>
          <p:nvPr/>
        </p:nvSpPr>
        <p:spPr>
          <a:xfrm>
            <a:off x="5594625" y="917925"/>
            <a:ext cx="626100" cy="578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60" name="Google Shape;260;p26"/>
          <p:cNvSpPr/>
          <p:nvPr/>
        </p:nvSpPr>
        <p:spPr>
          <a:xfrm>
            <a:off x="7196175" y="16647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61" name="Google Shape;261;p26"/>
          <p:cNvSpPr/>
          <p:nvPr/>
        </p:nvSpPr>
        <p:spPr>
          <a:xfrm>
            <a:off x="5594625" y="417277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62" name="Google Shape;262;p26"/>
          <p:cNvSpPr/>
          <p:nvPr/>
        </p:nvSpPr>
        <p:spPr>
          <a:xfrm>
            <a:off x="3945900" y="33521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263" name="Google Shape;263;p26"/>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p26"/>
          <p:cNvCxnSpPr/>
          <p:nvPr/>
        </p:nvCxnSpPr>
        <p:spPr>
          <a:xfrm flipH="1">
            <a:off x="6266975" y="2312775"/>
            <a:ext cx="998700" cy="1846500"/>
          </a:xfrm>
          <a:prstGeom prst="straightConnector1">
            <a:avLst/>
          </a:prstGeom>
          <a:noFill/>
          <a:ln cap="flat" cmpd="sng" w="9525">
            <a:solidFill>
              <a:schemeClr val="dk2"/>
            </a:solidFill>
            <a:prstDash val="solid"/>
            <a:round/>
            <a:headEnd len="med" w="med" type="none"/>
            <a:tailEnd len="med" w="med" type="triangle"/>
          </a:ln>
        </p:spPr>
      </p:cxnSp>
      <p:cxnSp>
        <p:nvCxnSpPr>
          <p:cNvPr id="265" name="Google Shape;265;p26"/>
          <p:cNvCxnSpPr/>
          <p:nvPr/>
        </p:nvCxnSpPr>
        <p:spPr>
          <a:xfrm rot="10800000">
            <a:off x="4642325" y="3905650"/>
            <a:ext cx="753000" cy="467700"/>
          </a:xfrm>
          <a:prstGeom prst="straightConnector1">
            <a:avLst/>
          </a:prstGeom>
          <a:noFill/>
          <a:ln cap="flat" cmpd="sng" w="9525">
            <a:solidFill>
              <a:schemeClr val="dk2"/>
            </a:solidFill>
            <a:prstDash val="solid"/>
            <a:round/>
            <a:headEnd len="med" w="med" type="none"/>
            <a:tailEnd len="med" w="med" type="triangle"/>
          </a:ln>
        </p:spPr>
      </p:cxnSp>
      <p:cxnSp>
        <p:nvCxnSpPr>
          <p:cNvPr id="266" name="Google Shape;266;p26"/>
          <p:cNvCxnSpPr/>
          <p:nvPr/>
        </p:nvCxnSpPr>
        <p:spPr>
          <a:xfrm flipH="1" rot="10800000">
            <a:off x="4459725" y="1522438"/>
            <a:ext cx="1134900" cy="180360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26"/>
          <p:cNvCxnSpPr/>
          <p:nvPr/>
        </p:nvCxnSpPr>
        <p:spPr>
          <a:xfrm>
            <a:off x="5926300" y="157100"/>
            <a:ext cx="15900" cy="58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273" name="Google Shape;273;p27"/>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Restart the count from 1:</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1</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2</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274" name="Google Shape;274;p27"/>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75" name="Google Shape;275;p27"/>
          <p:cNvSpPr/>
          <p:nvPr/>
        </p:nvSpPr>
        <p:spPr>
          <a:xfrm>
            <a:off x="7196175" y="1664750"/>
            <a:ext cx="626100" cy="578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76" name="Google Shape;276;p27"/>
          <p:cNvSpPr/>
          <p:nvPr/>
        </p:nvSpPr>
        <p:spPr>
          <a:xfrm>
            <a:off x="5594625" y="417277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77" name="Google Shape;277;p27"/>
          <p:cNvSpPr/>
          <p:nvPr/>
        </p:nvSpPr>
        <p:spPr>
          <a:xfrm>
            <a:off x="3945900" y="33521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278" name="Google Shape;278;p27"/>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279" name="Google Shape;279;p27"/>
          <p:cNvCxnSpPr/>
          <p:nvPr/>
        </p:nvCxnSpPr>
        <p:spPr>
          <a:xfrm flipH="1">
            <a:off x="6266975" y="2312775"/>
            <a:ext cx="998700" cy="1846500"/>
          </a:xfrm>
          <a:prstGeom prst="straightConnector1">
            <a:avLst/>
          </a:prstGeom>
          <a:noFill/>
          <a:ln cap="flat" cmpd="sng" w="9525">
            <a:solidFill>
              <a:schemeClr val="dk2"/>
            </a:solidFill>
            <a:prstDash val="solid"/>
            <a:round/>
            <a:headEnd len="med" w="med" type="none"/>
            <a:tailEnd len="med" w="med" type="triangle"/>
          </a:ln>
        </p:spPr>
      </p:cxnSp>
      <p:cxnSp>
        <p:nvCxnSpPr>
          <p:cNvPr id="280" name="Google Shape;280;p27"/>
          <p:cNvCxnSpPr/>
          <p:nvPr/>
        </p:nvCxnSpPr>
        <p:spPr>
          <a:xfrm rot="10800000">
            <a:off x="4642325" y="3905650"/>
            <a:ext cx="753000" cy="467700"/>
          </a:xfrm>
          <a:prstGeom prst="straightConnector1">
            <a:avLst/>
          </a:prstGeom>
          <a:noFill/>
          <a:ln cap="flat" cmpd="sng" w="9525">
            <a:solidFill>
              <a:schemeClr val="dk2"/>
            </a:solidFill>
            <a:prstDash val="solid"/>
            <a:round/>
            <a:headEnd len="med" w="med" type="none"/>
            <a:tailEnd len="med" w="med" type="triangle"/>
          </a:ln>
        </p:spPr>
      </p:cxnSp>
      <p:cxnSp>
        <p:nvCxnSpPr>
          <p:cNvPr id="281" name="Google Shape;281;p27"/>
          <p:cNvCxnSpPr/>
          <p:nvPr/>
        </p:nvCxnSpPr>
        <p:spPr>
          <a:xfrm flipH="1" rot="10800000">
            <a:off x="4459725" y="1522438"/>
            <a:ext cx="1134900" cy="180360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27"/>
          <p:cNvCxnSpPr/>
          <p:nvPr/>
        </p:nvCxnSpPr>
        <p:spPr>
          <a:xfrm>
            <a:off x="7501275" y="822800"/>
            <a:ext cx="15900" cy="58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288" name="Google Shape;288;p28"/>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Restart the count from 1:</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1</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2</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Kill 4</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289" name="Google Shape;289;p28"/>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90" name="Google Shape;290;p28"/>
          <p:cNvSpPr/>
          <p:nvPr/>
        </p:nvSpPr>
        <p:spPr>
          <a:xfrm>
            <a:off x="7196175" y="16647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91" name="Google Shape;291;p28"/>
          <p:cNvSpPr/>
          <p:nvPr/>
        </p:nvSpPr>
        <p:spPr>
          <a:xfrm>
            <a:off x="5594625" y="4172775"/>
            <a:ext cx="626100" cy="578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92" name="Google Shape;292;p28"/>
          <p:cNvSpPr/>
          <p:nvPr/>
        </p:nvSpPr>
        <p:spPr>
          <a:xfrm>
            <a:off x="3945900" y="33521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293" name="Google Shape;293;p28"/>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28"/>
          <p:cNvCxnSpPr/>
          <p:nvPr/>
        </p:nvCxnSpPr>
        <p:spPr>
          <a:xfrm flipH="1">
            <a:off x="6266975" y="2312775"/>
            <a:ext cx="998700" cy="18465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28"/>
          <p:cNvCxnSpPr/>
          <p:nvPr/>
        </p:nvCxnSpPr>
        <p:spPr>
          <a:xfrm rot="10800000">
            <a:off x="4642325" y="3905650"/>
            <a:ext cx="753000" cy="467700"/>
          </a:xfrm>
          <a:prstGeom prst="straightConnector1">
            <a:avLst/>
          </a:prstGeom>
          <a:noFill/>
          <a:ln cap="flat" cmpd="sng" w="9525">
            <a:solidFill>
              <a:schemeClr val="dk2"/>
            </a:solidFill>
            <a:prstDash val="solid"/>
            <a:round/>
            <a:headEnd len="med" w="med" type="none"/>
            <a:tailEnd len="med" w="med" type="triangle"/>
          </a:ln>
        </p:spPr>
      </p:cxnSp>
      <p:cxnSp>
        <p:nvCxnSpPr>
          <p:cNvPr id="296" name="Google Shape;296;p28"/>
          <p:cNvCxnSpPr/>
          <p:nvPr/>
        </p:nvCxnSpPr>
        <p:spPr>
          <a:xfrm flipH="1" rot="10800000">
            <a:off x="4459725" y="1522438"/>
            <a:ext cx="1134900" cy="1803600"/>
          </a:xfrm>
          <a:prstGeom prst="straightConnector1">
            <a:avLst/>
          </a:prstGeom>
          <a:noFill/>
          <a:ln cap="flat" cmpd="sng" w="9525">
            <a:solidFill>
              <a:schemeClr val="dk2"/>
            </a:solidFill>
            <a:prstDash val="solid"/>
            <a:round/>
            <a:headEnd len="med" w="med" type="none"/>
            <a:tailEnd len="med" w="med" type="triangle"/>
          </a:ln>
        </p:spPr>
      </p:cxnSp>
      <p:cxnSp>
        <p:nvCxnSpPr>
          <p:cNvPr id="297" name="Google Shape;297;p28"/>
          <p:cNvCxnSpPr/>
          <p:nvPr/>
        </p:nvCxnSpPr>
        <p:spPr>
          <a:xfrm flipH="1">
            <a:off x="6457225" y="4024625"/>
            <a:ext cx="1077900" cy="48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9"/>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303" name="Google Shape;303;p29"/>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Remove 4 from the circle</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304" name="Google Shape;304;p29"/>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05" name="Google Shape;305;p29"/>
          <p:cNvSpPr/>
          <p:nvPr/>
        </p:nvSpPr>
        <p:spPr>
          <a:xfrm>
            <a:off x="7196175" y="16647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06" name="Google Shape;306;p29"/>
          <p:cNvSpPr/>
          <p:nvPr/>
        </p:nvSpPr>
        <p:spPr>
          <a:xfrm>
            <a:off x="3945900" y="33521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307" name="Google Shape;307;p29"/>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29"/>
          <p:cNvCxnSpPr/>
          <p:nvPr/>
        </p:nvCxnSpPr>
        <p:spPr>
          <a:xfrm flipH="1">
            <a:off x="4745375" y="2312775"/>
            <a:ext cx="2520300" cy="1363200"/>
          </a:xfrm>
          <a:prstGeom prst="straightConnector1">
            <a:avLst/>
          </a:prstGeom>
          <a:noFill/>
          <a:ln cap="flat" cmpd="sng" w="9525">
            <a:solidFill>
              <a:schemeClr val="dk2"/>
            </a:solidFill>
            <a:prstDash val="solid"/>
            <a:round/>
            <a:headEnd len="med" w="med" type="none"/>
            <a:tailEnd len="med" w="med" type="triangle"/>
          </a:ln>
        </p:spPr>
      </p:cxnSp>
      <p:cxnSp>
        <p:nvCxnSpPr>
          <p:cNvPr id="309" name="Google Shape;309;p29"/>
          <p:cNvCxnSpPr/>
          <p:nvPr/>
        </p:nvCxnSpPr>
        <p:spPr>
          <a:xfrm flipH="1" rot="10800000">
            <a:off x="4459725" y="1522438"/>
            <a:ext cx="1134900" cy="180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0"/>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315" name="Google Shape;315;p30"/>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Restart </a:t>
            </a:r>
            <a:r>
              <a:rPr lang="en" sz="1700">
                <a:solidFill>
                  <a:schemeClr val="dk2"/>
                </a:solidFill>
              </a:rPr>
              <a:t>count</a:t>
            </a:r>
            <a:r>
              <a:rPr lang="en" sz="1700">
                <a:solidFill>
                  <a:schemeClr val="dk2"/>
                </a:solidFill>
              </a:rPr>
              <a:t> from 5:</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5</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316" name="Google Shape;316;p30"/>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17" name="Google Shape;317;p30"/>
          <p:cNvSpPr/>
          <p:nvPr/>
        </p:nvSpPr>
        <p:spPr>
          <a:xfrm>
            <a:off x="7196175" y="16647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18" name="Google Shape;318;p30"/>
          <p:cNvSpPr/>
          <p:nvPr/>
        </p:nvSpPr>
        <p:spPr>
          <a:xfrm>
            <a:off x="3945900" y="3352150"/>
            <a:ext cx="626100" cy="578400"/>
          </a:xfrm>
          <a:prstGeom prst="ellipse">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319" name="Google Shape;319;p30"/>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30"/>
          <p:cNvCxnSpPr/>
          <p:nvPr/>
        </p:nvCxnSpPr>
        <p:spPr>
          <a:xfrm flipH="1">
            <a:off x="4745375" y="2312775"/>
            <a:ext cx="2520300" cy="13632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30"/>
          <p:cNvCxnSpPr/>
          <p:nvPr/>
        </p:nvCxnSpPr>
        <p:spPr>
          <a:xfrm flipH="1" rot="10800000">
            <a:off x="4459725" y="1522438"/>
            <a:ext cx="1134900" cy="18036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30"/>
          <p:cNvCxnSpPr/>
          <p:nvPr/>
        </p:nvCxnSpPr>
        <p:spPr>
          <a:xfrm>
            <a:off x="2470900" y="3675975"/>
            <a:ext cx="1275900" cy="71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1"/>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328" name="Google Shape;328;p31"/>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Restart count from 5:</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5</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1</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329" name="Google Shape;329;p31"/>
          <p:cNvSpPr/>
          <p:nvPr/>
        </p:nvSpPr>
        <p:spPr>
          <a:xfrm>
            <a:off x="5594625" y="917925"/>
            <a:ext cx="626100" cy="578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30" name="Google Shape;330;p31"/>
          <p:cNvSpPr/>
          <p:nvPr/>
        </p:nvSpPr>
        <p:spPr>
          <a:xfrm>
            <a:off x="7196175" y="16647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31" name="Google Shape;331;p31"/>
          <p:cNvSpPr/>
          <p:nvPr/>
        </p:nvSpPr>
        <p:spPr>
          <a:xfrm>
            <a:off x="3945900" y="3352150"/>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332" name="Google Shape;332;p31"/>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31"/>
          <p:cNvCxnSpPr/>
          <p:nvPr/>
        </p:nvCxnSpPr>
        <p:spPr>
          <a:xfrm flipH="1">
            <a:off x="4745375" y="2312775"/>
            <a:ext cx="2520300" cy="13632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31"/>
          <p:cNvCxnSpPr/>
          <p:nvPr/>
        </p:nvCxnSpPr>
        <p:spPr>
          <a:xfrm flipH="1" rot="10800000">
            <a:off x="4459725" y="1522438"/>
            <a:ext cx="1134900" cy="18036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31"/>
          <p:cNvCxnSpPr/>
          <p:nvPr/>
        </p:nvCxnSpPr>
        <p:spPr>
          <a:xfrm>
            <a:off x="5926300" y="157100"/>
            <a:ext cx="15900" cy="58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Man Standing Problem</a:t>
            </a:r>
            <a:endParaRPr/>
          </a:p>
        </p:txBody>
      </p:sp>
      <p:sp>
        <p:nvSpPr>
          <p:cNvPr id="65" name="Google Shape;65;p14"/>
          <p:cNvSpPr txBox="1"/>
          <p:nvPr>
            <p:ph idx="1" type="body"/>
          </p:nvPr>
        </p:nvSpPr>
        <p:spPr>
          <a:xfrm>
            <a:off x="311700" y="1620075"/>
            <a:ext cx="8681700" cy="298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There are n people standing in a circle waiting to be executed. Starting from the first man, k−1 people are skipped and the k-th man is executed. Then again, k − 1 people are skipped and the k-th man is executed. The elimination proceeds around the circle (which is becoming smaller and smaller as the executed people are removed), until only the last man remains. You are given number of people standing in the circle, and number k. You must find the number of last man, who standing in the circle.</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 n (0 &lt; n ≤ 106) and k (0 &lt; k ≤ 109).</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341" name="Google Shape;341;p32"/>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Restart count from 5:</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5</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1</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Kill 2</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342" name="Google Shape;342;p32"/>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43" name="Google Shape;343;p32"/>
          <p:cNvSpPr/>
          <p:nvPr/>
        </p:nvSpPr>
        <p:spPr>
          <a:xfrm>
            <a:off x="7196175" y="1664750"/>
            <a:ext cx="626100" cy="578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44" name="Google Shape;344;p32"/>
          <p:cNvSpPr/>
          <p:nvPr/>
        </p:nvSpPr>
        <p:spPr>
          <a:xfrm>
            <a:off x="3945900" y="3352150"/>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345" name="Google Shape;345;p32"/>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32"/>
          <p:cNvCxnSpPr/>
          <p:nvPr/>
        </p:nvCxnSpPr>
        <p:spPr>
          <a:xfrm flipH="1">
            <a:off x="4745375" y="2312775"/>
            <a:ext cx="2520300" cy="136320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p32"/>
          <p:cNvCxnSpPr/>
          <p:nvPr/>
        </p:nvCxnSpPr>
        <p:spPr>
          <a:xfrm flipH="1" rot="10800000">
            <a:off x="4459725" y="1522438"/>
            <a:ext cx="1134900" cy="1803600"/>
          </a:xfrm>
          <a:prstGeom prst="straightConnector1">
            <a:avLst/>
          </a:prstGeom>
          <a:noFill/>
          <a:ln cap="flat" cmpd="sng" w="9525">
            <a:solidFill>
              <a:schemeClr val="dk2"/>
            </a:solidFill>
            <a:prstDash val="solid"/>
            <a:round/>
            <a:headEnd len="med" w="med" type="none"/>
            <a:tailEnd len="med" w="med" type="triangle"/>
          </a:ln>
        </p:spPr>
      </p:cxnSp>
      <p:cxnSp>
        <p:nvCxnSpPr>
          <p:cNvPr id="348" name="Google Shape;348;p32"/>
          <p:cNvCxnSpPr/>
          <p:nvPr/>
        </p:nvCxnSpPr>
        <p:spPr>
          <a:xfrm>
            <a:off x="7501275" y="814900"/>
            <a:ext cx="15900" cy="58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3"/>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354" name="Google Shape;354;p33"/>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Remove 2 from the circle</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355" name="Google Shape;355;p33"/>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56" name="Google Shape;356;p33"/>
          <p:cNvSpPr/>
          <p:nvPr/>
        </p:nvSpPr>
        <p:spPr>
          <a:xfrm>
            <a:off x="3945900" y="3352150"/>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357" name="Google Shape;357;p33"/>
          <p:cNvCxnSpPr/>
          <p:nvPr/>
        </p:nvCxnSpPr>
        <p:spPr>
          <a:xfrm flipH="1">
            <a:off x="4745275" y="1678775"/>
            <a:ext cx="1299900" cy="1997100"/>
          </a:xfrm>
          <a:prstGeom prst="straightConnector1">
            <a:avLst/>
          </a:prstGeom>
          <a:noFill/>
          <a:ln cap="flat" cmpd="sng" w="9525">
            <a:solidFill>
              <a:schemeClr val="dk2"/>
            </a:solidFill>
            <a:prstDash val="solid"/>
            <a:round/>
            <a:headEnd len="med" w="med" type="none"/>
            <a:tailEnd len="med" w="med" type="triangle"/>
          </a:ln>
        </p:spPr>
      </p:cxnSp>
      <p:cxnSp>
        <p:nvCxnSpPr>
          <p:cNvPr id="358" name="Google Shape;358;p33"/>
          <p:cNvCxnSpPr/>
          <p:nvPr/>
        </p:nvCxnSpPr>
        <p:spPr>
          <a:xfrm flipH="1" rot="10800000">
            <a:off x="4459725" y="1522438"/>
            <a:ext cx="1134900" cy="180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4"/>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364" name="Google Shape;364;p34"/>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Restart count from 5:</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5</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365" name="Google Shape;365;p34"/>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66" name="Google Shape;366;p34"/>
          <p:cNvSpPr/>
          <p:nvPr/>
        </p:nvSpPr>
        <p:spPr>
          <a:xfrm>
            <a:off x="3945900" y="3352150"/>
            <a:ext cx="626100" cy="578400"/>
          </a:xfrm>
          <a:prstGeom prst="ellipse">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367" name="Google Shape;367;p34"/>
          <p:cNvCxnSpPr/>
          <p:nvPr/>
        </p:nvCxnSpPr>
        <p:spPr>
          <a:xfrm flipH="1">
            <a:off x="4745275" y="1678775"/>
            <a:ext cx="1299900" cy="1997100"/>
          </a:xfrm>
          <a:prstGeom prst="straightConnector1">
            <a:avLst/>
          </a:prstGeom>
          <a:noFill/>
          <a:ln cap="flat" cmpd="sng" w="9525">
            <a:solidFill>
              <a:schemeClr val="dk2"/>
            </a:solidFill>
            <a:prstDash val="solid"/>
            <a:round/>
            <a:headEnd len="med" w="med" type="none"/>
            <a:tailEnd len="med" w="med" type="triangle"/>
          </a:ln>
        </p:spPr>
      </p:cxnSp>
      <p:cxnSp>
        <p:nvCxnSpPr>
          <p:cNvPr id="368" name="Google Shape;368;p34"/>
          <p:cNvCxnSpPr/>
          <p:nvPr/>
        </p:nvCxnSpPr>
        <p:spPr>
          <a:xfrm flipH="1" rot="10800000">
            <a:off x="4459725" y="1522438"/>
            <a:ext cx="1134900" cy="1803600"/>
          </a:xfrm>
          <a:prstGeom prst="straightConnector1">
            <a:avLst/>
          </a:prstGeom>
          <a:noFill/>
          <a:ln cap="flat" cmpd="sng" w="9525">
            <a:solidFill>
              <a:schemeClr val="dk2"/>
            </a:solidFill>
            <a:prstDash val="solid"/>
            <a:round/>
            <a:headEnd len="med" w="med" type="none"/>
            <a:tailEnd len="med" w="med" type="triangle"/>
          </a:ln>
        </p:spPr>
      </p:cxnSp>
      <p:cxnSp>
        <p:nvCxnSpPr>
          <p:cNvPr id="369" name="Google Shape;369;p34"/>
          <p:cNvCxnSpPr/>
          <p:nvPr/>
        </p:nvCxnSpPr>
        <p:spPr>
          <a:xfrm>
            <a:off x="3493250" y="2701125"/>
            <a:ext cx="468600" cy="57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5"/>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375" name="Google Shape;375;p35"/>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Restart count from 5:</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5</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1</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376" name="Google Shape;376;p35"/>
          <p:cNvSpPr/>
          <p:nvPr/>
        </p:nvSpPr>
        <p:spPr>
          <a:xfrm>
            <a:off x="5594625" y="917925"/>
            <a:ext cx="626100" cy="578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77" name="Google Shape;377;p35"/>
          <p:cNvSpPr/>
          <p:nvPr/>
        </p:nvSpPr>
        <p:spPr>
          <a:xfrm>
            <a:off x="3945900" y="3352150"/>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378" name="Google Shape;378;p35"/>
          <p:cNvCxnSpPr/>
          <p:nvPr/>
        </p:nvCxnSpPr>
        <p:spPr>
          <a:xfrm flipH="1">
            <a:off x="4745275" y="1678775"/>
            <a:ext cx="1299900" cy="199710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35"/>
          <p:cNvCxnSpPr/>
          <p:nvPr/>
        </p:nvCxnSpPr>
        <p:spPr>
          <a:xfrm flipH="1" rot="10800000">
            <a:off x="4459725" y="1522438"/>
            <a:ext cx="1134900" cy="180360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35"/>
          <p:cNvCxnSpPr/>
          <p:nvPr/>
        </p:nvCxnSpPr>
        <p:spPr>
          <a:xfrm>
            <a:off x="5926300" y="157100"/>
            <a:ext cx="15900" cy="58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6"/>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386" name="Google Shape;386;p36"/>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Restart count from 5:</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5</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1</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Kill 5</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387" name="Google Shape;387;p36"/>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88" name="Google Shape;388;p36"/>
          <p:cNvSpPr/>
          <p:nvPr/>
        </p:nvSpPr>
        <p:spPr>
          <a:xfrm>
            <a:off x="3945900" y="3352150"/>
            <a:ext cx="626100" cy="578400"/>
          </a:xfrm>
          <a:prstGeom prst="ellipse">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389" name="Google Shape;389;p36"/>
          <p:cNvCxnSpPr/>
          <p:nvPr/>
        </p:nvCxnSpPr>
        <p:spPr>
          <a:xfrm flipH="1">
            <a:off x="4745275" y="1678775"/>
            <a:ext cx="1299900" cy="1997100"/>
          </a:xfrm>
          <a:prstGeom prst="straightConnector1">
            <a:avLst/>
          </a:prstGeom>
          <a:noFill/>
          <a:ln cap="flat" cmpd="sng" w="9525">
            <a:solidFill>
              <a:schemeClr val="dk2"/>
            </a:solidFill>
            <a:prstDash val="solid"/>
            <a:round/>
            <a:headEnd len="med" w="med" type="none"/>
            <a:tailEnd len="med" w="med" type="triangle"/>
          </a:ln>
        </p:spPr>
      </p:cxnSp>
      <p:cxnSp>
        <p:nvCxnSpPr>
          <p:cNvPr id="390" name="Google Shape;390;p36"/>
          <p:cNvCxnSpPr/>
          <p:nvPr/>
        </p:nvCxnSpPr>
        <p:spPr>
          <a:xfrm flipH="1" rot="10800000">
            <a:off x="4459725" y="1522438"/>
            <a:ext cx="1134900" cy="1803600"/>
          </a:xfrm>
          <a:prstGeom prst="straightConnector1">
            <a:avLst/>
          </a:prstGeom>
          <a:noFill/>
          <a:ln cap="flat" cmpd="sng" w="9525">
            <a:solidFill>
              <a:schemeClr val="dk2"/>
            </a:solidFill>
            <a:prstDash val="solid"/>
            <a:round/>
            <a:headEnd len="med" w="med" type="none"/>
            <a:tailEnd len="med" w="med" type="triangle"/>
          </a:ln>
        </p:spPr>
      </p:cxnSp>
      <p:cxnSp>
        <p:nvCxnSpPr>
          <p:cNvPr id="391" name="Google Shape;391;p36"/>
          <p:cNvCxnSpPr/>
          <p:nvPr/>
        </p:nvCxnSpPr>
        <p:spPr>
          <a:xfrm>
            <a:off x="4079725" y="2571750"/>
            <a:ext cx="15900" cy="58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7"/>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397" name="Google Shape;397;p37"/>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Remove 5 from the circle</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398" name="Google Shape;398;p37"/>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8"/>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404" name="Google Shape;404;p38"/>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Last man </a:t>
            </a:r>
            <a:r>
              <a:rPr lang="en" sz="1700">
                <a:solidFill>
                  <a:schemeClr val="dk2"/>
                </a:solidFill>
              </a:rPr>
              <a:t>standing</a:t>
            </a:r>
            <a:r>
              <a:rPr lang="en" sz="1700">
                <a:solidFill>
                  <a:schemeClr val="dk2"/>
                </a:solidFill>
              </a:rPr>
              <a:t> is 1</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405" name="Google Shape;405;p38"/>
          <p:cNvSpPr/>
          <p:nvPr/>
        </p:nvSpPr>
        <p:spPr>
          <a:xfrm>
            <a:off x="5621200" y="20512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cxnSp>
        <p:nvCxnSpPr>
          <p:cNvPr id="406" name="Google Shape;406;p38"/>
          <p:cNvCxnSpPr/>
          <p:nvPr/>
        </p:nvCxnSpPr>
        <p:spPr>
          <a:xfrm>
            <a:off x="5926300" y="1361725"/>
            <a:ext cx="15900" cy="58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9"/>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412" name="Google Shape;412;p39"/>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5</a:t>
            </a:r>
            <a:r>
              <a:rPr lang="en" sz="1700">
                <a:solidFill>
                  <a:srgbClr val="000000"/>
                </a:solidFill>
              </a:rPr>
              <a:t> men arranged in a circle</a:t>
            </a:r>
            <a:endParaRPr sz="1700">
              <a:solidFill>
                <a:srgbClr val="000000"/>
              </a:solidFill>
            </a:endParaRPr>
          </a:p>
        </p:txBody>
      </p:sp>
      <p:sp>
        <p:nvSpPr>
          <p:cNvPr id="413" name="Google Shape;413;p39"/>
          <p:cNvSpPr/>
          <p:nvPr/>
        </p:nvSpPr>
        <p:spPr>
          <a:xfrm>
            <a:off x="5674400" y="8558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14" name="Google Shape;414;p39"/>
          <p:cNvSpPr/>
          <p:nvPr/>
        </p:nvSpPr>
        <p:spPr>
          <a:xfrm>
            <a:off x="7196175" y="18136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15" name="Google Shape;415;p39"/>
          <p:cNvSpPr/>
          <p:nvPr/>
        </p:nvSpPr>
        <p:spPr>
          <a:xfrm>
            <a:off x="4740475" y="33036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16" name="Google Shape;416;p39"/>
          <p:cNvSpPr/>
          <p:nvPr/>
        </p:nvSpPr>
        <p:spPr>
          <a:xfrm>
            <a:off x="4114375" y="18136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17" name="Google Shape;417;p39"/>
          <p:cNvSpPr/>
          <p:nvPr/>
        </p:nvSpPr>
        <p:spPr>
          <a:xfrm>
            <a:off x="6570075" y="336100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418" name="Google Shape;418;p39"/>
          <p:cNvCxnSpPr>
            <a:stCxn id="413" idx="6"/>
            <a:endCxn id="414" idx="1"/>
          </p:cNvCxnSpPr>
          <p:nvPr/>
        </p:nvCxnSpPr>
        <p:spPr>
          <a:xfrm>
            <a:off x="6300500" y="1145075"/>
            <a:ext cx="987300" cy="753300"/>
          </a:xfrm>
          <a:prstGeom prst="straightConnector1">
            <a:avLst/>
          </a:prstGeom>
          <a:noFill/>
          <a:ln cap="flat" cmpd="sng" w="9525">
            <a:solidFill>
              <a:schemeClr val="dk2"/>
            </a:solidFill>
            <a:prstDash val="solid"/>
            <a:round/>
            <a:headEnd len="med" w="med" type="none"/>
            <a:tailEnd len="med" w="med" type="triangle"/>
          </a:ln>
        </p:spPr>
      </p:cxnSp>
      <p:cxnSp>
        <p:nvCxnSpPr>
          <p:cNvPr id="419" name="Google Shape;419;p39"/>
          <p:cNvCxnSpPr>
            <a:stCxn id="414" idx="3"/>
            <a:endCxn id="417" idx="0"/>
          </p:cNvCxnSpPr>
          <p:nvPr/>
        </p:nvCxnSpPr>
        <p:spPr>
          <a:xfrm flipH="1">
            <a:off x="6883165" y="2307345"/>
            <a:ext cx="404700" cy="1053600"/>
          </a:xfrm>
          <a:prstGeom prst="straightConnector1">
            <a:avLst/>
          </a:prstGeom>
          <a:noFill/>
          <a:ln cap="flat" cmpd="sng" w="9525">
            <a:solidFill>
              <a:schemeClr val="dk2"/>
            </a:solidFill>
            <a:prstDash val="solid"/>
            <a:round/>
            <a:headEnd len="med" w="med" type="none"/>
            <a:tailEnd len="med" w="med" type="triangle"/>
          </a:ln>
        </p:spPr>
      </p:cxnSp>
      <p:cxnSp>
        <p:nvCxnSpPr>
          <p:cNvPr id="420" name="Google Shape;420;p39"/>
          <p:cNvCxnSpPr>
            <a:stCxn id="417" idx="2"/>
            <a:endCxn id="415" idx="6"/>
          </p:cNvCxnSpPr>
          <p:nvPr/>
        </p:nvCxnSpPr>
        <p:spPr>
          <a:xfrm rot="10800000">
            <a:off x="5366475" y="3592900"/>
            <a:ext cx="1203600" cy="57300"/>
          </a:xfrm>
          <a:prstGeom prst="straightConnector1">
            <a:avLst/>
          </a:prstGeom>
          <a:noFill/>
          <a:ln cap="flat" cmpd="sng" w="9525">
            <a:solidFill>
              <a:schemeClr val="dk2"/>
            </a:solidFill>
            <a:prstDash val="solid"/>
            <a:round/>
            <a:headEnd len="med" w="med" type="none"/>
            <a:tailEnd len="med" w="med" type="triangle"/>
          </a:ln>
        </p:spPr>
      </p:cxnSp>
      <p:cxnSp>
        <p:nvCxnSpPr>
          <p:cNvPr id="421" name="Google Shape;421;p39"/>
          <p:cNvCxnSpPr>
            <a:stCxn id="415" idx="1"/>
            <a:endCxn id="416" idx="4"/>
          </p:cNvCxnSpPr>
          <p:nvPr/>
        </p:nvCxnSpPr>
        <p:spPr>
          <a:xfrm rot="10800000">
            <a:off x="4427465" y="2392080"/>
            <a:ext cx="404700" cy="996300"/>
          </a:xfrm>
          <a:prstGeom prst="straightConnector1">
            <a:avLst/>
          </a:prstGeom>
          <a:noFill/>
          <a:ln cap="flat" cmpd="sng" w="9525">
            <a:solidFill>
              <a:schemeClr val="dk2"/>
            </a:solidFill>
            <a:prstDash val="solid"/>
            <a:round/>
            <a:headEnd len="med" w="med" type="none"/>
            <a:tailEnd len="med" w="med" type="triangle"/>
          </a:ln>
        </p:spPr>
      </p:cxnSp>
      <p:cxnSp>
        <p:nvCxnSpPr>
          <p:cNvPr id="422" name="Google Shape;422;p39"/>
          <p:cNvCxnSpPr>
            <a:stCxn id="416" idx="7"/>
            <a:endCxn id="413" idx="2"/>
          </p:cNvCxnSpPr>
          <p:nvPr/>
        </p:nvCxnSpPr>
        <p:spPr>
          <a:xfrm flipH="1" rot="10800000">
            <a:off x="4648785" y="1145055"/>
            <a:ext cx="1025700" cy="753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0"/>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428" name="Google Shape;428;p40"/>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Start </a:t>
            </a:r>
            <a:r>
              <a:rPr lang="en" sz="1700">
                <a:solidFill>
                  <a:srgbClr val="000000"/>
                </a:solidFill>
              </a:rPr>
              <a:t>with</a:t>
            </a:r>
            <a:r>
              <a:rPr lang="en" sz="1700">
                <a:solidFill>
                  <a:srgbClr val="000000"/>
                </a:solidFill>
              </a:rPr>
              <a:t> position 1:</a:t>
            </a:r>
            <a:endParaRPr sz="1700">
              <a:solidFill>
                <a:srgbClr val="000000"/>
              </a:solidFill>
            </a:endParaRPr>
          </a:p>
        </p:txBody>
      </p:sp>
      <p:sp>
        <p:nvSpPr>
          <p:cNvPr id="429" name="Google Shape;429;p40"/>
          <p:cNvSpPr/>
          <p:nvPr/>
        </p:nvSpPr>
        <p:spPr>
          <a:xfrm>
            <a:off x="5674400" y="855875"/>
            <a:ext cx="626100" cy="578400"/>
          </a:xfrm>
          <a:prstGeom prst="ellipse">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30" name="Google Shape;430;p40"/>
          <p:cNvSpPr/>
          <p:nvPr/>
        </p:nvSpPr>
        <p:spPr>
          <a:xfrm>
            <a:off x="7196175" y="18136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31" name="Google Shape;431;p40"/>
          <p:cNvSpPr/>
          <p:nvPr/>
        </p:nvSpPr>
        <p:spPr>
          <a:xfrm>
            <a:off x="4740475" y="33036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32" name="Google Shape;432;p40"/>
          <p:cNvSpPr/>
          <p:nvPr/>
        </p:nvSpPr>
        <p:spPr>
          <a:xfrm>
            <a:off x="4114375" y="18136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33" name="Google Shape;433;p40"/>
          <p:cNvSpPr/>
          <p:nvPr/>
        </p:nvSpPr>
        <p:spPr>
          <a:xfrm>
            <a:off x="6570075" y="336100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434" name="Google Shape;434;p40"/>
          <p:cNvCxnSpPr>
            <a:stCxn id="429" idx="6"/>
            <a:endCxn id="430" idx="1"/>
          </p:cNvCxnSpPr>
          <p:nvPr/>
        </p:nvCxnSpPr>
        <p:spPr>
          <a:xfrm>
            <a:off x="6300500" y="1145075"/>
            <a:ext cx="987300" cy="753300"/>
          </a:xfrm>
          <a:prstGeom prst="straightConnector1">
            <a:avLst/>
          </a:prstGeom>
          <a:noFill/>
          <a:ln cap="flat" cmpd="sng" w="9525">
            <a:solidFill>
              <a:schemeClr val="dk2"/>
            </a:solidFill>
            <a:prstDash val="solid"/>
            <a:round/>
            <a:headEnd len="med" w="med" type="none"/>
            <a:tailEnd len="med" w="med" type="triangle"/>
          </a:ln>
        </p:spPr>
      </p:cxnSp>
      <p:cxnSp>
        <p:nvCxnSpPr>
          <p:cNvPr id="435" name="Google Shape;435;p40"/>
          <p:cNvCxnSpPr>
            <a:stCxn id="430" idx="3"/>
            <a:endCxn id="433" idx="0"/>
          </p:cNvCxnSpPr>
          <p:nvPr/>
        </p:nvCxnSpPr>
        <p:spPr>
          <a:xfrm flipH="1">
            <a:off x="6883165" y="2307345"/>
            <a:ext cx="404700" cy="1053600"/>
          </a:xfrm>
          <a:prstGeom prst="straightConnector1">
            <a:avLst/>
          </a:prstGeom>
          <a:noFill/>
          <a:ln cap="flat" cmpd="sng" w="9525">
            <a:solidFill>
              <a:schemeClr val="dk2"/>
            </a:solidFill>
            <a:prstDash val="solid"/>
            <a:round/>
            <a:headEnd len="med" w="med" type="none"/>
            <a:tailEnd len="med" w="med" type="triangle"/>
          </a:ln>
        </p:spPr>
      </p:cxnSp>
      <p:cxnSp>
        <p:nvCxnSpPr>
          <p:cNvPr id="436" name="Google Shape;436;p40"/>
          <p:cNvCxnSpPr>
            <a:stCxn id="433" idx="2"/>
            <a:endCxn id="431" idx="6"/>
          </p:cNvCxnSpPr>
          <p:nvPr/>
        </p:nvCxnSpPr>
        <p:spPr>
          <a:xfrm rot="10800000">
            <a:off x="5366475" y="3592900"/>
            <a:ext cx="1203600" cy="57300"/>
          </a:xfrm>
          <a:prstGeom prst="straightConnector1">
            <a:avLst/>
          </a:prstGeom>
          <a:noFill/>
          <a:ln cap="flat" cmpd="sng" w="9525">
            <a:solidFill>
              <a:schemeClr val="dk2"/>
            </a:solidFill>
            <a:prstDash val="solid"/>
            <a:round/>
            <a:headEnd len="med" w="med" type="none"/>
            <a:tailEnd len="med" w="med" type="triangle"/>
          </a:ln>
        </p:spPr>
      </p:cxnSp>
      <p:cxnSp>
        <p:nvCxnSpPr>
          <p:cNvPr id="437" name="Google Shape;437;p40"/>
          <p:cNvCxnSpPr>
            <a:stCxn id="431" idx="1"/>
            <a:endCxn id="432" idx="4"/>
          </p:cNvCxnSpPr>
          <p:nvPr/>
        </p:nvCxnSpPr>
        <p:spPr>
          <a:xfrm rot="10800000">
            <a:off x="4427465" y="2392080"/>
            <a:ext cx="404700" cy="996300"/>
          </a:xfrm>
          <a:prstGeom prst="straightConnector1">
            <a:avLst/>
          </a:prstGeom>
          <a:noFill/>
          <a:ln cap="flat" cmpd="sng" w="9525">
            <a:solidFill>
              <a:schemeClr val="dk2"/>
            </a:solidFill>
            <a:prstDash val="solid"/>
            <a:round/>
            <a:headEnd len="med" w="med" type="none"/>
            <a:tailEnd len="med" w="med" type="triangle"/>
          </a:ln>
        </p:spPr>
      </p:cxnSp>
      <p:cxnSp>
        <p:nvCxnSpPr>
          <p:cNvPr id="438" name="Google Shape;438;p40"/>
          <p:cNvCxnSpPr>
            <a:stCxn id="432" idx="7"/>
            <a:endCxn id="429" idx="2"/>
          </p:cNvCxnSpPr>
          <p:nvPr/>
        </p:nvCxnSpPr>
        <p:spPr>
          <a:xfrm flipH="1" rot="10800000">
            <a:off x="4648785" y="1145055"/>
            <a:ext cx="1025700" cy="753300"/>
          </a:xfrm>
          <a:prstGeom prst="straightConnector1">
            <a:avLst/>
          </a:prstGeom>
          <a:noFill/>
          <a:ln cap="flat" cmpd="sng" w="9525">
            <a:solidFill>
              <a:schemeClr val="dk2"/>
            </a:solidFill>
            <a:prstDash val="solid"/>
            <a:round/>
            <a:headEnd len="med" w="med" type="none"/>
            <a:tailEnd len="med" w="med" type="triangle"/>
          </a:ln>
        </p:spPr>
      </p:cxnSp>
      <p:cxnSp>
        <p:nvCxnSpPr>
          <p:cNvPr id="439" name="Google Shape;439;p40"/>
          <p:cNvCxnSpPr>
            <a:endCxn id="429" idx="0"/>
          </p:cNvCxnSpPr>
          <p:nvPr/>
        </p:nvCxnSpPr>
        <p:spPr>
          <a:xfrm flipH="1">
            <a:off x="5987450" y="202475"/>
            <a:ext cx="40800" cy="65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1"/>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445" name="Google Shape;445;p41"/>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Start with position 1:</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Skip 1</a:t>
            </a:r>
            <a:endParaRPr sz="1700">
              <a:solidFill>
                <a:srgbClr val="000000"/>
              </a:solidFill>
            </a:endParaRPr>
          </a:p>
        </p:txBody>
      </p:sp>
      <p:sp>
        <p:nvSpPr>
          <p:cNvPr id="446" name="Google Shape;446;p41"/>
          <p:cNvSpPr/>
          <p:nvPr/>
        </p:nvSpPr>
        <p:spPr>
          <a:xfrm>
            <a:off x="5674400" y="855875"/>
            <a:ext cx="626100" cy="578400"/>
          </a:xfrm>
          <a:prstGeom prst="ellipse">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47" name="Google Shape;447;p41"/>
          <p:cNvSpPr/>
          <p:nvPr/>
        </p:nvSpPr>
        <p:spPr>
          <a:xfrm>
            <a:off x="7196175" y="18136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48" name="Google Shape;448;p41"/>
          <p:cNvSpPr/>
          <p:nvPr/>
        </p:nvSpPr>
        <p:spPr>
          <a:xfrm>
            <a:off x="4740475" y="33036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49" name="Google Shape;449;p41"/>
          <p:cNvSpPr/>
          <p:nvPr/>
        </p:nvSpPr>
        <p:spPr>
          <a:xfrm>
            <a:off x="4114375" y="18136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50" name="Google Shape;450;p41"/>
          <p:cNvSpPr/>
          <p:nvPr/>
        </p:nvSpPr>
        <p:spPr>
          <a:xfrm>
            <a:off x="6570075" y="336100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451" name="Google Shape;451;p41"/>
          <p:cNvCxnSpPr>
            <a:stCxn id="446" idx="6"/>
            <a:endCxn id="447" idx="1"/>
          </p:cNvCxnSpPr>
          <p:nvPr/>
        </p:nvCxnSpPr>
        <p:spPr>
          <a:xfrm>
            <a:off x="6300500" y="1145075"/>
            <a:ext cx="987300" cy="753300"/>
          </a:xfrm>
          <a:prstGeom prst="straightConnector1">
            <a:avLst/>
          </a:prstGeom>
          <a:noFill/>
          <a:ln cap="flat" cmpd="sng" w="9525">
            <a:solidFill>
              <a:schemeClr val="dk2"/>
            </a:solidFill>
            <a:prstDash val="solid"/>
            <a:round/>
            <a:headEnd len="med" w="med" type="none"/>
            <a:tailEnd len="med" w="med" type="triangle"/>
          </a:ln>
        </p:spPr>
      </p:cxnSp>
      <p:cxnSp>
        <p:nvCxnSpPr>
          <p:cNvPr id="452" name="Google Shape;452;p41"/>
          <p:cNvCxnSpPr>
            <a:stCxn id="447" idx="3"/>
            <a:endCxn id="450" idx="0"/>
          </p:cNvCxnSpPr>
          <p:nvPr/>
        </p:nvCxnSpPr>
        <p:spPr>
          <a:xfrm flipH="1">
            <a:off x="6883165" y="2307345"/>
            <a:ext cx="404700" cy="1053600"/>
          </a:xfrm>
          <a:prstGeom prst="straightConnector1">
            <a:avLst/>
          </a:prstGeom>
          <a:noFill/>
          <a:ln cap="flat" cmpd="sng" w="9525">
            <a:solidFill>
              <a:schemeClr val="dk2"/>
            </a:solidFill>
            <a:prstDash val="solid"/>
            <a:round/>
            <a:headEnd len="med" w="med" type="none"/>
            <a:tailEnd len="med" w="med" type="triangle"/>
          </a:ln>
        </p:spPr>
      </p:cxnSp>
      <p:cxnSp>
        <p:nvCxnSpPr>
          <p:cNvPr id="453" name="Google Shape;453;p41"/>
          <p:cNvCxnSpPr>
            <a:stCxn id="450" idx="2"/>
            <a:endCxn id="448" idx="6"/>
          </p:cNvCxnSpPr>
          <p:nvPr/>
        </p:nvCxnSpPr>
        <p:spPr>
          <a:xfrm rot="10800000">
            <a:off x="5366475" y="3592900"/>
            <a:ext cx="1203600" cy="57300"/>
          </a:xfrm>
          <a:prstGeom prst="straightConnector1">
            <a:avLst/>
          </a:prstGeom>
          <a:noFill/>
          <a:ln cap="flat" cmpd="sng" w="9525">
            <a:solidFill>
              <a:schemeClr val="dk2"/>
            </a:solidFill>
            <a:prstDash val="solid"/>
            <a:round/>
            <a:headEnd len="med" w="med" type="none"/>
            <a:tailEnd len="med" w="med" type="triangle"/>
          </a:ln>
        </p:spPr>
      </p:cxnSp>
      <p:cxnSp>
        <p:nvCxnSpPr>
          <p:cNvPr id="454" name="Google Shape;454;p41"/>
          <p:cNvCxnSpPr>
            <a:stCxn id="448" idx="1"/>
            <a:endCxn id="449" idx="4"/>
          </p:cNvCxnSpPr>
          <p:nvPr/>
        </p:nvCxnSpPr>
        <p:spPr>
          <a:xfrm rot="10800000">
            <a:off x="4427465" y="2392080"/>
            <a:ext cx="404700" cy="996300"/>
          </a:xfrm>
          <a:prstGeom prst="straightConnector1">
            <a:avLst/>
          </a:prstGeom>
          <a:noFill/>
          <a:ln cap="flat" cmpd="sng" w="9525">
            <a:solidFill>
              <a:schemeClr val="dk2"/>
            </a:solidFill>
            <a:prstDash val="solid"/>
            <a:round/>
            <a:headEnd len="med" w="med" type="none"/>
            <a:tailEnd len="med" w="med" type="triangle"/>
          </a:ln>
        </p:spPr>
      </p:cxnSp>
      <p:cxnSp>
        <p:nvCxnSpPr>
          <p:cNvPr id="455" name="Google Shape;455;p41"/>
          <p:cNvCxnSpPr>
            <a:stCxn id="449" idx="7"/>
            <a:endCxn id="446" idx="2"/>
          </p:cNvCxnSpPr>
          <p:nvPr/>
        </p:nvCxnSpPr>
        <p:spPr>
          <a:xfrm flipH="1" rot="10800000">
            <a:off x="4648785" y="1145055"/>
            <a:ext cx="1025700" cy="753300"/>
          </a:xfrm>
          <a:prstGeom prst="straightConnector1">
            <a:avLst/>
          </a:prstGeom>
          <a:noFill/>
          <a:ln cap="flat" cmpd="sng" w="9525">
            <a:solidFill>
              <a:schemeClr val="dk2"/>
            </a:solidFill>
            <a:prstDash val="solid"/>
            <a:round/>
            <a:headEnd len="med" w="med" type="none"/>
            <a:tailEnd len="med" w="med" type="triangle"/>
          </a:ln>
        </p:spPr>
      </p:cxnSp>
      <p:cxnSp>
        <p:nvCxnSpPr>
          <p:cNvPr id="456" name="Google Shape;456;p41"/>
          <p:cNvCxnSpPr>
            <a:endCxn id="446" idx="0"/>
          </p:cNvCxnSpPr>
          <p:nvPr/>
        </p:nvCxnSpPr>
        <p:spPr>
          <a:xfrm flipH="1">
            <a:off x="5987450" y="202475"/>
            <a:ext cx="40800" cy="65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71" name="Google Shape;71;p15"/>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6 men arranged in a circle</a:t>
            </a:r>
            <a:endParaRPr sz="1700">
              <a:solidFill>
                <a:srgbClr val="000000"/>
              </a:solidFill>
            </a:endParaRPr>
          </a:p>
        </p:txBody>
      </p:sp>
      <p:sp>
        <p:nvSpPr>
          <p:cNvPr id="72" name="Google Shape;72;p15"/>
          <p:cNvSpPr/>
          <p:nvPr/>
        </p:nvSpPr>
        <p:spPr>
          <a:xfrm>
            <a:off x="5594625" y="91792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3" name="Google Shape;73;p15"/>
          <p:cNvSpPr/>
          <p:nvPr/>
        </p:nvSpPr>
        <p:spPr>
          <a:xfrm>
            <a:off x="7196175" y="16647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4" name="Google Shape;74;p15"/>
          <p:cNvSpPr/>
          <p:nvPr/>
        </p:nvSpPr>
        <p:spPr>
          <a:xfrm>
            <a:off x="3945900" y="16647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75" name="Google Shape;75;p15"/>
          <p:cNvSpPr/>
          <p:nvPr/>
        </p:nvSpPr>
        <p:spPr>
          <a:xfrm>
            <a:off x="5594625" y="41727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6" name="Google Shape;76;p15"/>
          <p:cNvSpPr/>
          <p:nvPr/>
        </p:nvSpPr>
        <p:spPr>
          <a:xfrm>
            <a:off x="3945900" y="33521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77" name="Google Shape;77;p15"/>
          <p:cNvSpPr/>
          <p:nvPr/>
        </p:nvSpPr>
        <p:spPr>
          <a:xfrm>
            <a:off x="7196175" y="33521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2"/>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462" name="Google Shape;462;p42"/>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Start with position 1:</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Skip 1</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Kill 2</a:t>
            </a:r>
            <a:endParaRPr sz="1700">
              <a:solidFill>
                <a:srgbClr val="000000"/>
              </a:solidFill>
            </a:endParaRPr>
          </a:p>
        </p:txBody>
      </p:sp>
      <p:sp>
        <p:nvSpPr>
          <p:cNvPr id="463" name="Google Shape;463;p42"/>
          <p:cNvSpPr/>
          <p:nvPr/>
        </p:nvSpPr>
        <p:spPr>
          <a:xfrm>
            <a:off x="5674400" y="855875"/>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64" name="Google Shape;464;p42"/>
          <p:cNvSpPr/>
          <p:nvPr/>
        </p:nvSpPr>
        <p:spPr>
          <a:xfrm>
            <a:off x="7196175" y="1813650"/>
            <a:ext cx="626100" cy="578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65" name="Google Shape;465;p42"/>
          <p:cNvSpPr/>
          <p:nvPr/>
        </p:nvSpPr>
        <p:spPr>
          <a:xfrm>
            <a:off x="4740475" y="33036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66" name="Google Shape;466;p42"/>
          <p:cNvSpPr/>
          <p:nvPr/>
        </p:nvSpPr>
        <p:spPr>
          <a:xfrm>
            <a:off x="4114375" y="18136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67" name="Google Shape;467;p42"/>
          <p:cNvSpPr/>
          <p:nvPr/>
        </p:nvSpPr>
        <p:spPr>
          <a:xfrm>
            <a:off x="6570075" y="336100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468" name="Google Shape;468;p42"/>
          <p:cNvCxnSpPr>
            <a:stCxn id="463" idx="6"/>
            <a:endCxn id="464" idx="1"/>
          </p:cNvCxnSpPr>
          <p:nvPr/>
        </p:nvCxnSpPr>
        <p:spPr>
          <a:xfrm>
            <a:off x="6300500" y="1145075"/>
            <a:ext cx="987300" cy="753300"/>
          </a:xfrm>
          <a:prstGeom prst="straightConnector1">
            <a:avLst/>
          </a:prstGeom>
          <a:noFill/>
          <a:ln cap="flat" cmpd="sng" w="9525">
            <a:solidFill>
              <a:schemeClr val="dk2"/>
            </a:solidFill>
            <a:prstDash val="solid"/>
            <a:round/>
            <a:headEnd len="med" w="med" type="none"/>
            <a:tailEnd len="med" w="med" type="triangle"/>
          </a:ln>
        </p:spPr>
      </p:cxnSp>
      <p:cxnSp>
        <p:nvCxnSpPr>
          <p:cNvPr id="469" name="Google Shape;469;p42"/>
          <p:cNvCxnSpPr>
            <a:stCxn id="464" idx="3"/>
            <a:endCxn id="467" idx="0"/>
          </p:cNvCxnSpPr>
          <p:nvPr/>
        </p:nvCxnSpPr>
        <p:spPr>
          <a:xfrm flipH="1">
            <a:off x="6883165" y="2307345"/>
            <a:ext cx="404700" cy="1053600"/>
          </a:xfrm>
          <a:prstGeom prst="straightConnector1">
            <a:avLst/>
          </a:prstGeom>
          <a:noFill/>
          <a:ln cap="flat" cmpd="sng" w="9525">
            <a:solidFill>
              <a:schemeClr val="dk2"/>
            </a:solidFill>
            <a:prstDash val="solid"/>
            <a:round/>
            <a:headEnd len="med" w="med" type="none"/>
            <a:tailEnd len="med" w="med" type="triangle"/>
          </a:ln>
        </p:spPr>
      </p:cxnSp>
      <p:cxnSp>
        <p:nvCxnSpPr>
          <p:cNvPr id="470" name="Google Shape;470;p42"/>
          <p:cNvCxnSpPr>
            <a:stCxn id="467" idx="2"/>
            <a:endCxn id="465" idx="6"/>
          </p:cNvCxnSpPr>
          <p:nvPr/>
        </p:nvCxnSpPr>
        <p:spPr>
          <a:xfrm rot="10800000">
            <a:off x="5366475" y="3592900"/>
            <a:ext cx="1203600" cy="57300"/>
          </a:xfrm>
          <a:prstGeom prst="straightConnector1">
            <a:avLst/>
          </a:prstGeom>
          <a:noFill/>
          <a:ln cap="flat" cmpd="sng" w="9525">
            <a:solidFill>
              <a:schemeClr val="dk2"/>
            </a:solidFill>
            <a:prstDash val="solid"/>
            <a:round/>
            <a:headEnd len="med" w="med" type="none"/>
            <a:tailEnd len="med" w="med" type="triangle"/>
          </a:ln>
        </p:spPr>
      </p:cxnSp>
      <p:cxnSp>
        <p:nvCxnSpPr>
          <p:cNvPr id="471" name="Google Shape;471;p42"/>
          <p:cNvCxnSpPr>
            <a:stCxn id="465" idx="1"/>
            <a:endCxn id="466" idx="4"/>
          </p:cNvCxnSpPr>
          <p:nvPr/>
        </p:nvCxnSpPr>
        <p:spPr>
          <a:xfrm rot="10800000">
            <a:off x="4427465" y="2392080"/>
            <a:ext cx="404700" cy="996300"/>
          </a:xfrm>
          <a:prstGeom prst="straightConnector1">
            <a:avLst/>
          </a:prstGeom>
          <a:noFill/>
          <a:ln cap="flat" cmpd="sng" w="9525">
            <a:solidFill>
              <a:schemeClr val="dk2"/>
            </a:solidFill>
            <a:prstDash val="solid"/>
            <a:round/>
            <a:headEnd len="med" w="med" type="none"/>
            <a:tailEnd len="med" w="med" type="triangle"/>
          </a:ln>
        </p:spPr>
      </p:cxnSp>
      <p:cxnSp>
        <p:nvCxnSpPr>
          <p:cNvPr id="472" name="Google Shape;472;p42"/>
          <p:cNvCxnSpPr>
            <a:stCxn id="466" idx="7"/>
            <a:endCxn id="463" idx="2"/>
          </p:cNvCxnSpPr>
          <p:nvPr/>
        </p:nvCxnSpPr>
        <p:spPr>
          <a:xfrm flipH="1" rot="10800000">
            <a:off x="4648785" y="1145055"/>
            <a:ext cx="1025700" cy="753300"/>
          </a:xfrm>
          <a:prstGeom prst="straightConnector1">
            <a:avLst/>
          </a:prstGeom>
          <a:noFill/>
          <a:ln cap="flat" cmpd="sng" w="9525">
            <a:solidFill>
              <a:schemeClr val="dk2"/>
            </a:solidFill>
            <a:prstDash val="solid"/>
            <a:round/>
            <a:headEnd len="med" w="med" type="none"/>
            <a:tailEnd len="med" w="med" type="triangle"/>
          </a:ln>
        </p:spPr>
      </p:cxnSp>
      <p:cxnSp>
        <p:nvCxnSpPr>
          <p:cNvPr id="473" name="Google Shape;473;p42"/>
          <p:cNvCxnSpPr/>
          <p:nvPr/>
        </p:nvCxnSpPr>
        <p:spPr>
          <a:xfrm flipH="1">
            <a:off x="7619175" y="1195000"/>
            <a:ext cx="40800" cy="65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3"/>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479" name="Google Shape;479;p43"/>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Remove 2 from the circle</a:t>
            </a:r>
            <a:endParaRPr sz="1700">
              <a:solidFill>
                <a:srgbClr val="000000"/>
              </a:solidFill>
            </a:endParaRPr>
          </a:p>
        </p:txBody>
      </p:sp>
      <p:sp>
        <p:nvSpPr>
          <p:cNvPr id="480" name="Google Shape;480;p43"/>
          <p:cNvSpPr/>
          <p:nvPr/>
        </p:nvSpPr>
        <p:spPr>
          <a:xfrm>
            <a:off x="5674400" y="855875"/>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81" name="Google Shape;481;p43"/>
          <p:cNvSpPr/>
          <p:nvPr/>
        </p:nvSpPr>
        <p:spPr>
          <a:xfrm>
            <a:off x="4740475" y="33036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82" name="Google Shape;482;p43"/>
          <p:cNvSpPr/>
          <p:nvPr/>
        </p:nvSpPr>
        <p:spPr>
          <a:xfrm>
            <a:off x="4114375" y="18136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83" name="Google Shape;483;p43"/>
          <p:cNvSpPr/>
          <p:nvPr/>
        </p:nvSpPr>
        <p:spPr>
          <a:xfrm>
            <a:off x="6570075" y="336100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484" name="Google Shape;484;p43"/>
          <p:cNvCxnSpPr>
            <a:stCxn id="480" idx="6"/>
            <a:endCxn id="483" idx="0"/>
          </p:cNvCxnSpPr>
          <p:nvPr/>
        </p:nvCxnSpPr>
        <p:spPr>
          <a:xfrm>
            <a:off x="6300500" y="1145075"/>
            <a:ext cx="582600" cy="2215800"/>
          </a:xfrm>
          <a:prstGeom prst="straightConnector1">
            <a:avLst/>
          </a:prstGeom>
          <a:noFill/>
          <a:ln cap="flat" cmpd="sng" w="9525">
            <a:solidFill>
              <a:schemeClr val="dk2"/>
            </a:solidFill>
            <a:prstDash val="solid"/>
            <a:round/>
            <a:headEnd len="med" w="med" type="none"/>
            <a:tailEnd len="med" w="med" type="triangle"/>
          </a:ln>
        </p:spPr>
      </p:cxnSp>
      <p:cxnSp>
        <p:nvCxnSpPr>
          <p:cNvPr id="485" name="Google Shape;485;p43"/>
          <p:cNvCxnSpPr>
            <a:stCxn id="483" idx="2"/>
            <a:endCxn id="481" idx="6"/>
          </p:cNvCxnSpPr>
          <p:nvPr/>
        </p:nvCxnSpPr>
        <p:spPr>
          <a:xfrm rot="10800000">
            <a:off x="5366475" y="3592900"/>
            <a:ext cx="1203600" cy="57300"/>
          </a:xfrm>
          <a:prstGeom prst="straightConnector1">
            <a:avLst/>
          </a:prstGeom>
          <a:noFill/>
          <a:ln cap="flat" cmpd="sng" w="9525">
            <a:solidFill>
              <a:schemeClr val="dk2"/>
            </a:solidFill>
            <a:prstDash val="solid"/>
            <a:round/>
            <a:headEnd len="med" w="med" type="none"/>
            <a:tailEnd len="med" w="med" type="triangle"/>
          </a:ln>
        </p:spPr>
      </p:cxnSp>
      <p:cxnSp>
        <p:nvCxnSpPr>
          <p:cNvPr id="486" name="Google Shape;486;p43"/>
          <p:cNvCxnSpPr>
            <a:stCxn id="481" idx="1"/>
            <a:endCxn id="482" idx="4"/>
          </p:cNvCxnSpPr>
          <p:nvPr/>
        </p:nvCxnSpPr>
        <p:spPr>
          <a:xfrm rot="10800000">
            <a:off x="4427465" y="2392080"/>
            <a:ext cx="404700" cy="996300"/>
          </a:xfrm>
          <a:prstGeom prst="straightConnector1">
            <a:avLst/>
          </a:prstGeom>
          <a:noFill/>
          <a:ln cap="flat" cmpd="sng" w="9525">
            <a:solidFill>
              <a:schemeClr val="dk2"/>
            </a:solidFill>
            <a:prstDash val="solid"/>
            <a:round/>
            <a:headEnd len="med" w="med" type="none"/>
            <a:tailEnd len="med" w="med" type="triangle"/>
          </a:ln>
        </p:spPr>
      </p:cxnSp>
      <p:cxnSp>
        <p:nvCxnSpPr>
          <p:cNvPr id="487" name="Google Shape;487;p43"/>
          <p:cNvCxnSpPr>
            <a:stCxn id="482" idx="7"/>
            <a:endCxn id="480" idx="2"/>
          </p:cNvCxnSpPr>
          <p:nvPr/>
        </p:nvCxnSpPr>
        <p:spPr>
          <a:xfrm flipH="1" rot="10800000">
            <a:off x="4648785" y="1145055"/>
            <a:ext cx="1025700" cy="753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4"/>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493" name="Google Shape;493;p44"/>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Resume count from 3</a:t>
            </a:r>
            <a:endParaRPr sz="1700">
              <a:solidFill>
                <a:srgbClr val="000000"/>
              </a:solidFill>
            </a:endParaRPr>
          </a:p>
        </p:txBody>
      </p:sp>
      <p:sp>
        <p:nvSpPr>
          <p:cNvPr id="494" name="Google Shape;494;p44"/>
          <p:cNvSpPr/>
          <p:nvPr/>
        </p:nvSpPr>
        <p:spPr>
          <a:xfrm>
            <a:off x="5674400" y="855875"/>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95" name="Google Shape;495;p44"/>
          <p:cNvSpPr/>
          <p:nvPr/>
        </p:nvSpPr>
        <p:spPr>
          <a:xfrm>
            <a:off x="4740475" y="33036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96" name="Google Shape;496;p44"/>
          <p:cNvSpPr/>
          <p:nvPr/>
        </p:nvSpPr>
        <p:spPr>
          <a:xfrm>
            <a:off x="4114375" y="18136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97" name="Google Shape;497;p44"/>
          <p:cNvSpPr/>
          <p:nvPr/>
        </p:nvSpPr>
        <p:spPr>
          <a:xfrm>
            <a:off x="6570075" y="3361000"/>
            <a:ext cx="626100" cy="578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498" name="Google Shape;498;p44"/>
          <p:cNvCxnSpPr>
            <a:stCxn id="494" idx="6"/>
            <a:endCxn id="497" idx="0"/>
          </p:cNvCxnSpPr>
          <p:nvPr/>
        </p:nvCxnSpPr>
        <p:spPr>
          <a:xfrm>
            <a:off x="6300500" y="1145075"/>
            <a:ext cx="582600" cy="2215800"/>
          </a:xfrm>
          <a:prstGeom prst="straightConnector1">
            <a:avLst/>
          </a:prstGeom>
          <a:noFill/>
          <a:ln cap="flat" cmpd="sng" w="9525">
            <a:solidFill>
              <a:schemeClr val="dk2"/>
            </a:solidFill>
            <a:prstDash val="solid"/>
            <a:round/>
            <a:headEnd len="med" w="med" type="none"/>
            <a:tailEnd len="med" w="med" type="triangle"/>
          </a:ln>
        </p:spPr>
      </p:cxnSp>
      <p:cxnSp>
        <p:nvCxnSpPr>
          <p:cNvPr id="499" name="Google Shape;499;p44"/>
          <p:cNvCxnSpPr>
            <a:stCxn id="497" idx="2"/>
            <a:endCxn id="495" idx="6"/>
          </p:cNvCxnSpPr>
          <p:nvPr/>
        </p:nvCxnSpPr>
        <p:spPr>
          <a:xfrm rot="10800000">
            <a:off x="5366475" y="3592900"/>
            <a:ext cx="1203600" cy="57300"/>
          </a:xfrm>
          <a:prstGeom prst="straightConnector1">
            <a:avLst/>
          </a:prstGeom>
          <a:noFill/>
          <a:ln cap="flat" cmpd="sng" w="9525">
            <a:solidFill>
              <a:schemeClr val="dk2"/>
            </a:solidFill>
            <a:prstDash val="solid"/>
            <a:round/>
            <a:headEnd len="med" w="med" type="none"/>
            <a:tailEnd len="med" w="med" type="triangle"/>
          </a:ln>
        </p:spPr>
      </p:cxnSp>
      <p:cxnSp>
        <p:nvCxnSpPr>
          <p:cNvPr id="500" name="Google Shape;500;p44"/>
          <p:cNvCxnSpPr>
            <a:stCxn id="495" idx="1"/>
            <a:endCxn id="496" idx="4"/>
          </p:cNvCxnSpPr>
          <p:nvPr/>
        </p:nvCxnSpPr>
        <p:spPr>
          <a:xfrm rot="10800000">
            <a:off x="4427465" y="2392080"/>
            <a:ext cx="404700" cy="996300"/>
          </a:xfrm>
          <a:prstGeom prst="straightConnector1">
            <a:avLst/>
          </a:prstGeom>
          <a:noFill/>
          <a:ln cap="flat" cmpd="sng" w="9525">
            <a:solidFill>
              <a:schemeClr val="dk2"/>
            </a:solidFill>
            <a:prstDash val="solid"/>
            <a:round/>
            <a:headEnd len="med" w="med" type="none"/>
            <a:tailEnd len="med" w="med" type="triangle"/>
          </a:ln>
        </p:spPr>
      </p:cxnSp>
      <p:cxnSp>
        <p:nvCxnSpPr>
          <p:cNvPr id="501" name="Google Shape;501;p44"/>
          <p:cNvCxnSpPr>
            <a:stCxn id="496" idx="7"/>
            <a:endCxn id="494" idx="2"/>
          </p:cNvCxnSpPr>
          <p:nvPr/>
        </p:nvCxnSpPr>
        <p:spPr>
          <a:xfrm flipH="1" rot="10800000">
            <a:off x="4648785" y="1145055"/>
            <a:ext cx="1025700" cy="753300"/>
          </a:xfrm>
          <a:prstGeom prst="straightConnector1">
            <a:avLst/>
          </a:prstGeom>
          <a:noFill/>
          <a:ln cap="flat" cmpd="sng" w="9525">
            <a:solidFill>
              <a:schemeClr val="dk2"/>
            </a:solidFill>
            <a:prstDash val="solid"/>
            <a:round/>
            <a:headEnd len="med" w="med" type="none"/>
            <a:tailEnd len="med" w="med" type="triangle"/>
          </a:ln>
        </p:spPr>
      </p:cxnSp>
      <p:cxnSp>
        <p:nvCxnSpPr>
          <p:cNvPr id="502" name="Google Shape;502;p44"/>
          <p:cNvCxnSpPr>
            <a:endCxn id="497" idx="5"/>
          </p:cNvCxnSpPr>
          <p:nvPr/>
        </p:nvCxnSpPr>
        <p:spPr>
          <a:xfrm rot="10800000">
            <a:off x="7104485" y="3854695"/>
            <a:ext cx="333900" cy="719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5"/>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508" name="Google Shape;508;p45"/>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Resume count from 3</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Skip 3</a:t>
            </a:r>
            <a:endParaRPr sz="1700">
              <a:solidFill>
                <a:srgbClr val="000000"/>
              </a:solidFill>
            </a:endParaRPr>
          </a:p>
        </p:txBody>
      </p:sp>
      <p:sp>
        <p:nvSpPr>
          <p:cNvPr id="509" name="Google Shape;509;p45"/>
          <p:cNvSpPr/>
          <p:nvPr/>
        </p:nvSpPr>
        <p:spPr>
          <a:xfrm>
            <a:off x="5674400" y="855875"/>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10" name="Google Shape;510;p45"/>
          <p:cNvSpPr/>
          <p:nvPr/>
        </p:nvSpPr>
        <p:spPr>
          <a:xfrm>
            <a:off x="4740475" y="33036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11" name="Google Shape;511;p45"/>
          <p:cNvSpPr/>
          <p:nvPr/>
        </p:nvSpPr>
        <p:spPr>
          <a:xfrm>
            <a:off x="4114375" y="18136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12" name="Google Shape;512;p45"/>
          <p:cNvSpPr/>
          <p:nvPr/>
        </p:nvSpPr>
        <p:spPr>
          <a:xfrm>
            <a:off x="6570075" y="3361000"/>
            <a:ext cx="626100" cy="578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513" name="Google Shape;513;p45"/>
          <p:cNvCxnSpPr>
            <a:stCxn id="509" idx="6"/>
            <a:endCxn id="512" idx="0"/>
          </p:cNvCxnSpPr>
          <p:nvPr/>
        </p:nvCxnSpPr>
        <p:spPr>
          <a:xfrm>
            <a:off x="6300500" y="1145075"/>
            <a:ext cx="582600" cy="2215800"/>
          </a:xfrm>
          <a:prstGeom prst="straightConnector1">
            <a:avLst/>
          </a:prstGeom>
          <a:noFill/>
          <a:ln cap="flat" cmpd="sng" w="9525">
            <a:solidFill>
              <a:schemeClr val="dk2"/>
            </a:solidFill>
            <a:prstDash val="solid"/>
            <a:round/>
            <a:headEnd len="med" w="med" type="none"/>
            <a:tailEnd len="med" w="med" type="triangle"/>
          </a:ln>
        </p:spPr>
      </p:cxnSp>
      <p:cxnSp>
        <p:nvCxnSpPr>
          <p:cNvPr id="514" name="Google Shape;514;p45"/>
          <p:cNvCxnSpPr>
            <a:stCxn id="512" idx="2"/>
            <a:endCxn id="510" idx="6"/>
          </p:cNvCxnSpPr>
          <p:nvPr/>
        </p:nvCxnSpPr>
        <p:spPr>
          <a:xfrm rot="10800000">
            <a:off x="5366475" y="3592900"/>
            <a:ext cx="1203600" cy="57300"/>
          </a:xfrm>
          <a:prstGeom prst="straightConnector1">
            <a:avLst/>
          </a:prstGeom>
          <a:noFill/>
          <a:ln cap="flat" cmpd="sng" w="9525">
            <a:solidFill>
              <a:schemeClr val="dk2"/>
            </a:solidFill>
            <a:prstDash val="solid"/>
            <a:round/>
            <a:headEnd len="med" w="med" type="none"/>
            <a:tailEnd len="med" w="med" type="triangle"/>
          </a:ln>
        </p:spPr>
      </p:cxnSp>
      <p:cxnSp>
        <p:nvCxnSpPr>
          <p:cNvPr id="515" name="Google Shape;515;p45"/>
          <p:cNvCxnSpPr>
            <a:stCxn id="510" idx="1"/>
            <a:endCxn id="511" idx="4"/>
          </p:cNvCxnSpPr>
          <p:nvPr/>
        </p:nvCxnSpPr>
        <p:spPr>
          <a:xfrm rot="10800000">
            <a:off x="4427465" y="2392080"/>
            <a:ext cx="404700" cy="996300"/>
          </a:xfrm>
          <a:prstGeom prst="straightConnector1">
            <a:avLst/>
          </a:prstGeom>
          <a:noFill/>
          <a:ln cap="flat" cmpd="sng" w="9525">
            <a:solidFill>
              <a:schemeClr val="dk2"/>
            </a:solidFill>
            <a:prstDash val="solid"/>
            <a:round/>
            <a:headEnd len="med" w="med" type="none"/>
            <a:tailEnd len="med" w="med" type="triangle"/>
          </a:ln>
        </p:spPr>
      </p:cxnSp>
      <p:cxnSp>
        <p:nvCxnSpPr>
          <p:cNvPr id="516" name="Google Shape;516;p45"/>
          <p:cNvCxnSpPr>
            <a:stCxn id="511" idx="7"/>
            <a:endCxn id="509" idx="2"/>
          </p:cNvCxnSpPr>
          <p:nvPr/>
        </p:nvCxnSpPr>
        <p:spPr>
          <a:xfrm flipH="1" rot="10800000">
            <a:off x="4648785" y="1145055"/>
            <a:ext cx="1025700" cy="753300"/>
          </a:xfrm>
          <a:prstGeom prst="straightConnector1">
            <a:avLst/>
          </a:prstGeom>
          <a:noFill/>
          <a:ln cap="flat" cmpd="sng" w="9525">
            <a:solidFill>
              <a:schemeClr val="dk2"/>
            </a:solidFill>
            <a:prstDash val="solid"/>
            <a:round/>
            <a:headEnd len="med" w="med" type="none"/>
            <a:tailEnd len="med" w="med" type="triangle"/>
          </a:ln>
        </p:spPr>
      </p:cxnSp>
      <p:cxnSp>
        <p:nvCxnSpPr>
          <p:cNvPr id="517" name="Google Shape;517;p45"/>
          <p:cNvCxnSpPr>
            <a:endCxn id="512" idx="5"/>
          </p:cNvCxnSpPr>
          <p:nvPr/>
        </p:nvCxnSpPr>
        <p:spPr>
          <a:xfrm rot="10800000">
            <a:off x="7104485" y="3854695"/>
            <a:ext cx="333900" cy="719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6"/>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523" name="Google Shape;523;p46"/>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Resume count from 3</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Skip 3</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Kill 4</a:t>
            </a:r>
            <a:endParaRPr sz="1700">
              <a:solidFill>
                <a:srgbClr val="000000"/>
              </a:solidFill>
            </a:endParaRPr>
          </a:p>
        </p:txBody>
      </p:sp>
      <p:sp>
        <p:nvSpPr>
          <p:cNvPr id="524" name="Google Shape;524;p46"/>
          <p:cNvSpPr/>
          <p:nvPr/>
        </p:nvSpPr>
        <p:spPr>
          <a:xfrm>
            <a:off x="5674400" y="855875"/>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25" name="Google Shape;525;p46"/>
          <p:cNvSpPr/>
          <p:nvPr/>
        </p:nvSpPr>
        <p:spPr>
          <a:xfrm>
            <a:off x="4740475" y="3303675"/>
            <a:ext cx="626100" cy="578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26" name="Google Shape;526;p46"/>
          <p:cNvSpPr/>
          <p:nvPr/>
        </p:nvSpPr>
        <p:spPr>
          <a:xfrm>
            <a:off x="4114375" y="18136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27" name="Google Shape;527;p46"/>
          <p:cNvSpPr/>
          <p:nvPr/>
        </p:nvSpPr>
        <p:spPr>
          <a:xfrm>
            <a:off x="6570075" y="3361000"/>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528" name="Google Shape;528;p46"/>
          <p:cNvCxnSpPr>
            <a:stCxn id="524" idx="6"/>
            <a:endCxn id="527" idx="0"/>
          </p:cNvCxnSpPr>
          <p:nvPr/>
        </p:nvCxnSpPr>
        <p:spPr>
          <a:xfrm>
            <a:off x="6300500" y="1145075"/>
            <a:ext cx="582600" cy="2215800"/>
          </a:xfrm>
          <a:prstGeom prst="straightConnector1">
            <a:avLst/>
          </a:prstGeom>
          <a:noFill/>
          <a:ln cap="flat" cmpd="sng" w="9525">
            <a:solidFill>
              <a:schemeClr val="dk2"/>
            </a:solidFill>
            <a:prstDash val="solid"/>
            <a:round/>
            <a:headEnd len="med" w="med" type="none"/>
            <a:tailEnd len="med" w="med" type="triangle"/>
          </a:ln>
        </p:spPr>
      </p:cxnSp>
      <p:cxnSp>
        <p:nvCxnSpPr>
          <p:cNvPr id="529" name="Google Shape;529;p46"/>
          <p:cNvCxnSpPr>
            <a:stCxn id="527" idx="2"/>
            <a:endCxn id="525" idx="6"/>
          </p:cNvCxnSpPr>
          <p:nvPr/>
        </p:nvCxnSpPr>
        <p:spPr>
          <a:xfrm rot="10800000">
            <a:off x="5366475" y="3592900"/>
            <a:ext cx="1203600" cy="57300"/>
          </a:xfrm>
          <a:prstGeom prst="straightConnector1">
            <a:avLst/>
          </a:prstGeom>
          <a:noFill/>
          <a:ln cap="flat" cmpd="sng" w="9525">
            <a:solidFill>
              <a:schemeClr val="dk2"/>
            </a:solidFill>
            <a:prstDash val="solid"/>
            <a:round/>
            <a:headEnd len="med" w="med" type="none"/>
            <a:tailEnd len="med" w="med" type="triangle"/>
          </a:ln>
        </p:spPr>
      </p:cxnSp>
      <p:cxnSp>
        <p:nvCxnSpPr>
          <p:cNvPr id="530" name="Google Shape;530;p46"/>
          <p:cNvCxnSpPr>
            <a:stCxn id="525" idx="1"/>
            <a:endCxn id="526" idx="4"/>
          </p:cNvCxnSpPr>
          <p:nvPr/>
        </p:nvCxnSpPr>
        <p:spPr>
          <a:xfrm rot="10800000">
            <a:off x="4427465" y="2392080"/>
            <a:ext cx="404700" cy="996300"/>
          </a:xfrm>
          <a:prstGeom prst="straightConnector1">
            <a:avLst/>
          </a:prstGeom>
          <a:noFill/>
          <a:ln cap="flat" cmpd="sng" w="9525">
            <a:solidFill>
              <a:schemeClr val="dk2"/>
            </a:solidFill>
            <a:prstDash val="solid"/>
            <a:round/>
            <a:headEnd len="med" w="med" type="none"/>
            <a:tailEnd len="med" w="med" type="triangle"/>
          </a:ln>
        </p:spPr>
      </p:cxnSp>
      <p:cxnSp>
        <p:nvCxnSpPr>
          <p:cNvPr id="531" name="Google Shape;531;p46"/>
          <p:cNvCxnSpPr>
            <a:stCxn id="526" idx="7"/>
            <a:endCxn id="524" idx="2"/>
          </p:cNvCxnSpPr>
          <p:nvPr/>
        </p:nvCxnSpPr>
        <p:spPr>
          <a:xfrm flipH="1" rot="10800000">
            <a:off x="4648785" y="1145055"/>
            <a:ext cx="1025700" cy="753300"/>
          </a:xfrm>
          <a:prstGeom prst="straightConnector1">
            <a:avLst/>
          </a:prstGeom>
          <a:noFill/>
          <a:ln cap="flat" cmpd="sng" w="9525">
            <a:solidFill>
              <a:schemeClr val="dk2"/>
            </a:solidFill>
            <a:prstDash val="solid"/>
            <a:round/>
            <a:headEnd len="med" w="med" type="none"/>
            <a:tailEnd len="med" w="med" type="triangle"/>
          </a:ln>
        </p:spPr>
      </p:cxnSp>
      <p:cxnSp>
        <p:nvCxnSpPr>
          <p:cNvPr id="532" name="Google Shape;532;p46"/>
          <p:cNvCxnSpPr/>
          <p:nvPr/>
        </p:nvCxnSpPr>
        <p:spPr>
          <a:xfrm rot="10800000">
            <a:off x="5251060" y="3882070"/>
            <a:ext cx="333900" cy="719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7"/>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538" name="Google Shape;538;p47"/>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Remove 4 from the circle</a:t>
            </a:r>
            <a:endParaRPr sz="1700">
              <a:solidFill>
                <a:srgbClr val="000000"/>
              </a:solidFill>
            </a:endParaRPr>
          </a:p>
          <a:p>
            <a:pPr indent="0" lvl="0" marL="457200" rtl="0" algn="l">
              <a:spcBef>
                <a:spcPts val="1200"/>
              </a:spcBef>
              <a:spcAft>
                <a:spcPts val="1200"/>
              </a:spcAft>
              <a:buNone/>
            </a:pPr>
            <a:r>
              <a:t/>
            </a:r>
            <a:endParaRPr sz="1700">
              <a:solidFill>
                <a:srgbClr val="000000"/>
              </a:solidFill>
            </a:endParaRPr>
          </a:p>
        </p:txBody>
      </p:sp>
      <p:sp>
        <p:nvSpPr>
          <p:cNvPr id="539" name="Google Shape;539;p47"/>
          <p:cNvSpPr/>
          <p:nvPr/>
        </p:nvSpPr>
        <p:spPr>
          <a:xfrm>
            <a:off x="5674400" y="855875"/>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40" name="Google Shape;540;p47"/>
          <p:cNvSpPr/>
          <p:nvPr/>
        </p:nvSpPr>
        <p:spPr>
          <a:xfrm>
            <a:off x="4114375" y="18136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41" name="Google Shape;541;p47"/>
          <p:cNvSpPr/>
          <p:nvPr/>
        </p:nvSpPr>
        <p:spPr>
          <a:xfrm>
            <a:off x="6570075" y="3361000"/>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542" name="Google Shape;542;p47"/>
          <p:cNvCxnSpPr>
            <a:stCxn id="539" idx="6"/>
            <a:endCxn id="541" idx="0"/>
          </p:cNvCxnSpPr>
          <p:nvPr/>
        </p:nvCxnSpPr>
        <p:spPr>
          <a:xfrm>
            <a:off x="6300500" y="1145075"/>
            <a:ext cx="582600" cy="2215800"/>
          </a:xfrm>
          <a:prstGeom prst="straightConnector1">
            <a:avLst/>
          </a:prstGeom>
          <a:noFill/>
          <a:ln cap="flat" cmpd="sng" w="9525">
            <a:solidFill>
              <a:schemeClr val="dk2"/>
            </a:solidFill>
            <a:prstDash val="solid"/>
            <a:round/>
            <a:headEnd len="med" w="med" type="none"/>
            <a:tailEnd len="med" w="med" type="triangle"/>
          </a:ln>
        </p:spPr>
      </p:cxnSp>
      <p:cxnSp>
        <p:nvCxnSpPr>
          <p:cNvPr id="543" name="Google Shape;543;p47"/>
          <p:cNvCxnSpPr>
            <a:stCxn id="541" idx="2"/>
            <a:endCxn id="540" idx="5"/>
          </p:cNvCxnSpPr>
          <p:nvPr/>
        </p:nvCxnSpPr>
        <p:spPr>
          <a:xfrm rot="10800000">
            <a:off x="4648875" y="2307400"/>
            <a:ext cx="1921200" cy="1342800"/>
          </a:xfrm>
          <a:prstGeom prst="straightConnector1">
            <a:avLst/>
          </a:prstGeom>
          <a:noFill/>
          <a:ln cap="flat" cmpd="sng" w="9525">
            <a:solidFill>
              <a:schemeClr val="dk2"/>
            </a:solidFill>
            <a:prstDash val="solid"/>
            <a:round/>
            <a:headEnd len="med" w="med" type="none"/>
            <a:tailEnd len="med" w="med" type="triangle"/>
          </a:ln>
        </p:spPr>
      </p:cxnSp>
      <p:cxnSp>
        <p:nvCxnSpPr>
          <p:cNvPr id="544" name="Google Shape;544;p47"/>
          <p:cNvCxnSpPr>
            <a:stCxn id="540" idx="7"/>
            <a:endCxn id="539" idx="2"/>
          </p:cNvCxnSpPr>
          <p:nvPr/>
        </p:nvCxnSpPr>
        <p:spPr>
          <a:xfrm flipH="1" rot="10800000">
            <a:off x="4648785" y="1145055"/>
            <a:ext cx="1025700" cy="753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8"/>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550" name="Google Shape;550;p48"/>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Resume count from 5</a:t>
            </a:r>
            <a:endParaRPr sz="1700">
              <a:solidFill>
                <a:srgbClr val="000000"/>
              </a:solidFill>
            </a:endParaRPr>
          </a:p>
        </p:txBody>
      </p:sp>
      <p:sp>
        <p:nvSpPr>
          <p:cNvPr id="551" name="Google Shape;551;p48"/>
          <p:cNvSpPr/>
          <p:nvPr/>
        </p:nvSpPr>
        <p:spPr>
          <a:xfrm>
            <a:off x="5674400" y="855875"/>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52" name="Google Shape;552;p48"/>
          <p:cNvSpPr/>
          <p:nvPr/>
        </p:nvSpPr>
        <p:spPr>
          <a:xfrm>
            <a:off x="4114375" y="1813650"/>
            <a:ext cx="626100" cy="578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53" name="Google Shape;553;p48"/>
          <p:cNvSpPr/>
          <p:nvPr/>
        </p:nvSpPr>
        <p:spPr>
          <a:xfrm>
            <a:off x="6570075" y="3361000"/>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554" name="Google Shape;554;p48"/>
          <p:cNvCxnSpPr>
            <a:stCxn id="551" idx="6"/>
            <a:endCxn id="553" idx="0"/>
          </p:cNvCxnSpPr>
          <p:nvPr/>
        </p:nvCxnSpPr>
        <p:spPr>
          <a:xfrm>
            <a:off x="6300500" y="1145075"/>
            <a:ext cx="582600" cy="2215800"/>
          </a:xfrm>
          <a:prstGeom prst="straightConnector1">
            <a:avLst/>
          </a:prstGeom>
          <a:noFill/>
          <a:ln cap="flat" cmpd="sng" w="9525">
            <a:solidFill>
              <a:schemeClr val="dk2"/>
            </a:solidFill>
            <a:prstDash val="solid"/>
            <a:round/>
            <a:headEnd len="med" w="med" type="none"/>
            <a:tailEnd len="med" w="med" type="triangle"/>
          </a:ln>
        </p:spPr>
      </p:cxnSp>
      <p:cxnSp>
        <p:nvCxnSpPr>
          <p:cNvPr id="555" name="Google Shape;555;p48"/>
          <p:cNvCxnSpPr>
            <a:stCxn id="553" idx="2"/>
            <a:endCxn id="552" idx="5"/>
          </p:cNvCxnSpPr>
          <p:nvPr/>
        </p:nvCxnSpPr>
        <p:spPr>
          <a:xfrm rot="10800000">
            <a:off x="4648875" y="2307400"/>
            <a:ext cx="1921200" cy="1342800"/>
          </a:xfrm>
          <a:prstGeom prst="straightConnector1">
            <a:avLst/>
          </a:prstGeom>
          <a:noFill/>
          <a:ln cap="flat" cmpd="sng" w="9525">
            <a:solidFill>
              <a:schemeClr val="dk2"/>
            </a:solidFill>
            <a:prstDash val="solid"/>
            <a:round/>
            <a:headEnd len="med" w="med" type="none"/>
            <a:tailEnd len="med" w="med" type="triangle"/>
          </a:ln>
        </p:spPr>
      </p:cxnSp>
      <p:cxnSp>
        <p:nvCxnSpPr>
          <p:cNvPr id="556" name="Google Shape;556;p48"/>
          <p:cNvCxnSpPr>
            <a:stCxn id="552" idx="7"/>
            <a:endCxn id="551" idx="2"/>
          </p:cNvCxnSpPr>
          <p:nvPr/>
        </p:nvCxnSpPr>
        <p:spPr>
          <a:xfrm flipH="1" rot="10800000">
            <a:off x="4648785" y="1145055"/>
            <a:ext cx="1025700" cy="753300"/>
          </a:xfrm>
          <a:prstGeom prst="straightConnector1">
            <a:avLst/>
          </a:prstGeom>
          <a:noFill/>
          <a:ln cap="flat" cmpd="sng" w="9525">
            <a:solidFill>
              <a:schemeClr val="dk2"/>
            </a:solidFill>
            <a:prstDash val="solid"/>
            <a:round/>
            <a:headEnd len="med" w="med" type="none"/>
            <a:tailEnd len="med" w="med" type="triangle"/>
          </a:ln>
        </p:spPr>
      </p:cxnSp>
      <p:cxnSp>
        <p:nvCxnSpPr>
          <p:cNvPr id="557" name="Google Shape;557;p48"/>
          <p:cNvCxnSpPr>
            <a:endCxn id="552" idx="1"/>
          </p:cNvCxnSpPr>
          <p:nvPr/>
        </p:nvCxnSpPr>
        <p:spPr>
          <a:xfrm>
            <a:off x="3607265" y="778755"/>
            <a:ext cx="598800" cy="111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9"/>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563" name="Google Shape;563;p49"/>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Resume count from 5</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Skip 5</a:t>
            </a:r>
            <a:endParaRPr sz="1700">
              <a:solidFill>
                <a:srgbClr val="000000"/>
              </a:solidFill>
            </a:endParaRPr>
          </a:p>
        </p:txBody>
      </p:sp>
      <p:sp>
        <p:nvSpPr>
          <p:cNvPr id="564" name="Google Shape;564;p49"/>
          <p:cNvSpPr/>
          <p:nvPr/>
        </p:nvSpPr>
        <p:spPr>
          <a:xfrm>
            <a:off x="5674400" y="855875"/>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65" name="Google Shape;565;p49"/>
          <p:cNvSpPr/>
          <p:nvPr/>
        </p:nvSpPr>
        <p:spPr>
          <a:xfrm>
            <a:off x="4114375" y="1813650"/>
            <a:ext cx="626100" cy="578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66" name="Google Shape;566;p49"/>
          <p:cNvSpPr/>
          <p:nvPr/>
        </p:nvSpPr>
        <p:spPr>
          <a:xfrm>
            <a:off x="6570075" y="3361000"/>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567" name="Google Shape;567;p49"/>
          <p:cNvCxnSpPr>
            <a:stCxn id="564" idx="6"/>
            <a:endCxn id="566" idx="0"/>
          </p:cNvCxnSpPr>
          <p:nvPr/>
        </p:nvCxnSpPr>
        <p:spPr>
          <a:xfrm>
            <a:off x="6300500" y="1145075"/>
            <a:ext cx="582600" cy="2215800"/>
          </a:xfrm>
          <a:prstGeom prst="straightConnector1">
            <a:avLst/>
          </a:prstGeom>
          <a:noFill/>
          <a:ln cap="flat" cmpd="sng" w="9525">
            <a:solidFill>
              <a:schemeClr val="dk2"/>
            </a:solidFill>
            <a:prstDash val="solid"/>
            <a:round/>
            <a:headEnd len="med" w="med" type="none"/>
            <a:tailEnd len="med" w="med" type="triangle"/>
          </a:ln>
        </p:spPr>
      </p:cxnSp>
      <p:cxnSp>
        <p:nvCxnSpPr>
          <p:cNvPr id="568" name="Google Shape;568;p49"/>
          <p:cNvCxnSpPr>
            <a:stCxn id="566" idx="2"/>
            <a:endCxn id="565" idx="5"/>
          </p:cNvCxnSpPr>
          <p:nvPr/>
        </p:nvCxnSpPr>
        <p:spPr>
          <a:xfrm rot="10800000">
            <a:off x="4648875" y="2307400"/>
            <a:ext cx="1921200" cy="1342800"/>
          </a:xfrm>
          <a:prstGeom prst="straightConnector1">
            <a:avLst/>
          </a:prstGeom>
          <a:noFill/>
          <a:ln cap="flat" cmpd="sng" w="9525">
            <a:solidFill>
              <a:schemeClr val="dk2"/>
            </a:solidFill>
            <a:prstDash val="solid"/>
            <a:round/>
            <a:headEnd len="med" w="med" type="none"/>
            <a:tailEnd len="med" w="med" type="triangle"/>
          </a:ln>
        </p:spPr>
      </p:cxnSp>
      <p:cxnSp>
        <p:nvCxnSpPr>
          <p:cNvPr id="569" name="Google Shape;569;p49"/>
          <p:cNvCxnSpPr>
            <a:stCxn id="565" idx="7"/>
            <a:endCxn id="564" idx="2"/>
          </p:cNvCxnSpPr>
          <p:nvPr/>
        </p:nvCxnSpPr>
        <p:spPr>
          <a:xfrm flipH="1" rot="10800000">
            <a:off x="4648785" y="1145055"/>
            <a:ext cx="1025700" cy="753300"/>
          </a:xfrm>
          <a:prstGeom prst="straightConnector1">
            <a:avLst/>
          </a:prstGeom>
          <a:noFill/>
          <a:ln cap="flat" cmpd="sng" w="9525">
            <a:solidFill>
              <a:schemeClr val="dk2"/>
            </a:solidFill>
            <a:prstDash val="solid"/>
            <a:round/>
            <a:headEnd len="med" w="med" type="none"/>
            <a:tailEnd len="med" w="med" type="triangle"/>
          </a:ln>
        </p:spPr>
      </p:cxnSp>
      <p:cxnSp>
        <p:nvCxnSpPr>
          <p:cNvPr id="570" name="Google Shape;570;p49"/>
          <p:cNvCxnSpPr>
            <a:endCxn id="565" idx="1"/>
          </p:cNvCxnSpPr>
          <p:nvPr/>
        </p:nvCxnSpPr>
        <p:spPr>
          <a:xfrm>
            <a:off x="3607265" y="778755"/>
            <a:ext cx="598800" cy="111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0"/>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576" name="Google Shape;576;p50"/>
          <p:cNvSpPr txBox="1"/>
          <p:nvPr>
            <p:ph idx="1" type="body"/>
          </p:nvPr>
        </p:nvSpPr>
        <p:spPr>
          <a:xfrm>
            <a:off x="302825"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Resume count from 5</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Skip 5</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Kill 1</a:t>
            </a:r>
            <a:endParaRPr sz="1700">
              <a:solidFill>
                <a:srgbClr val="000000"/>
              </a:solidFill>
            </a:endParaRPr>
          </a:p>
        </p:txBody>
      </p:sp>
      <p:sp>
        <p:nvSpPr>
          <p:cNvPr id="577" name="Google Shape;577;p50"/>
          <p:cNvSpPr/>
          <p:nvPr/>
        </p:nvSpPr>
        <p:spPr>
          <a:xfrm>
            <a:off x="5674400" y="855875"/>
            <a:ext cx="626100" cy="578400"/>
          </a:xfrm>
          <a:prstGeom prst="ellipse">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78" name="Google Shape;578;p50"/>
          <p:cNvSpPr/>
          <p:nvPr/>
        </p:nvSpPr>
        <p:spPr>
          <a:xfrm>
            <a:off x="4114375" y="18136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79" name="Google Shape;579;p50"/>
          <p:cNvSpPr/>
          <p:nvPr/>
        </p:nvSpPr>
        <p:spPr>
          <a:xfrm>
            <a:off x="6570075" y="3361000"/>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580" name="Google Shape;580;p50"/>
          <p:cNvCxnSpPr>
            <a:stCxn id="577" idx="6"/>
            <a:endCxn id="579" idx="0"/>
          </p:cNvCxnSpPr>
          <p:nvPr/>
        </p:nvCxnSpPr>
        <p:spPr>
          <a:xfrm>
            <a:off x="6300500" y="1145075"/>
            <a:ext cx="582600" cy="2215800"/>
          </a:xfrm>
          <a:prstGeom prst="straightConnector1">
            <a:avLst/>
          </a:prstGeom>
          <a:noFill/>
          <a:ln cap="flat" cmpd="sng" w="9525">
            <a:solidFill>
              <a:schemeClr val="dk2"/>
            </a:solidFill>
            <a:prstDash val="solid"/>
            <a:round/>
            <a:headEnd len="med" w="med" type="none"/>
            <a:tailEnd len="med" w="med" type="triangle"/>
          </a:ln>
        </p:spPr>
      </p:cxnSp>
      <p:cxnSp>
        <p:nvCxnSpPr>
          <p:cNvPr id="581" name="Google Shape;581;p50"/>
          <p:cNvCxnSpPr>
            <a:stCxn id="579" idx="2"/>
            <a:endCxn id="578" idx="5"/>
          </p:cNvCxnSpPr>
          <p:nvPr/>
        </p:nvCxnSpPr>
        <p:spPr>
          <a:xfrm rot="10800000">
            <a:off x="4648875" y="2307400"/>
            <a:ext cx="1921200" cy="1342800"/>
          </a:xfrm>
          <a:prstGeom prst="straightConnector1">
            <a:avLst/>
          </a:prstGeom>
          <a:noFill/>
          <a:ln cap="flat" cmpd="sng" w="9525">
            <a:solidFill>
              <a:schemeClr val="dk2"/>
            </a:solidFill>
            <a:prstDash val="solid"/>
            <a:round/>
            <a:headEnd len="med" w="med" type="none"/>
            <a:tailEnd len="med" w="med" type="triangle"/>
          </a:ln>
        </p:spPr>
      </p:cxnSp>
      <p:cxnSp>
        <p:nvCxnSpPr>
          <p:cNvPr id="582" name="Google Shape;582;p50"/>
          <p:cNvCxnSpPr>
            <a:stCxn id="578" idx="7"/>
            <a:endCxn id="577" idx="2"/>
          </p:cNvCxnSpPr>
          <p:nvPr/>
        </p:nvCxnSpPr>
        <p:spPr>
          <a:xfrm flipH="1" rot="10800000">
            <a:off x="4648785" y="1145055"/>
            <a:ext cx="1025700" cy="753300"/>
          </a:xfrm>
          <a:prstGeom prst="straightConnector1">
            <a:avLst/>
          </a:prstGeom>
          <a:noFill/>
          <a:ln cap="flat" cmpd="sng" w="9525">
            <a:solidFill>
              <a:schemeClr val="dk2"/>
            </a:solidFill>
            <a:prstDash val="solid"/>
            <a:round/>
            <a:headEnd len="med" w="med" type="none"/>
            <a:tailEnd len="med" w="med" type="triangle"/>
          </a:ln>
        </p:spPr>
      </p:cxnSp>
      <p:cxnSp>
        <p:nvCxnSpPr>
          <p:cNvPr id="583" name="Google Shape;583;p50"/>
          <p:cNvCxnSpPr>
            <a:endCxn id="577" idx="1"/>
          </p:cNvCxnSpPr>
          <p:nvPr/>
        </p:nvCxnSpPr>
        <p:spPr>
          <a:xfrm>
            <a:off x="4494090" y="796580"/>
            <a:ext cx="1272000" cy="14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1"/>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589" name="Google Shape;589;p51"/>
          <p:cNvSpPr txBox="1"/>
          <p:nvPr>
            <p:ph idx="1" type="body"/>
          </p:nvPr>
        </p:nvSpPr>
        <p:spPr>
          <a:xfrm>
            <a:off x="302825"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Resume </a:t>
            </a:r>
            <a:r>
              <a:rPr lang="en" sz="1700">
                <a:solidFill>
                  <a:srgbClr val="000000"/>
                </a:solidFill>
              </a:rPr>
              <a:t>count from 3</a:t>
            </a:r>
            <a:endParaRPr sz="1700">
              <a:solidFill>
                <a:srgbClr val="000000"/>
              </a:solidFill>
            </a:endParaRPr>
          </a:p>
        </p:txBody>
      </p:sp>
      <p:sp>
        <p:nvSpPr>
          <p:cNvPr id="590" name="Google Shape;590;p51"/>
          <p:cNvSpPr/>
          <p:nvPr/>
        </p:nvSpPr>
        <p:spPr>
          <a:xfrm>
            <a:off x="4114375" y="18136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91" name="Google Shape;591;p51"/>
          <p:cNvSpPr/>
          <p:nvPr/>
        </p:nvSpPr>
        <p:spPr>
          <a:xfrm>
            <a:off x="6570075" y="3361000"/>
            <a:ext cx="626100" cy="578400"/>
          </a:xfrm>
          <a:prstGeom prst="ellipse">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592" name="Google Shape;592;p51"/>
          <p:cNvCxnSpPr>
            <a:stCxn id="591" idx="2"/>
            <a:endCxn id="590" idx="5"/>
          </p:cNvCxnSpPr>
          <p:nvPr/>
        </p:nvCxnSpPr>
        <p:spPr>
          <a:xfrm rot="10800000">
            <a:off x="4648875" y="2307400"/>
            <a:ext cx="1921200" cy="1342800"/>
          </a:xfrm>
          <a:prstGeom prst="straightConnector1">
            <a:avLst/>
          </a:prstGeom>
          <a:noFill/>
          <a:ln cap="flat" cmpd="sng" w="9525">
            <a:solidFill>
              <a:schemeClr val="dk2"/>
            </a:solidFill>
            <a:prstDash val="solid"/>
            <a:round/>
            <a:headEnd len="med" w="med" type="none"/>
            <a:tailEnd len="med" w="med" type="triangle"/>
          </a:ln>
        </p:spPr>
      </p:cxnSp>
      <p:cxnSp>
        <p:nvCxnSpPr>
          <p:cNvPr id="593" name="Google Shape;593;p51"/>
          <p:cNvCxnSpPr>
            <a:stCxn id="590" idx="7"/>
            <a:endCxn id="591" idx="1"/>
          </p:cNvCxnSpPr>
          <p:nvPr/>
        </p:nvCxnSpPr>
        <p:spPr>
          <a:xfrm>
            <a:off x="4648785" y="1898355"/>
            <a:ext cx="2013000" cy="1547400"/>
          </a:xfrm>
          <a:prstGeom prst="straightConnector1">
            <a:avLst/>
          </a:prstGeom>
          <a:noFill/>
          <a:ln cap="flat" cmpd="sng" w="9525">
            <a:solidFill>
              <a:schemeClr val="dk2"/>
            </a:solidFill>
            <a:prstDash val="solid"/>
            <a:round/>
            <a:headEnd len="med" w="med" type="none"/>
            <a:tailEnd len="med" w="med" type="triangle"/>
          </a:ln>
        </p:spPr>
      </p:cxnSp>
      <p:cxnSp>
        <p:nvCxnSpPr>
          <p:cNvPr id="594" name="Google Shape;594;p51"/>
          <p:cNvCxnSpPr>
            <a:endCxn id="591" idx="0"/>
          </p:cNvCxnSpPr>
          <p:nvPr/>
        </p:nvCxnSpPr>
        <p:spPr>
          <a:xfrm flipH="1">
            <a:off x="6883125" y="2880700"/>
            <a:ext cx="85200" cy="48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83" name="Google Shape;83;p16"/>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6 men arranged in a circle</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Go clockwise</a:t>
            </a:r>
            <a:endParaRPr sz="1700">
              <a:solidFill>
                <a:srgbClr val="000000"/>
              </a:solidFill>
            </a:endParaRPr>
          </a:p>
        </p:txBody>
      </p:sp>
      <p:sp>
        <p:nvSpPr>
          <p:cNvPr id="84" name="Google Shape;84;p16"/>
          <p:cNvSpPr/>
          <p:nvPr/>
        </p:nvSpPr>
        <p:spPr>
          <a:xfrm>
            <a:off x="5594625" y="91792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85" name="Google Shape;85;p16"/>
          <p:cNvSpPr/>
          <p:nvPr/>
        </p:nvSpPr>
        <p:spPr>
          <a:xfrm>
            <a:off x="7196175" y="16647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86" name="Google Shape;86;p16"/>
          <p:cNvSpPr/>
          <p:nvPr/>
        </p:nvSpPr>
        <p:spPr>
          <a:xfrm>
            <a:off x="3945900" y="16647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87" name="Google Shape;87;p16"/>
          <p:cNvSpPr/>
          <p:nvPr/>
        </p:nvSpPr>
        <p:spPr>
          <a:xfrm>
            <a:off x="5594625" y="41727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88" name="Google Shape;88;p16"/>
          <p:cNvSpPr/>
          <p:nvPr/>
        </p:nvSpPr>
        <p:spPr>
          <a:xfrm>
            <a:off x="3945900" y="33521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89" name="Google Shape;89;p16"/>
          <p:cNvSpPr/>
          <p:nvPr/>
        </p:nvSpPr>
        <p:spPr>
          <a:xfrm>
            <a:off x="7196175" y="33521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90" name="Google Shape;90;p16"/>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6"/>
          <p:cNvCxnSpPr/>
          <p:nvPr/>
        </p:nvCxnSpPr>
        <p:spPr>
          <a:xfrm>
            <a:off x="7509225" y="2243150"/>
            <a:ext cx="33900" cy="9891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6"/>
          <p:cNvCxnSpPr/>
          <p:nvPr/>
        </p:nvCxnSpPr>
        <p:spPr>
          <a:xfrm flipH="1">
            <a:off x="6433465" y="3845845"/>
            <a:ext cx="854400" cy="5355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6"/>
          <p:cNvCxnSpPr/>
          <p:nvPr/>
        </p:nvCxnSpPr>
        <p:spPr>
          <a:xfrm rot="10800000">
            <a:off x="4642325" y="3905650"/>
            <a:ext cx="753000" cy="46770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6"/>
          <p:cNvCxnSpPr/>
          <p:nvPr/>
        </p:nvCxnSpPr>
        <p:spPr>
          <a:xfrm rot="10800000">
            <a:off x="4249500" y="2319000"/>
            <a:ext cx="18900" cy="95730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6"/>
          <p:cNvCxnSpPr/>
          <p:nvPr/>
        </p:nvCxnSpPr>
        <p:spPr>
          <a:xfrm flipH="1" rot="10800000">
            <a:off x="4522360" y="1219030"/>
            <a:ext cx="994200" cy="49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2"/>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600" name="Google Shape;600;p52"/>
          <p:cNvSpPr txBox="1"/>
          <p:nvPr>
            <p:ph idx="1" type="body"/>
          </p:nvPr>
        </p:nvSpPr>
        <p:spPr>
          <a:xfrm>
            <a:off x="302825"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Resume count from 3</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Skip 3</a:t>
            </a:r>
            <a:endParaRPr sz="1700">
              <a:solidFill>
                <a:srgbClr val="000000"/>
              </a:solidFill>
            </a:endParaRPr>
          </a:p>
        </p:txBody>
      </p:sp>
      <p:sp>
        <p:nvSpPr>
          <p:cNvPr id="601" name="Google Shape;601;p52"/>
          <p:cNvSpPr/>
          <p:nvPr/>
        </p:nvSpPr>
        <p:spPr>
          <a:xfrm>
            <a:off x="4114375" y="18136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602" name="Google Shape;602;p52"/>
          <p:cNvSpPr/>
          <p:nvPr/>
        </p:nvSpPr>
        <p:spPr>
          <a:xfrm>
            <a:off x="6570075" y="3361000"/>
            <a:ext cx="626100" cy="578400"/>
          </a:xfrm>
          <a:prstGeom prst="ellipse">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603" name="Google Shape;603;p52"/>
          <p:cNvCxnSpPr>
            <a:stCxn id="602" idx="2"/>
            <a:endCxn id="601" idx="5"/>
          </p:cNvCxnSpPr>
          <p:nvPr/>
        </p:nvCxnSpPr>
        <p:spPr>
          <a:xfrm rot="10800000">
            <a:off x="4648875" y="2307400"/>
            <a:ext cx="1921200" cy="1342800"/>
          </a:xfrm>
          <a:prstGeom prst="straightConnector1">
            <a:avLst/>
          </a:prstGeom>
          <a:noFill/>
          <a:ln cap="flat" cmpd="sng" w="9525">
            <a:solidFill>
              <a:schemeClr val="dk2"/>
            </a:solidFill>
            <a:prstDash val="solid"/>
            <a:round/>
            <a:headEnd len="med" w="med" type="none"/>
            <a:tailEnd len="med" w="med" type="triangle"/>
          </a:ln>
        </p:spPr>
      </p:cxnSp>
      <p:cxnSp>
        <p:nvCxnSpPr>
          <p:cNvPr id="604" name="Google Shape;604;p52"/>
          <p:cNvCxnSpPr>
            <a:stCxn id="601" idx="7"/>
            <a:endCxn id="602" idx="1"/>
          </p:cNvCxnSpPr>
          <p:nvPr/>
        </p:nvCxnSpPr>
        <p:spPr>
          <a:xfrm>
            <a:off x="4648785" y="1898355"/>
            <a:ext cx="2013000" cy="1547400"/>
          </a:xfrm>
          <a:prstGeom prst="straightConnector1">
            <a:avLst/>
          </a:prstGeom>
          <a:noFill/>
          <a:ln cap="flat" cmpd="sng" w="9525">
            <a:solidFill>
              <a:schemeClr val="dk2"/>
            </a:solidFill>
            <a:prstDash val="solid"/>
            <a:round/>
            <a:headEnd len="med" w="med" type="none"/>
            <a:tailEnd len="med" w="med" type="triangle"/>
          </a:ln>
        </p:spPr>
      </p:cxnSp>
      <p:cxnSp>
        <p:nvCxnSpPr>
          <p:cNvPr id="605" name="Google Shape;605;p52"/>
          <p:cNvCxnSpPr>
            <a:endCxn id="602" idx="0"/>
          </p:cNvCxnSpPr>
          <p:nvPr/>
        </p:nvCxnSpPr>
        <p:spPr>
          <a:xfrm flipH="1">
            <a:off x="6883125" y="3004600"/>
            <a:ext cx="138600" cy="35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3"/>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611" name="Google Shape;611;p53"/>
          <p:cNvSpPr txBox="1"/>
          <p:nvPr>
            <p:ph idx="1" type="body"/>
          </p:nvPr>
        </p:nvSpPr>
        <p:spPr>
          <a:xfrm>
            <a:off x="302825"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Resume count from 3</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Skip 3</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Kill 5</a:t>
            </a:r>
            <a:endParaRPr sz="1700">
              <a:solidFill>
                <a:srgbClr val="000000"/>
              </a:solidFill>
            </a:endParaRPr>
          </a:p>
        </p:txBody>
      </p:sp>
      <p:sp>
        <p:nvSpPr>
          <p:cNvPr id="612" name="Google Shape;612;p53"/>
          <p:cNvSpPr/>
          <p:nvPr/>
        </p:nvSpPr>
        <p:spPr>
          <a:xfrm>
            <a:off x="4114375" y="1813650"/>
            <a:ext cx="626100" cy="578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613" name="Google Shape;613;p53"/>
          <p:cNvSpPr/>
          <p:nvPr/>
        </p:nvSpPr>
        <p:spPr>
          <a:xfrm>
            <a:off x="6570075" y="3361000"/>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614" name="Google Shape;614;p53"/>
          <p:cNvCxnSpPr>
            <a:stCxn id="613" idx="2"/>
            <a:endCxn id="612" idx="5"/>
          </p:cNvCxnSpPr>
          <p:nvPr/>
        </p:nvCxnSpPr>
        <p:spPr>
          <a:xfrm rot="10800000">
            <a:off x="4648875" y="2307400"/>
            <a:ext cx="1921200" cy="1342800"/>
          </a:xfrm>
          <a:prstGeom prst="straightConnector1">
            <a:avLst/>
          </a:prstGeom>
          <a:noFill/>
          <a:ln cap="flat" cmpd="sng" w="9525">
            <a:solidFill>
              <a:schemeClr val="dk2"/>
            </a:solidFill>
            <a:prstDash val="solid"/>
            <a:round/>
            <a:headEnd len="med" w="med" type="none"/>
            <a:tailEnd len="med" w="med" type="triangle"/>
          </a:ln>
        </p:spPr>
      </p:cxnSp>
      <p:cxnSp>
        <p:nvCxnSpPr>
          <p:cNvPr id="615" name="Google Shape;615;p53"/>
          <p:cNvCxnSpPr>
            <a:stCxn id="612" idx="7"/>
            <a:endCxn id="613" idx="1"/>
          </p:cNvCxnSpPr>
          <p:nvPr/>
        </p:nvCxnSpPr>
        <p:spPr>
          <a:xfrm>
            <a:off x="4648785" y="1898355"/>
            <a:ext cx="2013000" cy="1547400"/>
          </a:xfrm>
          <a:prstGeom prst="straightConnector1">
            <a:avLst/>
          </a:prstGeom>
          <a:noFill/>
          <a:ln cap="flat" cmpd="sng" w="9525">
            <a:solidFill>
              <a:schemeClr val="dk2"/>
            </a:solidFill>
            <a:prstDash val="solid"/>
            <a:round/>
            <a:headEnd len="med" w="med" type="none"/>
            <a:tailEnd len="med" w="med" type="triangle"/>
          </a:ln>
        </p:spPr>
      </p:cxnSp>
      <p:cxnSp>
        <p:nvCxnSpPr>
          <p:cNvPr id="616" name="Google Shape;616;p53"/>
          <p:cNvCxnSpPr/>
          <p:nvPr/>
        </p:nvCxnSpPr>
        <p:spPr>
          <a:xfrm flipH="1">
            <a:off x="4502700" y="1457250"/>
            <a:ext cx="138600" cy="35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622" name="Google Shape;622;p54"/>
          <p:cNvSpPr txBox="1"/>
          <p:nvPr>
            <p:ph idx="1" type="body"/>
          </p:nvPr>
        </p:nvSpPr>
        <p:spPr>
          <a:xfrm>
            <a:off x="302825"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Remove 5</a:t>
            </a:r>
            <a:endParaRPr sz="1700">
              <a:solidFill>
                <a:srgbClr val="000000"/>
              </a:solidFill>
            </a:endParaRPr>
          </a:p>
        </p:txBody>
      </p:sp>
      <p:sp>
        <p:nvSpPr>
          <p:cNvPr id="623" name="Google Shape;623;p54"/>
          <p:cNvSpPr/>
          <p:nvPr/>
        </p:nvSpPr>
        <p:spPr>
          <a:xfrm>
            <a:off x="6570075" y="3361000"/>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5"/>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5, k = 2</a:t>
            </a:r>
            <a:endParaRPr/>
          </a:p>
        </p:txBody>
      </p:sp>
      <p:sp>
        <p:nvSpPr>
          <p:cNvPr id="629" name="Google Shape;629;p55"/>
          <p:cNvSpPr txBox="1"/>
          <p:nvPr>
            <p:ph idx="1" type="body"/>
          </p:nvPr>
        </p:nvSpPr>
        <p:spPr>
          <a:xfrm>
            <a:off x="302825"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3 is the winner</a:t>
            </a:r>
            <a:endParaRPr sz="1700">
              <a:solidFill>
                <a:srgbClr val="000000"/>
              </a:solidFill>
            </a:endParaRPr>
          </a:p>
        </p:txBody>
      </p:sp>
      <p:sp>
        <p:nvSpPr>
          <p:cNvPr id="630" name="Google Shape;630;p55"/>
          <p:cNvSpPr/>
          <p:nvPr/>
        </p:nvSpPr>
        <p:spPr>
          <a:xfrm>
            <a:off x="6570075" y="3361000"/>
            <a:ext cx="626100" cy="5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631" name="Google Shape;631;p55"/>
          <p:cNvCxnSpPr>
            <a:endCxn id="630" idx="0"/>
          </p:cNvCxnSpPr>
          <p:nvPr/>
        </p:nvCxnSpPr>
        <p:spPr>
          <a:xfrm flipH="1">
            <a:off x="6883125" y="2455000"/>
            <a:ext cx="14400" cy="906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5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to consider?</a:t>
            </a:r>
            <a:endParaRPr/>
          </a:p>
        </p:txBody>
      </p:sp>
      <p:sp>
        <p:nvSpPr>
          <p:cNvPr id="637" name="Google Shape;637;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can we model this problem using code?</a:t>
            </a:r>
            <a:endParaRPr/>
          </a:p>
          <a:p>
            <a:pPr indent="-342900" lvl="0" marL="457200" rtl="0" algn="l">
              <a:spcBef>
                <a:spcPts val="0"/>
              </a:spcBef>
              <a:spcAft>
                <a:spcPts val="0"/>
              </a:spcAft>
              <a:buSzPts val="1800"/>
              <a:buChar char="●"/>
            </a:pPr>
            <a:r>
              <a:rPr lang="en"/>
              <a:t>What is an appropriate data structure to use?</a:t>
            </a:r>
            <a:endParaRPr/>
          </a:p>
          <a:p>
            <a:pPr indent="-342900" lvl="0" marL="457200" rtl="0" algn="l">
              <a:spcBef>
                <a:spcPts val="0"/>
              </a:spcBef>
              <a:spcAft>
                <a:spcPts val="0"/>
              </a:spcAft>
              <a:buSzPts val="1800"/>
              <a:buChar char="●"/>
            </a:pPr>
            <a:r>
              <a:rPr lang="en"/>
              <a:t>What is the performance of this algorithm?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7"/>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model the circle using a circular linked list</a:t>
            </a:r>
            <a:endParaRPr/>
          </a:p>
        </p:txBody>
      </p:sp>
      <p:pic>
        <p:nvPicPr>
          <p:cNvPr id="643" name="Google Shape;643;p57"/>
          <p:cNvPicPr preferRelativeResize="0"/>
          <p:nvPr/>
        </p:nvPicPr>
        <p:blipFill>
          <a:blip r:embed="rId3">
            <a:alphaModFix/>
          </a:blip>
          <a:stretch>
            <a:fillRect/>
          </a:stretch>
        </p:blipFill>
        <p:spPr>
          <a:xfrm>
            <a:off x="588325" y="1407188"/>
            <a:ext cx="3713325" cy="2329125"/>
          </a:xfrm>
          <a:prstGeom prst="rect">
            <a:avLst/>
          </a:prstGeom>
          <a:noFill/>
          <a:ln>
            <a:noFill/>
          </a:ln>
        </p:spPr>
      </p:pic>
      <p:sp>
        <p:nvSpPr>
          <p:cNvPr id="644" name="Google Shape;644;p57"/>
          <p:cNvSpPr txBox="1"/>
          <p:nvPr/>
        </p:nvSpPr>
        <p:spPr>
          <a:xfrm>
            <a:off x="588325" y="1007000"/>
            <a:ext cx="668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Source Sans Pro"/>
                <a:ea typeface="Source Sans Pro"/>
                <a:cs typeface="Source Sans Pro"/>
                <a:sym typeface="Source Sans Pro"/>
              </a:rPr>
              <a:t>Within the Main class: Node class which stores integer data</a:t>
            </a:r>
            <a:endParaRPr sz="1600">
              <a:latin typeface="Source Sans Pro"/>
              <a:ea typeface="Source Sans Pro"/>
              <a:cs typeface="Source Sans Pro"/>
              <a:sym typeface="Source Sans Pr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8"/>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model the circle using a </a:t>
            </a:r>
            <a:r>
              <a:rPr lang="en"/>
              <a:t>circular</a:t>
            </a:r>
            <a:r>
              <a:rPr lang="en"/>
              <a:t> linked list</a:t>
            </a:r>
            <a:endParaRPr/>
          </a:p>
        </p:txBody>
      </p:sp>
      <p:pic>
        <p:nvPicPr>
          <p:cNvPr id="650" name="Google Shape;650;p58"/>
          <p:cNvPicPr preferRelativeResize="0"/>
          <p:nvPr/>
        </p:nvPicPr>
        <p:blipFill>
          <a:blip r:embed="rId3">
            <a:alphaModFix/>
          </a:blip>
          <a:stretch>
            <a:fillRect/>
          </a:stretch>
        </p:blipFill>
        <p:spPr>
          <a:xfrm>
            <a:off x="436000" y="1411050"/>
            <a:ext cx="5821376" cy="3159852"/>
          </a:xfrm>
          <a:prstGeom prst="rect">
            <a:avLst/>
          </a:prstGeom>
          <a:noFill/>
          <a:ln>
            <a:noFill/>
          </a:ln>
        </p:spPr>
      </p:pic>
      <p:sp>
        <p:nvSpPr>
          <p:cNvPr id="651" name="Google Shape;651;p58"/>
          <p:cNvSpPr txBox="1"/>
          <p:nvPr/>
        </p:nvSpPr>
        <p:spPr>
          <a:xfrm>
            <a:off x="545075" y="878550"/>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Inside of the main method:</a:t>
            </a:r>
            <a:endParaRPr>
              <a:latin typeface="Source Sans Pro"/>
              <a:ea typeface="Source Sans Pro"/>
              <a:cs typeface="Source Sans Pro"/>
              <a:sym typeface="Source Sans Pro"/>
            </a:endParaRPr>
          </a:p>
        </p:txBody>
      </p:sp>
      <p:cxnSp>
        <p:nvCxnSpPr>
          <p:cNvPr id="652" name="Google Shape;652;p58"/>
          <p:cNvCxnSpPr/>
          <p:nvPr/>
        </p:nvCxnSpPr>
        <p:spPr>
          <a:xfrm flipH="1">
            <a:off x="3754650" y="2368275"/>
            <a:ext cx="3067200" cy="285300"/>
          </a:xfrm>
          <a:prstGeom prst="straightConnector1">
            <a:avLst/>
          </a:prstGeom>
          <a:noFill/>
          <a:ln cap="flat" cmpd="sng" w="9525">
            <a:solidFill>
              <a:schemeClr val="dk2"/>
            </a:solidFill>
            <a:prstDash val="solid"/>
            <a:round/>
            <a:headEnd len="med" w="med" type="none"/>
            <a:tailEnd len="med" w="med" type="triangle"/>
          </a:ln>
        </p:spPr>
      </p:cxnSp>
      <p:sp>
        <p:nvSpPr>
          <p:cNvPr id="653" name="Google Shape;653;p58"/>
          <p:cNvSpPr txBox="1"/>
          <p:nvPr/>
        </p:nvSpPr>
        <p:spPr>
          <a:xfrm>
            <a:off x="6956600" y="1892750"/>
            <a:ext cx="164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Start the head with Node containing 1</a:t>
            </a:r>
            <a:endParaRPr>
              <a:latin typeface="Source Sans Pro"/>
              <a:ea typeface="Source Sans Pro"/>
              <a:cs typeface="Source Sans Pro"/>
              <a:sym typeface="Source Sans Pro"/>
            </a:endParaRPr>
          </a:p>
        </p:txBody>
      </p:sp>
      <p:cxnSp>
        <p:nvCxnSpPr>
          <p:cNvPr id="654" name="Google Shape;654;p58"/>
          <p:cNvCxnSpPr/>
          <p:nvPr/>
        </p:nvCxnSpPr>
        <p:spPr>
          <a:xfrm rot="10800000">
            <a:off x="4563200" y="3327200"/>
            <a:ext cx="2052600" cy="55500"/>
          </a:xfrm>
          <a:prstGeom prst="straightConnector1">
            <a:avLst/>
          </a:prstGeom>
          <a:noFill/>
          <a:ln cap="flat" cmpd="sng" w="9525">
            <a:solidFill>
              <a:schemeClr val="dk2"/>
            </a:solidFill>
            <a:prstDash val="solid"/>
            <a:round/>
            <a:headEnd len="med" w="med" type="none"/>
            <a:tailEnd len="med" w="med" type="triangle"/>
          </a:ln>
        </p:spPr>
      </p:cxnSp>
      <p:sp>
        <p:nvSpPr>
          <p:cNvPr id="655" name="Google Shape;655;p58"/>
          <p:cNvSpPr txBox="1"/>
          <p:nvPr/>
        </p:nvSpPr>
        <p:spPr>
          <a:xfrm>
            <a:off x="6798075" y="3010200"/>
            <a:ext cx="184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Create and link nodes 2-n </a:t>
            </a:r>
            <a:endParaRPr>
              <a:latin typeface="Source Sans Pro"/>
              <a:ea typeface="Source Sans Pro"/>
              <a:cs typeface="Source Sans Pro"/>
              <a:sym typeface="Source Sans Pro"/>
            </a:endParaRPr>
          </a:p>
        </p:txBody>
      </p:sp>
      <p:cxnSp>
        <p:nvCxnSpPr>
          <p:cNvPr id="656" name="Google Shape;656;p58"/>
          <p:cNvCxnSpPr/>
          <p:nvPr/>
        </p:nvCxnSpPr>
        <p:spPr>
          <a:xfrm rot="10800000">
            <a:off x="3564425" y="4389225"/>
            <a:ext cx="2932500" cy="134700"/>
          </a:xfrm>
          <a:prstGeom prst="straightConnector1">
            <a:avLst/>
          </a:prstGeom>
          <a:noFill/>
          <a:ln cap="flat" cmpd="sng" w="9525">
            <a:solidFill>
              <a:schemeClr val="dk2"/>
            </a:solidFill>
            <a:prstDash val="solid"/>
            <a:round/>
            <a:headEnd len="med" w="med" type="none"/>
            <a:tailEnd len="med" w="med" type="triangle"/>
          </a:ln>
        </p:spPr>
      </p:cxnSp>
      <p:sp>
        <p:nvSpPr>
          <p:cNvPr id="657" name="Google Shape;657;p58"/>
          <p:cNvSpPr txBox="1"/>
          <p:nvPr/>
        </p:nvSpPr>
        <p:spPr>
          <a:xfrm>
            <a:off x="6845625" y="4309950"/>
            <a:ext cx="184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Point the nth node back to the head</a:t>
            </a:r>
            <a:endParaRPr>
              <a:latin typeface="Source Sans Pro"/>
              <a:ea typeface="Source Sans Pro"/>
              <a:cs typeface="Source Sans Pro"/>
              <a:sym typeface="Source Sans Pr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9"/>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model the circle using a circular linked list</a:t>
            </a:r>
            <a:endParaRPr/>
          </a:p>
        </p:txBody>
      </p:sp>
      <p:sp>
        <p:nvSpPr>
          <p:cNvPr id="663" name="Google Shape;663;p59"/>
          <p:cNvSpPr txBox="1"/>
          <p:nvPr/>
        </p:nvSpPr>
        <p:spPr>
          <a:xfrm>
            <a:off x="311700" y="811813"/>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Inside of the main method:</a:t>
            </a:r>
            <a:endParaRPr>
              <a:latin typeface="Source Sans Pro"/>
              <a:ea typeface="Source Sans Pro"/>
              <a:cs typeface="Source Sans Pro"/>
              <a:sym typeface="Source Sans Pro"/>
            </a:endParaRPr>
          </a:p>
        </p:txBody>
      </p:sp>
      <p:pic>
        <p:nvPicPr>
          <p:cNvPr id="664" name="Google Shape;664;p59"/>
          <p:cNvPicPr preferRelativeResize="0"/>
          <p:nvPr/>
        </p:nvPicPr>
        <p:blipFill>
          <a:blip r:embed="rId3">
            <a:alphaModFix/>
          </a:blip>
          <a:stretch>
            <a:fillRect/>
          </a:stretch>
        </p:blipFill>
        <p:spPr>
          <a:xfrm>
            <a:off x="0" y="1339925"/>
            <a:ext cx="6080499" cy="3559950"/>
          </a:xfrm>
          <a:prstGeom prst="rect">
            <a:avLst/>
          </a:prstGeom>
          <a:noFill/>
          <a:ln>
            <a:noFill/>
          </a:ln>
        </p:spPr>
      </p:pic>
      <p:cxnSp>
        <p:nvCxnSpPr>
          <p:cNvPr id="665" name="Google Shape;665;p59"/>
          <p:cNvCxnSpPr/>
          <p:nvPr/>
        </p:nvCxnSpPr>
        <p:spPr>
          <a:xfrm flipH="1">
            <a:off x="3292250" y="1221325"/>
            <a:ext cx="1980300" cy="410700"/>
          </a:xfrm>
          <a:prstGeom prst="straightConnector1">
            <a:avLst/>
          </a:prstGeom>
          <a:noFill/>
          <a:ln cap="flat" cmpd="sng" w="9525">
            <a:solidFill>
              <a:schemeClr val="dk2"/>
            </a:solidFill>
            <a:prstDash val="solid"/>
            <a:round/>
            <a:headEnd len="med" w="med" type="none"/>
            <a:tailEnd len="med" w="med" type="triangle"/>
          </a:ln>
        </p:spPr>
      </p:cxnSp>
      <p:sp>
        <p:nvSpPr>
          <p:cNvPr id="666" name="Google Shape;666;p59"/>
          <p:cNvSpPr txBox="1"/>
          <p:nvPr/>
        </p:nvSpPr>
        <p:spPr>
          <a:xfrm>
            <a:off x="5455050" y="775175"/>
            <a:ext cx="357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Initially the last man is pointed to head node containing person 1</a:t>
            </a:r>
            <a:endParaRPr>
              <a:latin typeface="Source Sans Pro"/>
              <a:ea typeface="Source Sans Pro"/>
              <a:cs typeface="Source Sans Pro"/>
              <a:sym typeface="Source Sans Pr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60"/>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model the circle using a circular linked list</a:t>
            </a:r>
            <a:endParaRPr/>
          </a:p>
        </p:txBody>
      </p:sp>
      <p:sp>
        <p:nvSpPr>
          <p:cNvPr id="672" name="Google Shape;672;p60"/>
          <p:cNvSpPr txBox="1"/>
          <p:nvPr/>
        </p:nvSpPr>
        <p:spPr>
          <a:xfrm>
            <a:off x="311700" y="811813"/>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Inside of the main method:</a:t>
            </a:r>
            <a:endParaRPr>
              <a:latin typeface="Source Sans Pro"/>
              <a:ea typeface="Source Sans Pro"/>
              <a:cs typeface="Source Sans Pro"/>
              <a:sym typeface="Source Sans Pro"/>
            </a:endParaRPr>
          </a:p>
        </p:txBody>
      </p:sp>
      <p:pic>
        <p:nvPicPr>
          <p:cNvPr id="673" name="Google Shape;673;p60"/>
          <p:cNvPicPr preferRelativeResize="0"/>
          <p:nvPr/>
        </p:nvPicPr>
        <p:blipFill>
          <a:blip r:embed="rId3">
            <a:alphaModFix/>
          </a:blip>
          <a:stretch>
            <a:fillRect/>
          </a:stretch>
        </p:blipFill>
        <p:spPr>
          <a:xfrm>
            <a:off x="0" y="1339925"/>
            <a:ext cx="6080499" cy="3559950"/>
          </a:xfrm>
          <a:prstGeom prst="rect">
            <a:avLst/>
          </a:prstGeom>
          <a:noFill/>
          <a:ln>
            <a:noFill/>
          </a:ln>
        </p:spPr>
      </p:pic>
      <p:cxnSp>
        <p:nvCxnSpPr>
          <p:cNvPr id="674" name="Google Shape;674;p60"/>
          <p:cNvCxnSpPr/>
          <p:nvPr/>
        </p:nvCxnSpPr>
        <p:spPr>
          <a:xfrm flipH="1">
            <a:off x="3292250" y="1221325"/>
            <a:ext cx="1980300" cy="410700"/>
          </a:xfrm>
          <a:prstGeom prst="straightConnector1">
            <a:avLst/>
          </a:prstGeom>
          <a:noFill/>
          <a:ln cap="flat" cmpd="sng" w="9525">
            <a:solidFill>
              <a:schemeClr val="dk2"/>
            </a:solidFill>
            <a:prstDash val="solid"/>
            <a:round/>
            <a:headEnd len="med" w="med" type="none"/>
            <a:tailEnd len="med" w="med" type="triangle"/>
          </a:ln>
        </p:spPr>
      </p:cxnSp>
      <p:sp>
        <p:nvSpPr>
          <p:cNvPr id="675" name="Google Shape;675;p60"/>
          <p:cNvSpPr txBox="1"/>
          <p:nvPr/>
        </p:nvSpPr>
        <p:spPr>
          <a:xfrm>
            <a:off x="5455050" y="775175"/>
            <a:ext cx="357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Initially the last man is pointed to head node containing person 1</a:t>
            </a:r>
            <a:endParaRPr>
              <a:latin typeface="Source Sans Pro"/>
              <a:ea typeface="Source Sans Pro"/>
              <a:cs typeface="Source Sans Pro"/>
              <a:sym typeface="Source Sans Pro"/>
            </a:endParaRPr>
          </a:p>
        </p:txBody>
      </p:sp>
      <p:cxnSp>
        <p:nvCxnSpPr>
          <p:cNvPr id="676" name="Google Shape;676;p60"/>
          <p:cNvCxnSpPr/>
          <p:nvPr/>
        </p:nvCxnSpPr>
        <p:spPr>
          <a:xfrm flipH="1">
            <a:off x="4579100" y="1787125"/>
            <a:ext cx="921600" cy="155100"/>
          </a:xfrm>
          <a:prstGeom prst="straightConnector1">
            <a:avLst/>
          </a:prstGeom>
          <a:noFill/>
          <a:ln cap="flat" cmpd="sng" w="9525">
            <a:solidFill>
              <a:schemeClr val="dk2"/>
            </a:solidFill>
            <a:prstDash val="solid"/>
            <a:round/>
            <a:headEnd len="med" w="med" type="none"/>
            <a:tailEnd len="med" w="med" type="triangle"/>
          </a:ln>
        </p:spPr>
      </p:cxnSp>
      <p:sp>
        <p:nvSpPr>
          <p:cNvPr id="677" name="Google Shape;677;p60"/>
          <p:cNvSpPr txBox="1"/>
          <p:nvPr/>
        </p:nvSpPr>
        <p:spPr>
          <a:xfrm>
            <a:off x="5601075" y="1513350"/>
            <a:ext cx="329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If head.next points to itself, there is only one node in the circle</a:t>
            </a:r>
            <a:endParaRPr>
              <a:latin typeface="Source Sans Pro"/>
              <a:ea typeface="Source Sans Pro"/>
              <a:cs typeface="Source Sans Pro"/>
              <a:sym typeface="Source Sans Pr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1"/>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model the circle using a circular linked list</a:t>
            </a:r>
            <a:endParaRPr/>
          </a:p>
        </p:txBody>
      </p:sp>
      <p:sp>
        <p:nvSpPr>
          <p:cNvPr id="683" name="Google Shape;683;p61"/>
          <p:cNvSpPr txBox="1"/>
          <p:nvPr/>
        </p:nvSpPr>
        <p:spPr>
          <a:xfrm>
            <a:off x="311700" y="811813"/>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Inside of the main method:</a:t>
            </a:r>
            <a:endParaRPr>
              <a:latin typeface="Source Sans Pro"/>
              <a:ea typeface="Source Sans Pro"/>
              <a:cs typeface="Source Sans Pro"/>
              <a:sym typeface="Source Sans Pro"/>
            </a:endParaRPr>
          </a:p>
        </p:txBody>
      </p:sp>
      <p:pic>
        <p:nvPicPr>
          <p:cNvPr id="684" name="Google Shape;684;p61"/>
          <p:cNvPicPr preferRelativeResize="0"/>
          <p:nvPr/>
        </p:nvPicPr>
        <p:blipFill>
          <a:blip r:embed="rId3">
            <a:alphaModFix/>
          </a:blip>
          <a:stretch>
            <a:fillRect/>
          </a:stretch>
        </p:blipFill>
        <p:spPr>
          <a:xfrm>
            <a:off x="0" y="1339925"/>
            <a:ext cx="6080499" cy="3559950"/>
          </a:xfrm>
          <a:prstGeom prst="rect">
            <a:avLst/>
          </a:prstGeom>
          <a:noFill/>
          <a:ln>
            <a:noFill/>
          </a:ln>
        </p:spPr>
      </p:pic>
      <p:cxnSp>
        <p:nvCxnSpPr>
          <p:cNvPr id="685" name="Google Shape;685;p61"/>
          <p:cNvCxnSpPr/>
          <p:nvPr/>
        </p:nvCxnSpPr>
        <p:spPr>
          <a:xfrm flipH="1">
            <a:off x="3292250" y="1221325"/>
            <a:ext cx="1980300" cy="410700"/>
          </a:xfrm>
          <a:prstGeom prst="straightConnector1">
            <a:avLst/>
          </a:prstGeom>
          <a:noFill/>
          <a:ln cap="flat" cmpd="sng" w="9525">
            <a:solidFill>
              <a:schemeClr val="dk2"/>
            </a:solidFill>
            <a:prstDash val="solid"/>
            <a:round/>
            <a:headEnd len="med" w="med" type="none"/>
            <a:tailEnd len="med" w="med" type="triangle"/>
          </a:ln>
        </p:spPr>
      </p:cxnSp>
      <p:sp>
        <p:nvSpPr>
          <p:cNvPr id="686" name="Google Shape;686;p61"/>
          <p:cNvSpPr txBox="1"/>
          <p:nvPr/>
        </p:nvSpPr>
        <p:spPr>
          <a:xfrm>
            <a:off x="5455050" y="775175"/>
            <a:ext cx="357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Initially the last man is pointed to head node containing person 1</a:t>
            </a:r>
            <a:endParaRPr>
              <a:latin typeface="Source Sans Pro"/>
              <a:ea typeface="Source Sans Pro"/>
              <a:cs typeface="Source Sans Pro"/>
              <a:sym typeface="Source Sans Pro"/>
            </a:endParaRPr>
          </a:p>
        </p:txBody>
      </p:sp>
      <p:cxnSp>
        <p:nvCxnSpPr>
          <p:cNvPr id="687" name="Google Shape;687;p61"/>
          <p:cNvCxnSpPr/>
          <p:nvPr/>
        </p:nvCxnSpPr>
        <p:spPr>
          <a:xfrm flipH="1">
            <a:off x="4579100" y="1787125"/>
            <a:ext cx="921600" cy="155100"/>
          </a:xfrm>
          <a:prstGeom prst="straightConnector1">
            <a:avLst/>
          </a:prstGeom>
          <a:noFill/>
          <a:ln cap="flat" cmpd="sng" w="9525">
            <a:solidFill>
              <a:schemeClr val="dk2"/>
            </a:solidFill>
            <a:prstDash val="solid"/>
            <a:round/>
            <a:headEnd len="med" w="med" type="none"/>
            <a:tailEnd len="med" w="med" type="triangle"/>
          </a:ln>
        </p:spPr>
      </p:cxnSp>
      <p:sp>
        <p:nvSpPr>
          <p:cNvPr id="688" name="Google Shape;688;p61"/>
          <p:cNvSpPr txBox="1"/>
          <p:nvPr/>
        </p:nvSpPr>
        <p:spPr>
          <a:xfrm>
            <a:off x="5601075" y="1513350"/>
            <a:ext cx="329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If head.next points to itself, there is only one node in the circle</a:t>
            </a:r>
            <a:endParaRPr>
              <a:latin typeface="Source Sans Pro"/>
              <a:ea typeface="Source Sans Pro"/>
              <a:cs typeface="Source Sans Pro"/>
              <a:sym typeface="Source Sans Pro"/>
            </a:endParaRPr>
          </a:p>
        </p:txBody>
      </p:sp>
      <p:cxnSp>
        <p:nvCxnSpPr>
          <p:cNvPr id="689" name="Google Shape;689;p61"/>
          <p:cNvCxnSpPr/>
          <p:nvPr/>
        </p:nvCxnSpPr>
        <p:spPr>
          <a:xfrm flipH="1">
            <a:off x="5144800" y="2371150"/>
            <a:ext cx="1177200" cy="109500"/>
          </a:xfrm>
          <a:prstGeom prst="straightConnector1">
            <a:avLst/>
          </a:prstGeom>
          <a:noFill/>
          <a:ln cap="flat" cmpd="sng" w="9525">
            <a:solidFill>
              <a:schemeClr val="dk2"/>
            </a:solidFill>
            <a:prstDash val="solid"/>
            <a:round/>
            <a:headEnd len="med" w="med" type="none"/>
            <a:tailEnd len="med" w="med" type="triangle"/>
          </a:ln>
        </p:spPr>
      </p:cxnSp>
      <p:sp>
        <p:nvSpPr>
          <p:cNvPr id="690" name="Google Shape;690;p61"/>
          <p:cNvSpPr txBox="1"/>
          <p:nvPr/>
        </p:nvSpPr>
        <p:spPr>
          <a:xfrm>
            <a:off x="6431525" y="2197775"/>
            <a:ext cx="251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Skip k-1 men, example: k = 4, i = 1, 2 &lt; 3</a:t>
            </a:r>
            <a:endParaRPr>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101" name="Google Shape;101;p17"/>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Starting</a:t>
            </a:r>
            <a:r>
              <a:rPr lang="en" sz="1700">
                <a:solidFill>
                  <a:srgbClr val="000000"/>
                </a:solidFill>
              </a:rPr>
              <a:t> at 1:</a:t>
            </a:r>
            <a:endParaRPr sz="1700">
              <a:solidFill>
                <a:srgbClr val="000000"/>
              </a:solidFill>
            </a:endParaRPr>
          </a:p>
        </p:txBody>
      </p:sp>
      <p:sp>
        <p:nvSpPr>
          <p:cNvPr id="102" name="Google Shape;102;p17"/>
          <p:cNvSpPr/>
          <p:nvPr/>
        </p:nvSpPr>
        <p:spPr>
          <a:xfrm>
            <a:off x="5594625" y="917925"/>
            <a:ext cx="626100" cy="578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03" name="Google Shape;103;p17"/>
          <p:cNvSpPr/>
          <p:nvPr/>
        </p:nvSpPr>
        <p:spPr>
          <a:xfrm>
            <a:off x="7196175" y="16647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04" name="Google Shape;104;p17"/>
          <p:cNvSpPr/>
          <p:nvPr/>
        </p:nvSpPr>
        <p:spPr>
          <a:xfrm>
            <a:off x="3945900" y="16647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05" name="Google Shape;105;p17"/>
          <p:cNvSpPr/>
          <p:nvPr/>
        </p:nvSpPr>
        <p:spPr>
          <a:xfrm>
            <a:off x="5594625" y="41727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06" name="Google Shape;106;p17"/>
          <p:cNvSpPr/>
          <p:nvPr/>
        </p:nvSpPr>
        <p:spPr>
          <a:xfrm>
            <a:off x="3945900" y="33521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07" name="Google Shape;107;p17"/>
          <p:cNvSpPr/>
          <p:nvPr/>
        </p:nvSpPr>
        <p:spPr>
          <a:xfrm>
            <a:off x="7196175" y="33521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108" name="Google Shape;108;p17"/>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7"/>
          <p:cNvCxnSpPr/>
          <p:nvPr/>
        </p:nvCxnSpPr>
        <p:spPr>
          <a:xfrm>
            <a:off x="7509225" y="2243150"/>
            <a:ext cx="33900" cy="9891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7"/>
          <p:cNvCxnSpPr/>
          <p:nvPr/>
        </p:nvCxnSpPr>
        <p:spPr>
          <a:xfrm flipH="1">
            <a:off x="6433465" y="3845845"/>
            <a:ext cx="854400" cy="5355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7"/>
          <p:cNvCxnSpPr/>
          <p:nvPr/>
        </p:nvCxnSpPr>
        <p:spPr>
          <a:xfrm rot="10800000">
            <a:off x="4642325" y="3905650"/>
            <a:ext cx="753000" cy="4677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7"/>
          <p:cNvCxnSpPr/>
          <p:nvPr/>
        </p:nvCxnSpPr>
        <p:spPr>
          <a:xfrm rot="10800000">
            <a:off x="4249500" y="2319000"/>
            <a:ext cx="18900" cy="9573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7"/>
          <p:cNvCxnSpPr/>
          <p:nvPr/>
        </p:nvCxnSpPr>
        <p:spPr>
          <a:xfrm flipH="1" rot="10800000">
            <a:off x="4522360" y="1219030"/>
            <a:ext cx="994200" cy="4908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7"/>
          <p:cNvCxnSpPr/>
          <p:nvPr/>
        </p:nvCxnSpPr>
        <p:spPr>
          <a:xfrm>
            <a:off x="5926300" y="157100"/>
            <a:ext cx="15900" cy="58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62"/>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model the circle using a circular linked list</a:t>
            </a:r>
            <a:endParaRPr/>
          </a:p>
        </p:txBody>
      </p:sp>
      <p:sp>
        <p:nvSpPr>
          <p:cNvPr id="696" name="Google Shape;696;p62"/>
          <p:cNvSpPr txBox="1"/>
          <p:nvPr/>
        </p:nvSpPr>
        <p:spPr>
          <a:xfrm>
            <a:off x="311700" y="811813"/>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Inside of the main method:</a:t>
            </a:r>
            <a:endParaRPr>
              <a:latin typeface="Source Sans Pro"/>
              <a:ea typeface="Source Sans Pro"/>
              <a:cs typeface="Source Sans Pro"/>
              <a:sym typeface="Source Sans Pro"/>
            </a:endParaRPr>
          </a:p>
        </p:txBody>
      </p:sp>
      <p:pic>
        <p:nvPicPr>
          <p:cNvPr id="697" name="Google Shape;697;p62"/>
          <p:cNvPicPr preferRelativeResize="0"/>
          <p:nvPr/>
        </p:nvPicPr>
        <p:blipFill>
          <a:blip r:embed="rId3">
            <a:alphaModFix/>
          </a:blip>
          <a:stretch>
            <a:fillRect/>
          </a:stretch>
        </p:blipFill>
        <p:spPr>
          <a:xfrm>
            <a:off x="0" y="1339925"/>
            <a:ext cx="6080499" cy="3559950"/>
          </a:xfrm>
          <a:prstGeom prst="rect">
            <a:avLst/>
          </a:prstGeom>
          <a:noFill/>
          <a:ln>
            <a:noFill/>
          </a:ln>
        </p:spPr>
      </p:pic>
      <p:cxnSp>
        <p:nvCxnSpPr>
          <p:cNvPr id="698" name="Google Shape;698;p62"/>
          <p:cNvCxnSpPr/>
          <p:nvPr/>
        </p:nvCxnSpPr>
        <p:spPr>
          <a:xfrm flipH="1">
            <a:off x="3292250" y="1221325"/>
            <a:ext cx="1980300" cy="410700"/>
          </a:xfrm>
          <a:prstGeom prst="straightConnector1">
            <a:avLst/>
          </a:prstGeom>
          <a:noFill/>
          <a:ln cap="flat" cmpd="sng" w="9525">
            <a:solidFill>
              <a:schemeClr val="dk2"/>
            </a:solidFill>
            <a:prstDash val="solid"/>
            <a:round/>
            <a:headEnd len="med" w="med" type="none"/>
            <a:tailEnd len="med" w="med" type="triangle"/>
          </a:ln>
        </p:spPr>
      </p:cxnSp>
      <p:sp>
        <p:nvSpPr>
          <p:cNvPr id="699" name="Google Shape;699;p62"/>
          <p:cNvSpPr txBox="1"/>
          <p:nvPr/>
        </p:nvSpPr>
        <p:spPr>
          <a:xfrm>
            <a:off x="5455050" y="775175"/>
            <a:ext cx="357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Initially the last man is pointed to head node containing person 1</a:t>
            </a:r>
            <a:endParaRPr>
              <a:latin typeface="Source Sans Pro"/>
              <a:ea typeface="Source Sans Pro"/>
              <a:cs typeface="Source Sans Pro"/>
              <a:sym typeface="Source Sans Pro"/>
            </a:endParaRPr>
          </a:p>
        </p:txBody>
      </p:sp>
      <p:cxnSp>
        <p:nvCxnSpPr>
          <p:cNvPr id="700" name="Google Shape;700;p62"/>
          <p:cNvCxnSpPr/>
          <p:nvPr/>
        </p:nvCxnSpPr>
        <p:spPr>
          <a:xfrm flipH="1">
            <a:off x="4579100" y="1787125"/>
            <a:ext cx="921600" cy="155100"/>
          </a:xfrm>
          <a:prstGeom prst="straightConnector1">
            <a:avLst/>
          </a:prstGeom>
          <a:noFill/>
          <a:ln cap="flat" cmpd="sng" w="9525">
            <a:solidFill>
              <a:schemeClr val="dk2"/>
            </a:solidFill>
            <a:prstDash val="solid"/>
            <a:round/>
            <a:headEnd len="med" w="med" type="none"/>
            <a:tailEnd len="med" w="med" type="triangle"/>
          </a:ln>
        </p:spPr>
      </p:cxnSp>
      <p:sp>
        <p:nvSpPr>
          <p:cNvPr id="701" name="Google Shape;701;p62"/>
          <p:cNvSpPr txBox="1"/>
          <p:nvPr/>
        </p:nvSpPr>
        <p:spPr>
          <a:xfrm>
            <a:off x="5601075" y="1513350"/>
            <a:ext cx="329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If head.next points to itself, there is only one node in the circle</a:t>
            </a:r>
            <a:endParaRPr>
              <a:latin typeface="Source Sans Pro"/>
              <a:ea typeface="Source Sans Pro"/>
              <a:cs typeface="Source Sans Pro"/>
              <a:sym typeface="Source Sans Pro"/>
            </a:endParaRPr>
          </a:p>
        </p:txBody>
      </p:sp>
      <p:cxnSp>
        <p:nvCxnSpPr>
          <p:cNvPr id="702" name="Google Shape;702;p62"/>
          <p:cNvCxnSpPr/>
          <p:nvPr/>
        </p:nvCxnSpPr>
        <p:spPr>
          <a:xfrm flipH="1">
            <a:off x="5144800" y="2371150"/>
            <a:ext cx="1177200" cy="109500"/>
          </a:xfrm>
          <a:prstGeom prst="straightConnector1">
            <a:avLst/>
          </a:prstGeom>
          <a:noFill/>
          <a:ln cap="flat" cmpd="sng" w="9525">
            <a:solidFill>
              <a:schemeClr val="dk2"/>
            </a:solidFill>
            <a:prstDash val="solid"/>
            <a:round/>
            <a:headEnd len="med" w="med" type="none"/>
            <a:tailEnd len="med" w="med" type="triangle"/>
          </a:ln>
        </p:spPr>
      </p:cxnSp>
      <p:sp>
        <p:nvSpPr>
          <p:cNvPr id="703" name="Google Shape;703;p62"/>
          <p:cNvSpPr txBox="1"/>
          <p:nvPr/>
        </p:nvSpPr>
        <p:spPr>
          <a:xfrm>
            <a:off x="6431525" y="2197775"/>
            <a:ext cx="251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Skip k-1 men, example: k = 4, i = 1, 2 &lt; 3</a:t>
            </a:r>
            <a:endParaRPr>
              <a:latin typeface="Source Sans Pro"/>
              <a:ea typeface="Source Sans Pro"/>
              <a:cs typeface="Source Sans Pro"/>
              <a:sym typeface="Source Sans Pro"/>
            </a:endParaRPr>
          </a:p>
        </p:txBody>
      </p:sp>
      <p:sp>
        <p:nvSpPr>
          <p:cNvPr id="704" name="Google Shape;704;p62"/>
          <p:cNvSpPr/>
          <p:nvPr/>
        </p:nvSpPr>
        <p:spPr>
          <a:xfrm>
            <a:off x="6212363" y="3057925"/>
            <a:ext cx="452400" cy="40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05" name="Google Shape;705;p62"/>
          <p:cNvSpPr/>
          <p:nvPr/>
        </p:nvSpPr>
        <p:spPr>
          <a:xfrm>
            <a:off x="6894175" y="3246838"/>
            <a:ext cx="452400" cy="40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706" name="Google Shape;706;p62"/>
          <p:cNvSpPr/>
          <p:nvPr/>
        </p:nvSpPr>
        <p:spPr>
          <a:xfrm>
            <a:off x="7071650" y="3875550"/>
            <a:ext cx="452400" cy="40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707" name="Google Shape;707;p62"/>
          <p:cNvSpPr/>
          <p:nvPr/>
        </p:nvSpPr>
        <p:spPr>
          <a:xfrm>
            <a:off x="6664775" y="4401975"/>
            <a:ext cx="452400" cy="40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cxnSp>
        <p:nvCxnSpPr>
          <p:cNvPr id="708" name="Google Shape;708;p62"/>
          <p:cNvCxnSpPr>
            <a:stCxn id="704" idx="6"/>
            <a:endCxn id="705" idx="1"/>
          </p:cNvCxnSpPr>
          <p:nvPr/>
        </p:nvCxnSpPr>
        <p:spPr>
          <a:xfrm>
            <a:off x="6664763" y="3261925"/>
            <a:ext cx="295800" cy="44700"/>
          </a:xfrm>
          <a:prstGeom prst="straightConnector1">
            <a:avLst/>
          </a:prstGeom>
          <a:noFill/>
          <a:ln cap="flat" cmpd="sng" w="9525">
            <a:solidFill>
              <a:schemeClr val="dk2"/>
            </a:solidFill>
            <a:prstDash val="solid"/>
            <a:round/>
            <a:headEnd len="med" w="med" type="none"/>
            <a:tailEnd len="med" w="med" type="triangle"/>
          </a:ln>
        </p:spPr>
      </p:cxnSp>
      <p:cxnSp>
        <p:nvCxnSpPr>
          <p:cNvPr id="709" name="Google Shape;709;p62"/>
          <p:cNvCxnSpPr/>
          <p:nvPr/>
        </p:nvCxnSpPr>
        <p:spPr>
          <a:xfrm>
            <a:off x="7234950" y="3620363"/>
            <a:ext cx="17400" cy="280500"/>
          </a:xfrm>
          <a:prstGeom prst="straightConnector1">
            <a:avLst/>
          </a:prstGeom>
          <a:noFill/>
          <a:ln cap="flat" cmpd="sng" w="9525">
            <a:solidFill>
              <a:schemeClr val="dk2"/>
            </a:solidFill>
            <a:prstDash val="solid"/>
            <a:round/>
            <a:headEnd len="med" w="med" type="none"/>
            <a:tailEnd len="med" w="med" type="triangle"/>
          </a:ln>
        </p:spPr>
      </p:cxnSp>
      <p:cxnSp>
        <p:nvCxnSpPr>
          <p:cNvPr id="710" name="Google Shape;710;p62"/>
          <p:cNvCxnSpPr>
            <a:stCxn id="706" idx="3"/>
            <a:endCxn id="707" idx="7"/>
          </p:cNvCxnSpPr>
          <p:nvPr/>
        </p:nvCxnSpPr>
        <p:spPr>
          <a:xfrm flipH="1">
            <a:off x="7050902" y="4223800"/>
            <a:ext cx="87000" cy="237900"/>
          </a:xfrm>
          <a:prstGeom prst="straightConnector1">
            <a:avLst/>
          </a:prstGeom>
          <a:noFill/>
          <a:ln cap="flat" cmpd="sng" w="9525">
            <a:solidFill>
              <a:schemeClr val="dk2"/>
            </a:solidFill>
            <a:prstDash val="solid"/>
            <a:round/>
            <a:headEnd len="med" w="med" type="none"/>
            <a:tailEnd len="med" w="med" type="triangle"/>
          </a:ln>
        </p:spPr>
      </p:cxnSp>
      <p:cxnSp>
        <p:nvCxnSpPr>
          <p:cNvPr id="711" name="Google Shape;711;p62"/>
          <p:cNvCxnSpPr>
            <a:endCxn id="704" idx="7"/>
          </p:cNvCxnSpPr>
          <p:nvPr/>
        </p:nvCxnSpPr>
        <p:spPr>
          <a:xfrm flipH="1">
            <a:off x="6598510" y="2995875"/>
            <a:ext cx="1274400" cy="121800"/>
          </a:xfrm>
          <a:prstGeom prst="straightConnector1">
            <a:avLst/>
          </a:prstGeom>
          <a:noFill/>
          <a:ln cap="flat" cmpd="sng" w="9525">
            <a:solidFill>
              <a:schemeClr val="dk2"/>
            </a:solidFill>
            <a:prstDash val="solid"/>
            <a:round/>
            <a:headEnd len="med" w="med" type="none"/>
            <a:tailEnd len="med" w="med" type="triangle"/>
          </a:ln>
        </p:spPr>
      </p:cxnSp>
      <p:sp>
        <p:nvSpPr>
          <p:cNvPr id="712" name="Google Shape;712;p62"/>
          <p:cNvSpPr txBox="1"/>
          <p:nvPr/>
        </p:nvSpPr>
        <p:spPr>
          <a:xfrm>
            <a:off x="7961550" y="2765300"/>
            <a:ext cx="10707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Source Sans Pro"/>
                <a:ea typeface="Source Sans Pro"/>
                <a:cs typeface="Source Sans Pro"/>
                <a:sym typeface="Source Sans Pro"/>
              </a:rPr>
              <a:t>LastMan</a:t>
            </a:r>
            <a:endParaRPr sz="1300">
              <a:latin typeface="Source Sans Pro"/>
              <a:ea typeface="Source Sans Pro"/>
              <a:cs typeface="Source Sans Pro"/>
              <a:sym typeface="Source Sans Pro"/>
            </a:endParaRPr>
          </a:p>
          <a:p>
            <a:pPr indent="0" lvl="0" marL="0" rtl="0" algn="l">
              <a:spcBef>
                <a:spcPts val="0"/>
              </a:spcBef>
              <a:spcAft>
                <a:spcPts val="0"/>
              </a:spcAft>
              <a:buNone/>
            </a:pPr>
            <a:r>
              <a:rPr lang="en" sz="1300">
                <a:latin typeface="Source Sans Pro"/>
                <a:ea typeface="Source Sans Pro"/>
                <a:cs typeface="Source Sans Pro"/>
                <a:sym typeface="Source Sans Pro"/>
              </a:rPr>
              <a:t>Prior to entering the loop:</a:t>
            </a:r>
            <a:endParaRPr sz="1300">
              <a:latin typeface="Source Sans Pro"/>
              <a:ea typeface="Source Sans Pro"/>
              <a:cs typeface="Source Sans Pro"/>
              <a:sym typeface="Source Sans Pro"/>
            </a:endParaRPr>
          </a:p>
          <a:p>
            <a:pPr indent="0" lvl="0" marL="0" rtl="0" algn="l">
              <a:spcBef>
                <a:spcPts val="0"/>
              </a:spcBef>
              <a:spcAft>
                <a:spcPts val="0"/>
              </a:spcAft>
              <a:buNone/>
            </a:pPr>
            <a:r>
              <a:rPr lang="en" sz="1300">
                <a:latin typeface="Source Sans Pro"/>
                <a:ea typeface="Source Sans Pro"/>
                <a:cs typeface="Source Sans Pro"/>
                <a:sym typeface="Source Sans Pro"/>
              </a:rPr>
              <a:t>lastMan</a:t>
            </a:r>
            <a:endParaRPr sz="1300">
              <a:latin typeface="Source Sans Pro"/>
              <a:ea typeface="Source Sans Pro"/>
              <a:cs typeface="Source Sans Pro"/>
              <a:sym typeface="Source Sans Pr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63"/>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model the circle using a circular linked list</a:t>
            </a:r>
            <a:endParaRPr/>
          </a:p>
        </p:txBody>
      </p:sp>
      <p:sp>
        <p:nvSpPr>
          <p:cNvPr id="718" name="Google Shape;718;p63"/>
          <p:cNvSpPr txBox="1"/>
          <p:nvPr/>
        </p:nvSpPr>
        <p:spPr>
          <a:xfrm>
            <a:off x="311700" y="811813"/>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Inside of the main method:</a:t>
            </a:r>
            <a:endParaRPr>
              <a:latin typeface="Source Sans Pro"/>
              <a:ea typeface="Source Sans Pro"/>
              <a:cs typeface="Source Sans Pro"/>
              <a:sym typeface="Source Sans Pro"/>
            </a:endParaRPr>
          </a:p>
        </p:txBody>
      </p:sp>
      <p:pic>
        <p:nvPicPr>
          <p:cNvPr id="719" name="Google Shape;719;p63"/>
          <p:cNvPicPr preferRelativeResize="0"/>
          <p:nvPr/>
        </p:nvPicPr>
        <p:blipFill>
          <a:blip r:embed="rId3">
            <a:alphaModFix/>
          </a:blip>
          <a:stretch>
            <a:fillRect/>
          </a:stretch>
        </p:blipFill>
        <p:spPr>
          <a:xfrm>
            <a:off x="0" y="1339925"/>
            <a:ext cx="6080499" cy="3559950"/>
          </a:xfrm>
          <a:prstGeom prst="rect">
            <a:avLst/>
          </a:prstGeom>
          <a:noFill/>
          <a:ln>
            <a:noFill/>
          </a:ln>
        </p:spPr>
      </p:pic>
      <p:cxnSp>
        <p:nvCxnSpPr>
          <p:cNvPr id="720" name="Google Shape;720;p63"/>
          <p:cNvCxnSpPr/>
          <p:nvPr/>
        </p:nvCxnSpPr>
        <p:spPr>
          <a:xfrm flipH="1">
            <a:off x="3292250" y="1221325"/>
            <a:ext cx="1980300" cy="410700"/>
          </a:xfrm>
          <a:prstGeom prst="straightConnector1">
            <a:avLst/>
          </a:prstGeom>
          <a:noFill/>
          <a:ln cap="flat" cmpd="sng" w="9525">
            <a:solidFill>
              <a:schemeClr val="dk2"/>
            </a:solidFill>
            <a:prstDash val="solid"/>
            <a:round/>
            <a:headEnd len="med" w="med" type="none"/>
            <a:tailEnd len="med" w="med" type="triangle"/>
          </a:ln>
        </p:spPr>
      </p:cxnSp>
      <p:sp>
        <p:nvSpPr>
          <p:cNvPr id="721" name="Google Shape;721;p63"/>
          <p:cNvSpPr txBox="1"/>
          <p:nvPr/>
        </p:nvSpPr>
        <p:spPr>
          <a:xfrm>
            <a:off x="5455050" y="775175"/>
            <a:ext cx="357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Initially the last man is pointed to head node containing person 1</a:t>
            </a:r>
            <a:endParaRPr>
              <a:latin typeface="Source Sans Pro"/>
              <a:ea typeface="Source Sans Pro"/>
              <a:cs typeface="Source Sans Pro"/>
              <a:sym typeface="Source Sans Pro"/>
            </a:endParaRPr>
          </a:p>
        </p:txBody>
      </p:sp>
      <p:cxnSp>
        <p:nvCxnSpPr>
          <p:cNvPr id="722" name="Google Shape;722;p63"/>
          <p:cNvCxnSpPr/>
          <p:nvPr/>
        </p:nvCxnSpPr>
        <p:spPr>
          <a:xfrm flipH="1">
            <a:off x="4579100" y="1787125"/>
            <a:ext cx="921600" cy="155100"/>
          </a:xfrm>
          <a:prstGeom prst="straightConnector1">
            <a:avLst/>
          </a:prstGeom>
          <a:noFill/>
          <a:ln cap="flat" cmpd="sng" w="9525">
            <a:solidFill>
              <a:schemeClr val="dk2"/>
            </a:solidFill>
            <a:prstDash val="solid"/>
            <a:round/>
            <a:headEnd len="med" w="med" type="none"/>
            <a:tailEnd len="med" w="med" type="triangle"/>
          </a:ln>
        </p:spPr>
      </p:cxnSp>
      <p:sp>
        <p:nvSpPr>
          <p:cNvPr id="723" name="Google Shape;723;p63"/>
          <p:cNvSpPr txBox="1"/>
          <p:nvPr/>
        </p:nvSpPr>
        <p:spPr>
          <a:xfrm>
            <a:off x="5601075" y="1513350"/>
            <a:ext cx="329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If head.next points to itself, there is only one node in the circle</a:t>
            </a:r>
            <a:endParaRPr>
              <a:latin typeface="Source Sans Pro"/>
              <a:ea typeface="Source Sans Pro"/>
              <a:cs typeface="Source Sans Pro"/>
              <a:sym typeface="Source Sans Pro"/>
            </a:endParaRPr>
          </a:p>
        </p:txBody>
      </p:sp>
      <p:cxnSp>
        <p:nvCxnSpPr>
          <p:cNvPr id="724" name="Google Shape;724;p63"/>
          <p:cNvCxnSpPr/>
          <p:nvPr/>
        </p:nvCxnSpPr>
        <p:spPr>
          <a:xfrm flipH="1">
            <a:off x="5144800" y="2371150"/>
            <a:ext cx="1177200" cy="109500"/>
          </a:xfrm>
          <a:prstGeom prst="straightConnector1">
            <a:avLst/>
          </a:prstGeom>
          <a:noFill/>
          <a:ln cap="flat" cmpd="sng" w="9525">
            <a:solidFill>
              <a:schemeClr val="dk2"/>
            </a:solidFill>
            <a:prstDash val="solid"/>
            <a:round/>
            <a:headEnd len="med" w="med" type="none"/>
            <a:tailEnd len="med" w="med" type="triangle"/>
          </a:ln>
        </p:spPr>
      </p:cxnSp>
      <p:sp>
        <p:nvSpPr>
          <p:cNvPr id="725" name="Google Shape;725;p63"/>
          <p:cNvSpPr txBox="1"/>
          <p:nvPr/>
        </p:nvSpPr>
        <p:spPr>
          <a:xfrm>
            <a:off x="6431525" y="2197775"/>
            <a:ext cx="251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Skip k-1 men, example: k = 4, i = 1, 2 &lt; 3</a:t>
            </a:r>
            <a:endParaRPr>
              <a:latin typeface="Source Sans Pro"/>
              <a:ea typeface="Source Sans Pro"/>
              <a:cs typeface="Source Sans Pro"/>
              <a:sym typeface="Source Sans Pro"/>
            </a:endParaRPr>
          </a:p>
        </p:txBody>
      </p:sp>
      <p:sp>
        <p:nvSpPr>
          <p:cNvPr id="726" name="Google Shape;726;p63"/>
          <p:cNvSpPr/>
          <p:nvPr/>
        </p:nvSpPr>
        <p:spPr>
          <a:xfrm>
            <a:off x="6212363" y="3057925"/>
            <a:ext cx="452400" cy="40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27" name="Google Shape;727;p63"/>
          <p:cNvSpPr/>
          <p:nvPr/>
        </p:nvSpPr>
        <p:spPr>
          <a:xfrm>
            <a:off x="6894175" y="3246838"/>
            <a:ext cx="452400" cy="40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728" name="Google Shape;728;p63"/>
          <p:cNvSpPr/>
          <p:nvPr/>
        </p:nvSpPr>
        <p:spPr>
          <a:xfrm>
            <a:off x="7071650" y="3875550"/>
            <a:ext cx="452400" cy="40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729" name="Google Shape;729;p63"/>
          <p:cNvSpPr/>
          <p:nvPr/>
        </p:nvSpPr>
        <p:spPr>
          <a:xfrm>
            <a:off x="6664775" y="4401975"/>
            <a:ext cx="452400" cy="40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cxnSp>
        <p:nvCxnSpPr>
          <p:cNvPr id="730" name="Google Shape;730;p63"/>
          <p:cNvCxnSpPr>
            <a:stCxn id="726" idx="6"/>
            <a:endCxn id="727" idx="1"/>
          </p:cNvCxnSpPr>
          <p:nvPr/>
        </p:nvCxnSpPr>
        <p:spPr>
          <a:xfrm>
            <a:off x="6664763" y="3261925"/>
            <a:ext cx="295800" cy="44700"/>
          </a:xfrm>
          <a:prstGeom prst="straightConnector1">
            <a:avLst/>
          </a:prstGeom>
          <a:noFill/>
          <a:ln cap="flat" cmpd="sng" w="9525">
            <a:solidFill>
              <a:schemeClr val="dk2"/>
            </a:solidFill>
            <a:prstDash val="solid"/>
            <a:round/>
            <a:headEnd len="med" w="med" type="none"/>
            <a:tailEnd len="med" w="med" type="triangle"/>
          </a:ln>
        </p:spPr>
      </p:cxnSp>
      <p:cxnSp>
        <p:nvCxnSpPr>
          <p:cNvPr id="731" name="Google Shape;731;p63"/>
          <p:cNvCxnSpPr/>
          <p:nvPr/>
        </p:nvCxnSpPr>
        <p:spPr>
          <a:xfrm>
            <a:off x="7234950" y="3620363"/>
            <a:ext cx="17400" cy="280500"/>
          </a:xfrm>
          <a:prstGeom prst="straightConnector1">
            <a:avLst/>
          </a:prstGeom>
          <a:noFill/>
          <a:ln cap="flat" cmpd="sng" w="9525">
            <a:solidFill>
              <a:schemeClr val="dk2"/>
            </a:solidFill>
            <a:prstDash val="solid"/>
            <a:round/>
            <a:headEnd len="med" w="med" type="none"/>
            <a:tailEnd len="med" w="med" type="triangle"/>
          </a:ln>
        </p:spPr>
      </p:cxnSp>
      <p:cxnSp>
        <p:nvCxnSpPr>
          <p:cNvPr id="732" name="Google Shape;732;p63"/>
          <p:cNvCxnSpPr>
            <a:stCxn id="728" idx="3"/>
            <a:endCxn id="729" idx="7"/>
          </p:cNvCxnSpPr>
          <p:nvPr/>
        </p:nvCxnSpPr>
        <p:spPr>
          <a:xfrm flipH="1">
            <a:off x="7050902" y="4223800"/>
            <a:ext cx="87000" cy="237900"/>
          </a:xfrm>
          <a:prstGeom prst="straightConnector1">
            <a:avLst/>
          </a:prstGeom>
          <a:noFill/>
          <a:ln cap="flat" cmpd="sng" w="9525">
            <a:solidFill>
              <a:schemeClr val="dk2"/>
            </a:solidFill>
            <a:prstDash val="solid"/>
            <a:round/>
            <a:headEnd len="med" w="med" type="none"/>
            <a:tailEnd len="med" w="med" type="triangle"/>
          </a:ln>
        </p:spPr>
      </p:cxnSp>
      <p:cxnSp>
        <p:nvCxnSpPr>
          <p:cNvPr id="733" name="Google Shape;733;p63"/>
          <p:cNvCxnSpPr/>
          <p:nvPr/>
        </p:nvCxnSpPr>
        <p:spPr>
          <a:xfrm flipH="1">
            <a:off x="7117050" y="2969250"/>
            <a:ext cx="906600" cy="211500"/>
          </a:xfrm>
          <a:prstGeom prst="straightConnector1">
            <a:avLst/>
          </a:prstGeom>
          <a:noFill/>
          <a:ln cap="flat" cmpd="sng" w="9525">
            <a:solidFill>
              <a:schemeClr val="dk2"/>
            </a:solidFill>
            <a:prstDash val="solid"/>
            <a:round/>
            <a:headEnd len="med" w="med" type="none"/>
            <a:tailEnd len="med" w="med" type="triangle"/>
          </a:ln>
        </p:spPr>
      </p:cxnSp>
      <p:sp>
        <p:nvSpPr>
          <p:cNvPr id="734" name="Google Shape;734;p63"/>
          <p:cNvSpPr txBox="1"/>
          <p:nvPr/>
        </p:nvSpPr>
        <p:spPr>
          <a:xfrm>
            <a:off x="7961550" y="2765300"/>
            <a:ext cx="1070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Source Sans Pro"/>
                <a:ea typeface="Source Sans Pro"/>
                <a:cs typeface="Source Sans Pro"/>
                <a:sym typeface="Source Sans Pro"/>
              </a:rPr>
              <a:t>LastMan</a:t>
            </a:r>
            <a:endParaRPr sz="1300">
              <a:latin typeface="Source Sans Pro"/>
              <a:ea typeface="Source Sans Pro"/>
              <a:cs typeface="Source Sans Pro"/>
              <a:sym typeface="Source Sans Pro"/>
            </a:endParaRPr>
          </a:p>
          <a:p>
            <a:pPr indent="0" lvl="0" marL="0" rtl="0" algn="l">
              <a:spcBef>
                <a:spcPts val="0"/>
              </a:spcBef>
              <a:spcAft>
                <a:spcPts val="0"/>
              </a:spcAft>
              <a:buNone/>
            </a:pPr>
            <a:r>
              <a:rPr lang="en" sz="1300">
                <a:latin typeface="Source Sans Pro"/>
                <a:ea typeface="Source Sans Pro"/>
                <a:cs typeface="Source Sans Pro"/>
                <a:sym typeface="Source Sans Pro"/>
              </a:rPr>
              <a:t>i= 1</a:t>
            </a:r>
            <a:endParaRPr sz="1300">
              <a:latin typeface="Source Sans Pro"/>
              <a:ea typeface="Source Sans Pro"/>
              <a:cs typeface="Source Sans Pro"/>
              <a:sym typeface="Source Sans Pr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64"/>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model the circle using a circular linked list</a:t>
            </a:r>
            <a:endParaRPr/>
          </a:p>
        </p:txBody>
      </p:sp>
      <p:sp>
        <p:nvSpPr>
          <p:cNvPr id="740" name="Google Shape;740;p64"/>
          <p:cNvSpPr txBox="1"/>
          <p:nvPr/>
        </p:nvSpPr>
        <p:spPr>
          <a:xfrm>
            <a:off x="311700" y="811813"/>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Inside of the main method:</a:t>
            </a:r>
            <a:endParaRPr>
              <a:latin typeface="Source Sans Pro"/>
              <a:ea typeface="Source Sans Pro"/>
              <a:cs typeface="Source Sans Pro"/>
              <a:sym typeface="Source Sans Pro"/>
            </a:endParaRPr>
          </a:p>
        </p:txBody>
      </p:sp>
      <p:pic>
        <p:nvPicPr>
          <p:cNvPr id="741" name="Google Shape;741;p64"/>
          <p:cNvPicPr preferRelativeResize="0"/>
          <p:nvPr/>
        </p:nvPicPr>
        <p:blipFill>
          <a:blip r:embed="rId3">
            <a:alphaModFix/>
          </a:blip>
          <a:stretch>
            <a:fillRect/>
          </a:stretch>
        </p:blipFill>
        <p:spPr>
          <a:xfrm>
            <a:off x="0" y="1339925"/>
            <a:ext cx="6080499" cy="3559950"/>
          </a:xfrm>
          <a:prstGeom prst="rect">
            <a:avLst/>
          </a:prstGeom>
          <a:noFill/>
          <a:ln>
            <a:noFill/>
          </a:ln>
        </p:spPr>
      </p:pic>
      <p:cxnSp>
        <p:nvCxnSpPr>
          <p:cNvPr id="742" name="Google Shape;742;p64"/>
          <p:cNvCxnSpPr/>
          <p:nvPr/>
        </p:nvCxnSpPr>
        <p:spPr>
          <a:xfrm flipH="1">
            <a:off x="3292250" y="1221325"/>
            <a:ext cx="1980300" cy="410700"/>
          </a:xfrm>
          <a:prstGeom prst="straightConnector1">
            <a:avLst/>
          </a:prstGeom>
          <a:noFill/>
          <a:ln cap="flat" cmpd="sng" w="9525">
            <a:solidFill>
              <a:schemeClr val="dk2"/>
            </a:solidFill>
            <a:prstDash val="solid"/>
            <a:round/>
            <a:headEnd len="med" w="med" type="none"/>
            <a:tailEnd len="med" w="med" type="triangle"/>
          </a:ln>
        </p:spPr>
      </p:cxnSp>
      <p:sp>
        <p:nvSpPr>
          <p:cNvPr id="743" name="Google Shape;743;p64"/>
          <p:cNvSpPr txBox="1"/>
          <p:nvPr/>
        </p:nvSpPr>
        <p:spPr>
          <a:xfrm>
            <a:off x="5455050" y="775175"/>
            <a:ext cx="357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Initially the last man is pointed to head node containing person 1</a:t>
            </a:r>
            <a:endParaRPr>
              <a:latin typeface="Source Sans Pro"/>
              <a:ea typeface="Source Sans Pro"/>
              <a:cs typeface="Source Sans Pro"/>
              <a:sym typeface="Source Sans Pro"/>
            </a:endParaRPr>
          </a:p>
        </p:txBody>
      </p:sp>
      <p:cxnSp>
        <p:nvCxnSpPr>
          <p:cNvPr id="744" name="Google Shape;744;p64"/>
          <p:cNvCxnSpPr/>
          <p:nvPr/>
        </p:nvCxnSpPr>
        <p:spPr>
          <a:xfrm flipH="1">
            <a:off x="4579100" y="1787125"/>
            <a:ext cx="921600" cy="155100"/>
          </a:xfrm>
          <a:prstGeom prst="straightConnector1">
            <a:avLst/>
          </a:prstGeom>
          <a:noFill/>
          <a:ln cap="flat" cmpd="sng" w="9525">
            <a:solidFill>
              <a:schemeClr val="dk2"/>
            </a:solidFill>
            <a:prstDash val="solid"/>
            <a:round/>
            <a:headEnd len="med" w="med" type="none"/>
            <a:tailEnd len="med" w="med" type="triangle"/>
          </a:ln>
        </p:spPr>
      </p:cxnSp>
      <p:sp>
        <p:nvSpPr>
          <p:cNvPr id="745" name="Google Shape;745;p64"/>
          <p:cNvSpPr txBox="1"/>
          <p:nvPr/>
        </p:nvSpPr>
        <p:spPr>
          <a:xfrm>
            <a:off x="5601075" y="1513350"/>
            <a:ext cx="329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If head.next points to itself, there is only one node in the circle</a:t>
            </a:r>
            <a:endParaRPr>
              <a:latin typeface="Source Sans Pro"/>
              <a:ea typeface="Source Sans Pro"/>
              <a:cs typeface="Source Sans Pro"/>
              <a:sym typeface="Source Sans Pro"/>
            </a:endParaRPr>
          </a:p>
        </p:txBody>
      </p:sp>
      <p:cxnSp>
        <p:nvCxnSpPr>
          <p:cNvPr id="746" name="Google Shape;746;p64"/>
          <p:cNvCxnSpPr/>
          <p:nvPr/>
        </p:nvCxnSpPr>
        <p:spPr>
          <a:xfrm flipH="1">
            <a:off x="5144800" y="2371150"/>
            <a:ext cx="1177200" cy="109500"/>
          </a:xfrm>
          <a:prstGeom prst="straightConnector1">
            <a:avLst/>
          </a:prstGeom>
          <a:noFill/>
          <a:ln cap="flat" cmpd="sng" w="9525">
            <a:solidFill>
              <a:schemeClr val="dk2"/>
            </a:solidFill>
            <a:prstDash val="solid"/>
            <a:round/>
            <a:headEnd len="med" w="med" type="none"/>
            <a:tailEnd len="med" w="med" type="triangle"/>
          </a:ln>
        </p:spPr>
      </p:cxnSp>
      <p:sp>
        <p:nvSpPr>
          <p:cNvPr id="747" name="Google Shape;747;p64"/>
          <p:cNvSpPr txBox="1"/>
          <p:nvPr/>
        </p:nvSpPr>
        <p:spPr>
          <a:xfrm>
            <a:off x="6431525" y="2197775"/>
            <a:ext cx="251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Skip k-1 men, example: k = 4, i = 1, 2 &lt; 3</a:t>
            </a:r>
            <a:endParaRPr>
              <a:latin typeface="Source Sans Pro"/>
              <a:ea typeface="Source Sans Pro"/>
              <a:cs typeface="Source Sans Pro"/>
              <a:sym typeface="Source Sans Pro"/>
            </a:endParaRPr>
          </a:p>
        </p:txBody>
      </p:sp>
      <p:sp>
        <p:nvSpPr>
          <p:cNvPr id="748" name="Google Shape;748;p64"/>
          <p:cNvSpPr/>
          <p:nvPr/>
        </p:nvSpPr>
        <p:spPr>
          <a:xfrm>
            <a:off x="6212363" y="3057925"/>
            <a:ext cx="452400" cy="40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49" name="Google Shape;749;p64"/>
          <p:cNvSpPr/>
          <p:nvPr/>
        </p:nvSpPr>
        <p:spPr>
          <a:xfrm>
            <a:off x="6894175" y="3246838"/>
            <a:ext cx="452400" cy="40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750" name="Google Shape;750;p64"/>
          <p:cNvSpPr/>
          <p:nvPr/>
        </p:nvSpPr>
        <p:spPr>
          <a:xfrm>
            <a:off x="7071650" y="3875550"/>
            <a:ext cx="452400" cy="40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751" name="Google Shape;751;p64"/>
          <p:cNvSpPr/>
          <p:nvPr/>
        </p:nvSpPr>
        <p:spPr>
          <a:xfrm>
            <a:off x="6664775" y="4401975"/>
            <a:ext cx="452400" cy="40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cxnSp>
        <p:nvCxnSpPr>
          <p:cNvPr id="752" name="Google Shape;752;p64"/>
          <p:cNvCxnSpPr>
            <a:stCxn id="748" idx="6"/>
            <a:endCxn id="749" idx="1"/>
          </p:cNvCxnSpPr>
          <p:nvPr/>
        </p:nvCxnSpPr>
        <p:spPr>
          <a:xfrm>
            <a:off x="6664763" y="3261925"/>
            <a:ext cx="295800" cy="44700"/>
          </a:xfrm>
          <a:prstGeom prst="straightConnector1">
            <a:avLst/>
          </a:prstGeom>
          <a:noFill/>
          <a:ln cap="flat" cmpd="sng" w="9525">
            <a:solidFill>
              <a:schemeClr val="dk2"/>
            </a:solidFill>
            <a:prstDash val="solid"/>
            <a:round/>
            <a:headEnd len="med" w="med" type="none"/>
            <a:tailEnd len="med" w="med" type="triangle"/>
          </a:ln>
        </p:spPr>
      </p:cxnSp>
      <p:cxnSp>
        <p:nvCxnSpPr>
          <p:cNvPr id="753" name="Google Shape;753;p64"/>
          <p:cNvCxnSpPr/>
          <p:nvPr/>
        </p:nvCxnSpPr>
        <p:spPr>
          <a:xfrm>
            <a:off x="7234950" y="3620363"/>
            <a:ext cx="17400" cy="280500"/>
          </a:xfrm>
          <a:prstGeom prst="straightConnector1">
            <a:avLst/>
          </a:prstGeom>
          <a:noFill/>
          <a:ln cap="flat" cmpd="sng" w="9525">
            <a:solidFill>
              <a:schemeClr val="dk2"/>
            </a:solidFill>
            <a:prstDash val="solid"/>
            <a:round/>
            <a:headEnd len="med" w="med" type="none"/>
            <a:tailEnd len="med" w="med" type="triangle"/>
          </a:ln>
        </p:spPr>
      </p:cxnSp>
      <p:cxnSp>
        <p:nvCxnSpPr>
          <p:cNvPr id="754" name="Google Shape;754;p64"/>
          <p:cNvCxnSpPr>
            <a:stCxn id="750" idx="3"/>
            <a:endCxn id="751" idx="7"/>
          </p:cNvCxnSpPr>
          <p:nvPr/>
        </p:nvCxnSpPr>
        <p:spPr>
          <a:xfrm flipH="1">
            <a:off x="7050902" y="4223800"/>
            <a:ext cx="87000" cy="237900"/>
          </a:xfrm>
          <a:prstGeom prst="straightConnector1">
            <a:avLst/>
          </a:prstGeom>
          <a:noFill/>
          <a:ln cap="flat" cmpd="sng" w="9525">
            <a:solidFill>
              <a:schemeClr val="dk2"/>
            </a:solidFill>
            <a:prstDash val="solid"/>
            <a:round/>
            <a:headEnd len="med" w="med" type="none"/>
            <a:tailEnd len="med" w="med" type="triangle"/>
          </a:ln>
        </p:spPr>
      </p:cxnSp>
      <p:cxnSp>
        <p:nvCxnSpPr>
          <p:cNvPr id="755" name="Google Shape;755;p64"/>
          <p:cNvCxnSpPr>
            <a:endCxn id="750" idx="7"/>
          </p:cNvCxnSpPr>
          <p:nvPr/>
        </p:nvCxnSpPr>
        <p:spPr>
          <a:xfrm flipH="1">
            <a:off x="7457798" y="3519200"/>
            <a:ext cx="548100" cy="416100"/>
          </a:xfrm>
          <a:prstGeom prst="straightConnector1">
            <a:avLst/>
          </a:prstGeom>
          <a:noFill/>
          <a:ln cap="flat" cmpd="sng" w="9525">
            <a:solidFill>
              <a:schemeClr val="dk2"/>
            </a:solidFill>
            <a:prstDash val="solid"/>
            <a:round/>
            <a:headEnd len="med" w="med" type="none"/>
            <a:tailEnd len="med" w="med" type="triangle"/>
          </a:ln>
        </p:spPr>
      </p:cxnSp>
      <p:sp>
        <p:nvSpPr>
          <p:cNvPr id="756" name="Google Shape;756;p64"/>
          <p:cNvSpPr txBox="1"/>
          <p:nvPr/>
        </p:nvSpPr>
        <p:spPr>
          <a:xfrm>
            <a:off x="8005925" y="3057925"/>
            <a:ext cx="1070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Source Sans Pro"/>
                <a:ea typeface="Source Sans Pro"/>
                <a:cs typeface="Source Sans Pro"/>
                <a:sym typeface="Source Sans Pro"/>
              </a:rPr>
              <a:t>LastMan</a:t>
            </a:r>
            <a:endParaRPr sz="1300">
              <a:latin typeface="Source Sans Pro"/>
              <a:ea typeface="Source Sans Pro"/>
              <a:cs typeface="Source Sans Pro"/>
              <a:sym typeface="Source Sans Pro"/>
            </a:endParaRPr>
          </a:p>
          <a:p>
            <a:pPr indent="0" lvl="0" marL="0" rtl="0" algn="l">
              <a:spcBef>
                <a:spcPts val="0"/>
              </a:spcBef>
              <a:spcAft>
                <a:spcPts val="0"/>
              </a:spcAft>
              <a:buNone/>
            </a:pPr>
            <a:r>
              <a:rPr lang="en" sz="1300">
                <a:latin typeface="Source Sans Pro"/>
                <a:ea typeface="Source Sans Pro"/>
                <a:cs typeface="Source Sans Pro"/>
                <a:sym typeface="Source Sans Pro"/>
              </a:rPr>
              <a:t>i</a:t>
            </a:r>
            <a:r>
              <a:rPr lang="en" sz="1300">
                <a:latin typeface="Source Sans Pro"/>
                <a:ea typeface="Source Sans Pro"/>
                <a:cs typeface="Source Sans Pro"/>
                <a:sym typeface="Source Sans Pro"/>
              </a:rPr>
              <a:t>= 2</a:t>
            </a:r>
            <a:endParaRPr sz="1300">
              <a:latin typeface="Source Sans Pro"/>
              <a:ea typeface="Source Sans Pro"/>
              <a:cs typeface="Source Sans Pro"/>
              <a:sym typeface="Source Sans Pr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65"/>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model the circle using a circular linked list</a:t>
            </a:r>
            <a:endParaRPr/>
          </a:p>
        </p:txBody>
      </p:sp>
      <p:sp>
        <p:nvSpPr>
          <p:cNvPr id="762" name="Google Shape;762;p65"/>
          <p:cNvSpPr txBox="1"/>
          <p:nvPr/>
        </p:nvSpPr>
        <p:spPr>
          <a:xfrm>
            <a:off x="311700" y="811813"/>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Inside of the main method:</a:t>
            </a:r>
            <a:endParaRPr>
              <a:latin typeface="Source Sans Pro"/>
              <a:ea typeface="Source Sans Pro"/>
              <a:cs typeface="Source Sans Pro"/>
              <a:sym typeface="Source Sans Pro"/>
            </a:endParaRPr>
          </a:p>
        </p:txBody>
      </p:sp>
      <p:pic>
        <p:nvPicPr>
          <p:cNvPr id="763" name="Google Shape;763;p65"/>
          <p:cNvPicPr preferRelativeResize="0"/>
          <p:nvPr/>
        </p:nvPicPr>
        <p:blipFill>
          <a:blip r:embed="rId3">
            <a:alphaModFix/>
          </a:blip>
          <a:stretch>
            <a:fillRect/>
          </a:stretch>
        </p:blipFill>
        <p:spPr>
          <a:xfrm>
            <a:off x="0" y="1339925"/>
            <a:ext cx="6080499" cy="3559950"/>
          </a:xfrm>
          <a:prstGeom prst="rect">
            <a:avLst/>
          </a:prstGeom>
          <a:noFill/>
          <a:ln>
            <a:noFill/>
          </a:ln>
        </p:spPr>
      </p:pic>
      <p:cxnSp>
        <p:nvCxnSpPr>
          <p:cNvPr id="764" name="Google Shape;764;p65"/>
          <p:cNvCxnSpPr/>
          <p:nvPr/>
        </p:nvCxnSpPr>
        <p:spPr>
          <a:xfrm flipH="1">
            <a:off x="3292250" y="1221325"/>
            <a:ext cx="1980300" cy="410700"/>
          </a:xfrm>
          <a:prstGeom prst="straightConnector1">
            <a:avLst/>
          </a:prstGeom>
          <a:noFill/>
          <a:ln cap="flat" cmpd="sng" w="9525">
            <a:solidFill>
              <a:schemeClr val="dk2"/>
            </a:solidFill>
            <a:prstDash val="solid"/>
            <a:round/>
            <a:headEnd len="med" w="med" type="none"/>
            <a:tailEnd len="med" w="med" type="triangle"/>
          </a:ln>
        </p:spPr>
      </p:cxnSp>
      <p:sp>
        <p:nvSpPr>
          <p:cNvPr id="765" name="Google Shape;765;p65"/>
          <p:cNvSpPr txBox="1"/>
          <p:nvPr/>
        </p:nvSpPr>
        <p:spPr>
          <a:xfrm>
            <a:off x="5455050" y="775175"/>
            <a:ext cx="357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Initially the last man is pointed to head node containing person 1</a:t>
            </a:r>
            <a:endParaRPr>
              <a:latin typeface="Source Sans Pro"/>
              <a:ea typeface="Source Sans Pro"/>
              <a:cs typeface="Source Sans Pro"/>
              <a:sym typeface="Source Sans Pro"/>
            </a:endParaRPr>
          </a:p>
        </p:txBody>
      </p:sp>
      <p:cxnSp>
        <p:nvCxnSpPr>
          <p:cNvPr id="766" name="Google Shape;766;p65"/>
          <p:cNvCxnSpPr/>
          <p:nvPr/>
        </p:nvCxnSpPr>
        <p:spPr>
          <a:xfrm flipH="1">
            <a:off x="4579100" y="1787125"/>
            <a:ext cx="921600" cy="155100"/>
          </a:xfrm>
          <a:prstGeom prst="straightConnector1">
            <a:avLst/>
          </a:prstGeom>
          <a:noFill/>
          <a:ln cap="flat" cmpd="sng" w="9525">
            <a:solidFill>
              <a:schemeClr val="dk2"/>
            </a:solidFill>
            <a:prstDash val="solid"/>
            <a:round/>
            <a:headEnd len="med" w="med" type="none"/>
            <a:tailEnd len="med" w="med" type="triangle"/>
          </a:ln>
        </p:spPr>
      </p:cxnSp>
      <p:sp>
        <p:nvSpPr>
          <p:cNvPr id="767" name="Google Shape;767;p65"/>
          <p:cNvSpPr txBox="1"/>
          <p:nvPr/>
        </p:nvSpPr>
        <p:spPr>
          <a:xfrm>
            <a:off x="5601075" y="1513350"/>
            <a:ext cx="329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If head.next points to itself, there is only one node in the circle</a:t>
            </a:r>
            <a:endParaRPr>
              <a:latin typeface="Source Sans Pro"/>
              <a:ea typeface="Source Sans Pro"/>
              <a:cs typeface="Source Sans Pro"/>
              <a:sym typeface="Source Sans Pro"/>
            </a:endParaRPr>
          </a:p>
        </p:txBody>
      </p:sp>
      <p:cxnSp>
        <p:nvCxnSpPr>
          <p:cNvPr id="768" name="Google Shape;768;p65"/>
          <p:cNvCxnSpPr/>
          <p:nvPr/>
        </p:nvCxnSpPr>
        <p:spPr>
          <a:xfrm flipH="1">
            <a:off x="5144800" y="2371150"/>
            <a:ext cx="1177200" cy="109500"/>
          </a:xfrm>
          <a:prstGeom prst="straightConnector1">
            <a:avLst/>
          </a:prstGeom>
          <a:noFill/>
          <a:ln cap="flat" cmpd="sng" w="9525">
            <a:solidFill>
              <a:schemeClr val="dk2"/>
            </a:solidFill>
            <a:prstDash val="solid"/>
            <a:round/>
            <a:headEnd len="med" w="med" type="none"/>
            <a:tailEnd len="med" w="med" type="triangle"/>
          </a:ln>
        </p:spPr>
      </p:cxnSp>
      <p:sp>
        <p:nvSpPr>
          <p:cNvPr id="769" name="Google Shape;769;p65"/>
          <p:cNvSpPr txBox="1"/>
          <p:nvPr/>
        </p:nvSpPr>
        <p:spPr>
          <a:xfrm>
            <a:off x="6431525" y="2197775"/>
            <a:ext cx="251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Skip k-1 men, example: k = 4, i = 1, 2, 3</a:t>
            </a:r>
            <a:endParaRPr>
              <a:latin typeface="Source Sans Pro"/>
              <a:ea typeface="Source Sans Pro"/>
              <a:cs typeface="Source Sans Pro"/>
              <a:sym typeface="Source Sans Pro"/>
            </a:endParaRPr>
          </a:p>
        </p:txBody>
      </p:sp>
      <p:cxnSp>
        <p:nvCxnSpPr>
          <p:cNvPr id="770" name="Google Shape;770;p65"/>
          <p:cNvCxnSpPr/>
          <p:nvPr/>
        </p:nvCxnSpPr>
        <p:spPr>
          <a:xfrm rot="10800000">
            <a:off x="5473350" y="3311075"/>
            <a:ext cx="1003800" cy="127800"/>
          </a:xfrm>
          <a:prstGeom prst="straightConnector1">
            <a:avLst/>
          </a:prstGeom>
          <a:noFill/>
          <a:ln cap="flat" cmpd="sng" w="9525">
            <a:solidFill>
              <a:schemeClr val="dk2"/>
            </a:solidFill>
            <a:prstDash val="solid"/>
            <a:round/>
            <a:headEnd len="med" w="med" type="none"/>
            <a:tailEnd len="med" w="med" type="triangle"/>
          </a:ln>
        </p:spPr>
      </p:cxnSp>
      <p:sp>
        <p:nvSpPr>
          <p:cNvPr id="771" name="Google Shape;771;p65"/>
          <p:cNvSpPr txBox="1"/>
          <p:nvPr/>
        </p:nvSpPr>
        <p:spPr>
          <a:xfrm>
            <a:off x="6623150" y="2955200"/>
            <a:ext cx="240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Remove kth position in the circle by pointing k-1.next pointer to k+1</a:t>
            </a:r>
            <a:endParaRPr>
              <a:latin typeface="Source Sans Pro"/>
              <a:ea typeface="Source Sans Pro"/>
              <a:cs typeface="Source Sans Pro"/>
              <a:sym typeface="Source Sans Pr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66"/>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model the circle using a circular linked list</a:t>
            </a:r>
            <a:endParaRPr/>
          </a:p>
        </p:txBody>
      </p:sp>
      <p:sp>
        <p:nvSpPr>
          <p:cNvPr id="777" name="Google Shape;777;p66"/>
          <p:cNvSpPr txBox="1"/>
          <p:nvPr/>
        </p:nvSpPr>
        <p:spPr>
          <a:xfrm>
            <a:off x="311700" y="811813"/>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Inside of the main method:</a:t>
            </a:r>
            <a:endParaRPr>
              <a:latin typeface="Source Sans Pro"/>
              <a:ea typeface="Source Sans Pro"/>
              <a:cs typeface="Source Sans Pro"/>
              <a:sym typeface="Source Sans Pro"/>
            </a:endParaRPr>
          </a:p>
        </p:txBody>
      </p:sp>
      <p:pic>
        <p:nvPicPr>
          <p:cNvPr id="778" name="Google Shape;778;p66"/>
          <p:cNvPicPr preferRelativeResize="0"/>
          <p:nvPr/>
        </p:nvPicPr>
        <p:blipFill>
          <a:blip r:embed="rId3">
            <a:alphaModFix/>
          </a:blip>
          <a:stretch>
            <a:fillRect/>
          </a:stretch>
        </p:blipFill>
        <p:spPr>
          <a:xfrm>
            <a:off x="0" y="1339925"/>
            <a:ext cx="6080499" cy="3559950"/>
          </a:xfrm>
          <a:prstGeom prst="rect">
            <a:avLst/>
          </a:prstGeom>
          <a:noFill/>
          <a:ln>
            <a:noFill/>
          </a:ln>
        </p:spPr>
      </p:pic>
      <p:cxnSp>
        <p:nvCxnSpPr>
          <p:cNvPr id="779" name="Google Shape;779;p66"/>
          <p:cNvCxnSpPr/>
          <p:nvPr/>
        </p:nvCxnSpPr>
        <p:spPr>
          <a:xfrm flipH="1">
            <a:off x="3292250" y="1221325"/>
            <a:ext cx="1980300" cy="410700"/>
          </a:xfrm>
          <a:prstGeom prst="straightConnector1">
            <a:avLst/>
          </a:prstGeom>
          <a:noFill/>
          <a:ln cap="flat" cmpd="sng" w="9525">
            <a:solidFill>
              <a:schemeClr val="dk2"/>
            </a:solidFill>
            <a:prstDash val="solid"/>
            <a:round/>
            <a:headEnd len="med" w="med" type="none"/>
            <a:tailEnd len="med" w="med" type="triangle"/>
          </a:ln>
        </p:spPr>
      </p:cxnSp>
      <p:sp>
        <p:nvSpPr>
          <p:cNvPr id="780" name="Google Shape;780;p66"/>
          <p:cNvSpPr txBox="1"/>
          <p:nvPr/>
        </p:nvSpPr>
        <p:spPr>
          <a:xfrm>
            <a:off x="5455050" y="775175"/>
            <a:ext cx="357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Initially the last man is pointed to head node containing person 1</a:t>
            </a:r>
            <a:endParaRPr>
              <a:latin typeface="Source Sans Pro"/>
              <a:ea typeface="Source Sans Pro"/>
              <a:cs typeface="Source Sans Pro"/>
              <a:sym typeface="Source Sans Pro"/>
            </a:endParaRPr>
          </a:p>
        </p:txBody>
      </p:sp>
      <p:cxnSp>
        <p:nvCxnSpPr>
          <p:cNvPr id="781" name="Google Shape;781;p66"/>
          <p:cNvCxnSpPr/>
          <p:nvPr/>
        </p:nvCxnSpPr>
        <p:spPr>
          <a:xfrm flipH="1">
            <a:off x="4579100" y="1787125"/>
            <a:ext cx="921600" cy="155100"/>
          </a:xfrm>
          <a:prstGeom prst="straightConnector1">
            <a:avLst/>
          </a:prstGeom>
          <a:noFill/>
          <a:ln cap="flat" cmpd="sng" w="9525">
            <a:solidFill>
              <a:schemeClr val="dk2"/>
            </a:solidFill>
            <a:prstDash val="solid"/>
            <a:round/>
            <a:headEnd len="med" w="med" type="none"/>
            <a:tailEnd len="med" w="med" type="triangle"/>
          </a:ln>
        </p:spPr>
      </p:cxnSp>
      <p:sp>
        <p:nvSpPr>
          <p:cNvPr id="782" name="Google Shape;782;p66"/>
          <p:cNvSpPr txBox="1"/>
          <p:nvPr/>
        </p:nvSpPr>
        <p:spPr>
          <a:xfrm>
            <a:off x="5601075" y="1513350"/>
            <a:ext cx="329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If head.next points to itself, there is only one node in the circle</a:t>
            </a:r>
            <a:endParaRPr>
              <a:latin typeface="Source Sans Pro"/>
              <a:ea typeface="Source Sans Pro"/>
              <a:cs typeface="Source Sans Pro"/>
              <a:sym typeface="Source Sans Pro"/>
            </a:endParaRPr>
          </a:p>
        </p:txBody>
      </p:sp>
      <p:cxnSp>
        <p:nvCxnSpPr>
          <p:cNvPr id="783" name="Google Shape;783;p66"/>
          <p:cNvCxnSpPr/>
          <p:nvPr/>
        </p:nvCxnSpPr>
        <p:spPr>
          <a:xfrm flipH="1">
            <a:off x="5144800" y="2371150"/>
            <a:ext cx="1177200" cy="109500"/>
          </a:xfrm>
          <a:prstGeom prst="straightConnector1">
            <a:avLst/>
          </a:prstGeom>
          <a:noFill/>
          <a:ln cap="flat" cmpd="sng" w="9525">
            <a:solidFill>
              <a:schemeClr val="dk2"/>
            </a:solidFill>
            <a:prstDash val="solid"/>
            <a:round/>
            <a:headEnd len="med" w="med" type="none"/>
            <a:tailEnd len="med" w="med" type="triangle"/>
          </a:ln>
        </p:spPr>
      </p:cxnSp>
      <p:sp>
        <p:nvSpPr>
          <p:cNvPr id="784" name="Google Shape;784;p66"/>
          <p:cNvSpPr txBox="1"/>
          <p:nvPr/>
        </p:nvSpPr>
        <p:spPr>
          <a:xfrm>
            <a:off x="6431525" y="2197775"/>
            <a:ext cx="251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Skip k-1 men, example: k = 4, i = 1, 2, 3</a:t>
            </a:r>
            <a:endParaRPr>
              <a:latin typeface="Source Sans Pro"/>
              <a:ea typeface="Source Sans Pro"/>
              <a:cs typeface="Source Sans Pro"/>
              <a:sym typeface="Source Sans Pro"/>
            </a:endParaRPr>
          </a:p>
        </p:txBody>
      </p:sp>
      <p:cxnSp>
        <p:nvCxnSpPr>
          <p:cNvPr id="785" name="Google Shape;785;p66"/>
          <p:cNvCxnSpPr/>
          <p:nvPr/>
        </p:nvCxnSpPr>
        <p:spPr>
          <a:xfrm rot="10800000">
            <a:off x="5473350" y="3311075"/>
            <a:ext cx="1003800" cy="127800"/>
          </a:xfrm>
          <a:prstGeom prst="straightConnector1">
            <a:avLst/>
          </a:prstGeom>
          <a:noFill/>
          <a:ln cap="flat" cmpd="sng" w="9525">
            <a:solidFill>
              <a:schemeClr val="dk2"/>
            </a:solidFill>
            <a:prstDash val="solid"/>
            <a:round/>
            <a:headEnd len="med" w="med" type="none"/>
            <a:tailEnd len="med" w="med" type="triangle"/>
          </a:ln>
        </p:spPr>
      </p:cxnSp>
      <p:sp>
        <p:nvSpPr>
          <p:cNvPr id="786" name="Google Shape;786;p66"/>
          <p:cNvSpPr txBox="1"/>
          <p:nvPr/>
        </p:nvSpPr>
        <p:spPr>
          <a:xfrm>
            <a:off x="6623150" y="2955200"/>
            <a:ext cx="240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Remove kth position in the circle by pointing k-1.next pointer to k+1</a:t>
            </a:r>
            <a:endParaRPr>
              <a:latin typeface="Source Sans Pro"/>
              <a:ea typeface="Source Sans Pro"/>
              <a:cs typeface="Source Sans Pro"/>
              <a:sym typeface="Source Sans Pro"/>
            </a:endParaRPr>
          </a:p>
        </p:txBody>
      </p:sp>
      <p:sp>
        <p:nvSpPr>
          <p:cNvPr id="787" name="Google Shape;787;p66"/>
          <p:cNvSpPr/>
          <p:nvPr/>
        </p:nvSpPr>
        <p:spPr>
          <a:xfrm>
            <a:off x="6230750" y="4506575"/>
            <a:ext cx="675300" cy="615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k-1</a:t>
            </a:r>
            <a:endParaRPr/>
          </a:p>
        </p:txBody>
      </p:sp>
      <p:sp>
        <p:nvSpPr>
          <p:cNvPr id="788" name="Google Shape;788;p66"/>
          <p:cNvSpPr/>
          <p:nvPr/>
        </p:nvSpPr>
        <p:spPr>
          <a:xfrm>
            <a:off x="7085825" y="3849000"/>
            <a:ext cx="675300" cy="615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a:t>
            </a:r>
            <a:endParaRPr/>
          </a:p>
        </p:txBody>
      </p:sp>
      <p:sp>
        <p:nvSpPr>
          <p:cNvPr id="789" name="Google Shape;789;p66"/>
          <p:cNvSpPr/>
          <p:nvPr/>
        </p:nvSpPr>
        <p:spPr>
          <a:xfrm>
            <a:off x="7849650" y="4464600"/>
            <a:ext cx="675300" cy="615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k+1</a:t>
            </a:r>
            <a:endParaRPr/>
          </a:p>
        </p:txBody>
      </p:sp>
      <p:cxnSp>
        <p:nvCxnSpPr>
          <p:cNvPr id="790" name="Google Shape;790;p66"/>
          <p:cNvCxnSpPr>
            <a:endCxn id="788" idx="3"/>
          </p:cNvCxnSpPr>
          <p:nvPr/>
        </p:nvCxnSpPr>
        <p:spPr>
          <a:xfrm flipH="1" rot="10800000">
            <a:off x="6807020" y="4374447"/>
            <a:ext cx="377700" cy="222300"/>
          </a:xfrm>
          <a:prstGeom prst="straightConnector1">
            <a:avLst/>
          </a:prstGeom>
          <a:noFill/>
          <a:ln cap="flat" cmpd="sng" w="9525">
            <a:solidFill>
              <a:schemeClr val="dk2"/>
            </a:solidFill>
            <a:prstDash val="solid"/>
            <a:round/>
            <a:headEnd len="med" w="med" type="none"/>
            <a:tailEnd len="med" w="med" type="triangle"/>
          </a:ln>
        </p:spPr>
      </p:cxnSp>
      <p:cxnSp>
        <p:nvCxnSpPr>
          <p:cNvPr id="791" name="Google Shape;791;p66"/>
          <p:cNvCxnSpPr>
            <a:stCxn id="788" idx="5"/>
            <a:endCxn id="789" idx="1"/>
          </p:cNvCxnSpPr>
          <p:nvPr/>
        </p:nvCxnSpPr>
        <p:spPr>
          <a:xfrm>
            <a:off x="7662230" y="4374447"/>
            <a:ext cx="286200" cy="18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67"/>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model the circle using a circular linked list</a:t>
            </a:r>
            <a:endParaRPr/>
          </a:p>
        </p:txBody>
      </p:sp>
      <p:sp>
        <p:nvSpPr>
          <p:cNvPr id="797" name="Google Shape;797;p67"/>
          <p:cNvSpPr txBox="1"/>
          <p:nvPr/>
        </p:nvSpPr>
        <p:spPr>
          <a:xfrm>
            <a:off x="311700" y="811813"/>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Inside of the main method:</a:t>
            </a:r>
            <a:endParaRPr>
              <a:latin typeface="Source Sans Pro"/>
              <a:ea typeface="Source Sans Pro"/>
              <a:cs typeface="Source Sans Pro"/>
              <a:sym typeface="Source Sans Pro"/>
            </a:endParaRPr>
          </a:p>
        </p:txBody>
      </p:sp>
      <p:pic>
        <p:nvPicPr>
          <p:cNvPr id="798" name="Google Shape;798;p67"/>
          <p:cNvPicPr preferRelativeResize="0"/>
          <p:nvPr/>
        </p:nvPicPr>
        <p:blipFill>
          <a:blip r:embed="rId3">
            <a:alphaModFix/>
          </a:blip>
          <a:stretch>
            <a:fillRect/>
          </a:stretch>
        </p:blipFill>
        <p:spPr>
          <a:xfrm>
            <a:off x="0" y="1339925"/>
            <a:ext cx="6080499" cy="3559950"/>
          </a:xfrm>
          <a:prstGeom prst="rect">
            <a:avLst/>
          </a:prstGeom>
          <a:noFill/>
          <a:ln>
            <a:noFill/>
          </a:ln>
        </p:spPr>
      </p:pic>
      <p:cxnSp>
        <p:nvCxnSpPr>
          <p:cNvPr id="799" name="Google Shape;799;p67"/>
          <p:cNvCxnSpPr/>
          <p:nvPr/>
        </p:nvCxnSpPr>
        <p:spPr>
          <a:xfrm flipH="1">
            <a:off x="3292250" y="1221325"/>
            <a:ext cx="1980300" cy="410700"/>
          </a:xfrm>
          <a:prstGeom prst="straightConnector1">
            <a:avLst/>
          </a:prstGeom>
          <a:noFill/>
          <a:ln cap="flat" cmpd="sng" w="9525">
            <a:solidFill>
              <a:schemeClr val="dk2"/>
            </a:solidFill>
            <a:prstDash val="solid"/>
            <a:round/>
            <a:headEnd len="med" w="med" type="none"/>
            <a:tailEnd len="med" w="med" type="triangle"/>
          </a:ln>
        </p:spPr>
      </p:cxnSp>
      <p:sp>
        <p:nvSpPr>
          <p:cNvPr id="800" name="Google Shape;800;p67"/>
          <p:cNvSpPr txBox="1"/>
          <p:nvPr/>
        </p:nvSpPr>
        <p:spPr>
          <a:xfrm>
            <a:off x="5455050" y="775175"/>
            <a:ext cx="357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Initially the last man is pointed to head node containing person 1</a:t>
            </a:r>
            <a:endParaRPr>
              <a:latin typeface="Source Sans Pro"/>
              <a:ea typeface="Source Sans Pro"/>
              <a:cs typeface="Source Sans Pro"/>
              <a:sym typeface="Source Sans Pro"/>
            </a:endParaRPr>
          </a:p>
        </p:txBody>
      </p:sp>
      <p:cxnSp>
        <p:nvCxnSpPr>
          <p:cNvPr id="801" name="Google Shape;801;p67"/>
          <p:cNvCxnSpPr/>
          <p:nvPr/>
        </p:nvCxnSpPr>
        <p:spPr>
          <a:xfrm flipH="1">
            <a:off x="4579100" y="1787125"/>
            <a:ext cx="921600" cy="155100"/>
          </a:xfrm>
          <a:prstGeom prst="straightConnector1">
            <a:avLst/>
          </a:prstGeom>
          <a:noFill/>
          <a:ln cap="flat" cmpd="sng" w="9525">
            <a:solidFill>
              <a:schemeClr val="dk2"/>
            </a:solidFill>
            <a:prstDash val="solid"/>
            <a:round/>
            <a:headEnd len="med" w="med" type="none"/>
            <a:tailEnd len="med" w="med" type="triangle"/>
          </a:ln>
        </p:spPr>
      </p:cxnSp>
      <p:sp>
        <p:nvSpPr>
          <p:cNvPr id="802" name="Google Shape;802;p67"/>
          <p:cNvSpPr txBox="1"/>
          <p:nvPr/>
        </p:nvSpPr>
        <p:spPr>
          <a:xfrm>
            <a:off x="5601075" y="1513350"/>
            <a:ext cx="329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If head.next points to itself, there is only one node in the circle</a:t>
            </a:r>
            <a:endParaRPr>
              <a:latin typeface="Source Sans Pro"/>
              <a:ea typeface="Source Sans Pro"/>
              <a:cs typeface="Source Sans Pro"/>
              <a:sym typeface="Source Sans Pro"/>
            </a:endParaRPr>
          </a:p>
        </p:txBody>
      </p:sp>
      <p:cxnSp>
        <p:nvCxnSpPr>
          <p:cNvPr id="803" name="Google Shape;803;p67"/>
          <p:cNvCxnSpPr/>
          <p:nvPr/>
        </p:nvCxnSpPr>
        <p:spPr>
          <a:xfrm flipH="1">
            <a:off x="5144800" y="2371150"/>
            <a:ext cx="1177200" cy="109500"/>
          </a:xfrm>
          <a:prstGeom prst="straightConnector1">
            <a:avLst/>
          </a:prstGeom>
          <a:noFill/>
          <a:ln cap="flat" cmpd="sng" w="9525">
            <a:solidFill>
              <a:schemeClr val="dk2"/>
            </a:solidFill>
            <a:prstDash val="solid"/>
            <a:round/>
            <a:headEnd len="med" w="med" type="none"/>
            <a:tailEnd len="med" w="med" type="triangle"/>
          </a:ln>
        </p:spPr>
      </p:cxnSp>
      <p:sp>
        <p:nvSpPr>
          <p:cNvPr id="804" name="Google Shape;804;p67"/>
          <p:cNvSpPr txBox="1"/>
          <p:nvPr/>
        </p:nvSpPr>
        <p:spPr>
          <a:xfrm>
            <a:off x="6431525" y="2197775"/>
            <a:ext cx="251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Skip k-1 men, example: k = 4, i = 1, 2, 3</a:t>
            </a:r>
            <a:endParaRPr>
              <a:latin typeface="Source Sans Pro"/>
              <a:ea typeface="Source Sans Pro"/>
              <a:cs typeface="Source Sans Pro"/>
              <a:sym typeface="Source Sans Pro"/>
            </a:endParaRPr>
          </a:p>
        </p:txBody>
      </p:sp>
      <p:cxnSp>
        <p:nvCxnSpPr>
          <p:cNvPr id="805" name="Google Shape;805;p67"/>
          <p:cNvCxnSpPr/>
          <p:nvPr/>
        </p:nvCxnSpPr>
        <p:spPr>
          <a:xfrm rot="10800000">
            <a:off x="5473350" y="3311075"/>
            <a:ext cx="1003800" cy="127800"/>
          </a:xfrm>
          <a:prstGeom prst="straightConnector1">
            <a:avLst/>
          </a:prstGeom>
          <a:noFill/>
          <a:ln cap="flat" cmpd="sng" w="9525">
            <a:solidFill>
              <a:schemeClr val="dk2"/>
            </a:solidFill>
            <a:prstDash val="solid"/>
            <a:round/>
            <a:headEnd len="med" w="med" type="none"/>
            <a:tailEnd len="med" w="med" type="triangle"/>
          </a:ln>
        </p:spPr>
      </p:cxnSp>
      <p:sp>
        <p:nvSpPr>
          <p:cNvPr id="806" name="Google Shape;806;p67"/>
          <p:cNvSpPr txBox="1"/>
          <p:nvPr/>
        </p:nvSpPr>
        <p:spPr>
          <a:xfrm>
            <a:off x="6623150" y="2955200"/>
            <a:ext cx="240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Remove kth position in the circle by pointing k-1.next pointer to k+1</a:t>
            </a:r>
            <a:endParaRPr>
              <a:latin typeface="Source Sans Pro"/>
              <a:ea typeface="Source Sans Pro"/>
              <a:cs typeface="Source Sans Pro"/>
              <a:sym typeface="Source Sans Pro"/>
            </a:endParaRPr>
          </a:p>
        </p:txBody>
      </p:sp>
      <p:sp>
        <p:nvSpPr>
          <p:cNvPr id="807" name="Google Shape;807;p67"/>
          <p:cNvSpPr/>
          <p:nvPr/>
        </p:nvSpPr>
        <p:spPr>
          <a:xfrm>
            <a:off x="6230750" y="4506575"/>
            <a:ext cx="675300" cy="615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k-1</a:t>
            </a:r>
            <a:endParaRPr/>
          </a:p>
        </p:txBody>
      </p:sp>
      <p:sp>
        <p:nvSpPr>
          <p:cNvPr id="808" name="Google Shape;808;p67"/>
          <p:cNvSpPr/>
          <p:nvPr/>
        </p:nvSpPr>
        <p:spPr>
          <a:xfrm>
            <a:off x="7085825" y="3849000"/>
            <a:ext cx="675300" cy="615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a:t>
            </a:r>
            <a:endParaRPr/>
          </a:p>
        </p:txBody>
      </p:sp>
      <p:sp>
        <p:nvSpPr>
          <p:cNvPr id="809" name="Google Shape;809;p67"/>
          <p:cNvSpPr/>
          <p:nvPr/>
        </p:nvSpPr>
        <p:spPr>
          <a:xfrm>
            <a:off x="7849650" y="4464600"/>
            <a:ext cx="675300" cy="615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k+1</a:t>
            </a:r>
            <a:endParaRPr/>
          </a:p>
        </p:txBody>
      </p:sp>
      <p:cxnSp>
        <p:nvCxnSpPr>
          <p:cNvPr id="810" name="Google Shape;810;p67"/>
          <p:cNvCxnSpPr>
            <a:stCxn id="808" idx="5"/>
            <a:endCxn id="809" idx="1"/>
          </p:cNvCxnSpPr>
          <p:nvPr/>
        </p:nvCxnSpPr>
        <p:spPr>
          <a:xfrm>
            <a:off x="7662230" y="4374447"/>
            <a:ext cx="286200" cy="180300"/>
          </a:xfrm>
          <a:prstGeom prst="straightConnector1">
            <a:avLst/>
          </a:prstGeom>
          <a:noFill/>
          <a:ln cap="flat" cmpd="sng" w="9525">
            <a:solidFill>
              <a:schemeClr val="dk2"/>
            </a:solidFill>
            <a:prstDash val="solid"/>
            <a:round/>
            <a:headEnd len="med" w="med" type="none"/>
            <a:tailEnd len="med" w="med" type="triangle"/>
          </a:ln>
        </p:spPr>
      </p:cxnSp>
      <p:cxnSp>
        <p:nvCxnSpPr>
          <p:cNvPr id="811" name="Google Shape;811;p67"/>
          <p:cNvCxnSpPr>
            <a:stCxn id="807" idx="6"/>
            <a:endCxn id="809" idx="2"/>
          </p:cNvCxnSpPr>
          <p:nvPr/>
        </p:nvCxnSpPr>
        <p:spPr>
          <a:xfrm flipH="1" rot="10800000">
            <a:off x="6906050" y="4772375"/>
            <a:ext cx="943500" cy="4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68"/>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model the circle using a circular linked list</a:t>
            </a:r>
            <a:endParaRPr/>
          </a:p>
        </p:txBody>
      </p:sp>
      <p:sp>
        <p:nvSpPr>
          <p:cNvPr id="817" name="Google Shape;817;p68"/>
          <p:cNvSpPr txBox="1"/>
          <p:nvPr/>
        </p:nvSpPr>
        <p:spPr>
          <a:xfrm>
            <a:off x="311700" y="811813"/>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Inside of the main method:</a:t>
            </a:r>
            <a:endParaRPr>
              <a:latin typeface="Source Sans Pro"/>
              <a:ea typeface="Source Sans Pro"/>
              <a:cs typeface="Source Sans Pro"/>
              <a:sym typeface="Source Sans Pro"/>
            </a:endParaRPr>
          </a:p>
        </p:txBody>
      </p:sp>
      <p:pic>
        <p:nvPicPr>
          <p:cNvPr id="818" name="Google Shape;818;p68"/>
          <p:cNvPicPr preferRelativeResize="0"/>
          <p:nvPr/>
        </p:nvPicPr>
        <p:blipFill>
          <a:blip r:embed="rId3">
            <a:alphaModFix/>
          </a:blip>
          <a:stretch>
            <a:fillRect/>
          </a:stretch>
        </p:blipFill>
        <p:spPr>
          <a:xfrm>
            <a:off x="0" y="1339925"/>
            <a:ext cx="6080499" cy="3559950"/>
          </a:xfrm>
          <a:prstGeom prst="rect">
            <a:avLst/>
          </a:prstGeom>
          <a:noFill/>
          <a:ln>
            <a:noFill/>
          </a:ln>
        </p:spPr>
      </p:pic>
      <p:cxnSp>
        <p:nvCxnSpPr>
          <p:cNvPr id="819" name="Google Shape;819;p68"/>
          <p:cNvCxnSpPr/>
          <p:nvPr/>
        </p:nvCxnSpPr>
        <p:spPr>
          <a:xfrm flipH="1">
            <a:off x="3292250" y="1221325"/>
            <a:ext cx="1980300" cy="410700"/>
          </a:xfrm>
          <a:prstGeom prst="straightConnector1">
            <a:avLst/>
          </a:prstGeom>
          <a:noFill/>
          <a:ln cap="flat" cmpd="sng" w="9525">
            <a:solidFill>
              <a:schemeClr val="dk2"/>
            </a:solidFill>
            <a:prstDash val="solid"/>
            <a:round/>
            <a:headEnd len="med" w="med" type="none"/>
            <a:tailEnd len="med" w="med" type="triangle"/>
          </a:ln>
        </p:spPr>
      </p:cxnSp>
      <p:sp>
        <p:nvSpPr>
          <p:cNvPr id="820" name="Google Shape;820;p68"/>
          <p:cNvSpPr txBox="1"/>
          <p:nvPr/>
        </p:nvSpPr>
        <p:spPr>
          <a:xfrm>
            <a:off x="5455050" y="775175"/>
            <a:ext cx="357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Initially the last man is pointed to head node containing person 1</a:t>
            </a:r>
            <a:endParaRPr>
              <a:latin typeface="Source Sans Pro"/>
              <a:ea typeface="Source Sans Pro"/>
              <a:cs typeface="Source Sans Pro"/>
              <a:sym typeface="Source Sans Pro"/>
            </a:endParaRPr>
          </a:p>
        </p:txBody>
      </p:sp>
      <p:cxnSp>
        <p:nvCxnSpPr>
          <p:cNvPr id="821" name="Google Shape;821;p68"/>
          <p:cNvCxnSpPr/>
          <p:nvPr/>
        </p:nvCxnSpPr>
        <p:spPr>
          <a:xfrm flipH="1">
            <a:off x="4579100" y="1787125"/>
            <a:ext cx="921600" cy="155100"/>
          </a:xfrm>
          <a:prstGeom prst="straightConnector1">
            <a:avLst/>
          </a:prstGeom>
          <a:noFill/>
          <a:ln cap="flat" cmpd="sng" w="9525">
            <a:solidFill>
              <a:schemeClr val="dk2"/>
            </a:solidFill>
            <a:prstDash val="solid"/>
            <a:round/>
            <a:headEnd len="med" w="med" type="none"/>
            <a:tailEnd len="med" w="med" type="triangle"/>
          </a:ln>
        </p:spPr>
      </p:cxnSp>
      <p:sp>
        <p:nvSpPr>
          <p:cNvPr id="822" name="Google Shape;822;p68"/>
          <p:cNvSpPr txBox="1"/>
          <p:nvPr/>
        </p:nvSpPr>
        <p:spPr>
          <a:xfrm>
            <a:off x="5601075" y="1513350"/>
            <a:ext cx="329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If head.next points to itself, there is only one node in the circle</a:t>
            </a:r>
            <a:endParaRPr>
              <a:latin typeface="Source Sans Pro"/>
              <a:ea typeface="Source Sans Pro"/>
              <a:cs typeface="Source Sans Pro"/>
              <a:sym typeface="Source Sans Pro"/>
            </a:endParaRPr>
          </a:p>
        </p:txBody>
      </p:sp>
      <p:cxnSp>
        <p:nvCxnSpPr>
          <p:cNvPr id="823" name="Google Shape;823;p68"/>
          <p:cNvCxnSpPr/>
          <p:nvPr/>
        </p:nvCxnSpPr>
        <p:spPr>
          <a:xfrm flipH="1">
            <a:off x="5144800" y="2371150"/>
            <a:ext cx="1177200" cy="109500"/>
          </a:xfrm>
          <a:prstGeom prst="straightConnector1">
            <a:avLst/>
          </a:prstGeom>
          <a:noFill/>
          <a:ln cap="flat" cmpd="sng" w="9525">
            <a:solidFill>
              <a:schemeClr val="dk2"/>
            </a:solidFill>
            <a:prstDash val="solid"/>
            <a:round/>
            <a:headEnd len="med" w="med" type="none"/>
            <a:tailEnd len="med" w="med" type="triangle"/>
          </a:ln>
        </p:spPr>
      </p:cxnSp>
      <p:sp>
        <p:nvSpPr>
          <p:cNvPr id="824" name="Google Shape;824;p68"/>
          <p:cNvSpPr txBox="1"/>
          <p:nvPr/>
        </p:nvSpPr>
        <p:spPr>
          <a:xfrm>
            <a:off x="6431525" y="2197775"/>
            <a:ext cx="251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Skip k-1 men, example: k = 4, i = 1, 2, 3</a:t>
            </a:r>
            <a:endParaRPr>
              <a:latin typeface="Source Sans Pro"/>
              <a:ea typeface="Source Sans Pro"/>
              <a:cs typeface="Source Sans Pro"/>
              <a:sym typeface="Source Sans Pro"/>
            </a:endParaRPr>
          </a:p>
        </p:txBody>
      </p:sp>
      <p:cxnSp>
        <p:nvCxnSpPr>
          <p:cNvPr id="825" name="Google Shape;825;p68"/>
          <p:cNvCxnSpPr/>
          <p:nvPr/>
        </p:nvCxnSpPr>
        <p:spPr>
          <a:xfrm rot="10800000">
            <a:off x="5473350" y="3311075"/>
            <a:ext cx="1003800" cy="127800"/>
          </a:xfrm>
          <a:prstGeom prst="straightConnector1">
            <a:avLst/>
          </a:prstGeom>
          <a:noFill/>
          <a:ln cap="flat" cmpd="sng" w="9525">
            <a:solidFill>
              <a:schemeClr val="dk2"/>
            </a:solidFill>
            <a:prstDash val="solid"/>
            <a:round/>
            <a:headEnd len="med" w="med" type="none"/>
            <a:tailEnd len="med" w="med" type="triangle"/>
          </a:ln>
        </p:spPr>
      </p:cxnSp>
      <p:sp>
        <p:nvSpPr>
          <p:cNvPr id="826" name="Google Shape;826;p68"/>
          <p:cNvSpPr txBox="1"/>
          <p:nvPr/>
        </p:nvSpPr>
        <p:spPr>
          <a:xfrm>
            <a:off x="6623150" y="2955200"/>
            <a:ext cx="240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Remove kth position in the circle by pointing k-1.next pointer to k+1</a:t>
            </a:r>
            <a:endParaRPr>
              <a:latin typeface="Source Sans Pro"/>
              <a:ea typeface="Source Sans Pro"/>
              <a:cs typeface="Source Sans Pro"/>
              <a:sym typeface="Source Sans Pro"/>
            </a:endParaRPr>
          </a:p>
        </p:txBody>
      </p:sp>
      <p:sp>
        <p:nvSpPr>
          <p:cNvPr id="827" name="Google Shape;827;p68"/>
          <p:cNvSpPr/>
          <p:nvPr/>
        </p:nvSpPr>
        <p:spPr>
          <a:xfrm>
            <a:off x="6230750" y="4506575"/>
            <a:ext cx="675300" cy="615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k-1</a:t>
            </a:r>
            <a:endParaRPr/>
          </a:p>
        </p:txBody>
      </p:sp>
      <p:sp>
        <p:nvSpPr>
          <p:cNvPr id="828" name="Google Shape;828;p68"/>
          <p:cNvSpPr/>
          <p:nvPr/>
        </p:nvSpPr>
        <p:spPr>
          <a:xfrm>
            <a:off x="7849650" y="4464600"/>
            <a:ext cx="675300" cy="615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k+1</a:t>
            </a:r>
            <a:endParaRPr/>
          </a:p>
        </p:txBody>
      </p:sp>
      <p:cxnSp>
        <p:nvCxnSpPr>
          <p:cNvPr id="829" name="Google Shape;829;p68"/>
          <p:cNvCxnSpPr>
            <a:stCxn id="827" idx="6"/>
            <a:endCxn id="828" idx="2"/>
          </p:cNvCxnSpPr>
          <p:nvPr/>
        </p:nvCxnSpPr>
        <p:spPr>
          <a:xfrm flipH="1" rot="10800000">
            <a:off x="6906050" y="4772375"/>
            <a:ext cx="943500" cy="4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9"/>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model the circle using a circular linked list</a:t>
            </a:r>
            <a:endParaRPr/>
          </a:p>
        </p:txBody>
      </p:sp>
      <p:sp>
        <p:nvSpPr>
          <p:cNvPr id="835" name="Google Shape;835;p69"/>
          <p:cNvSpPr txBox="1"/>
          <p:nvPr/>
        </p:nvSpPr>
        <p:spPr>
          <a:xfrm>
            <a:off x="311700" y="811813"/>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Inside of the main method:</a:t>
            </a:r>
            <a:endParaRPr>
              <a:latin typeface="Source Sans Pro"/>
              <a:ea typeface="Source Sans Pro"/>
              <a:cs typeface="Source Sans Pro"/>
              <a:sym typeface="Source Sans Pro"/>
            </a:endParaRPr>
          </a:p>
        </p:txBody>
      </p:sp>
      <p:pic>
        <p:nvPicPr>
          <p:cNvPr id="836" name="Google Shape;836;p69"/>
          <p:cNvPicPr preferRelativeResize="0"/>
          <p:nvPr/>
        </p:nvPicPr>
        <p:blipFill>
          <a:blip r:embed="rId3">
            <a:alphaModFix/>
          </a:blip>
          <a:stretch>
            <a:fillRect/>
          </a:stretch>
        </p:blipFill>
        <p:spPr>
          <a:xfrm>
            <a:off x="0" y="1339925"/>
            <a:ext cx="6080499" cy="3559950"/>
          </a:xfrm>
          <a:prstGeom prst="rect">
            <a:avLst/>
          </a:prstGeom>
          <a:noFill/>
          <a:ln>
            <a:noFill/>
          </a:ln>
        </p:spPr>
      </p:pic>
      <p:cxnSp>
        <p:nvCxnSpPr>
          <p:cNvPr id="837" name="Google Shape;837;p69"/>
          <p:cNvCxnSpPr/>
          <p:nvPr/>
        </p:nvCxnSpPr>
        <p:spPr>
          <a:xfrm flipH="1">
            <a:off x="3292250" y="1221325"/>
            <a:ext cx="1980300" cy="410700"/>
          </a:xfrm>
          <a:prstGeom prst="straightConnector1">
            <a:avLst/>
          </a:prstGeom>
          <a:noFill/>
          <a:ln cap="flat" cmpd="sng" w="9525">
            <a:solidFill>
              <a:schemeClr val="dk2"/>
            </a:solidFill>
            <a:prstDash val="solid"/>
            <a:round/>
            <a:headEnd len="med" w="med" type="none"/>
            <a:tailEnd len="med" w="med" type="triangle"/>
          </a:ln>
        </p:spPr>
      </p:cxnSp>
      <p:sp>
        <p:nvSpPr>
          <p:cNvPr id="838" name="Google Shape;838;p69"/>
          <p:cNvSpPr txBox="1"/>
          <p:nvPr/>
        </p:nvSpPr>
        <p:spPr>
          <a:xfrm>
            <a:off x="5455050" y="775175"/>
            <a:ext cx="357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Initially the last man is pointed to head node containing person 1</a:t>
            </a:r>
            <a:endParaRPr>
              <a:latin typeface="Source Sans Pro"/>
              <a:ea typeface="Source Sans Pro"/>
              <a:cs typeface="Source Sans Pro"/>
              <a:sym typeface="Source Sans Pro"/>
            </a:endParaRPr>
          </a:p>
        </p:txBody>
      </p:sp>
      <p:cxnSp>
        <p:nvCxnSpPr>
          <p:cNvPr id="839" name="Google Shape;839;p69"/>
          <p:cNvCxnSpPr/>
          <p:nvPr/>
        </p:nvCxnSpPr>
        <p:spPr>
          <a:xfrm flipH="1">
            <a:off x="4579100" y="1787125"/>
            <a:ext cx="921600" cy="155100"/>
          </a:xfrm>
          <a:prstGeom prst="straightConnector1">
            <a:avLst/>
          </a:prstGeom>
          <a:noFill/>
          <a:ln cap="flat" cmpd="sng" w="9525">
            <a:solidFill>
              <a:schemeClr val="dk2"/>
            </a:solidFill>
            <a:prstDash val="solid"/>
            <a:round/>
            <a:headEnd len="med" w="med" type="none"/>
            <a:tailEnd len="med" w="med" type="triangle"/>
          </a:ln>
        </p:spPr>
      </p:cxnSp>
      <p:sp>
        <p:nvSpPr>
          <p:cNvPr id="840" name="Google Shape;840;p69"/>
          <p:cNvSpPr txBox="1"/>
          <p:nvPr/>
        </p:nvSpPr>
        <p:spPr>
          <a:xfrm>
            <a:off x="5601075" y="1513350"/>
            <a:ext cx="329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If head.next points to itself, there is only one node in the circle</a:t>
            </a:r>
            <a:endParaRPr>
              <a:latin typeface="Source Sans Pro"/>
              <a:ea typeface="Source Sans Pro"/>
              <a:cs typeface="Source Sans Pro"/>
              <a:sym typeface="Source Sans Pro"/>
            </a:endParaRPr>
          </a:p>
        </p:txBody>
      </p:sp>
      <p:cxnSp>
        <p:nvCxnSpPr>
          <p:cNvPr id="841" name="Google Shape;841;p69"/>
          <p:cNvCxnSpPr/>
          <p:nvPr/>
        </p:nvCxnSpPr>
        <p:spPr>
          <a:xfrm flipH="1">
            <a:off x="5144800" y="2371150"/>
            <a:ext cx="1177200" cy="109500"/>
          </a:xfrm>
          <a:prstGeom prst="straightConnector1">
            <a:avLst/>
          </a:prstGeom>
          <a:noFill/>
          <a:ln cap="flat" cmpd="sng" w="9525">
            <a:solidFill>
              <a:schemeClr val="dk2"/>
            </a:solidFill>
            <a:prstDash val="solid"/>
            <a:round/>
            <a:headEnd len="med" w="med" type="none"/>
            <a:tailEnd len="med" w="med" type="triangle"/>
          </a:ln>
        </p:spPr>
      </p:cxnSp>
      <p:sp>
        <p:nvSpPr>
          <p:cNvPr id="842" name="Google Shape;842;p69"/>
          <p:cNvSpPr txBox="1"/>
          <p:nvPr/>
        </p:nvSpPr>
        <p:spPr>
          <a:xfrm>
            <a:off x="6431525" y="2197775"/>
            <a:ext cx="251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Skip k-1 men, example: k = 4, i = 1, 2, 3</a:t>
            </a:r>
            <a:endParaRPr>
              <a:latin typeface="Source Sans Pro"/>
              <a:ea typeface="Source Sans Pro"/>
              <a:cs typeface="Source Sans Pro"/>
              <a:sym typeface="Source Sans Pro"/>
            </a:endParaRPr>
          </a:p>
        </p:txBody>
      </p:sp>
      <p:cxnSp>
        <p:nvCxnSpPr>
          <p:cNvPr id="843" name="Google Shape;843;p69"/>
          <p:cNvCxnSpPr/>
          <p:nvPr/>
        </p:nvCxnSpPr>
        <p:spPr>
          <a:xfrm rot="10800000">
            <a:off x="5473350" y="3311075"/>
            <a:ext cx="1003800" cy="127800"/>
          </a:xfrm>
          <a:prstGeom prst="straightConnector1">
            <a:avLst/>
          </a:prstGeom>
          <a:noFill/>
          <a:ln cap="flat" cmpd="sng" w="9525">
            <a:solidFill>
              <a:schemeClr val="dk2"/>
            </a:solidFill>
            <a:prstDash val="solid"/>
            <a:round/>
            <a:headEnd len="med" w="med" type="none"/>
            <a:tailEnd len="med" w="med" type="triangle"/>
          </a:ln>
        </p:spPr>
      </p:cxnSp>
      <p:sp>
        <p:nvSpPr>
          <p:cNvPr id="844" name="Google Shape;844;p69"/>
          <p:cNvSpPr txBox="1"/>
          <p:nvPr/>
        </p:nvSpPr>
        <p:spPr>
          <a:xfrm>
            <a:off x="6623150" y="2955200"/>
            <a:ext cx="240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Remove kth position in the circle by pointing k-1.next pointer to k+1</a:t>
            </a:r>
            <a:endParaRPr>
              <a:latin typeface="Source Sans Pro"/>
              <a:ea typeface="Source Sans Pro"/>
              <a:cs typeface="Source Sans Pro"/>
              <a:sym typeface="Source Sans Pro"/>
            </a:endParaRPr>
          </a:p>
        </p:txBody>
      </p:sp>
      <p:sp>
        <p:nvSpPr>
          <p:cNvPr id="845" name="Google Shape;845;p69"/>
          <p:cNvSpPr/>
          <p:nvPr/>
        </p:nvSpPr>
        <p:spPr>
          <a:xfrm>
            <a:off x="6230750" y="4506575"/>
            <a:ext cx="675300" cy="615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k-1</a:t>
            </a:r>
            <a:endParaRPr/>
          </a:p>
        </p:txBody>
      </p:sp>
      <p:sp>
        <p:nvSpPr>
          <p:cNvPr id="846" name="Google Shape;846;p69"/>
          <p:cNvSpPr/>
          <p:nvPr/>
        </p:nvSpPr>
        <p:spPr>
          <a:xfrm>
            <a:off x="7849650" y="4464600"/>
            <a:ext cx="675300" cy="615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k+1</a:t>
            </a:r>
            <a:endParaRPr/>
          </a:p>
        </p:txBody>
      </p:sp>
      <p:cxnSp>
        <p:nvCxnSpPr>
          <p:cNvPr id="847" name="Google Shape;847;p69"/>
          <p:cNvCxnSpPr>
            <a:stCxn id="845" idx="6"/>
            <a:endCxn id="846" idx="2"/>
          </p:cNvCxnSpPr>
          <p:nvPr/>
        </p:nvCxnSpPr>
        <p:spPr>
          <a:xfrm flipH="1" rot="10800000">
            <a:off x="6906050" y="4772375"/>
            <a:ext cx="943500" cy="4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70"/>
          <p:cNvSpPr txBox="1"/>
          <p:nvPr>
            <p:ph type="title"/>
          </p:nvPr>
        </p:nvSpPr>
        <p:spPr>
          <a:xfrm>
            <a:off x="238700" y="373100"/>
            <a:ext cx="7406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of time complexity:</a:t>
            </a:r>
            <a:endParaRPr/>
          </a:p>
        </p:txBody>
      </p:sp>
      <p:sp>
        <p:nvSpPr>
          <p:cNvPr id="853" name="Google Shape;853;p70"/>
          <p:cNvSpPr txBox="1"/>
          <p:nvPr>
            <p:ph idx="1" type="body"/>
          </p:nvPr>
        </p:nvSpPr>
        <p:spPr>
          <a:xfrm>
            <a:off x="134100" y="1412950"/>
            <a:ext cx="3163200" cy="3147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Initially </a:t>
            </a:r>
            <a:r>
              <a:rPr lang="en" sz="1600"/>
              <a:t>create</a:t>
            </a:r>
            <a:r>
              <a:rPr lang="en" sz="1600"/>
              <a:t> a circular linked list with Nodes n-1 </a:t>
            </a:r>
            <a:endParaRPr sz="1600"/>
          </a:p>
          <a:p>
            <a:pPr indent="-330200" lvl="0" marL="457200" rtl="0" algn="l">
              <a:spcBef>
                <a:spcPts val="0"/>
              </a:spcBef>
              <a:spcAft>
                <a:spcPts val="0"/>
              </a:spcAft>
              <a:buSzPts val="1600"/>
              <a:buChar char="●"/>
            </a:pPr>
            <a:r>
              <a:rPr lang="en" sz="1600"/>
              <a:t>This is time complexity O(n)</a:t>
            </a:r>
            <a:endParaRPr sz="1600"/>
          </a:p>
        </p:txBody>
      </p:sp>
      <p:pic>
        <p:nvPicPr>
          <p:cNvPr id="854" name="Google Shape;854;p70"/>
          <p:cNvPicPr preferRelativeResize="0"/>
          <p:nvPr/>
        </p:nvPicPr>
        <p:blipFill>
          <a:blip r:embed="rId3">
            <a:alphaModFix/>
          </a:blip>
          <a:stretch>
            <a:fillRect/>
          </a:stretch>
        </p:blipFill>
        <p:spPr>
          <a:xfrm>
            <a:off x="3322625" y="1311300"/>
            <a:ext cx="5821376" cy="31598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71"/>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Analysis of time complexity:</a:t>
            </a:r>
            <a:endParaRPr sz="2400"/>
          </a:p>
          <a:p>
            <a:pPr indent="0" lvl="0" marL="0" rtl="0" algn="l">
              <a:spcBef>
                <a:spcPts val="0"/>
              </a:spcBef>
              <a:spcAft>
                <a:spcPts val="0"/>
              </a:spcAft>
              <a:buNone/>
            </a:pPr>
            <a:r>
              <a:t/>
            </a:r>
            <a:endParaRPr/>
          </a:p>
        </p:txBody>
      </p:sp>
      <p:pic>
        <p:nvPicPr>
          <p:cNvPr id="860" name="Google Shape;860;p71"/>
          <p:cNvPicPr preferRelativeResize="0"/>
          <p:nvPr/>
        </p:nvPicPr>
        <p:blipFill>
          <a:blip r:embed="rId3">
            <a:alphaModFix/>
          </a:blip>
          <a:stretch>
            <a:fillRect/>
          </a:stretch>
        </p:blipFill>
        <p:spPr>
          <a:xfrm>
            <a:off x="200750" y="974900"/>
            <a:ext cx="6080499" cy="3559950"/>
          </a:xfrm>
          <a:prstGeom prst="rect">
            <a:avLst/>
          </a:prstGeom>
          <a:noFill/>
          <a:ln>
            <a:noFill/>
          </a:ln>
        </p:spPr>
      </p:pic>
      <p:sp>
        <p:nvSpPr>
          <p:cNvPr id="861" name="Google Shape;861;p71"/>
          <p:cNvSpPr txBox="1"/>
          <p:nvPr/>
        </p:nvSpPr>
        <p:spPr>
          <a:xfrm>
            <a:off x="6130350" y="1111800"/>
            <a:ext cx="2244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For the main part of the alg, we consider </a:t>
            </a:r>
            <a:r>
              <a:rPr lang="en">
                <a:latin typeface="Source Sans Pro"/>
                <a:ea typeface="Source Sans Pro"/>
                <a:cs typeface="Source Sans Pro"/>
                <a:sym typeface="Source Sans Pro"/>
              </a:rPr>
              <a:t>the</a:t>
            </a:r>
            <a:r>
              <a:rPr lang="en">
                <a:latin typeface="Source Sans Pro"/>
                <a:ea typeface="Source Sans Pro"/>
                <a:cs typeface="Source Sans Pro"/>
                <a:sym typeface="Source Sans Pro"/>
              </a:rPr>
              <a:t> </a:t>
            </a:r>
            <a:r>
              <a:rPr lang="en">
                <a:latin typeface="Source Sans Pro"/>
                <a:ea typeface="Source Sans Pro"/>
                <a:cs typeface="Source Sans Pro"/>
                <a:sym typeface="Source Sans Pro"/>
              </a:rPr>
              <a:t>outer</a:t>
            </a:r>
            <a:r>
              <a:rPr lang="en">
                <a:latin typeface="Source Sans Pro"/>
                <a:ea typeface="Source Sans Pro"/>
                <a:cs typeface="Source Sans Pro"/>
                <a:sym typeface="Source Sans Pro"/>
              </a:rPr>
              <a:t> and inner loops</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120" name="Google Shape;120;p18"/>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Starting at 1:</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Skip 1</a:t>
            </a:r>
            <a:endParaRPr sz="1700">
              <a:solidFill>
                <a:srgbClr val="000000"/>
              </a:solidFill>
            </a:endParaRPr>
          </a:p>
        </p:txBody>
      </p:sp>
      <p:sp>
        <p:nvSpPr>
          <p:cNvPr id="121" name="Google Shape;121;p18"/>
          <p:cNvSpPr/>
          <p:nvPr/>
        </p:nvSpPr>
        <p:spPr>
          <a:xfrm>
            <a:off x="5594625" y="917925"/>
            <a:ext cx="626100" cy="578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22" name="Google Shape;122;p18"/>
          <p:cNvSpPr/>
          <p:nvPr/>
        </p:nvSpPr>
        <p:spPr>
          <a:xfrm>
            <a:off x="7196175" y="16647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23" name="Google Shape;123;p18"/>
          <p:cNvSpPr/>
          <p:nvPr/>
        </p:nvSpPr>
        <p:spPr>
          <a:xfrm>
            <a:off x="3945900" y="16647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24" name="Google Shape;124;p18"/>
          <p:cNvSpPr/>
          <p:nvPr/>
        </p:nvSpPr>
        <p:spPr>
          <a:xfrm>
            <a:off x="5594625" y="41727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25" name="Google Shape;125;p18"/>
          <p:cNvSpPr/>
          <p:nvPr/>
        </p:nvSpPr>
        <p:spPr>
          <a:xfrm>
            <a:off x="3945900" y="33521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26" name="Google Shape;126;p18"/>
          <p:cNvSpPr/>
          <p:nvPr/>
        </p:nvSpPr>
        <p:spPr>
          <a:xfrm>
            <a:off x="7196175" y="33521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127" name="Google Shape;127;p18"/>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8"/>
          <p:cNvCxnSpPr/>
          <p:nvPr/>
        </p:nvCxnSpPr>
        <p:spPr>
          <a:xfrm>
            <a:off x="7509225" y="2243150"/>
            <a:ext cx="33900" cy="9891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8"/>
          <p:cNvCxnSpPr/>
          <p:nvPr/>
        </p:nvCxnSpPr>
        <p:spPr>
          <a:xfrm flipH="1">
            <a:off x="6433465" y="3845845"/>
            <a:ext cx="854400" cy="5355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8"/>
          <p:cNvCxnSpPr/>
          <p:nvPr/>
        </p:nvCxnSpPr>
        <p:spPr>
          <a:xfrm rot="10800000">
            <a:off x="4642325" y="3905650"/>
            <a:ext cx="753000" cy="4677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8"/>
          <p:cNvCxnSpPr/>
          <p:nvPr/>
        </p:nvCxnSpPr>
        <p:spPr>
          <a:xfrm rot="10800000">
            <a:off x="4249500" y="2319000"/>
            <a:ext cx="18900" cy="9573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8"/>
          <p:cNvCxnSpPr/>
          <p:nvPr/>
        </p:nvCxnSpPr>
        <p:spPr>
          <a:xfrm flipH="1" rot="10800000">
            <a:off x="4522360" y="1219030"/>
            <a:ext cx="994200" cy="4908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8"/>
          <p:cNvCxnSpPr/>
          <p:nvPr/>
        </p:nvCxnSpPr>
        <p:spPr>
          <a:xfrm>
            <a:off x="5926300" y="157100"/>
            <a:ext cx="15900" cy="58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72"/>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45833"/>
              <a:buFont typeface="Arial"/>
              <a:buNone/>
            </a:pPr>
            <a:r>
              <a:rPr lang="en" sz="2400"/>
              <a:t>Analysis of time complexity:</a:t>
            </a:r>
            <a:endParaRPr sz="2400"/>
          </a:p>
          <a:p>
            <a:pPr indent="0" lvl="0" marL="0" rtl="0" algn="l">
              <a:spcBef>
                <a:spcPts val="0"/>
              </a:spcBef>
              <a:spcAft>
                <a:spcPts val="0"/>
              </a:spcAft>
              <a:buNone/>
            </a:pPr>
            <a:r>
              <a:t/>
            </a:r>
            <a:endParaRPr/>
          </a:p>
        </p:txBody>
      </p:sp>
      <p:pic>
        <p:nvPicPr>
          <p:cNvPr id="867" name="Google Shape;867;p72"/>
          <p:cNvPicPr preferRelativeResize="0"/>
          <p:nvPr/>
        </p:nvPicPr>
        <p:blipFill>
          <a:blip r:embed="rId3">
            <a:alphaModFix/>
          </a:blip>
          <a:stretch>
            <a:fillRect/>
          </a:stretch>
        </p:blipFill>
        <p:spPr>
          <a:xfrm>
            <a:off x="45625" y="1312550"/>
            <a:ext cx="6080499" cy="3559950"/>
          </a:xfrm>
          <a:prstGeom prst="rect">
            <a:avLst/>
          </a:prstGeom>
          <a:noFill/>
          <a:ln>
            <a:noFill/>
          </a:ln>
        </p:spPr>
      </p:pic>
      <p:sp>
        <p:nvSpPr>
          <p:cNvPr id="868" name="Google Shape;868;p72"/>
          <p:cNvSpPr txBox="1"/>
          <p:nvPr/>
        </p:nvSpPr>
        <p:spPr>
          <a:xfrm>
            <a:off x="481500" y="1030700"/>
            <a:ext cx="3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Outer loop</a:t>
            </a:r>
            <a:endParaRPr>
              <a:latin typeface="Source Sans Pro"/>
              <a:ea typeface="Source Sans Pro"/>
              <a:cs typeface="Source Sans Pro"/>
              <a:sym typeface="Source Sans Pro"/>
            </a:endParaRPr>
          </a:p>
        </p:txBody>
      </p:sp>
      <p:sp>
        <p:nvSpPr>
          <p:cNvPr id="869" name="Google Shape;869;p72"/>
          <p:cNvSpPr txBox="1"/>
          <p:nvPr/>
        </p:nvSpPr>
        <p:spPr>
          <a:xfrm>
            <a:off x="6650525" y="2679425"/>
            <a:ext cx="251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This </a:t>
            </a:r>
            <a:r>
              <a:rPr lang="en">
                <a:latin typeface="Source Sans Pro"/>
                <a:ea typeface="Source Sans Pro"/>
                <a:cs typeface="Source Sans Pro"/>
                <a:sym typeface="Source Sans Pro"/>
              </a:rPr>
              <a:t>outer</a:t>
            </a:r>
            <a:r>
              <a:rPr lang="en">
                <a:latin typeface="Source Sans Pro"/>
                <a:ea typeface="Source Sans Pro"/>
                <a:cs typeface="Source Sans Pro"/>
                <a:sym typeface="Source Sans Pro"/>
              </a:rPr>
              <a:t> loop removes exactly n-1 nodes, so it is O(n)</a:t>
            </a:r>
            <a:endParaRPr>
              <a:latin typeface="Source Sans Pro"/>
              <a:ea typeface="Source Sans Pro"/>
              <a:cs typeface="Source Sans Pro"/>
              <a:sym typeface="Source Sans Pro"/>
            </a:endParaRPr>
          </a:p>
        </p:txBody>
      </p:sp>
      <p:cxnSp>
        <p:nvCxnSpPr>
          <p:cNvPr id="870" name="Google Shape;870;p72"/>
          <p:cNvCxnSpPr/>
          <p:nvPr/>
        </p:nvCxnSpPr>
        <p:spPr>
          <a:xfrm flipH="1">
            <a:off x="5583050" y="2882200"/>
            <a:ext cx="757200" cy="355800"/>
          </a:xfrm>
          <a:prstGeom prst="straightConnector1">
            <a:avLst/>
          </a:prstGeom>
          <a:noFill/>
          <a:ln cap="flat" cmpd="sng" w="9525">
            <a:solidFill>
              <a:schemeClr val="dk2"/>
            </a:solidFill>
            <a:prstDash val="solid"/>
            <a:round/>
            <a:headEnd len="med" w="med" type="none"/>
            <a:tailEnd len="med" w="med" type="triangle"/>
          </a:ln>
        </p:spPr>
      </p:cxnSp>
      <p:sp>
        <p:nvSpPr>
          <p:cNvPr id="871" name="Google Shape;871;p72"/>
          <p:cNvSpPr/>
          <p:nvPr/>
        </p:nvSpPr>
        <p:spPr>
          <a:xfrm>
            <a:off x="308125" y="1330825"/>
            <a:ext cx="3431400" cy="45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72"/>
          <p:cNvSpPr/>
          <p:nvPr/>
        </p:nvSpPr>
        <p:spPr>
          <a:xfrm>
            <a:off x="518025" y="2060875"/>
            <a:ext cx="4982700" cy="1013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72"/>
          <p:cNvSpPr/>
          <p:nvPr/>
        </p:nvSpPr>
        <p:spPr>
          <a:xfrm>
            <a:off x="381150" y="4004675"/>
            <a:ext cx="5119500" cy="623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4" name="Google Shape;874;p72"/>
          <p:cNvCxnSpPr/>
          <p:nvPr/>
        </p:nvCxnSpPr>
        <p:spPr>
          <a:xfrm rot="10800000">
            <a:off x="4715975" y="1969425"/>
            <a:ext cx="1596900" cy="812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73"/>
          <p:cNvSpPr txBox="1"/>
          <p:nvPr>
            <p:ph type="title"/>
          </p:nvPr>
        </p:nvSpPr>
        <p:spPr>
          <a:xfrm>
            <a:off x="311700" y="170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Analysis of time complexity:</a:t>
            </a:r>
            <a:endParaRPr sz="2400"/>
          </a:p>
          <a:p>
            <a:pPr indent="0" lvl="0" marL="0" rtl="0" algn="l">
              <a:spcBef>
                <a:spcPts val="0"/>
              </a:spcBef>
              <a:spcAft>
                <a:spcPts val="0"/>
              </a:spcAft>
              <a:buNone/>
            </a:pPr>
            <a:r>
              <a:t/>
            </a:r>
            <a:endParaRPr/>
          </a:p>
        </p:txBody>
      </p:sp>
      <p:pic>
        <p:nvPicPr>
          <p:cNvPr id="880" name="Google Shape;880;p73"/>
          <p:cNvPicPr preferRelativeResize="0"/>
          <p:nvPr/>
        </p:nvPicPr>
        <p:blipFill>
          <a:blip r:embed="rId3">
            <a:alphaModFix/>
          </a:blip>
          <a:stretch>
            <a:fillRect/>
          </a:stretch>
        </p:blipFill>
        <p:spPr>
          <a:xfrm>
            <a:off x="200750" y="974900"/>
            <a:ext cx="6080499" cy="3559950"/>
          </a:xfrm>
          <a:prstGeom prst="rect">
            <a:avLst/>
          </a:prstGeom>
          <a:noFill/>
          <a:ln>
            <a:noFill/>
          </a:ln>
        </p:spPr>
      </p:pic>
      <p:sp>
        <p:nvSpPr>
          <p:cNvPr id="881" name="Google Shape;881;p73"/>
          <p:cNvSpPr txBox="1"/>
          <p:nvPr/>
        </p:nvSpPr>
        <p:spPr>
          <a:xfrm>
            <a:off x="5810950" y="1707750"/>
            <a:ext cx="2244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The inner loop runs k-2 times so it is O(k)</a:t>
            </a:r>
            <a:endParaRPr>
              <a:latin typeface="Source Sans Pro"/>
              <a:ea typeface="Source Sans Pro"/>
              <a:cs typeface="Source Sans Pro"/>
              <a:sym typeface="Source Sans Pro"/>
            </a:endParaRPr>
          </a:p>
        </p:txBody>
      </p:sp>
      <p:sp>
        <p:nvSpPr>
          <p:cNvPr id="882" name="Google Shape;882;p73"/>
          <p:cNvSpPr/>
          <p:nvPr/>
        </p:nvSpPr>
        <p:spPr>
          <a:xfrm>
            <a:off x="472400" y="1066175"/>
            <a:ext cx="4663200" cy="88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3"/>
          <p:cNvSpPr/>
          <p:nvPr/>
        </p:nvSpPr>
        <p:spPr>
          <a:xfrm>
            <a:off x="472400" y="2754450"/>
            <a:ext cx="5429700" cy="137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74"/>
          <p:cNvSpPr txBox="1"/>
          <p:nvPr>
            <p:ph type="title"/>
          </p:nvPr>
        </p:nvSpPr>
        <p:spPr>
          <a:xfrm>
            <a:off x="311700" y="1517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Analysis of time complexity:</a:t>
            </a:r>
            <a:endParaRPr sz="2400"/>
          </a:p>
          <a:p>
            <a:pPr indent="0" lvl="0" marL="0" rtl="0" algn="l">
              <a:spcBef>
                <a:spcPts val="0"/>
              </a:spcBef>
              <a:spcAft>
                <a:spcPts val="0"/>
              </a:spcAft>
              <a:buNone/>
            </a:pPr>
            <a:r>
              <a:t/>
            </a:r>
            <a:endParaRPr/>
          </a:p>
        </p:txBody>
      </p:sp>
      <p:pic>
        <p:nvPicPr>
          <p:cNvPr id="889" name="Google Shape;889;p74"/>
          <p:cNvPicPr preferRelativeResize="0"/>
          <p:nvPr/>
        </p:nvPicPr>
        <p:blipFill>
          <a:blip r:embed="rId3">
            <a:alphaModFix/>
          </a:blip>
          <a:stretch>
            <a:fillRect/>
          </a:stretch>
        </p:blipFill>
        <p:spPr>
          <a:xfrm>
            <a:off x="200750" y="974900"/>
            <a:ext cx="6080499" cy="3559950"/>
          </a:xfrm>
          <a:prstGeom prst="rect">
            <a:avLst/>
          </a:prstGeom>
          <a:noFill/>
          <a:ln>
            <a:noFill/>
          </a:ln>
        </p:spPr>
      </p:pic>
      <p:sp>
        <p:nvSpPr>
          <p:cNvPr id="890" name="Google Shape;890;p74"/>
          <p:cNvSpPr txBox="1"/>
          <p:nvPr/>
        </p:nvSpPr>
        <p:spPr>
          <a:xfrm>
            <a:off x="6130350" y="1111800"/>
            <a:ext cx="2244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Hence the whole loop runs in O(n*k)</a:t>
            </a:r>
            <a:endParaRPr>
              <a:latin typeface="Source Sans Pro"/>
              <a:ea typeface="Source Sans Pro"/>
              <a:cs typeface="Source Sans Pro"/>
              <a:sym typeface="Source Sans Pr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7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45833"/>
              <a:buFont typeface="Arial"/>
              <a:buNone/>
            </a:pPr>
            <a:r>
              <a:rPr lang="en" sz="2400"/>
              <a:t>Analysis of time complexity:</a:t>
            </a:r>
            <a:endParaRPr sz="2400"/>
          </a:p>
          <a:p>
            <a:pPr indent="0" lvl="0" marL="0" rtl="0" algn="l">
              <a:spcBef>
                <a:spcPts val="0"/>
              </a:spcBef>
              <a:spcAft>
                <a:spcPts val="0"/>
              </a:spcAft>
              <a:buNone/>
            </a:pPr>
            <a:r>
              <a:t/>
            </a:r>
            <a:endParaRPr/>
          </a:p>
        </p:txBody>
      </p:sp>
      <p:sp>
        <p:nvSpPr>
          <p:cNvPr id="896" name="Google Shape;896;p75"/>
          <p:cNvSpPr txBox="1"/>
          <p:nvPr/>
        </p:nvSpPr>
        <p:spPr>
          <a:xfrm>
            <a:off x="545400" y="1130050"/>
            <a:ext cx="7145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Source Sans Pro"/>
                <a:ea typeface="Source Sans Pro"/>
                <a:cs typeface="Source Sans Pro"/>
                <a:sym typeface="Source Sans Pro"/>
              </a:rPr>
              <a:t>Time to create linked list: O(n)</a:t>
            </a:r>
            <a:endParaRPr sz="1600">
              <a:latin typeface="Source Sans Pro"/>
              <a:ea typeface="Source Sans Pro"/>
              <a:cs typeface="Source Sans Pro"/>
              <a:sym typeface="Source Sans Pro"/>
            </a:endParaRPr>
          </a:p>
        </p:txBody>
      </p:sp>
      <p:sp>
        <p:nvSpPr>
          <p:cNvPr id="897" name="Google Shape;897;p75"/>
          <p:cNvSpPr txBox="1"/>
          <p:nvPr/>
        </p:nvSpPr>
        <p:spPr>
          <a:xfrm>
            <a:off x="643050" y="1561150"/>
            <a:ext cx="7145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Source Sans Pro"/>
                <a:ea typeface="Source Sans Pro"/>
                <a:cs typeface="Source Sans Pro"/>
                <a:sym typeface="Source Sans Pro"/>
              </a:rPr>
              <a:t>Double loop: </a:t>
            </a:r>
            <a:r>
              <a:rPr lang="en" sz="1600">
                <a:latin typeface="Source Sans Pro"/>
                <a:ea typeface="Source Sans Pro"/>
                <a:cs typeface="Source Sans Pro"/>
                <a:sym typeface="Source Sans Pro"/>
              </a:rPr>
              <a:t>O(n*k)</a:t>
            </a:r>
            <a:endParaRPr sz="1600">
              <a:latin typeface="Source Sans Pro"/>
              <a:ea typeface="Source Sans Pro"/>
              <a:cs typeface="Source Sans Pro"/>
              <a:sym typeface="Source Sans Pro"/>
            </a:endParaRPr>
          </a:p>
        </p:txBody>
      </p:sp>
      <p:sp>
        <p:nvSpPr>
          <p:cNvPr id="898" name="Google Shape;898;p75"/>
          <p:cNvSpPr txBox="1"/>
          <p:nvPr/>
        </p:nvSpPr>
        <p:spPr>
          <a:xfrm>
            <a:off x="1467100" y="2167525"/>
            <a:ext cx="606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Total = O(n) + O(n*k) = O(2*n*k) = O(n*k)</a:t>
            </a:r>
            <a:endParaRPr sz="1800">
              <a:latin typeface="Source Sans Pro"/>
              <a:ea typeface="Source Sans Pro"/>
              <a:cs typeface="Source Sans Pro"/>
              <a:sym typeface="Source Sans Pro"/>
            </a:endParaRPr>
          </a:p>
        </p:txBody>
      </p:sp>
      <p:sp>
        <p:nvSpPr>
          <p:cNvPr id="899" name="Google Shape;899;p75"/>
          <p:cNvSpPr txBox="1"/>
          <p:nvPr/>
        </p:nvSpPr>
        <p:spPr>
          <a:xfrm>
            <a:off x="992575" y="573400"/>
            <a:ext cx="525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900" name="Google Shape;900;p75"/>
          <p:cNvSpPr txBox="1"/>
          <p:nvPr>
            <p:ph type="title"/>
          </p:nvPr>
        </p:nvSpPr>
        <p:spPr>
          <a:xfrm>
            <a:off x="241150" y="31708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Can we do better?</a:t>
            </a:r>
            <a:endParaRPr sz="2400"/>
          </a:p>
          <a:p>
            <a:pPr indent="0" lvl="0" marL="0" rtl="0" algn="l">
              <a:spcBef>
                <a:spcPts val="0"/>
              </a:spcBef>
              <a:spcAft>
                <a:spcPts val="0"/>
              </a:spcAft>
              <a:buNone/>
            </a:pPr>
            <a:r>
              <a:t/>
            </a:r>
            <a:endParaRPr/>
          </a:p>
        </p:txBody>
      </p:sp>
      <p:sp>
        <p:nvSpPr>
          <p:cNvPr id="901" name="Google Shape;901;p75"/>
          <p:cNvSpPr txBox="1"/>
          <p:nvPr/>
        </p:nvSpPr>
        <p:spPr>
          <a:xfrm>
            <a:off x="1467100" y="2791925"/>
            <a:ext cx="614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sz="1800">
                <a:solidFill>
                  <a:schemeClr val="dk2"/>
                </a:solidFill>
                <a:latin typeface="Source Sans Pro"/>
                <a:ea typeface="Source Sans Pro"/>
                <a:cs typeface="Source Sans Pro"/>
                <a:sym typeface="Source Sans Pro"/>
              </a:rPr>
              <a:t> O(n*k)&lt;= 109*106</a:t>
            </a:r>
            <a:endParaRPr>
              <a:latin typeface="Source Sans Pro"/>
              <a:ea typeface="Source Sans Pro"/>
              <a:cs typeface="Source Sans Pro"/>
              <a:sym typeface="Source Sans Pr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7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7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912" name="Google Shape;912;p77"/>
          <p:cNvSpPr txBox="1"/>
          <p:nvPr>
            <p:ph idx="1" type="body"/>
          </p:nvPr>
        </p:nvSpPr>
        <p:spPr>
          <a:xfrm>
            <a:off x="311700" y="957375"/>
            <a:ext cx="8520600" cy="3670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We know what the base case has to be, reg</a:t>
            </a:r>
            <a:r>
              <a:rPr lang="en"/>
              <a:t>ardless of k:</a:t>
            </a:r>
            <a:endParaRPr/>
          </a:p>
          <a:p>
            <a:pPr indent="0" lvl="0" marL="457200" rtl="0" algn="l">
              <a:spcBef>
                <a:spcPts val="1200"/>
              </a:spcBef>
              <a:spcAft>
                <a:spcPts val="0"/>
              </a:spcAft>
              <a:buNone/>
            </a:pPr>
            <a:r>
              <a:rPr lang="en"/>
              <a:t>lastMan(1, k) = 1</a:t>
            </a:r>
            <a:endParaRPr/>
          </a:p>
          <a:p>
            <a:pPr indent="0" lvl="0" marL="45720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7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918" name="Google Shape;918;p78"/>
          <p:cNvSpPr txBox="1"/>
          <p:nvPr>
            <p:ph idx="1" type="body"/>
          </p:nvPr>
        </p:nvSpPr>
        <p:spPr>
          <a:xfrm>
            <a:off x="311700" y="957375"/>
            <a:ext cx="8520600" cy="36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know each step, the circle of n people gets reduced by 1 to n-1</a:t>
            </a:r>
            <a:endParaRPr/>
          </a:p>
          <a:p>
            <a:pPr indent="0" lvl="0" marL="0" rtl="0" algn="l">
              <a:spcBef>
                <a:spcPts val="12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7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924" name="Google Shape;924;p79"/>
          <p:cNvSpPr txBox="1"/>
          <p:nvPr>
            <p:ph idx="1" type="body"/>
          </p:nvPr>
        </p:nvSpPr>
        <p:spPr>
          <a:xfrm>
            <a:off x="311700" y="957375"/>
            <a:ext cx="8520600" cy="36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know each step, the circle of n people gets reduced by 1 to n-1</a:t>
            </a:r>
            <a:endParaRPr/>
          </a:p>
          <a:p>
            <a:pPr indent="-342900" lvl="0" marL="457200" rtl="0" algn="l">
              <a:spcBef>
                <a:spcPts val="0"/>
              </a:spcBef>
              <a:spcAft>
                <a:spcPts val="0"/>
              </a:spcAft>
              <a:buSzPts val="1800"/>
              <a:buChar char="●"/>
            </a:pPr>
            <a:r>
              <a:rPr lang="en"/>
              <a:t>Let’s see if we can define a relationship between lastMan(n, k) and </a:t>
            </a:r>
            <a:r>
              <a:rPr lang="en"/>
              <a:t>lastMan(n-1, k)</a:t>
            </a:r>
            <a:endParaRPr/>
          </a:p>
          <a:p>
            <a:pPr indent="-342900" lvl="0" marL="457200" rtl="0" algn="l">
              <a:spcBef>
                <a:spcPts val="0"/>
              </a:spcBef>
              <a:spcAft>
                <a:spcPts val="0"/>
              </a:spcAft>
              <a:buSzPts val="1800"/>
              <a:buChar char="●"/>
            </a:pPr>
            <a:r>
              <a:rPr lang="en"/>
              <a:t>Consider arbitrary n, k = 3</a:t>
            </a:r>
            <a:endParaRPr/>
          </a:p>
          <a:p>
            <a:pPr indent="0" lvl="0" marL="457200" rtl="0" algn="l">
              <a:spcBef>
                <a:spcPts val="120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8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930" name="Google Shape;930;p80"/>
          <p:cNvSpPr txBox="1"/>
          <p:nvPr>
            <p:ph idx="1" type="body"/>
          </p:nvPr>
        </p:nvSpPr>
        <p:spPr>
          <a:xfrm>
            <a:off x="311700" y="957375"/>
            <a:ext cx="8520600" cy="36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know each step, the circle of n people gets reduced by 1 to n-1</a:t>
            </a:r>
            <a:endParaRPr/>
          </a:p>
          <a:p>
            <a:pPr indent="-342900" lvl="0" marL="457200" rtl="0" algn="l">
              <a:spcBef>
                <a:spcPts val="0"/>
              </a:spcBef>
              <a:spcAft>
                <a:spcPts val="0"/>
              </a:spcAft>
              <a:buSzPts val="1800"/>
              <a:buChar char="●"/>
            </a:pPr>
            <a:r>
              <a:rPr lang="en"/>
              <a:t>Let’s see if we can define a relationship between lastMan</a:t>
            </a:r>
            <a:r>
              <a:rPr lang="en"/>
              <a:t>(n, k) and lastMan(n-1, k)</a:t>
            </a:r>
            <a:endParaRPr/>
          </a:p>
          <a:p>
            <a:pPr indent="-342900" lvl="0" marL="457200" rtl="0" algn="l">
              <a:spcBef>
                <a:spcPts val="0"/>
              </a:spcBef>
              <a:spcAft>
                <a:spcPts val="0"/>
              </a:spcAft>
              <a:buSzPts val="1800"/>
              <a:buChar char="●"/>
            </a:pPr>
            <a:r>
              <a:rPr lang="en"/>
              <a:t>Consider arbitrary n, k = 3 </a:t>
            </a:r>
            <a:endParaRPr/>
          </a:p>
          <a:p>
            <a:pPr indent="0" lvl="0" marL="457200" rtl="0" algn="l">
              <a:spcBef>
                <a:spcPts val="1200"/>
              </a:spcBef>
              <a:spcAft>
                <a:spcPts val="1200"/>
              </a:spcAft>
              <a:buNone/>
            </a:pPr>
            <a:r>
              <a:t/>
            </a:r>
            <a:endParaRPr/>
          </a:p>
        </p:txBody>
      </p:sp>
      <p:graphicFrame>
        <p:nvGraphicFramePr>
          <p:cNvPr id="931" name="Google Shape;931;p80"/>
          <p:cNvGraphicFramePr/>
          <p:nvPr/>
        </p:nvGraphicFramePr>
        <p:xfrm>
          <a:off x="952475" y="2381250"/>
          <a:ext cx="3000000" cy="3000000"/>
        </p:xfrm>
        <a:graphic>
          <a:graphicData uri="http://schemas.openxmlformats.org/drawingml/2006/table">
            <a:tbl>
              <a:tblPr>
                <a:noFill/>
                <a:tableStyleId>{F5405856-04C3-4F8E-A954-C7B616165CB1}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8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937" name="Google Shape;937;p81"/>
          <p:cNvSpPr txBox="1"/>
          <p:nvPr>
            <p:ph idx="1" type="body"/>
          </p:nvPr>
        </p:nvSpPr>
        <p:spPr>
          <a:xfrm>
            <a:off x="311700" y="957375"/>
            <a:ext cx="8520600" cy="36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know each step, the circle of n people gets reduced by 1 to n-1</a:t>
            </a:r>
            <a:endParaRPr/>
          </a:p>
          <a:p>
            <a:pPr indent="-342900" lvl="0" marL="457200" rtl="0" algn="l">
              <a:spcBef>
                <a:spcPts val="0"/>
              </a:spcBef>
              <a:spcAft>
                <a:spcPts val="0"/>
              </a:spcAft>
              <a:buSzPts val="1800"/>
              <a:buChar char="●"/>
            </a:pPr>
            <a:r>
              <a:rPr lang="en"/>
              <a:t>Let’s see if we can define a relationship between lastMan</a:t>
            </a:r>
            <a:r>
              <a:rPr lang="en"/>
              <a:t>(n, k) and lastMan(n-1, k)</a:t>
            </a:r>
            <a:endParaRPr/>
          </a:p>
          <a:p>
            <a:pPr indent="-342900" lvl="0" marL="457200" rtl="0" algn="l">
              <a:spcBef>
                <a:spcPts val="0"/>
              </a:spcBef>
              <a:spcAft>
                <a:spcPts val="0"/>
              </a:spcAft>
              <a:buSzPts val="1800"/>
              <a:buChar char="●"/>
            </a:pPr>
            <a:r>
              <a:rPr lang="en"/>
              <a:t>Consider arbitrary n, k = 3</a:t>
            </a:r>
            <a:endParaRPr/>
          </a:p>
          <a:p>
            <a:pPr indent="0" lvl="0" marL="457200" rtl="0" algn="l">
              <a:spcBef>
                <a:spcPts val="1200"/>
              </a:spcBef>
              <a:spcAft>
                <a:spcPts val="1200"/>
              </a:spcAft>
              <a:buNone/>
            </a:pPr>
            <a:r>
              <a:t/>
            </a:r>
            <a:endParaRPr/>
          </a:p>
        </p:txBody>
      </p:sp>
      <p:graphicFrame>
        <p:nvGraphicFramePr>
          <p:cNvPr id="938" name="Google Shape;938;p81"/>
          <p:cNvGraphicFramePr/>
          <p:nvPr/>
        </p:nvGraphicFramePr>
        <p:xfrm>
          <a:off x="952475" y="2381250"/>
          <a:ext cx="3000000" cy="3000000"/>
        </p:xfrm>
        <a:graphic>
          <a:graphicData uri="http://schemas.openxmlformats.org/drawingml/2006/table">
            <a:tbl>
              <a:tblPr>
                <a:noFill/>
                <a:tableStyleId>{F5405856-04C3-4F8E-A954-C7B616165CB1}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3</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139" name="Google Shape;139;p19"/>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Starting at 1:</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Skip 1</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Skip 2</a:t>
            </a:r>
            <a:endParaRPr sz="1700">
              <a:solidFill>
                <a:srgbClr val="000000"/>
              </a:solidFill>
            </a:endParaRPr>
          </a:p>
        </p:txBody>
      </p:sp>
      <p:sp>
        <p:nvSpPr>
          <p:cNvPr id="140" name="Google Shape;140;p19"/>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41" name="Google Shape;141;p19"/>
          <p:cNvSpPr/>
          <p:nvPr/>
        </p:nvSpPr>
        <p:spPr>
          <a:xfrm>
            <a:off x="7196175" y="1664750"/>
            <a:ext cx="626100" cy="578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42" name="Google Shape;142;p19"/>
          <p:cNvSpPr/>
          <p:nvPr/>
        </p:nvSpPr>
        <p:spPr>
          <a:xfrm>
            <a:off x="3945900" y="16647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43" name="Google Shape;143;p19"/>
          <p:cNvSpPr/>
          <p:nvPr/>
        </p:nvSpPr>
        <p:spPr>
          <a:xfrm>
            <a:off x="5594625" y="41727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44" name="Google Shape;144;p19"/>
          <p:cNvSpPr/>
          <p:nvPr/>
        </p:nvSpPr>
        <p:spPr>
          <a:xfrm>
            <a:off x="3945900" y="33521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45" name="Google Shape;145;p19"/>
          <p:cNvSpPr/>
          <p:nvPr/>
        </p:nvSpPr>
        <p:spPr>
          <a:xfrm>
            <a:off x="7196175" y="33521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146" name="Google Shape;146;p19"/>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19"/>
          <p:cNvCxnSpPr/>
          <p:nvPr/>
        </p:nvCxnSpPr>
        <p:spPr>
          <a:xfrm>
            <a:off x="7509225" y="2243150"/>
            <a:ext cx="33900" cy="9891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19"/>
          <p:cNvCxnSpPr/>
          <p:nvPr/>
        </p:nvCxnSpPr>
        <p:spPr>
          <a:xfrm flipH="1">
            <a:off x="6433465" y="3845845"/>
            <a:ext cx="854400" cy="5355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9"/>
          <p:cNvCxnSpPr/>
          <p:nvPr/>
        </p:nvCxnSpPr>
        <p:spPr>
          <a:xfrm rot="10800000">
            <a:off x="4642325" y="3905650"/>
            <a:ext cx="753000" cy="4677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9"/>
          <p:cNvCxnSpPr/>
          <p:nvPr/>
        </p:nvCxnSpPr>
        <p:spPr>
          <a:xfrm rot="10800000">
            <a:off x="4249500" y="2319000"/>
            <a:ext cx="18900" cy="9573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19"/>
          <p:cNvCxnSpPr/>
          <p:nvPr/>
        </p:nvCxnSpPr>
        <p:spPr>
          <a:xfrm flipH="1" rot="10800000">
            <a:off x="4522360" y="1219030"/>
            <a:ext cx="994200" cy="4908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19"/>
          <p:cNvCxnSpPr/>
          <p:nvPr/>
        </p:nvCxnSpPr>
        <p:spPr>
          <a:xfrm>
            <a:off x="7501275" y="913875"/>
            <a:ext cx="15900" cy="58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8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944" name="Google Shape;944;p82"/>
          <p:cNvSpPr txBox="1"/>
          <p:nvPr>
            <p:ph idx="1" type="body"/>
          </p:nvPr>
        </p:nvSpPr>
        <p:spPr>
          <a:xfrm>
            <a:off x="311700" y="957375"/>
            <a:ext cx="8520600" cy="36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know each step, the circle of n people gets reduced by 1 to n-1</a:t>
            </a:r>
            <a:endParaRPr/>
          </a:p>
          <a:p>
            <a:pPr indent="-342900" lvl="0" marL="457200" rtl="0" algn="l">
              <a:spcBef>
                <a:spcPts val="0"/>
              </a:spcBef>
              <a:spcAft>
                <a:spcPts val="0"/>
              </a:spcAft>
              <a:buSzPts val="1800"/>
              <a:buChar char="●"/>
            </a:pPr>
            <a:r>
              <a:rPr lang="en"/>
              <a:t>Let’s see if we can define a relationship between lastMan</a:t>
            </a:r>
            <a:r>
              <a:rPr lang="en"/>
              <a:t>(n, k) and lastMan(n-1, k)</a:t>
            </a:r>
            <a:endParaRPr/>
          </a:p>
          <a:p>
            <a:pPr indent="-342900" lvl="0" marL="457200" rtl="0" algn="l">
              <a:spcBef>
                <a:spcPts val="0"/>
              </a:spcBef>
              <a:spcAft>
                <a:spcPts val="0"/>
              </a:spcAft>
              <a:buSzPts val="1800"/>
              <a:buChar char="●"/>
            </a:pPr>
            <a:r>
              <a:rPr lang="en"/>
              <a:t>Consider arbitrary n, k = 3</a:t>
            </a:r>
            <a:endParaRPr/>
          </a:p>
          <a:p>
            <a:pPr indent="0" lvl="0" marL="457200" rtl="0" algn="l">
              <a:spcBef>
                <a:spcPts val="1200"/>
              </a:spcBef>
              <a:spcAft>
                <a:spcPts val="1200"/>
              </a:spcAft>
              <a:buNone/>
            </a:pPr>
            <a:r>
              <a:t/>
            </a:r>
            <a:endParaRPr/>
          </a:p>
        </p:txBody>
      </p:sp>
      <p:graphicFrame>
        <p:nvGraphicFramePr>
          <p:cNvPr id="945" name="Google Shape;945;p82"/>
          <p:cNvGraphicFramePr/>
          <p:nvPr/>
        </p:nvGraphicFramePr>
        <p:xfrm>
          <a:off x="952475" y="2381250"/>
          <a:ext cx="3000000" cy="3000000"/>
        </p:xfrm>
        <a:graphic>
          <a:graphicData uri="http://schemas.openxmlformats.org/drawingml/2006/table">
            <a:tbl>
              <a:tblPr>
                <a:noFill/>
                <a:tableStyleId>{F5405856-04C3-4F8E-A954-C7B616165CB1}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3</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r>
            </a:tbl>
          </a:graphicData>
        </a:graphic>
      </p:graphicFrame>
      <p:cxnSp>
        <p:nvCxnSpPr>
          <p:cNvPr id="946" name="Google Shape;946;p82"/>
          <p:cNvCxnSpPr/>
          <p:nvPr/>
        </p:nvCxnSpPr>
        <p:spPr>
          <a:xfrm rot="10800000">
            <a:off x="4380800" y="2930975"/>
            <a:ext cx="261600" cy="380400"/>
          </a:xfrm>
          <a:prstGeom prst="straightConnector1">
            <a:avLst/>
          </a:prstGeom>
          <a:noFill/>
          <a:ln cap="flat" cmpd="sng" w="9525">
            <a:solidFill>
              <a:schemeClr val="dk2"/>
            </a:solidFill>
            <a:prstDash val="solid"/>
            <a:round/>
            <a:headEnd len="med" w="med" type="none"/>
            <a:tailEnd len="med" w="med" type="triangle"/>
          </a:ln>
        </p:spPr>
      </p:cxnSp>
      <p:sp>
        <p:nvSpPr>
          <p:cNvPr id="947" name="Google Shape;947;p82"/>
          <p:cNvSpPr txBox="1"/>
          <p:nvPr/>
        </p:nvSpPr>
        <p:spPr>
          <a:xfrm>
            <a:off x="4468050" y="3382700"/>
            <a:ext cx="198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We will resume the count from 4</a:t>
            </a:r>
            <a:endParaRPr>
              <a:latin typeface="Source Sans Pro"/>
              <a:ea typeface="Source Sans Pro"/>
              <a:cs typeface="Source Sans Pro"/>
              <a:sym typeface="Source Sans Pr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8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953" name="Google Shape;953;p83"/>
          <p:cNvSpPr txBox="1"/>
          <p:nvPr>
            <p:ph idx="1" type="body"/>
          </p:nvPr>
        </p:nvSpPr>
        <p:spPr>
          <a:xfrm>
            <a:off x="311700" y="957375"/>
            <a:ext cx="8520600" cy="36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 the updated solution to lastMan (n, 3)  will really look like:</a:t>
            </a:r>
            <a:endParaRPr/>
          </a:p>
          <a:p>
            <a:pPr indent="0" lvl="0" marL="457200" rtl="0" algn="l">
              <a:spcBef>
                <a:spcPts val="1200"/>
              </a:spcBef>
              <a:spcAft>
                <a:spcPts val="1200"/>
              </a:spcAft>
              <a:buNone/>
            </a:pPr>
            <a:r>
              <a:rPr lang="en"/>
              <a:t> </a:t>
            </a:r>
            <a:endParaRPr/>
          </a:p>
        </p:txBody>
      </p:sp>
      <p:graphicFrame>
        <p:nvGraphicFramePr>
          <p:cNvPr id="954" name="Google Shape;954;p83"/>
          <p:cNvGraphicFramePr/>
          <p:nvPr/>
        </p:nvGraphicFramePr>
        <p:xfrm>
          <a:off x="952475" y="2381250"/>
          <a:ext cx="3000000" cy="3000000"/>
        </p:xfrm>
        <a:graphic>
          <a:graphicData uri="http://schemas.openxmlformats.org/drawingml/2006/table">
            <a:tbl>
              <a:tblPr>
                <a:noFill/>
                <a:tableStyleId>{F5405856-04C3-4F8E-A954-C7B616165CB1}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solidFill>
                            <a:srgbClr val="434343"/>
                          </a:solidFill>
                        </a:rPr>
                        <a:t>6</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n-1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8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960" name="Google Shape;960;p84"/>
          <p:cNvSpPr txBox="1"/>
          <p:nvPr>
            <p:ph idx="1" type="body"/>
          </p:nvPr>
        </p:nvSpPr>
        <p:spPr>
          <a:xfrm>
            <a:off x="311700" y="957375"/>
            <a:ext cx="8520600" cy="36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 the updated solution </a:t>
            </a:r>
            <a:r>
              <a:rPr lang="en"/>
              <a:t>lastMan (n, 3) </a:t>
            </a:r>
            <a:r>
              <a:rPr lang="en"/>
              <a:t>will really look like: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is algorithmically the same as finding the solution to </a:t>
            </a:r>
            <a:r>
              <a:rPr lang="en"/>
              <a:t>lastMan (n-1, 3)</a:t>
            </a:r>
            <a:endParaRPr/>
          </a:p>
          <a:p>
            <a:pPr indent="0" lvl="0" marL="914400" rtl="0" algn="l">
              <a:spcBef>
                <a:spcPts val="1200"/>
              </a:spcBef>
              <a:spcAft>
                <a:spcPts val="1200"/>
              </a:spcAft>
              <a:buNone/>
            </a:pPr>
            <a:r>
              <a:t/>
            </a:r>
            <a:endParaRPr/>
          </a:p>
        </p:txBody>
      </p:sp>
      <p:graphicFrame>
        <p:nvGraphicFramePr>
          <p:cNvPr id="961" name="Google Shape;961;p84"/>
          <p:cNvGraphicFramePr/>
          <p:nvPr/>
        </p:nvGraphicFramePr>
        <p:xfrm>
          <a:off x="952475" y="1620425"/>
          <a:ext cx="3000000" cy="3000000"/>
        </p:xfrm>
        <a:graphic>
          <a:graphicData uri="http://schemas.openxmlformats.org/drawingml/2006/table">
            <a:tbl>
              <a:tblPr>
                <a:noFill/>
                <a:tableStyleId>{F5405856-04C3-4F8E-A954-C7B616165CB1}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solidFill>
                            <a:srgbClr val="434343"/>
                          </a:solidFill>
                        </a:rPr>
                        <a:t>6</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n-1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graphicFrame>
        <p:nvGraphicFramePr>
          <p:cNvPr id="962" name="Google Shape;962;p84"/>
          <p:cNvGraphicFramePr/>
          <p:nvPr/>
        </p:nvGraphicFramePr>
        <p:xfrm>
          <a:off x="952475" y="3302400"/>
          <a:ext cx="3000000" cy="3000000"/>
        </p:xfrm>
        <a:graphic>
          <a:graphicData uri="http://schemas.openxmlformats.org/drawingml/2006/table">
            <a:tbl>
              <a:tblPr>
                <a:noFill/>
                <a:tableStyleId>{F5405856-04C3-4F8E-A954-C7B616165CB1}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rgbClr val="434343"/>
                          </a:solidFill>
                        </a:rPr>
                        <a:t>3</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n-1</a:t>
                      </a:r>
                      <a:endParaRPr/>
                    </a:p>
                  </a:txBody>
                  <a:tcPr marT="91425" marB="91425" marR="91425" marL="91425"/>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8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968" name="Google Shape;968;p85"/>
          <p:cNvSpPr txBox="1"/>
          <p:nvPr>
            <p:ph idx="1" type="body"/>
          </p:nvPr>
        </p:nvSpPr>
        <p:spPr>
          <a:xfrm>
            <a:off x="311700" y="957375"/>
            <a:ext cx="8520600" cy="36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 the updated solution </a:t>
            </a:r>
            <a:r>
              <a:rPr lang="en"/>
              <a:t>lastman (n, 3) </a:t>
            </a:r>
            <a:r>
              <a:rPr lang="en"/>
              <a:t>will really look like: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is algorithmically the same as finding the solution to </a:t>
            </a:r>
            <a:r>
              <a:rPr lang="en"/>
              <a:t>lastMan (n-1, 3)</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However we have to account for </a:t>
            </a:r>
            <a:r>
              <a:rPr lang="en"/>
              <a:t>different</a:t>
            </a:r>
            <a:r>
              <a:rPr lang="en"/>
              <a:t> starting positions:</a:t>
            </a:r>
            <a:endParaRPr/>
          </a:p>
          <a:p>
            <a:pPr indent="0" lvl="0" marL="457200" rtl="0" algn="l">
              <a:spcBef>
                <a:spcPts val="1200"/>
              </a:spcBef>
              <a:spcAft>
                <a:spcPts val="0"/>
              </a:spcAft>
              <a:buNone/>
            </a:pPr>
            <a:r>
              <a:t/>
            </a:r>
            <a:endParaRPr/>
          </a:p>
          <a:p>
            <a:pPr indent="457200" lvl="0" marL="1371600" rtl="0" algn="l">
              <a:spcBef>
                <a:spcPts val="1200"/>
              </a:spcBef>
              <a:spcAft>
                <a:spcPts val="1200"/>
              </a:spcAft>
              <a:buNone/>
            </a:pPr>
            <a:r>
              <a:rPr lang="en"/>
              <a:t>LastMan(n, 3) = LastMan(n-1, 3) + 3</a:t>
            </a:r>
            <a:endParaRPr/>
          </a:p>
        </p:txBody>
      </p:sp>
      <p:graphicFrame>
        <p:nvGraphicFramePr>
          <p:cNvPr id="969" name="Google Shape;969;p85"/>
          <p:cNvGraphicFramePr/>
          <p:nvPr/>
        </p:nvGraphicFramePr>
        <p:xfrm>
          <a:off x="912825" y="1366825"/>
          <a:ext cx="3000000" cy="3000000"/>
        </p:xfrm>
        <a:graphic>
          <a:graphicData uri="http://schemas.openxmlformats.org/drawingml/2006/table">
            <a:tbl>
              <a:tblPr>
                <a:noFill/>
                <a:tableStyleId>{F5405856-04C3-4F8E-A954-C7B616165CB1}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en">
                          <a:highlight>
                            <a:srgbClr val="FFFF00"/>
                          </a:highlight>
                        </a:rPr>
                        <a:t>4</a:t>
                      </a:r>
                      <a:endParaRPr>
                        <a:highlight>
                          <a:srgbClr val="FFFF00"/>
                        </a:highlight>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solidFill>
                            <a:srgbClr val="434343"/>
                          </a:solidFill>
                        </a:rPr>
                        <a:t>6</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n-1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graphicFrame>
        <p:nvGraphicFramePr>
          <p:cNvPr id="970" name="Google Shape;970;p85"/>
          <p:cNvGraphicFramePr/>
          <p:nvPr/>
        </p:nvGraphicFramePr>
        <p:xfrm>
          <a:off x="952475" y="2384363"/>
          <a:ext cx="3000000" cy="3000000"/>
        </p:xfrm>
        <a:graphic>
          <a:graphicData uri="http://schemas.openxmlformats.org/drawingml/2006/table">
            <a:tbl>
              <a:tblPr>
                <a:noFill/>
                <a:tableStyleId>{F5405856-04C3-4F8E-A954-C7B616165CB1}</a:tableStyleId>
              </a:tblPr>
              <a:tblGrid>
                <a:gridCol w="1034150"/>
                <a:gridCol w="1034150"/>
                <a:gridCol w="1034150"/>
                <a:gridCol w="1034150"/>
                <a:gridCol w="1034150"/>
                <a:gridCol w="1034150"/>
                <a:gridCol w="1034150"/>
              </a:tblGrid>
              <a:tr h="390825">
                <a:tc>
                  <a:txBody>
                    <a:bodyPr/>
                    <a:lstStyle/>
                    <a:p>
                      <a:pPr indent="0" lvl="0" marL="0" rtl="0" algn="l">
                        <a:spcBef>
                          <a:spcPts val="0"/>
                        </a:spcBef>
                        <a:spcAft>
                          <a:spcPts val="0"/>
                        </a:spcAft>
                        <a:buNone/>
                      </a:pPr>
                      <a:r>
                        <a:rPr lang="en">
                          <a:highlight>
                            <a:srgbClr val="FFFF00"/>
                          </a:highlight>
                        </a:rPr>
                        <a:t>1</a:t>
                      </a:r>
                      <a:endParaRPr>
                        <a:highlight>
                          <a:srgbClr val="FFFF00"/>
                        </a:highlight>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rgbClr val="434343"/>
                          </a:solidFill>
                        </a:rPr>
                        <a:t>3</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n-1</a:t>
                      </a:r>
                      <a:endParaRPr/>
                    </a:p>
                  </a:txBody>
                  <a:tcPr marT="91425" marB="91425" marR="91425" marL="914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8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976" name="Google Shape;976;p86"/>
          <p:cNvSpPr txBox="1"/>
          <p:nvPr>
            <p:ph idx="1" type="body"/>
          </p:nvPr>
        </p:nvSpPr>
        <p:spPr>
          <a:xfrm>
            <a:off x="311700" y="957375"/>
            <a:ext cx="8520600" cy="36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 the updated solution lastman (n, 3) will really look like: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is algorithmically the same as finding the solution to lastMan (n-1, 3)</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However we have to account for different starting positions:</a:t>
            </a:r>
            <a:endParaRPr/>
          </a:p>
          <a:p>
            <a:pPr indent="-342900" lvl="0" marL="457200" rtl="0" algn="l">
              <a:spcBef>
                <a:spcPts val="0"/>
              </a:spcBef>
              <a:spcAft>
                <a:spcPts val="0"/>
              </a:spcAft>
              <a:buSzPts val="1800"/>
              <a:buChar char="●"/>
            </a:pPr>
            <a:r>
              <a:rPr lang="en"/>
              <a:t>Don’t forget this is a circle, if for the jth iteration </a:t>
            </a:r>
            <a:r>
              <a:rPr lang="en"/>
              <a:t>LastMan(n-j, 3) + 3 &gt; n-j+1, we need to wrap around the circle (use mod)</a:t>
            </a:r>
            <a:endParaRPr/>
          </a:p>
          <a:p>
            <a:pPr indent="457200" lvl="0" marL="1371600" rtl="0" algn="l">
              <a:spcBef>
                <a:spcPts val="1200"/>
              </a:spcBef>
              <a:spcAft>
                <a:spcPts val="1200"/>
              </a:spcAft>
              <a:buNone/>
            </a:pPr>
            <a:r>
              <a:rPr lang="en"/>
              <a:t>LastMan(n, 3) = (LastMan(n-1, 3) + 3)%n</a:t>
            </a:r>
            <a:endParaRPr/>
          </a:p>
        </p:txBody>
      </p:sp>
      <p:graphicFrame>
        <p:nvGraphicFramePr>
          <p:cNvPr id="977" name="Google Shape;977;p86"/>
          <p:cNvGraphicFramePr/>
          <p:nvPr/>
        </p:nvGraphicFramePr>
        <p:xfrm>
          <a:off x="912825" y="1366825"/>
          <a:ext cx="3000000" cy="3000000"/>
        </p:xfrm>
        <a:graphic>
          <a:graphicData uri="http://schemas.openxmlformats.org/drawingml/2006/table">
            <a:tbl>
              <a:tblPr>
                <a:noFill/>
                <a:tableStyleId>{F5405856-04C3-4F8E-A954-C7B616165CB1}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solidFill>
                            <a:srgbClr val="434343"/>
                          </a:solidFill>
                        </a:rPr>
                        <a:t>6</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n-1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graphicFrame>
        <p:nvGraphicFramePr>
          <p:cNvPr id="978" name="Google Shape;978;p86"/>
          <p:cNvGraphicFramePr/>
          <p:nvPr/>
        </p:nvGraphicFramePr>
        <p:xfrm>
          <a:off x="952475" y="2384363"/>
          <a:ext cx="3000000" cy="3000000"/>
        </p:xfrm>
        <a:graphic>
          <a:graphicData uri="http://schemas.openxmlformats.org/drawingml/2006/table">
            <a:tbl>
              <a:tblPr>
                <a:noFill/>
                <a:tableStyleId>{F5405856-04C3-4F8E-A954-C7B616165CB1}</a:tableStyleId>
              </a:tblPr>
              <a:tblGrid>
                <a:gridCol w="1034150"/>
                <a:gridCol w="1034150"/>
                <a:gridCol w="1034150"/>
                <a:gridCol w="1034150"/>
                <a:gridCol w="1034150"/>
                <a:gridCol w="1034150"/>
                <a:gridCol w="1034150"/>
              </a:tblGrid>
              <a:tr h="3908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rgbClr val="434343"/>
                          </a:solidFill>
                        </a:rPr>
                        <a:t>3</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n-1</a:t>
                      </a:r>
                      <a:endParaRPr/>
                    </a:p>
                  </a:txBody>
                  <a:tcPr marT="91425" marB="91425" marR="91425" marL="91425"/>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8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984" name="Google Shape;984;p87"/>
          <p:cNvSpPr txBox="1"/>
          <p:nvPr>
            <p:ph idx="1" type="body"/>
          </p:nvPr>
        </p:nvSpPr>
        <p:spPr>
          <a:xfrm>
            <a:off x="311700" y="957375"/>
            <a:ext cx="8520600" cy="36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easily generalize this for an arbitrary 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8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990" name="Google Shape;990;p88"/>
          <p:cNvSpPr txBox="1"/>
          <p:nvPr>
            <p:ph idx="1" type="body"/>
          </p:nvPr>
        </p:nvSpPr>
        <p:spPr>
          <a:xfrm>
            <a:off x="311700" y="957375"/>
            <a:ext cx="8520600" cy="36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easily generalize this for an arbitrary k</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is algorithmically the same as finding the solution to lastMan (n-1, 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1371600" rtl="0" algn="l">
              <a:spcBef>
                <a:spcPts val="1200"/>
              </a:spcBef>
              <a:spcAft>
                <a:spcPts val="1200"/>
              </a:spcAft>
              <a:buNone/>
            </a:pPr>
            <a:r>
              <a:rPr lang="en"/>
              <a:t>LastMan(n, k) = (LastMan(n-1, k) + k)%n</a:t>
            </a:r>
            <a:endParaRPr/>
          </a:p>
        </p:txBody>
      </p:sp>
      <p:graphicFrame>
        <p:nvGraphicFramePr>
          <p:cNvPr id="991" name="Google Shape;991;p88"/>
          <p:cNvGraphicFramePr/>
          <p:nvPr/>
        </p:nvGraphicFramePr>
        <p:xfrm>
          <a:off x="912825" y="1366825"/>
          <a:ext cx="3000000" cy="3000000"/>
        </p:xfrm>
        <a:graphic>
          <a:graphicData uri="http://schemas.openxmlformats.org/drawingml/2006/table">
            <a:tbl>
              <a:tblPr>
                <a:noFill/>
                <a:tableStyleId>{F5405856-04C3-4F8E-A954-C7B616165CB1}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en">
                          <a:highlight>
                            <a:srgbClr val="FFFF00"/>
                          </a:highlight>
                        </a:rPr>
                        <a:t>1</a:t>
                      </a:r>
                      <a:endParaRPr>
                        <a:highlight>
                          <a:srgbClr val="FFFF00"/>
                        </a:highlight>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solidFill>
                            <a:srgbClr val="434343"/>
                          </a:solidFill>
                        </a:rPr>
                        <a:t>k-1</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t>k</a:t>
                      </a:r>
                      <a:endParaRPr/>
                    </a:p>
                  </a:txBody>
                  <a:tcPr marT="91425" marB="91425" marR="91425" marL="91425"/>
                </a:tc>
                <a:tc>
                  <a:txBody>
                    <a:bodyPr/>
                    <a:lstStyle/>
                    <a:p>
                      <a:pPr indent="0" lvl="0" marL="0" rtl="0" algn="l">
                        <a:spcBef>
                          <a:spcPts val="0"/>
                        </a:spcBef>
                        <a:spcAft>
                          <a:spcPts val="0"/>
                        </a:spcAft>
                        <a:buNone/>
                      </a:pPr>
                      <a:r>
                        <a:rPr lang="en"/>
                        <a:t>k+1</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r>
            </a:tbl>
          </a:graphicData>
        </a:graphic>
      </p:graphicFrame>
      <p:graphicFrame>
        <p:nvGraphicFramePr>
          <p:cNvPr id="992" name="Google Shape;992;p88"/>
          <p:cNvGraphicFramePr/>
          <p:nvPr/>
        </p:nvGraphicFramePr>
        <p:xfrm>
          <a:off x="952475" y="2384363"/>
          <a:ext cx="3000000" cy="3000000"/>
        </p:xfrm>
        <a:graphic>
          <a:graphicData uri="http://schemas.openxmlformats.org/drawingml/2006/table">
            <a:tbl>
              <a:tblPr>
                <a:noFill/>
                <a:tableStyleId>{F5405856-04C3-4F8E-A954-C7B616165CB1}</a:tableStyleId>
              </a:tblPr>
              <a:tblGrid>
                <a:gridCol w="1034150"/>
                <a:gridCol w="1034150"/>
                <a:gridCol w="1034150"/>
                <a:gridCol w="1034150"/>
                <a:gridCol w="1034150"/>
                <a:gridCol w="1034150"/>
                <a:gridCol w="1034150"/>
              </a:tblGrid>
              <a:tr h="390825">
                <a:tc>
                  <a:txBody>
                    <a:bodyPr/>
                    <a:lstStyle/>
                    <a:p>
                      <a:pPr indent="0" lvl="0" marL="0" rtl="0" algn="l">
                        <a:spcBef>
                          <a:spcPts val="0"/>
                        </a:spcBef>
                        <a:spcAft>
                          <a:spcPts val="0"/>
                        </a:spcAft>
                        <a:buNone/>
                      </a:pPr>
                      <a:r>
                        <a:rPr lang="en">
                          <a:highlight>
                            <a:srgbClr val="FFFF00"/>
                          </a:highlight>
                        </a:rPr>
                        <a:t>k+1</a:t>
                      </a:r>
                      <a:endParaRPr>
                        <a:highlight>
                          <a:srgbClr val="FFFF00"/>
                        </a:highlight>
                      </a:endParaRPr>
                    </a:p>
                  </a:txBody>
                  <a:tcPr marT="91425" marB="91425" marR="91425" marL="91425"/>
                </a:tc>
                <a:tc>
                  <a:txBody>
                    <a:bodyPr/>
                    <a:lstStyle/>
                    <a:p>
                      <a:pPr indent="0" lvl="0" marL="0" rtl="0" algn="l">
                        <a:spcBef>
                          <a:spcPts val="0"/>
                        </a:spcBef>
                        <a:spcAft>
                          <a:spcPts val="0"/>
                        </a:spcAft>
                        <a:buNone/>
                      </a:pPr>
                      <a:r>
                        <a:rPr lang="en"/>
                        <a:t>k+2</a:t>
                      </a:r>
                      <a:endParaRPr/>
                    </a:p>
                  </a:txBody>
                  <a:tcPr marT="91425" marB="91425" marR="91425" marL="91425"/>
                </a:tc>
                <a:tc>
                  <a:txBody>
                    <a:bodyPr/>
                    <a:lstStyle/>
                    <a:p>
                      <a:pPr indent="0" lvl="0" marL="0" rtl="0" algn="l">
                        <a:spcBef>
                          <a:spcPts val="0"/>
                        </a:spcBef>
                        <a:spcAft>
                          <a:spcPts val="0"/>
                        </a:spcAft>
                        <a:buNone/>
                      </a:pPr>
                      <a:r>
                        <a:rPr lang="en">
                          <a:solidFill>
                            <a:srgbClr val="434343"/>
                          </a:solidFill>
                        </a:rPr>
                        <a:t>...</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
                        <a:t>n-1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k-1</a:t>
                      </a:r>
                      <a:endParaRPr/>
                    </a:p>
                  </a:txBody>
                  <a:tcPr marT="91425" marB="91425" marR="91425" marL="91425"/>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8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998" name="Google Shape;998;p89"/>
          <p:cNvSpPr txBox="1"/>
          <p:nvPr>
            <p:ph idx="1" type="body"/>
          </p:nvPr>
        </p:nvSpPr>
        <p:spPr>
          <a:xfrm>
            <a:off x="311700" y="933600"/>
            <a:ext cx="8520600" cy="36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 to this point this the relation is fairly intuitive, but there is a small issue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9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1004" name="Google Shape;1004;p90"/>
          <p:cNvSpPr txBox="1"/>
          <p:nvPr>
            <p:ph idx="1" type="body"/>
          </p:nvPr>
        </p:nvSpPr>
        <p:spPr>
          <a:xfrm>
            <a:off x="311700" y="941525"/>
            <a:ext cx="8520600" cy="36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 to this point this the relation is fairly intuitive, but there is a small issue</a:t>
            </a:r>
            <a:endParaRPr/>
          </a:p>
          <a:p>
            <a:pPr indent="-342900" lvl="0" marL="457200" rtl="0" algn="l">
              <a:spcBef>
                <a:spcPts val="0"/>
              </a:spcBef>
              <a:spcAft>
                <a:spcPts val="0"/>
              </a:spcAft>
              <a:buSzPts val="1800"/>
              <a:buChar char="●"/>
            </a:pPr>
            <a:r>
              <a:rPr lang="en"/>
              <a:t>Imagine a lastman(n,k) with n, k such that the last man standing is person 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005" name="Google Shape;1005;p90"/>
          <p:cNvGraphicFramePr/>
          <p:nvPr/>
        </p:nvGraphicFramePr>
        <p:xfrm>
          <a:off x="952500" y="2381250"/>
          <a:ext cx="3000000" cy="3000000"/>
        </p:xfrm>
        <a:graphic>
          <a:graphicData uri="http://schemas.openxmlformats.org/drawingml/2006/table">
            <a:tbl>
              <a:tblPr>
                <a:noFill/>
                <a:tableStyleId>{F5405856-04C3-4F8E-A954-C7B616165CB1}</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highlight>
                            <a:srgbClr val="00FFFF"/>
                          </a:highlight>
                        </a:rPr>
                        <a:t>n</a:t>
                      </a:r>
                      <a:endParaRPr>
                        <a:highlight>
                          <a:srgbClr val="00FFFF"/>
                        </a:highlight>
                      </a:endParaRPr>
                    </a:p>
                  </a:txBody>
                  <a:tcPr marT="91425" marB="91425" marR="91425" marL="91425"/>
                </a:tc>
              </a:tr>
            </a:tbl>
          </a:graphicData>
        </a:graphic>
      </p:graphicFrame>
      <p:cxnSp>
        <p:nvCxnSpPr>
          <p:cNvPr id="1006" name="Google Shape;1006;p90"/>
          <p:cNvCxnSpPr/>
          <p:nvPr/>
        </p:nvCxnSpPr>
        <p:spPr>
          <a:xfrm flipH="1" rot="10800000">
            <a:off x="6623725" y="2883300"/>
            <a:ext cx="388500" cy="657900"/>
          </a:xfrm>
          <a:prstGeom prst="straightConnector1">
            <a:avLst/>
          </a:prstGeom>
          <a:noFill/>
          <a:ln cap="flat" cmpd="sng" w="9525">
            <a:solidFill>
              <a:schemeClr val="dk2"/>
            </a:solidFill>
            <a:prstDash val="solid"/>
            <a:round/>
            <a:headEnd len="med" w="med" type="none"/>
            <a:tailEnd len="med" w="med" type="triangle"/>
          </a:ln>
        </p:spPr>
      </p:cxnSp>
      <p:sp>
        <p:nvSpPr>
          <p:cNvPr id="1007" name="Google Shape;1007;p90"/>
          <p:cNvSpPr txBox="1"/>
          <p:nvPr/>
        </p:nvSpPr>
        <p:spPr>
          <a:xfrm>
            <a:off x="5968700" y="3422325"/>
            <a:ext cx="131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winner</a:t>
            </a:r>
            <a:endParaRPr>
              <a:latin typeface="Source Sans Pro"/>
              <a:ea typeface="Source Sans Pro"/>
              <a:cs typeface="Source Sans Pro"/>
              <a:sym typeface="Source Sans Pr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9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1013" name="Google Shape;1013;p91"/>
          <p:cNvSpPr txBox="1"/>
          <p:nvPr>
            <p:ph idx="1" type="body"/>
          </p:nvPr>
        </p:nvSpPr>
        <p:spPr>
          <a:xfrm>
            <a:off x="311700" y="933600"/>
            <a:ext cx="8520600" cy="367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 to this point this the relation is fairly intuitive, but there is a small issue</a:t>
            </a:r>
            <a:endParaRPr/>
          </a:p>
          <a:p>
            <a:pPr indent="-342900" lvl="0" marL="457200" rtl="0" algn="l">
              <a:spcBef>
                <a:spcPts val="0"/>
              </a:spcBef>
              <a:spcAft>
                <a:spcPts val="0"/>
              </a:spcAft>
              <a:buSzPts val="1800"/>
              <a:buChar char="●"/>
            </a:pPr>
            <a:r>
              <a:rPr lang="en"/>
              <a:t>Imagine a lastman(n,k) with n, k such that the last man standing is person n</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LastMan(n-1, k) will return </a:t>
            </a:r>
            <a:r>
              <a:rPr lang="en">
                <a:solidFill>
                  <a:srgbClr val="0000FF"/>
                </a:solidFill>
              </a:rPr>
              <a:t>n-k</a:t>
            </a:r>
            <a:endParaRPr>
              <a:solidFill>
                <a:srgbClr val="0000FF"/>
              </a:solidFill>
            </a:endParaRPr>
          </a:p>
          <a:p>
            <a:pPr indent="-342900" lvl="0" marL="457200" rtl="0" algn="l">
              <a:spcBef>
                <a:spcPts val="0"/>
              </a:spcBef>
              <a:spcAft>
                <a:spcPts val="0"/>
              </a:spcAft>
              <a:buSzPts val="1800"/>
              <a:buChar char="●"/>
            </a:pPr>
            <a:r>
              <a:rPr lang="en"/>
              <a:t>LastMan(n, k)= (</a:t>
            </a:r>
            <a:r>
              <a:rPr lang="en">
                <a:solidFill>
                  <a:srgbClr val="0000FF"/>
                </a:solidFill>
              </a:rPr>
              <a:t>n-k</a:t>
            </a:r>
            <a:r>
              <a:rPr lang="en"/>
              <a:t> + k)%n  will return 0</a:t>
            </a:r>
            <a:endParaRPr/>
          </a:p>
        </p:txBody>
      </p:sp>
      <p:graphicFrame>
        <p:nvGraphicFramePr>
          <p:cNvPr id="1014" name="Google Shape;1014;p91"/>
          <p:cNvGraphicFramePr/>
          <p:nvPr/>
        </p:nvGraphicFramePr>
        <p:xfrm>
          <a:off x="912875" y="1723475"/>
          <a:ext cx="3000000" cy="3000000"/>
        </p:xfrm>
        <a:graphic>
          <a:graphicData uri="http://schemas.openxmlformats.org/drawingml/2006/table">
            <a:tbl>
              <a:tblPr>
                <a:noFill/>
                <a:tableStyleId>{F5405856-04C3-4F8E-A954-C7B616165CB1}</a:tableStyleId>
              </a:tblPr>
              <a:tblGrid>
                <a:gridCol w="1206500"/>
                <a:gridCol w="1206500"/>
                <a:gridCol w="1206500"/>
                <a:gridCol w="1206500"/>
                <a:gridCol w="1206500"/>
                <a:gridCol w="1206500"/>
              </a:tblGrid>
              <a:tr h="4041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highlight>
                            <a:srgbClr val="00FFFF"/>
                          </a:highlight>
                        </a:rPr>
                        <a:t>n</a:t>
                      </a:r>
                      <a:endParaRPr>
                        <a:highlight>
                          <a:srgbClr val="00FFFF"/>
                        </a:highlight>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158" name="Google Shape;158;p20"/>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Starting at 1:</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1</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Skip 2</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Kill 3</a:t>
            </a:r>
            <a:endParaRPr sz="1700">
              <a:solidFill>
                <a:srgbClr val="000000"/>
              </a:solidFill>
            </a:endParaRPr>
          </a:p>
        </p:txBody>
      </p:sp>
      <p:sp>
        <p:nvSpPr>
          <p:cNvPr id="159" name="Google Shape;159;p20"/>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60" name="Google Shape;160;p20"/>
          <p:cNvSpPr/>
          <p:nvPr/>
        </p:nvSpPr>
        <p:spPr>
          <a:xfrm>
            <a:off x="7196175" y="16647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61" name="Google Shape;161;p20"/>
          <p:cNvSpPr/>
          <p:nvPr/>
        </p:nvSpPr>
        <p:spPr>
          <a:xfrm>
            <a:off x="3945900" y="16647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62" name="Google Shape;162;p20"/>
          <p:cNvSpPr/>
          <p:nvPr/>
        </p:nvSpPr>
        <p:spPr>
          <a:xfrm>
            <a:off x="5594625" y="41727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63" name="Google Shape;163;p20"/>
          <p:cNvSpPr/>
          <p:nvPr/>
        </p:nvSpPr>
        <p:spPr>
          <a:xfrm>
            <a:off x="3945900" y="33521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64" name="Google Shape;164;p20"/>
          <p:cNvSpPr/>
          <p:nvPr/>
        </p:nvSpPr>
        <p:spPr>
          <a:xfrm>
            <a:off x="7196175" y="3352150"/>
            <a:ext cx="626100" cy="578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165" name="Google Shape;165;p20"/>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0"/>
          <p:cNvCxnSpPr/>
          <p:nvPr/>
        </p:nvCxnSpPr>
        <p:spPr>
          <a:xfrm>
            <a:off x="7509225" y="2243150"/>
            <a:ext cx="33900" cy="9891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0"/>
          <p:cNvCxnSpPr/>
          <p:nvPr/>
        </p:nvCxnSpPr>
        <p:spPr>
          <a:xfrm flipH="1">
            <a:off x="6433465" y="3845845"/>
            <a:ext cx="854400" cy="5355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0"/>
          <p:cNvCxnSpPr/>
          <p:nvPr/>
        </p:nvCxnSpPr>
        <p:spPr>
          <a:xfrm rot="10800000">
            <a:off x="4642325" y="3905650"/>
            <a:ext cx="753000" cy="4677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0"/>
          <p:cNvCxnSpPr/>
          <p:nvPr/>
        </p:nvCxnSpPr>
        <p:spPr>
          <a:xfrm rot="10800000">
            <a:off x="4249500" y="2319000"/>
            <a:ext cx="18900" cy="9573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0"/>
          <p:cNvCxnSpPr/>
          <p:nvPr/>
        </p:nvCxnSpPr>
        <p:spPr>
          <a:xfrm flipH="1" rot="10800000">
            <a:off x="4522360" y="1219030"/>
            <a:ext cx="994200" cy="4908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0"/>
          <p:cNvCxnSpPr/>
          <p:nvPr/>
        </p:nvCxnSpPr>
        <p:spPr>
          <a:xfrm flipH="1">
            <a:off x="7765100" y="2693200"/>
            <a:ext cx="483300" cy="58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9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1020" name="Google Shape;1020;p92"/>
          <p:cNvSpPr txBox="1"/>
          <p:nvPr>
            <p:ph idx="1" type="body"/>
          </p:nvPr>
        </p:nvSpPr>
        <p:spPr>
          <a:xfrm>
            <a:off x="311700" y="933600"/>
            <a:ext cx="8520600" cy="3670200"/>
          </a:xfrm>
          <a:prstGeom prst="rect">
            <a:avLst/>
          </a:prstGeom>
        </p:spPr>
        <p:txBody>
          <a:bodyPr anchorCtr="0" anchor="t" bIns="91425" lIns="91425" spcFirstLastPara="1" rIns="91425" wrap="square" tIns="91425">
            <a:normAutofit fontScale="70000"/>
          </a:bodyPr>
          <a:lstStyle/>
          <a:p>
            <a:pPr indent="-347079" lvl="0" marL="457200" rtl="0" algn="l">
              <a:spcBef>
                <a:spcPts val="0"/>
              </a:spcBef>
              <a:spcAft>
                <a:spcPts val="0"/>
              </a:spcAft>
              <a:buSzPct val="100000"/>
              <a:buChar char="●"/>
            </a:pPr>
            <a:r>
              <a:rPr lang="en" sz="2665"/>
              <a:t>Up to this point this the relation is fairly intuitive, but there is a small issue</a:t>
            </a:r>
            <a:endParaRPr sz="2665"/>
          </a:p>
          <a:p>
            <a:pPr indent="-347079" lvl="0" marL="457200" rtl="0" algn="l">
              <a:spcBef>
                <a:spcPts val="0"/>
              </a:spcBef>
              <a:spcAft>
                <a:spcPts val="0"/>
              </a:spcAft>
              <a:buSzPct val="100000"/>
              <a:buChar char="●"/>
            </a:pPr>
            <a:r>
              <a:rPr lang="en" sz="2665"/>
              <a:t>Imagine a lastman(n,k) with n, k such that the last man standing is person n</a:t>
            </a:r>
            <a:endParaRPr sz="2665"/>
          </a:p>
          <a:p>
            <a:pPr indent="0" lvl="0" marL="0" rtl="0" algn="l">
              <a:spcBef>
                <a:spcPts val="1200"/>
              </a:spcBef>
              <a:spcAft>
                <a:spcPts val="0"/>
              </a:spcAft>
              <a:buNone/>
            </a:pPr>
            <a:r>
              <a:t/>
            </a:r>
            <a:endParaRPr/>
          </a:p>
          <a:p>
            <a:pPr indent="0" lvl="0" marL="457200" rtl="0" algn="l">
              <a:spcBef>
                <a:spcPts val="1200"/>
              </a:spcBef>
              <a:spcAft>
                <a:spcPts val="0"/>
              </a:spcAft>
              <a:buNone/>
            </a:pPr>
            <a:r>
              <a:t/>
            </a:r>
            <a:endParaRPr sz="2565"/>
          </a:p>
          <a:p>
            <a:pPr indent="-342645" lvl="0" marL="457200" rtl="0" algn="l">
              <a:spcBef>
                <a:spcPts val="1200"/>
              </a:spcBef>
              <a:spcAft>
                <a:spcPts val="0"/>
              </a:spcAft>
              <a:buSzPct val="100000"/>
              <a:buChar char="●"/>
            </a:pPr>
            <a:r>
              <a:rPr lang="en" sz="2565"/>
              <a:t>LastMan(n-1, k) will return </a:t>
            </a:r>
            <a:r>
              <a:rPr lang="en" sz="2565">
                <a:solidFill>
                  <a:srgbClr val="434343"/>
                </a:solidFill>
              </a:rPr>
              <a:t>n-k</a:t>
            </a:r>
            <a:endParaRPr sz="2565">
              <a:solidFill>
                <a:srgbClr val="434343"/>
              </a:solidFill>
            </a:endParaRPr>
          </a:p>
          <a:p>
            <a:pPr indent="-342645" lvl="0" marL="457200" rtl="0" algn="l">
              <a:spcBef>
                <a:spcPts val="0"/>
              </a:spcBef>
              <a:spcAft>
                <a:spcPts val="0"/>
              </a:spcAft>
              <a:buSzPct val="100000"/>
              <a:buChar char="●"/>
            </a:pPr>
            <a:r>
              <a:rPr lang="en" sz="2565"/>
              <a:t>LastMan(n, k)= (</a:t>
            </a:r>
            <a:r>
              <a:rPr lang="en" sz="2565">
                <a:solidFill>
                  <a:srgbClr val="434343"/>
                </a:solidFill>
              </a:rPr>
              <a:t>n-k </a:t>
            </a:r>
            <a:r>
              <a:rPr lang="en" sz="2565"/>
              <a:t>+ k)%n  will return 0</a:t>
            </a:r>
            <a:endParaRPr sz="2565"/>
          </a:p>
          <a:p>
            <a:pPr indent="-342645" lvl="0" marL="457200" rtl="0" algn="l">
              <a:spcBef>
                <a:spcPts val="0"/>
              </a:spcBef>
              <a:spcAft>
                <a:spcPts val="0"/>
              </a:spcAft>
              <a:buSzPct val="100000"/>
              <a:buChar char="●"/>
            </a:pPr>
            <a:r>
              <a:rPr lang="en" sz="2565"/>
              <a:t>We want </a:t>
            </a:r>
            <a:r>
              <a:rPr lang="en" sz="2565"/>
              <a:t>LastMan(n-1, k) to return </a:t>
            </a:r>
            <a:r>
              <a:rPr lang="en" sz="2565">
                <a:solidFill>
                  <a:srgbClr val="0000FF"/>
                </a:solidFill>
              </a:rPr>
              <a:t>n-k-1</a:t>
            </a:r>
            <a:endParaRPr sz="2565">
              <a:solidFill>
                <a:srgbClr val="0000FF"/>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021" name="Google Shape;1021;p92"/>
          <p:cNvGraphicFramePr/>
          <p:nvPr/>
        </p:nvGraphicFramePr>
        <p:xfrm>
          <a:off x="912875" y="1723475"/>
          <a:ext cx="3000000" cy="3000000"/>
        </p:xfrm>
        <a:graphic>
          <a:graphicData uri="http://schemas.openxmlformats.org/drawingml/2006/table">
            <a:tbl>
              <a:tblPr>
                <a:noFill/>
                <a:tableStyleId>{F5405856-04C3-4F8E-A954-C7B616165CB1}</a:tableStyleId>
              </a:tblPr>
              <a:tblGrid>
                <a:gridCol w="1206500"/>
                <a:gridCol w="1206500"/>
                <a:gridCol w="1206500"/>
                <a:gridCol w="1206500"/>
                <a:gridCol w="1206500"/>
                <a:gridCol w="1206500"/>
              </a:tblGrid>
              <a:tr h="4041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highlight>
                            <a:srgbClr val="00FFFF"/>
                          </a:highlight>
                        </a:rPr>
                        <a:t>n</a:t>
                      </a:r>
                      <a:endParaRPr>
                        <a:highlight>
                          <a:srgbClr val="00FFFF"/>
                        </a:highlight>
                      </a:endParaRPr>
                    </a:p>
                  </a:txBody>
                  <a:tcPr marT="91425" marB="91425" marR="91425" marL="91425"/>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9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1027" name="Google Shape;1027;p93"/>
          <p:cNvSpPr txBox="1"/>
          <p:nvPr>
            <p:ph idx="1" type="body"/>
          </p:nvPr>
        </p:nvSpPr>
        <p:spPr>
          <a:xfrm>
            <a:off x="311700" y="933600"/>
            <a:ext cx="8520600" cy="4176900"/>
          </a:xfrm>
          <a:prstGeom prst="rect">
            <a:avLst/>
          </a:prstGeom>
        </p:spPr>
        <p:txBody>
          <a:bodyPr anchorCtr="0" anchor="t" bIns="91425" lIns="91425" spcFirstLastPara="1" rIns="91425" wrap="square" tIns="91425">
            <a:normAutofit fontScale="25000" lnSpcReduction="20000"/>
          </a:bodyPr>
          <a:lstStyle/>
          <a:p>
            <a:pPr indent="-333497" lvl="0" marL="457200" rtl="0" algn="l">
              <a:lnSpc>
                <a:spcPct val="150000"/>
              </a:lnSpc>
              <a:spcBef>
                <a:spcPts val="0"/>
              </a:spcBef>
              <a:spcAft>
                <a:spcPts val="0"/>
              </a:spcAft>
              <a:buSzPct val="100000"/>
              <a:buChar char="●"/>
            </a:pPr>
            <a:r>
              <a:rPr lang="en" sz="6607"/>
              <a:t>Up to this point this the relation is fairly intuitive, but there is a small issue</a:t>
            </a:r>
            <a:endParaRPr sz="6607"/>
          </a:p>
          <a:p>
            <a:pPr indent="-333497" lvl="0" marL="457200" rtl="0" algn="l">
              <a:lnSpc>
                <a:spcPct val="150000"/>
              </a:lnSpc>
              <a:spcBef>
                <a:spcPts val="0"/>
              </a:spcBef>
              <a:spcAft>
                <a:spcPts val="0"/>
              </a:spcAft>
              <a:buSzPct val="100000"/>
              <a:buChar char="●"/>
            </a:pPr>
            <a:r>
              <a:rPr lang="en" sz="6607"/>
              <a:t>Imagine a lastman(n,k) with n, k such that the last man standing is person n</a:t>
            </a:r>
            <a:endParaRPr sz="6607"/>
          </a:p>
          <a:p>
            <a:pPr indent="0" lvl="0" marL="0" rtl="0" algn="l">
              <a:lnSpc>
                <a:spcPct val="150000"/>
              </a:lnSpc>
              <a:spcBef>
                <a:spcPts val="1200"/>
              </a:spcBef>
              <a:spcAft>
                <a:spcPts val="0"/>
              </a:spcAft>
              <a:buNone/>
            </a:pPr>
            <a:r>
              <a:t/>
            </a:r>
            <a:endParaRPr sz="6607"/>
          </a:p>
          <a:p>
            <a:pPr indent="0" lvl="0" marL="457200" rtl="0" algn="l">
              <a:lnSpc>
                <a:spcPct val="150000"/>
              </a:lnSpc>
              <a:spcBef>
                <a:spcPts val="1200"/>
              </a:spcBef>
              <a:spcAft>
                <a:spcPts val="0"/>
              </a:spcAft>
              <a:buNone/>
            </a:pPr>
            <a:r>
              <a:t/>
            </a:r>
            <a:endParaRPr sz="6607"/>
          </a:p>
          <a:p>
            <a:pPr indent="-333497" lvl="0" marL="457200" rtl="0" algn="l">
              <a:lnSpc>
                <a:spcPct val="150000"/>
              </a:lnSpc>
              <a:spcBef>
                <a:spcPts val="1200"/>
              </a:spcBef>
              <a:spcAft>
                <a:spcPts val="0"/>
              </a:spcAft>
              <a:buSzPct val="100000"/>
              <a:buChar char="●"/>
            </a:pPr>
            <a:r>
              <a:rPr lang="en" sz="6607"/>
              <a:t>LastMan(n-1, k) will return </a:t>
            </a:r>
            <a:r>
              <a:rPr lang="en" sz="6607">
                <a:solidFill>
                  <a:srgbClr val="434343"/>
                </a:solidFill>
              </a:rPr>
              <a:t>n-k</a:t>
            </a:r>
            <a:endParaRPr sz="6607">
              <a:solidFill>
                <a:srgbClr val="434343"/>
              </a:solidFill>
            </a:endParaRPr>
          </a:p>
          <a:p>
            <a:pPr indent="-333497" lvl="0" marL="457200" rtl="0" algn="l">
              <a:lnSpc>
                <a:spcPct val="150000"/>
              </a:lnSpc>
              <a:spcBef>
                <a:spcPts val="0"/>
              </a:spcBef>
              <a:spcAft>
                <a:spcPts val="0"/>
              </a:spcAft>
              <a:buSzPct val="100000"/>
              <a:buChar char="●"/>
            </a:pPr>
            <a:r>
              <a:rPr lang="en" sz="6607"/>
              <a:t>LastMan(n, k)= (</a:t>
            </a:r>
            <a:r>
              <a:rPr lang="en" sz="6607">
                <a:solidFill>
                  <a:srgbClr val="434343"/>
                </a:solidFill>
              </a:rPr>
              <a:t>n-k </a:t>
            </a:r>
            <a:r>
              <a:rPr lang="en" sz="6607"/>
              <a:t>+ k)%n  will return 0</a:t>
            </a:r>
            <a:endParaRPr sz="6607"/>
          </a:p>
          <a:p>
            <a:pPr indent="-333497" lvl="0" marL="457200" rtl="0" algn="l">
              <a:lnSpc>
                <a:spcPct val="150000"/>
              </a:lnSpc>
              <a:spcBef>
                <a:spcPts val="0"/>
              </a:spcBef>
              <a:spcAft>
                <a:spcPts val="0"/>
              </a:spcAft>
              <a:buSzPct val="100000"/>
              <a:buChar char="●"/>
            </a:pPr>
            <a:r>
              <a:rPr lang="en" sz="6607"/>
              <a:t>We want LastMan(n-1, k) to return </a:t>
            </a:r>
            <a:r>
              <a:rPr lang="en" sz="6607">
                <a:solidFill>
                  <a:srgbClr val="0000FF"/>
                </a:solidFill>
              </a:rPr>
              <a:t>n-k-1</a:t>
            </a:r>
            <a:endParaRPr sz="6607">
              <a:solidFill>
                <a:srgbClr val="666666"/>
              </a:solidFill>
            </a:endParaRPr>
          </a:p>
          <a:p>
            <a:pPr indent="-333497" lvl="0" marL="457200" rtl="0" algn="l">
              <a:lnSpc>
                <a:spcPct val="150000"/>
              </a:lnSpc>
              <a:spcBef>
                <a:spcPts val="0"/>
              </a:spcBef>
              <a:spcAft>
                <a:spcPts val="0"/>
              </a:spcAft>
              <a:buClr>
                <a:srgbClr val="666666"/>
              </a:buClr>
              <a:buSzPct val="100000"/>
              <a:buChar char="●"/>
            </a:pPr>
            <a:r>
              <a:rPr lang="en" sz="6607">
                <a:solidFill>
                  <a:srgbClr val="666666"/>
                </a:solidFill>
              </a:rPr>
              <a:t>So that </a:t>
            </a:r>
            <a:r>
              <a:rPr lang="en" sz="6607"/>
              <a:t>LastMan(n, k)= (</a:t>
            </a:r>
            <a:r>
              <a:rPr lang="en" sz="6607">
                <a:solidFill>
                  <a:srgbClr val="0000FF"/>
                </a:solidFill>
              </a:rPr>
              <a:t>n-k-1</a:t>
            </a:r>
            <a:r>
              <a:rPr lang="en" sz="6607">
                <a:solidFill>
                  <a:srgbClr val="434343"/>
                </a:solidFill>
              </a:rPr>
              <a:t> +k</a:t>
            </a:r>
            <a:r>
              <a:rPr lang="en" sz="6607"/>
              <a:t>)%n = (</a:t>
            </a:r>
            <a:r>
              <a:rPr lang="en" sz="6607">
                <a:solidFill>
                  <a:srgbClr val="0000FF"/>
                </a:solidFill>
              </a:rPr>
              <a:t>n-1</a:t>
            </a:r>
            <a:r>
              <a:rPr lang="en" sz="6607"/>
              <a:t>)%n = n-1</a:t>
            </a:r>
            <a:endParaRPr sz="6607"/>
          </a:p>
          <a:p>
            <a:pPr indent="-333497" lvl="0" marL="457200" rtl="0" algn="l">
              <a:lnSpc>
                <a:spcPct val="150000"/>
              </a:lnSpc>
              <a:spcBef>
                <a:spcPts val="0"/>
              </a:spcBef>
              <a:spcAft>
                <a:spcPts val="0"/>
              </a:spcAft>
              <a:buSzPct val="100000"/>
              <a:buChar char="●"/>
            </a:pPr>
            <a:r>
              <a:rPr lang="en" sz="6607"/>
              <a:t>From here we just add one to n-1 -&gt; n-1+1 = n</a:t>
            </a:r>
            <a:endParaRPr sz="6607"/>
          </a:p>
          <a:p>
            <a:pPr indent="0" lvl="0" marL="457200" rtl="0" algn="l">
              <a:lnSpc>
                <a:spcPct val="150000"/>
              </a:lnSpc>
              <a:spcBef>
                <a:spcPts val="1200"/>
              </a:spcBef>
              <a:spcAft>
                <a:spcPts val="0"/>
              </a:spcAft>
              <a:buNone/>
            </a:pPr>
            <a:r>
              <a:t/>
            </a:r>
            <a:endParaRPr sz="6607"/>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028" name="Google Shape;1028;p93"/>
          <p:cNvGraphicFramePr/>
          <p:nvPr/>
        </p:nvGraphicFramePr>
        <p:xfrm>
          <a:off x="912875" y="1723475"/>
          <a:ext cx="3000000" cy="3000000"/>
        </p:xfrm>
        <a:graphic>
          <a:graphicData uri="http://schemas.openxmlformats.org/drawingml/2006/table">
            <a:tbl>
              <a:tblPr>
                <a:noFill/>
                <a:tableStyleId>{F5405856-04C3-4F8E-A954-C7B616165CB1}</a:tableStyleId>
              </a:tblPr>
              <a:tblGrid>
                <a:gridCol w="1206500"/>
                <a:gridCol w="1206500"/>
                <a:gridCol w="1206500"/>
                <a:gridCol w="1206500"/>
                <a:gridCol w="1206500"/>
                <a:gridCol w="1206500"/>
              </a:tblGrid>
              <a:tr h="4041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highlight>
                            <a:srgbClr val="00FFFF"/>
                          </a:highlight>
                        </a:rPr>
                        <a:t>n</a:t>
                      </a:r>
                      <a:endParaRPr>
                        <a:highlight>
                          <a:srgbClr val="00FFFF"/>
                        </a:highlight>
                      </a:endParaRPr>
                    </a:p>
                  </a:txBody>
                  <a:tcPr marT="91425" marB="91425" marR="91425" marL="91425"/>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9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problem using recursive steps</a:t>
            </a:r>
            <a:endParaRPr/>
          </a:p>
        </p:txBody>
      </p:sp>
      <p:sp>
        <p:nvSpPr>
          <p:cNvPr id="1034" name="Google Shape;1034;p94"/>
          <p:cNvSpPr txBox="1"/>
          <p:nvPr>
            <p:ph idx="1" type="body"/>
          </p:nvPr>
        </p:nvSpPr>
        <p:spPr>
          <a:xfrm>
            <a:off x="311700" y="933600"/>
            <a:ext cx="8520600" cy="4176900"/>
          </a:xfrm>
          <a:prstGeom prst="rect">
            <a:avLst/>
          </a:prstGeom>
        </p:spPr>
        <p:txBody>
          <a:bodyPr anchorCtr="0" anchor="t" bIns="91425" lIns="91425" spcFirstLastPara="1" rIns="91425" wrap="square" tIns="91425">
            <a:normAutofit fontScale="25000" lnSpcReduction="10000"/>
          </a:bodyPr>
          <a:lstStyle/>
          <a:p>
            <a:pPr indent="-333497" lvl="0" marL="457200" rtl="0" algn="l">
              <a:lnSpc>
                <a:spcPct val="150000"/>
              </a:lnSpc>
              <a:spcBef>
                <a:spcPts val="0"/>
              </a:spcBef>
              <a:spcAft>
                <a:spcPts val="0"/>
              </a:spcAft>
              <a:buSzPct val="100000"/>
              <a:buChar char="●"/>
            </a:pPr>
            <a:r>
              <a:rPr lang="en" sz="6607"/>
              <a:t>LastMan(n-1, k) will return </a:t>
            </a:r>
            <a:r>
              <a:rPr lang="en" sz="6607">
                <a:solidFill>
                  <a:srgbClr val="434343"/>
                </a:solidFill>
              </a:rPr>
              <a:t>n-k</a:t>
            </a:r>
            <a:endParaRPr sz="6607">
              <a:solidFill>
                <a:srgbClr val="434343"/>
              </a:solidFill>
            </a:endParaRPr>
          </a:p>
          <a:p>
            <a:pPr indent="-333497" lvl="0" marL="457200" rtl="0" algn="l">
              <a:lnSpc>
                <a:spcPct val="150000"/>
              </a:lnSpc>
              <a:spcBef>
                <a:spcPts val="0"/>
              </a:spcBef>
              <a:spcAft>
                <a:spcPts val="0"/>
              </a:spcAft>
              <a:buSzPct val="100000"/>
              <a:buChar char="●"/>
            </a:pPr>
            <a:r>
              <a:rPr lang="en" sz="6607"/>
              <a:t>LastMan(n, k)= (</a:t>
            </a:r>
            <a:r>
              <a:rPr lang="en" sz="6607">
                <a:solidFill>
                  <a:srgbClr val="434343"/>
                </a:solidFill>
              </a:rPr>
              <a:t>n-k </a:t>
            </a:r>
            <a:r>
              <a:rPr lang="en" sz="6607"/>
              <a:t>+ k)%n  will return 0</a:t>
            </a:r>
            <a:endParaRPr sz="6607"/>
          </a:p>
          <a:p>
            <a:pPr indent="-333497" lvl="0" marL="457200" rtl="0" algn="l">
              <a:lnSpc>
                <a:spcPct val="150000"/>
              </a:lnSpc>
              <a:spcBef>
                <a:spcPts val="0"/>
              </a:spcBef>
              <a:spcAft>
                <a:spcPts val="0"/>
              </a:spcAft>
              <a:buSzPct val="100000"/>
              <a:buChar char="●"/>
            </a:pPr>
            <a:r>
              <a:rPr lang="en" sz="6607"/>
              <a:t>We want LastMan(n-1, k) to return </a:t>
            </a:r>
            <a:r>
              <a:rPr lang="en" sz="6607">
                <a:solidFill>
                  <a:srgbClr val="0000FF"/>
                </a:solidFill>
              </a:rPr>
              <a:t>n-k-1</a:t>
            </a:r>
            <a:endParaRPr sz="6607">
              <a:solidFill>
                <a:srgbClr val="666666"/>
              </a:solidFill>
            </a:endParaRPr>
          </a:p>
          <a:p>
            <a:pPr indent="-333497" lvl="0" marL="457200" rtl="0" algn="l">
              <a:lnSpc>
                <a:spcPct val="150000"/>
              </a:lnSpc>
              <a:spcBef>
                <a:spcPts val="0"/>
              </a:spcBef>
              <a:spcAft>
                <a:spcPts val="0"/>
              </a:spcAft>
              <a:buClr>
                <a:srgbClr val="666666"/>
              </a:buClr>
              <a:buSzPct val="100000"/>
              <a:buChar char="●"/>
            </a:pPr>
            <a:r>
              <a:rPr lang="en" sz="6607">
                <a:solidFill>
                  <a:srgbClr val="666666"/>
                </a:solidFill>
              </a:rPr>
              <a:t>So that </a:t>
            </a:r>
            <a:r>
              <a:rPr lang="en" sz="6607"/>
              <a:t>LastMan(n, k)= (</a:t>
            </a:r>
            <a:r>
              <a:rPr lang="en" sz="6607">
                <a:solidFill>
                  <a:srgbClr val="0000FF"/>
                </a:solidFill>
              </a:rPr>
              <a:t>n-k-1</a:t>
            </a:r>
            <a:r>
              <a:rPr lang="en" sz="6607">
                <a:solidFill>
                  <a:srgbClr val="434343"/>
                </a:solidFill>
              </a:rPr>
              <a:t> +k</a:t>
            </a:r>
            <a:r>
              <a:rPr lang="en" sz="6607"/>
              <a:t>)%n = (</a:t>
            </a:r>
            <a:r>
              <a:rPr lang="en" sz="6607">
                <a:solidFill>
                  <a:srgbClr val="0000FF"/>
                </a:solidFill>
              </a:rPr>
              <a:t>n-1</a:t>
            </a:r>
            <a:r>
              <a:rPr lang="en" sz="6607"/>
              <a:t>)%n = n-1</a:t>
            </a:r>
            <a:endParaRPr sz="6607"/>
          </a:p>
          <a:p>
            <a:pPr indent="-333497" lvl="0" marL="457200" rtl="0" algn="l">
              <a:lnSpc>
                <a:spcPct val="150000"/>
              </a:lnSpc>
              <a:spcBef>
                <a:spcPts val="0"/>
              </a:spcBef>
              <a:spcAft>
                <a:spcPts val="0"/>
              </a:spcAft>
              <a:buSzPct val="100000"/>
              <a:buChar char="●"/>
            </a:pPr>
            <a:r>
              <a:rPr lang="en" sz="6607"/>
              <a:t>From here we just add one to n-1 -&gt; n-1+1 = n</a:t>
            </a:r>
            <a:endParaRPr sz="6607"/>
          </a:p>
          <a:p>
            <a:pPr indent="-333497" lvl="0" marL="457200" rtl="0" algn="l">
              <a:lnSpc>
                <a:spcPct val="150000"/>
              </a:lnSpc>
              <a:spcBef>
                <a:spcPts val="0"/>
              </a:spcBef>
              <a:spcAft>
                <a:spcPts val="0"/>
              </a:spcAft>
              <a:buSzPct val="100000"/>
              <a:buChar char="●"/>
            </a:pPr>
            <a:r>
              <a:rPr lang="en" sz="6607"/>
              <a:t>So our Final Recurrence relation:</a:t>
            </a:r>
            <a:endParaRPr sz="6607"/>
          </a:p>
          <a:p>
            <a:pPr indent="457200" lvl="0" marL="1371600" rtl="0" algn="l">
              <a:spcBef>
                <a:spcPts val="1200"/>
              </a:spcBef>
              <a:spcAft>
                <a:spcPts val="0"/>
              </a:spcAft>
              <a:buNone/>
            </a:pPr>
            <a:r>
              <a:rPr lang="en" sz="7200"/>
              <a:t>LastMan(n, k) = (LastMan(n-1, k) + k</a:t>
            </a:r>
            <a:r>
              <a:rPr lang="en" sz="7200">
                <a:solidFill>
                  <a:srgbClr val="FF0000"/>
                </a:solidFill>
              </a:rPr>
              <a:t>-1</a:t>
            </a:r>
            <a:r>
              <a:rPr lang="en" sz="7200"/>
              <a:t>)% n</a:t>
            </a:r>
            <a:r>
              <a:rPr lang="en" sz="7200">
                <a:solidFill>
                  <a:srgbClr val="FF0000"/>
                </a:solidFill>
              </a:rPr>
              <a:t>+1</a:t>
            </a:r>
            <a:endParaRPr sz="7200">
              <a:solidFill>
                <a:srgbClr val="FF0000"/>
              </a:solidFill>
            </a:endParaRPr>
          </a:p>
          <a:p>
            <a:pPr indent="0" lvl="0" marL="1828800" rtl="0" algn="l">
              <a:lnSpc>
                <a:spcPct val="150000"/>
              </a:lnSpc>
              <a:spcBef>
                <a:spcPts val="1200"/>
              </a:spcBef>
              <a:spcAft>
                <a:spcPts val="0"/>
              </a:spcAft>
              <a:buNone/>
            </a:pPr>
            <a:r>
              <a:t/>
            </a:r>
            <a:endParaRPr sz="6607"/>
          </a:p>
          <a:p>
            <a:pPr indent="0" lvl="0" marL="0" rtl="0" algn="l">
              <a:lnSpc>
                <a:spcPct val="150000"/>
              </a:lnSpc>
              <a:spcBef>
                <a:spcPts val="1200"/>
              </a:spcBef>
              <a:spcAft>
                <a:spcPts val="0"/>
              </a:spcAft>
              <a:buNone/>
            </a:pPr>
            <a:r>
              <a:t/>
            </a:r>
            <a:endParaRPr sz="6607"/>
          </a:p>
          <a:p>
            <a:pPr indent="0" lvl="0" marL="0" rtl="0" algn="l">
              <a:spcBef>
                <a:spcPts val="1200"/>
              </a:spcBef>
              <a:spcAft>
                <a:spcPts val="12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9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form</a:t>
            </a:r>
            <a:endParaRPr/>
          </a:p>
        </p:txBody>
      </p:sp>
      <p:sp>
        <p:nvSpPr>
          <p:cNvPr id="1040" name="Google Shape;1040;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Base Case: lastMan(1,k) = 1</a:t>
            </a:r>
            <a:endParaRPr/>
          </a:p>
          <a:p>
            <a:pPr indent="0" lvl="0" marL="0" rtl="0" algn="l">
              <a:spcBef>
                <a:spcPts val="1200"/>
              </a:spcBef>
              <a:spcAft>
                <a:spcPts val="0"/>
              </a:spcAft>
              <a:buNone/>
            </a:pPr>
            <a:r>
              <a:rPr lang="en"/>
              <a:t>General Case: </a:t>
            </a:r>
            <a:r>
              <a:rPr lang="en"/>
              <a:t>LastMan(n, k) = (LastMan(n-1, k) + k-1)% n+1</a:t>
            </a:r>
            <a:endParaRPr/>
          </a:p>
          <a:p>
            <a:pPr indent="0" lvl="0" marL="0" rtl="0" algn="l">
              <a:spcBef>
                <a:spcPts val="1200"/>
              </a:spcBef>
              <a:spcAft>
                <a:spcPts val="120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9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1046" name="Google Shape;1046;p96"/>
          <p:cNvSpPr txBox="1"/>
          <p:nvPr>
            <p:ph idx="1" type="body"/>
          </p:nvPr>
        </p:nvSpPr>
        <p:spPr>
          <a:xfrm>
            <a:off x="216600" y="24997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Within Main function:</a:t>
            </a:r>
            <a:endParaRPr/>
          </a:p>
        </p:txBody>
      </p:sp>
      <p:sp>
        <p:nvSpPr>
          <p:cNvPr id="1047" name="Google Shape;1047;p96"/>
          <p:cNvSpPr txBox="1"/>
          <p:nvPr>
            <p:ph idx="2" type="body"/>
          </p:nvPr>
        </p:nvSpPr>
        <p:spPr>
          <a:xfrm>
            <a:off x="4729375" y="28862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Recursive function</a:t>
            </a:r>
            <a:endParaRPr/>
          </a:p>
        </p:txBody>
      </p:sp>
      <p:pic>
        <p:nvPicPr>
          <p:cNvPr id="1048" name="Google Shape;1048;p96"/>
          <p:cNvPicPr preferRelativeResize="0"/>
          <p:nvPr/>
        </p:nvPicPr>
        <p:blipFill>
          <a:blip r:embed="rId3">
            <a:alphaModFix/>
          </a:blip>
          <a:stretch>
            <a:fillRect/>
          </a:stretch>
        </p:blipFill>
        <p:spPr>
          <a:xfrm>
            <a:off x="50175" y="3178475"/>
            <a:ext cx="3496906" cy="1644925"/>
          </a:xfrm>
          <a:prstGeom prst="rect">
            <a:avLst/>
          </a:prstGeom>
          <a:noFill/>
          <a:ln>
            <a:noFill/>
          </a:ln>
        </p:spPr>
      </p:pic>
      <p:pic>
        <p:nvPicPr>
          <p:cNvPr id="1049" name="Google Shape;1049;p96"/>
          <p:cNvPicPr preferRelativeResize="0"/>
          <p:nvPr/>
        </p:nvPicPr>
        <p:blipFill>
          <a:blip r:embed="rId4">
            <a:alphaModFix/>
          </a:blip>
          <a:stretch>
            <a:fillRect/>
          </a:stretch>
        </p:blipFill>
        <p:spPr>
          <a:xfrm>
            <a:off x="3372686" y="926825"/>
            <a:ext cx="5829614" cy="16449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9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complexity:</a:t>
            </a:r>
            <a:endParaRPr/>
          </a:p>
        </p:txBody>
      </p:sp>
      <p:sp>
        <p:nvSpPr>
          <p:cNvPr id="1055" name="Google Shape;1055;p97"/>
          <p:cNvSpPr txBox="1"/>
          <p:nvPr>
            <p:ph idx="2" type="body"/>
          </p:nvPr>
        </p:nvSpPr>
        <p:spPr>
          <a:xfrm>
            <a:off x="402150" y="1306275"/>
            <a:ext cx="7101300" cy="3349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recursive function is called exactly n times so the whole thing runs in O(n)</a:t>
            </a:r>
            <a:endParaRPr sz="1500"/>
          </a:p>
          <a:p>
            <a:pPr indent="-323850" lvl="0" marL="457200" rtl="0" algn="l">
              <a:spcBef>
                <a:spcPts val="0"/>
              </a:spcBef>
              <a:spcAft>
                <a:spcPts val="0"/>
              </a:spcAft>
              <a:buSzPts val="1500"/>
              <a:buChar char="●"/>
            </a:pPr>
            <a:r>
              <a:rPr lang="en" sz="1500"/>
              <a:t>O(n) &lt;= 106</a:t>
            </a:r>
            <a:endParaRPr sz="1500"/>
          </a:p>
        </p:txBody>
      </p:sp>
      <p:pic>
        <p:nvPicPr>
          <p:cNvPr id="1056" name="Google Shape;1056;p97"/>
          <p:cNvPicPr preferRelativeResize="0"/>
          <p:nvPr/>
        </p:nvPicPr>
        <p:blipFill>
          <a:blip r:embed="rId3">
            <a:alphaModFix/>
          </a:blip>
          <a:stretch>
            <a:fillRect/>
          </a:stretch>
        </p:blipFill>
        <p:spPr>
          <a:xfrm>
            <a:off x="884161" y="2158713"/>
            <a:ext cx="5829614" cy="16449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9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 (6,3)</a:t>
            </a:r>
            <a:endParaRPr/>
          </a:p>
        </p:txBody>
      </p:sp>
      <p:sp>
        <p:nvSpPr>
          <p:cNvPr id="1062" name="Google Shape;1062;p9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lm(6,3) = (lm</a:t>
            </a:r>
            <a:r>
              <a:rPr lang="en"/>
              <a:t>(5,3)+2)%6+1</a:t>
            </a:r>
            <a:endParaRPr/>
          </a:p>
          <a:p>
            <a:pPr indent="0" lvl="0" marL="0" rtl="0" algn="l">
              <a:spcBef>
                <a:spcPts val="1200"/>
              </a:spcBef>
              <a:spcAft>
                <a:spcPts val="0"/>
              </a:spcAft>
              <a:buNone/>
            </a:pPr>
            <a:r>
              <a:rPr lang="en"/>
              <a:t>lm(5,3) = (lm(4,3)+2)%5+1</a:t>
            </a:r>
            <a:endParaRPr/>
          </a:p>
          <a:p>
            <a:pPr indent="0" lvl="0" marL="0" rtl="0" algn="l">
              <a:spcBef>
                <a:spcPts val="1200"/>
              </a:spcBef>
              <a:spcAft>
                <a:spcPts val="0"/>
              </a:spcAft>
              <a:buNone/>
            </a:pPr>
            <a:r>
              <a:rPr lang="en"/>
              <a:t>lm(4,3) = (lm(3,3)+2)%4+1</a:t>
            </a:r>
            <a:endParaRPr/>
          </a:p>
          <a:p>
            <a:pPr indent="0" lvl="0" marL="0" rtl="0" algn="l">
              <a:spcBef>
                <a:spcPts val="1200"/>
              </a:spcBef>
              <a:spcAft>
                <a:spcPts val="0"/>
              </a:spcAft>
              <a:buNone/>
            </a:pPr>
            <a:r>
              <a:rPr lang="en"/>
              <a:t>lm(3,3) = (lm(2,3)+2)%3+1</a:t>
            </a:r>
            <a:endParaRPr/>
          </a:p>
          <a:p>
            <a:pPr indent="0" lvl="0" marL="0" rtl="0" algn="l">
              <a:spcBef>
                <a:spcPts val="1200"/>
              </a:spcBef>
              <a:spcAft>
                <a:spcPts val="0"/>
              </a:spcAft>
              <a:buNone/>
            </a:pPr>
            <a:r>
              <a:rPr lang="en"/>
              <a:t>lm(2,3) = (lm(1,3)+2)%2+1</a:t>
            </a:r>
            <a:endParaRPr/>
          </a:p>
          <a:p>
            <a:pPr indent="0" lvl="0" marL="0" rtl="0" algn="l">
              <a:spcBef>
                <a:spcPts val="1200"/>
              </a:spcBef>
              <a:spcAft>
                <a:spcPts val="1200"/>
              </a:spcAft>
              <a:buClr>
                <a:schemeClr val="dk2"/>
              </a:buClr>
              <a:buSzPts val="1100"/>
              <a:buFont typeface="Arial"/>
              <a:buNone/>
            </a:pPr>
            <a:r>
              <a:rPr lang="en"/>
              <a:t>lm(1,3) = 1</a:t>
            </a:r>
            <a:endParaRPr/>
          </a:p>
        </p:txBody>
      </p:sp>
      <p:sp>
        <p:nvSpPr>
          <p:cNvPr id="1063" name="Google Shape;1063;p9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lm(1,3) = 1</a:t>
            </a:r>
            <a:endParaRPr/>
          </a:p>
          <a:p>
            <a:pPr indent="0" lvl="0" marL="0" rtl="0" algn="l">
              <a:spcBef>
                <a:spcPts val="1200"/>
              </a:spcBef>
              <a:spcAft>
                <a:spcPts val="0"/>
              </a:spcAft>
              <a:buNone/>
            </a:pPr>
            <a:r>
              <a:rPr lang="en"/>
              <a:t>lm(2,3) = (1+2)%2+1 = 3%2 +1 = 1+1= 2</a:t>
            </a:r>
            <a:endParaRPr/>
          </a:p>
          <a:p>
            <a:pPr indent="0" lvl="0" marL="0" rtl="0" algn="l">
              <a:spcBef>
                <a:spcPts val="1200"/>
              </a:spcBef>
              <a:spcAft>
                <a:spcPts val="0"/>
              </a:spcAft>
              <a:buNone/>
            </a:pPr>
            <a:r>
              <a:rPr lang="en"/>
              <a:t>lm(3,3) = (2+2)%3+1 = 2 </a:t>
            </a:r>
            <a:endParaRPr/>
          </a:p>
          <a:p>
            <a:pPr indent="0" lvl="0" marL="0" rtl="0" algn="l">
              <a:spcBef>
                <a:spcPts val="1200"/>
              </a:spcBef>
              <a:spcAft>
                <a:spcPts val="0"/>
              </a:spcAft>
              <a:buNone/>
            </a:pPr>
            <a:r>
              <a:rPr lang="en"/>
              <a:t>lm(4,3) = (2+2)%4+1 = 1</a:t>
            </a:r>
            <a:endParaRPr/>
          </a:p>
          <a:p>
            <a:pPr indent="0" lvl="0" marL="0" rtl="0" algn="l">
              <a:spcBef>
                <a:spcPts val="1200"/>
              </a:spcBef>
              <a:spcAft>
                <a:spcPts val="0"/>
              </a:spcAft>
              <a:buNone/>
            </a:pPr>
            <a:r>
              <a:rPr lang="en"/>
              <a:t>lm(5,3) = (1+2)%5+1 = 4</a:t>
            </a:r>
            <a:endParaRPr/>
          </a:p>
          <a:p>
            <a:pPr indent="0" lvl="0" marL="0" rtl="0" algn="l">
              <a:spcBef>
                <a:spcPts val="1200"/>
              </a:spcBef>
              <a:spcAft>
                <a:spcPts val="1200"/>
              </a:spcAft>
              <a:buClr>
                <a:schemeClr val="dk2"/>
              </a:buClr>
              <a:buSzPts val="1100"/>
              <a:buFont typeface="Arial"/>
              <a:buNone/>
            </a:pPr>
            <a:r>
              <a:rPr lang="en"/>
              <a:t>lm(6,3) = (4+2)%6+1 = 1</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9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 (5,2)</a:t>
            </a:r>
            <a:endParaRPr/>
          </a:p>
        </p:txBody>
      </p:sp>
      <p:sp>
        <p:nvSpPr>
          <p:cNvPr id="1069" name="Google Shape;1069;p9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lm(5,2) = (lm(4,2)+1)%5+1</a:t>
            </a:r>
            <a:endParaRPr/>
          </a:p>
          <a:p>
            <a:pPr indent="0" lvl="0" marL="0" rtl="0" algn="l">
              <a:spcBef>
                <a:spcPts val="1200"/>
              </a:spcBef>
              <a:spcAft>
                <a:spcPts val="0"/>
              </a:spcAft>
              <a:buNone/>
            </a:pPr>
            <a:r>
              <a:rPr lang="en"/>
              <a:t>lm(4,2) = (lm(4,2)+1)%4+1</a:t>
            </a:r>
            <a:endParaRPr/>
          </a:p>
          <a:p>
            <a:pPr indent="0" lvl="0" marL="0" rtl="0" algn="l">
              <a:spcBef>
                <a:spcPts val="1200"/>
              </a:spcBef>
              <a:spcAft>
                <a:spcPts val="0"/>
              </a:spcAft>
              <a:buNone/>
            </a:pPr>
            <a:r>
              <a:rPr lang="en"/>
              <a:t>lm(3,2) = (lm(3,2)+1)%3+1</a:t>
            </a:r>
            <a:endParaRPr/>
          </a:p>
          <a:p>
            <a:pPr indent="0" lvl="0" marL="0" rtl="0" algn="l">
              <a:spcBef>
                <a:spcPts val="1200"/>
              </a:spcBef>
              <a:spcAft>
                <a:spcPts val="0"/>
              </a:spcAft>
              <a:buNone/>
            </a:pPr>
            <a:r>
              <a:rPr lang="en"/>
              <a:t>lm(2,2) = (lm(2,2)+1)%2+1</a:t>
            </a:r>
            <a:endParaRPr/>
          </a:p>
          <a:p>
            <a:pPr indent="0" lvl="0" marL="0" rtl="0" algn="l">
              <a:spcBef>
                <a:spcPts val="1200"/>
              </a:spcBef>
              <a:spcAft>
                <a:spcPts val="1200"/>
              </a:spcAft>
              <a:buNone/>
            </a:pPr>
            <a:r>
              <a:rPr lang="en"/>
              <a:t>lm(1,2) = 1</a:t>
            </a:r>
            <a:endParaRPr/>
          </a:p>
        </p:txBody>
      </p:sp>
      <p:sp>
        <p:nvSpPr>
          <p:cNvPr id="1070" name="Google Shape;1070;p9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lm(1,2) = 1</a:t>
            </a:r>
            <a:endParaRPr/>
          </a:p>
          <a:p>
            <a:pPr indent="0" lvl="0" marL="0" rtl="0" algn="l">
              <a:spcBef>
                <a:spcPts val="1200"/>
              </a:spcBef>
              <a:spcAft>
                <a:spcPts val="0"/>
              </a:spcAft>
              <a:buNone/>
            </a:pPr>
            <a:r>
              <a:rPr lang="en"/>
              <a:t>lm(2,2) = (1+1)%2+1 = 1</a:t>
            </a:r>
            <a:endParaRPr/>
          </a:p>
          <a:p>
            <a:pPr indent="0" lvl="0" marL="0" rtl="0" algn="l">
              <a:spcBef>
                <a:spcPts val="1200"/>
              </a:spcBef>
              <a:spcAft>
                <a:spcPts val="0"/>
              </a:spcAft>
              <a:buNone/>
            </a:pPr>
            <a:r>
              <a:rPr lang="en"/>
              <a:t>lm(3,2) = (1+1)%3+1 = 3 </a:t>
            </a:r>
            <a:endParaRPr/>
          </a:p>
          <a:p>
            <a:pPr indent="0" lvl="0" marL="0" rtl="0" algn="l">
              <a:spcBef>
                <a:spcPts val="1200"/>
              </a:spcBef>
              <a:spcAft>
                <a:spcPts val="0"/>
              </a:spcAft>
              <a:buNone/>
            </a:pPr>
            <a:r>
              <a:rPr lang="en"/>
              <a:t>lm(4,2) = (3+1)%4+1 = 1</a:t>
            </a:r>
            <a:endParaRPr/>
          </a:p>
          <a:p>
            <a:pPr indent="0" lvl="0" marL="0" rtl="0" algn="l">
              <a:spcBef>
                <a:spcPts val="1200"/>
              </a:spcBef>
              <a:spcAft>
                <a:spcPts val="1200"/>
              </a:spcAft>
              <a:buNone/>
            </a:pPr>
            <a:r>
              <a:rPr lang="en"/>
              <a:t>lm(5,2) = (1+1)%5+1 = 3</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00"/>
          <p:cNvSpPr txBox="1"/>
          <p:nvPr>
            <p:ph type="title"/>
          </p:nvPr>
        </p:nvSpPr>
        <p:spPr>
          <a:xfrm>
            <a:off x="311700" y="2095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a:t>
            </a:r>
            <a:r>
              <a:rPr lang="en"/>
              <a:t>things</a:t>
            </a:r>
            <a:r>
              <a:rPr lang="en"/>
              <a:t> to note:</a:t>
            </a:r>
            <a:endParaRPr/>
          </a:p>
        </p:txBody>
      </p:sp>
      <p:sp>
        <p:nvSpPr>
          <p:cNvPr id="1076" name="Google Shape;1076;p100"/>
          <p:cNvSpPr txBox="1"/>
          <p:nvPr>
            <p:ph idx="1" type="body"/>
          </p:nvPr>
        </p:nvSpPr>
        <p:spPr>
          <a:xfrm>
            <a:off x="289200" y="832975"/>
            <a:ext cx="8565600" cy="121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first line contains integer k (0 &lt; k ≤ 100), it is the number of tests. On each of next k lines there are 2 integers n (0 &lt; n ≤ 106 ) and k (0 &lt; k ≤ 109 ).</a:t>
            </a:r>
            <a:endParaRPr/>
          </a:p>
          <a:p>
            <a:pPr indent="-342900" lvl="0" marL="457200" rtl="0" algn="l">
              <a:spcBef>
                <a:spcPts val="0"/>
              </a:spcBef>
              <a:spcAft>
                <a:spcPts val="0"/>
              </a:spcAft>
              <a:buSzPts val="1800"/>
              <a:buChar char="●"/>
            </a:pPr>
            <a:r>
              <a:rPr lang="en"/>
              <a:t>We have multiple cases:</a:t>
            </a:r>
            <a:endParaRPr/>
          </a:p>
        </p:txBody>
      </p:sp>
      <p:pic>
        <p:nvPicPr>
          <p:cNvPr id="1077" name="Google Shape;1077;p100"/>
          <p:cNvPicPr preferRelativeResize="0"/>
          <p:nvPr/>
        </p:nvPicPr>
        <p:blipFill>
          <a:blip r:embed="rId3">
            <a:alphaModFix/>
          </a:blip>
          <a:stretch>
            <a:fillRect/>
          </a:stretch>
        </p:blipFill>
        <p:spPr>
          <a:xfrm>
            <a:off x="198025" y="2086900"/>
            <a:ext cx="2254900" cy="2047000"/>
          </a:xfrm>
          <a:prstGeom prst="rect">
            <a:avLst/>
          </a:prstGeom>
          <a:noFill/>
          <a:ln>
            <a:noFill/>
          </a:ln>
        </p:spPr>
      </p:pic>
      <p:cxnSp>
        <p:nvCxnSpPr>
          <p:cNvPr id="1078" name="Google Shape;1078;p100"/>
          <p:cNvCxnSpPr/>
          <p:nvPr/>
        </p:nvCxnSpPr>
        <p:spPr>
          <a:xfrm flipH="1">
            <a:off x="572825" y="2571750"/>
            <a:ext cx="1880100" cy="146100"/>
          </a:xfrm>
          <a:prstGeom prst="straightConnector1">
            <a:avLst/>
          </a:prstGeom>
          <a:noFill/>
          <a:ln cap="flat" cmpd="sng" w="9525">
            <a:solidFill>
              <a:schemeClr val="dk2"/>
            </a:solidFill>
            <a:prstDash val="solid"/>
            <a:round/>
            <a:headEnd len="med" w="med" type="none"/>
            <a:tailEnd len="med" w="med" type="triangle"/>
          </a:ln>
        </p:spPr>
      </p:cxnSp>
      <p:sp>
        <p:nvSpPr>
          <p:cNvPr id="1079" name="Google Shape;1079;p100"/>
          <p:cNvSpPr txBox="1"/>
          <p:nvPr/>
        </p:nvSpPr>
        <p:spPr>
          <a:xfrm>
            <a:off x="2580475" y="2337000"/>
            <a:ext cx="125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Number of cases</a:t>
            </a:r>
            <a:endParaRPr>
              <a:latin typeface="Source Sans Pro"/>
              <a:ea typeface="Source Sans Pro"/>
              <a:cs typeface="Source Sans Pro"/>
              <a:sym typeface="Source Sans Pro"/>
            </a:endParaRPr>
          </a:p>
        </p:txBody>
      </p:sp>
      <p:cxnSp>
        <p:nvCxnSpPr>
          <p:cNvPr id="1080" name="Google Shape;1080;p100"/>
          <p:cNvCxnSpPr/>
          <p:nvPr/>
        </p:nvCxnSpPr>
        <p:spPr>
          <a:xfrm flipH="1">
            <a:off x="1084000" y="3475350"/>
            <a:ext cx="1624200" cy="9000"/>
          </a:xfrm>
          <a:prstGeom prst="straightConnector1">
            <a:avLst/>
          </a:prstGeom>
          <a:noFill/>
          <a:ln cap="flat" cmpd="sng" w="9525">
            <a:solidFill>
              <a:schemeClr val="dk2"/>
            </a:solidFill>
            <a:prstDash val="solid"/>
            <a:round/>
            <a:headEnd len="med" w="med" type="none"/>
            <a:tailEnd len="med" w="med" type="triangle"/>
          </a:ln>
        </p:spPr>
      </p:cxnSp>
      <p:sp>
        <p:nvSpPr>
          <p:cNvPr id="1081" name="Google Shape;1081;p100"/>
          <p:cNvSpPr txBox="1"/>
          <p:nvPr/>
        </p:nvSpPr>
        <p:spPr>
          <a:xfrm>
            <a:off x="2854225" y="3279750"/>
            <a:ext cx="13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Each (n, k) pair</a:t>
            </a:r>
            <a:endParaRPr>
              <a:latin typeface="Source Sans Pro"/>
              <a:ea typeface="Source Sans Pro"/>
              <a:cs typeface="Source Sans Pro"/>
              <a:sym typeface="Source Sans Pro"/>
            </a:endParaRPr>
          </a:p>
        </p:txBody>
      </p:sp>
      <p:pic>
        <p:nvPicPr>
          <p:cNvPr id="1082" name="Google Shape;1082;p100"/>
          <p:cNvPicPr preferRelativeResize="0"/>
          <p:nvPr/>
        </p:nvPicPr>
        <p:blipFill>
          <a:blip r:embed="rId4">
            <a:alphaModFix/>
          </a:blip>
          <a:stretch>
            <a:fillRect/>
          </a:stretch>
        </p:blipFill>
        <p:spPr>
          <a:xfrm>
            <a:off x="4369150" y="2149325"/>
            <a:ext cx="2762250" cy="2152650"/>
          </a:xfrm>
          <a:prstGeom prst="rect">
            <a:avLst/>
          </a:prstGeom>
          <a:noFill/>
          <a:ln>
            <a:noFill/>
          </a:ln>
        </p:spPr>
      </p:pic>
      <p:sp>
        <p:nvSpPr>
          <p:cNvPr id="1083" name="Google Shape;1083;p100"/>
          <p:cNvSpPr txBox="1"/>
          <p:nvPr/>
        </p:nvSpPr>
        <p:spPr>
          <a:xfrm>
            <a:off x="536275" y="4314950"/>
            <a:ext cx="81768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Once we have the algorithm for one case, it’s easy to repeat for the other cases</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628700" y="1264250"/>
            <a:ext cx="2808000" cy="9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sz="1177"/>
          </a:p>
          <a:p>
            <a:pPr indent="0" lvl="0" marL="0" rtl="0" algn="l">
              <a:spcBef>
                <a:spcPts val="0"/>
              </a:spcBef>
              <a:spcAft>
                <a:spcPts val="0"/>
              </a:spcAft>
              <a:buNone/>
            </a:pPr>
            <a:r>
              <a:rPr lang="en"/>
              <a:t>n = 6, k = 3</a:t>
            </a:r>
            <a:endParaRPr/>
          </a:p>
        </p:txBody>
      </p:sp>
      <p:sp>
        <p:nvSpPr>
          <p:cNvPr id="177" name="Google Shape;177;p21"/>
          <p:cNvSpPr txBox="1"/>
          <p:nvPr>
            <p:ph idx="1" type="body"/>
          </p:nvPr>
        </p:nvSpPr>
        <p:spPr>
          <a:xfrm>
            <a:off x="311700" y="2392050"/>
            <a:ext cx="2808000" cy="2177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Char char="●"/>
            </a:pPr>
            <a:r>
              <a:rPr lang="en" sz="1700">
                <a:solidFill>
                  <a:schemeClr val="dk2"/>
                </a:solidFill>
              </a:rPr>
              <a:t>Remove 3 from the circle</a:t>
            </a:r>
            <a:endParaRPr sz="1700">
              <a:solidFill>
                <a:schemeClr val="dk2"/>
              </a:solidFill>
            </a:endParaRPr>
          </a:p>
          <a:p>
            <a:pPr indent="0" lvl="0" marL="0" rtl="0" algn="l">
              <a:spcBef>
                <a:spcPts val="1200"/>
              </a:spcBef>
              <a:spcAft>
                <a:spcPts val="1200"/>
              </a:spcAft>
              <a:buNone/>
            </a:pPr>
            <a:r>
              <a:t/>
            </a:r>
            <a:endParaRPr sz="1700">
              <a:solidFill>
                <a:schemeClr val="dk2"/>
              </a:solidFill>
            </a:endParaRPr>
          </a:p>
        </p:txBody>
      </p:sp>
      <p:sp>
        <p:nvSpPr>
          <p:cNvPr id="178" name="Google Shape;178;p21"/>
          <p:cNvSpPr/>
          <p:nvPr/>
        </p:nvSpPr>
        <p:spPr>
          <a:xfrm>
            <a:off x="5594625" y="917925"/>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79" name="Google Shape;179;p21"/>
          <p:cNvSpPr/>
          <p:nvPr/>
        </p:nvSpPr>
        <p:spPr>
          <a:xfrm>
            <a:off x="7196175" y="1664750"/>
            <a:ext cx="626100" cy="5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80" name="Google Shape;180;p21"/>
          <p:cNvSpPr/>
          <p:nvPr/>
        </p:nvSpPr>
        <p:spPr>
          <a:xfrm>
            <a:off x="3945900" y="16647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81" name="Google Shape;181;p21"/>
          <p:cNvSpPr/>
          <p:nvPr/>
        </p:nvSpPr>
        <p:spPr>
          <a:xfrm>
            <a:off x="5594625" y="4172775"/>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82" name="Google Shape;182;p21"/>
          <p:cNvSpPr/>
          <p:nvPr/>
        </p:nvSpPr>
        <p:spPr>
          <a:xfrm>
            <a:off x="3945900" y="3352150"/>
            <a:ext cx="626100" cy="578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183" name="Google Shape;183;p21"/>
          <p:cNvCxnSpPr/>
          <p:nvPr/>
        </p:nvCxnSpPr>
        <p:spPr>
          <a:xfrm>
            <a:off x="6296400" y="1314200"/>
            <a:ext cx="824100" cy="4359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1"/>
          <p:cNvCxnSpPr/>
          <p:nvPr/>
        </p:nvCxnSpPr>
        <p:spPr>
          <a:xfrm flipH="1">
            <a:off x="6266975" y="2312775"/>
            <a:ext cx="998700" cy="18465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1"/>
          <p:cNvCxnSpPr/>
          <p:nvPr/>
        </p:nvCxnSpPr>
        <p:spPr>
          <a:xfrm rot="10800000">
            <a:off x="4642325" y="3905650"/>
            <a:ext cx="753000" cy="4677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1"/>
          <p:cNvCxnSpPr/>
          <p:nvPr/>
        </p:nvCxnSpPr>
        <p:spPr>
          <a:xfrm rot="10800000">
            <a:off x="4249500" y="2319000"/>
            <a:ext cx="18900" cy="9573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1"/>
          <p:cNvCxnSpPr/>
          <p:nvPr/>
        </p:nvCxnSpPr>
        <p:spPr>
          <a:xfrm flipH="1" rot="10800000">
            <a:off x="4522360" y="1219030"/>
            <a:ext cx="994200" cy="49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