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62" r:id="rId4"/>
    <p:sldId id="263" r:id="rId5"/>
    <p:sldId id="265" r:id="rId6"/>
    <p:sldId id="267" r:id="rId7"/>
    <p:sldId id="269" r:id="rId8"/>
    <p:sldId id="268"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9/14/2024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1194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9/14/2024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31297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9/14/2024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55360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9/14/2024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8215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9/14/2024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26210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9/14/2024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76562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9/14/2024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70471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9/14/2024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87351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9/14/2024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92554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9/14/2024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63411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9/14/2024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32977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9/14/2024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08211838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www.blood.co.uk/why-give-blood/demand-for-different-blood-types/rare-blood-types/#:~:text=AB%20negative%20is%20the%20rarest,both%20rare%20and%20in%20demand" TargetMode="External"/><Relationship Id="rId2" Type="http://schemas.openxmlformats.org/officeDocument/2006/relationships/hyperlink" Target="https://www.redcrossblood.org/donate-blood/blood-types.html" TargetMode="External"/><Relationship Id="rId1" Type="http://schemas.openxmlformats.org/officeDocument/2006/relationships/slideLayout" Target="../slideLayouts/slideLayout4.xml"/><Relationship Id="rId6" Type="http://schemas.openxmlformats.org/officeDocument/2006/relationships/hyperlink" Target="https://www.kaggle.com/datasets/prasad22/healthcare-dataset" TargetMode="External"/><Relationship Id="rId5" Type="http://schemas.openxmlformats.org/officeDocument/2006/relationships/hyperlink" Target="https://www.verywellhealth.com/why-autoimmune-diseases-affect-more-women-5095040" TargetMode="External"/><Relationship Id="rId4" Type="http://schemas.openxmlformats.org/officeDocument/2006/relationships/hyperlink" Target="https://eige.europa.eu/publications-resources/toolkits-guides/gender-equality-index-2021-report/women-are-more-likely-have-health-limitations-over-their-lifetime?language_content_entity=en#:~:text=This%20is%20attributed%20to%20women,more%20socially%20acceptable%20for%20wome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7A93B028-F8F4-4F84-98D7-2779E4D8B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0C254636-BEEC-4E48-BF0C-D2C6BF583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83AF5681-1B96-4C35-AB17-AB7793A4EF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F1C65047-892E-46D5-9E82-93FB2E432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4AD2952C-9885-4337-B770-851BDEB88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2B07DD51-ACE9-4B98-AB77-D23DBEF484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0F483983-8B4E-40F0-BF70-192D840B7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F8853237-6306-4734-906A-E334FDEAA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848C5D2-21E8-4E56-B25E-809869A75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87F871CA-5A58-2D66-3C00-07BA69B716FA}"/>
              </a:ext>
            </a:extLst>
          </p:cNvPr>
          <p:cNvSpPr>
            <a:spLocks noGrp="1"/>
          </p:cNvSpPr>
          <p:nvPr>
            <p:ph type="ctrTitle"/>
          </p:nvPr>
        </p:nvSpPr>
        <p:spPr>
          <a:xfrm>
            <a:off x="1005653" y="744909"/>
            <a:ext cx="5797883" cy="3155419"/>
          </a:xfrm>
        </p:spPr>
        <p:txBody>
          <a:bodyPr anchor="b">
            <a:normAutofit/>
          </a:bodyPr>
          <a:lstStyle/>
          <a:p>
            <a:pPr algn="l"/>
            <a:r>
              <a:rPr lang="en-US" sz="5400" dirty="0"/>
              <a:t>Healthcare Analysis (Excel Version) </a:t>
            </a:r>
          </a:p>
        </p:txBody>
      </p:sp>
      <p:sp>
        <p:nvSpPr>
          <p:cNvPr id="3" name="Subtitle 2">
            <a:extLst>
              <a:ext uri="{FF2B5EF4-FFF2-40B4-BE49-F238E27FC236}">
                <a16:creationId xmlns:a16="http://schemas.microsoft.com/office/drawing/2014/main" id="{D53532A7-D7D8-B1CD-299D-056DAE888016}"/>
              </a:ext>
            </a:extLst>
          </p:cNvPr>
          <p:cNvSpPr>
            <a:spLocks noGrp="1"/>
          </p:cNvSpPr>
          <p:nvPr>
            <p:ph type="subTitle" idx="1"/>
          </p:nvPr>
        </p:nvSpPr>
        <p:spPr>
          <a:xfrm>
            <a:off x="1012785" y="4074784"/>
            <a:ext cx="5797882" cy="2054306"/>
          </a:xfrm>
        </p:spPr>
        <p:txBody>
          <a:bodyPr anchor="t">
            <a:normAutofit/>
          </a:bodyPr>
          <a:lstStyle/>
          <a:p>
            <a:pPr algn="l"/>
            <a:r>
              <a:rPr lang="en-US" sz="2200"/>
              <a:t>Natalie Ramdeo </a:t>
            </a:r>
          </a:p>
        </p:txBody>
      </p:sp>
      <p:pic>
        <p:nvPicPr>
          <p:cNvPr id="22" name="Picture 21" descr="A close-up of a network&#10;&#10;Description automatically generated">
            <a:extLst>
              <a:ext uri="{FF2B5EF4-FFF2-40B4-BE49-F238E27FC236}">
                <a16:creationId xmlns:a16="http://schemas.microsoft.com/office/drawing/2014/main" id="{F4C6AB0B-F1F5-3F72-BB11-BF67CA524830}"/>
              </a:ext>
            </a:extLst>
          </p:cNvPr>
          <p:cNvPicPr>
            <a:picLocks noChangeAspect="1"/>
          </p:cNvPicPr>
          <p:nvPr/>
        </p:nvPicPr>
        <p:blipFill>
          <a:blip r:embed="rId2"/>
          <a:srcRect l="32073" r="9561" b="-1"/>
          <a:stretch/>
        </p:blipFill>
        <p:spPr>
          <a:xfrm>
            <a:off x="7188594" y="10"/>
            <a:ext cx="5003406" cy="6857990"/>
          </a:xfrm>
          <a:prstGeom prst="rect">
            <a:avLst/>
          </a:prstGeom>
        </p:spPr>
      </p:pic>
      <p:grpSp>
        <p:nvGrpSpPr>
          <p:cNvPr id="23"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29158" y="3369564"/>
            <a:ext cx="118872" cy="118872"/>
            <a:chOff x="1175347" y="3733800"/>
            <a:chExt cx="118872" cy="118872"/>
          </a:xfrm>
        </p:grpSpPr>
        <p:cxnSp>
          <p:nvCxnSpPr>
            <p:cNvPr id="24" name="Straight Connector 23">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7" name="Bottom Right">
            <a:extLst>
              <a:ext uri="{FF2B5EF4-FFF2-40B4-BE49-F238E27FC236}">
                <a16:creationId xmlns:a16="http://schemas.microsoft.com/office/drawing/2014/main" id="{F7513226-C6E6-4885-A42A-D6411FF01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8" name="Graphic 157">
              <a:extLst>
                <a:ext uri="{FF2B5EF4-FFF2-40B4-BE49-F238E27FC236}">
                  <a16:creationId xmlns:a16="http://schemas.microsoft.com/office/drawing/2014/main" id="{9BC07C6F-FF27-4C7D-BF5D-4B4B8880B8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0" name="Freeform: Shape 29">
                <a:extLst>
                  <a:ext uri="{FF2B5EF4-FFF2-40B4-BE49-F238E27FC236}">
                    <a16:creationId xmlns:a16="http://schemas.microsoft.com/office/drawing/2014/main" id="{3B062B0F-BCEB-436F-AB59-970CC5EEE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A2CDB5C4-8E76-40DC-A3EA-AF3D5066EA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5188252B-68F7-4FD1-98ED-39451A98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43015DC-C4C8-408D-91FE-CB5223319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9E420DB7-0D88-4E37-B948-6FB4A8AD8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08BA96C9-4B69-43D0-A129-4C2DF6571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9C0CB4-8BF5-4813-A26B-7B3C36368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9" name="Freeform: Shape 28">
              <a:extLst>
                <a:ext uri="{FF2B5EF4-FFF2-40B4-BE49-F238E27FC236}">
                  <a16:creationId xmlns:a16="http://schemas.microsoft.com/office/drawing/2014/main" id="{A1A6261E-C71C-43D5-8164-2B8BB8DFA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23803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7FE2-2BAE-6B5C-288C-270AE3798AE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A4655FD-FA97-754E-1834-75D4551A437B}"/>
              </a:ext>
            </a:extLst>
          </p:cNvPr>
          <p:cNvSpPr>
            <a:spLocks noGrp="1"/>
          </p:cNvSpPr>
          <p:nvPr>
            <p:ph idx="1"/>
          </p:nvPr>
        </p:nvSpPr>
        <p:spPr/>
        <p:txBody>
          <a:bodyPr/>
          <a:lstStyle/>
          <a:p>
            <a:r>
              <a:rPr lang="en-US" dirty="0"/>
              <a:t>This presentation will go over the results of the Healthcare dataset. Specifically, comparing males and females through various things like medical condition and blood type. </a:t>
            </a:r>
          </a:p>
          <a:p>
            <a:pPr marL="0" indent="0">
              <a:buNone/>
            </a:pPr>
            <a:endParaRPr lang="en-US" dirty="0"/>
          </a:p>
        </p:txBody>
      </p:sp>
    </p:spTree>
    <p:extLst>
      <p:ext uri="{BB962C8B-B14F-4D97-AF65-F5344CB8AC3E}">
        <p14:creationId xmlns:p14="http://schemas.microsoft.com/office/powerpoint/2010/main" val="2526271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ACB3-3331-43F9-CC05-83154A3B492B}"/>
              </a:ext>
            </a:extLst>
          </p:cNvPr>
          <p:cNvSpPr>
            <a:spLocks noGrp="1"/>
          </p:cNvSpPr>
          <p:nvPr>
            <p:ph type="title"/>
          </p:nvPr>
        </p:nvSpPr>
        <p:spPr/>
        <p:txBody>
          <a:bodyPr/>
          <a:lstStyle/>
          <a:p>
            <a:r>
              <a:rPr lang="en-US" dirty="0"/>
              <a:t>Purpose of this Analysis</a:t>
            </a:r>
          </a:p>
        </p:txBody>
      </p:sp>
      <p:sp>
        <p:nvSpPr>
          <p:cNvPr id="3" name="Content Placeholder 2">
            <a:extLst>
              <a:ext uri="{FF2B5EF4-FFF2-40B4-BE49-F238E27FC236}">
                <a16:creationId xmlns:a16="http://schemas.microsoft.com/office/drawing/2014/main" id="{33DA55EA-1F59-130E-F7A0-C4F8E9215AA1}"/>
              </a:ext>
            </a:extLst>
          </p:cNvPr>
          <p:cNvSpPr>
            <a:spLocks noGrp="1"/>
          </p:cNvSpPr>
          <p:nvPr>
            <p:ph idx="1"/>
          </p:nvPr>
        </p:nvSpPr>
        <p:spPr/>
        <p:txBody>
          <a:bodyPr/>
          <a:lstStyle/>
          <a:p>
            <a:r>
              <a:rPr lang="en-US" dirty="0"/>
              <a:t>The purpose of this analysis is to have a condensed version where it focuses on specific areas of the dataset. </a:t>
            </a:r>
          </a:p>
          <a:p>
            <a:r>
              <a:rPr lang="en-US" dirty="0"/>
              <a:t>During my first analysis using Python, I covered all parts of the dataset, so the Excel version will be a simplified version. </a:t>
            </a:r>
          </a:p>
        </p:txBody>
      </p:sp>
    </p:spTree>
    <p:extLst>
      <p:ext uri="{BB962C8B-B14F-4D97-AF65-F5344CB8AC3E}">
        <p14:creationId xmlns:p14="http://schemas.microsoft.com/office/powerpoint/2010/main" val="2984034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2E3BF-3192-9B71-9661-7AA6B37BC019}"/>
              </a:ext>
            </a:extLst>
          </p:cNvPr>
          <p:cNvSpPr>
            <a:spLocks noGrp="1"/>
          </p:cNvSpPr>
          <p:nvPr>
            <p:ph type="title"/>
          </p:nvPr>
        </p:nvSpPr>
        <p:spPr/>
        <p:txBody>
          <a:bodyPr/>
          <a:lstStyle/>
          <a:p>
            <a:r>
              <a:rPr lang="en-US" dirty="0"/>
              <a:t>What will be analyzed? </a:t>
            </a:r>
          </a:p>
        </p:txBody>
      </p:sp>
      <p:sp>
        <p:nvSpPr>
          <p:cNvPr id="3" name="Content Placeholder 2">
            <a:extLst>
              <a:ext uri="{FF2B5EF4-FFF2-40B4-BE49-F238E27FC236}">
                <a16:creationId xmlns:a16="http://schemas.microsoft.com/office/drawing/2014/main" id="{85D0AAB5-A687-9DF1-D02F-3F1A10C27611}"/>
              </a:ext>
            </a:extLst>
          </p:cNvPr>
          <p:cNvSpPr>
            <a:spLocks noGrp="1"/>
          </p:cNvSpPr>
          <p:nvPr>
            <p:ph idx="1"/>
          </p:nvPr>
        </p:nvSpPr>
        <p:spPr/>
        <p:txBody>
          <a:bodyPr/>
          <a:lstStyle/>
          <a:p>
            <a:r>
              <a:rPr lang="en-US" dirty="0"/>
              <a:t>We will compare genders to various circumstances like Medical Conditions, Blood Type, Test Results, and Insurance Provider. </a:t>
            </a:r>
          </a:p>
          <a:p>
            <a:r>
              <a:rPr lang="en-US" dirty="0"/>
              <a:t>We will see what type of medical conditions males and females have along with their blood types. We will also see what their test results were and what Insurance Provider they have. </a:t>
            </a:r>
          </a:p>
        </p:txBody>
      </p:sp>
    </p:spTree>
    <p:extLst>
      <p:ext uri="{BB962C8B-B14F-4D97-AF65-F5344CB8AC3E}">
        <p14:creationId xmlns:p14="http://schemas.microsoft.com/office/powerpoint/2010/main" val="259757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43C5-9E0F-64B6-38BA-3429BC36879E}"/>
              </a:ext>
            </a:extLst>
          </p:cNvPr>
          <p:cNvSpPr>
            <a:spLocks noGrp="1"/>
          </p:cNvSpPr>
          <p:nvPr>
            <p:ph type="title"/>
          </p:nvPr>
        </p:nvSpPr>
        <p:spPr/>
        <p:txBody>
          <a:bodyPr/>
          <a:lstStyle/>
          <a:p>
            <a:r>
              <a:rPr lang="en-US"/>
              <a:t>Medical Condition by Gender</a:t>
            </a:r>
            <a:endParaRPr lang="en-US" dirty="0"/>
          </a:p>
        </p:txBody>
      </p:sp>
      <p:pic>
        <p:nvPicPr>
          <p:cNvPr id="12" name="Picture Placeholder 11" descr="A screenshot of a computer&#10;&#10;Description automatically generated">
            <a:extLst>
              <a:ext uri="{FF2B5EF4-FFF2-40B4-BE49-F238E27FC236}">
                <a16:creationId xmlns:a16="http://schemas.microsoft.com/office/drawing/2014/main" id="{E2E59E54-43BE-E82B-0FB8-B45DEAC5EB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4983" y="68088"/>
            <a:ext cx="6154309" cy="2946609"/>
          </a:xfrm>
        </p:spPr>
      </p:pic>
      <p:sp>
        <p:nvSpPr>
          <p:cNvPr id="15" name="Text Placeholder 14">
            <a:extLst>
              <a:ext uri="{FF2B5EF4-FFF2-40B4-BE49-F238E27FC236}">
                <a16:creationId xmlns:a16="http://schemas.microsoft.com/office/drawing/2014/main" id="{E24F0C50-3678-3031-0B15-9AFD43CE2EED}"/>
              </a:ext>
            </a:extLst>
          </p:cNvPr>
          <p:cNvSpPr>
            <a:spLocks noGrp="1"/>
          </p:cNvSpPr>
          <p:nvPr>
            <p:ph type="body" sz="half" idx="2"/>
          </p:nvPr>
        </p:nvSpPr>
        <p:spPr>
          <a:xfrm>
            <a:off x="111760" y="2057400"/>
            <a:ext cx="4660265" cy="3811588"/>
          </a:xfrm>
        </p:spPr>
        <p:txBody>
          <a:bodyPr>
            <a:normAutofit/>
          </a:bodyPr>
          <a:lstStyle/>
          <a:p>
            <a:pPr marL="285750" indent="-285750">
              <a:buFont typeface="Arial" panose="020B0604020202020204" pitchFamily="34" charset="0"/>
              <a:buChar char="•"/>
            </a:pPr>
            <a:r>
              <a:rPr lang="en-US" sz="1800" dirty="0"/>
              <a:t>According to the given data, Females are more likely to have Arthritis and Obesity. </a:t>
            </a:r>
          </a:p>
          <a:p>
            <a:pPr marL="285750" indent="-285750">
              <a:buFont typeface="Arial" panose="020B0604020202020204" pitchFamily="34" charset="0"/>
              <a:buChar char="•"/>
            </a:pPr>
            <a:r>
              <a:rPr lang="en-US" sz="1800" dirty="0"/>
              <a:t>Males are more likely to have Asthma, Cancer, and Hypertension. </a:t>
            </a:r>
          </a:p>
          <a:p>
            <a:pPr marL="285750" indent="-285750">
              <a:buFont typeface="Arial" panose="020B0604020202020204" pitchFamily="34" charset="0"/>
              <a:buChar char="•"/>
            </a:pPr>
            <a:r>
              <a:rPr lang="en-US" sz="1800" dirty="0"/>
              <a:t>While females are also more likely to have Diabetes than males, it’s so close that it’s not a drastic difference. So, in the case of Diabetes, both Males and Females are extremely likely to get Diabetes. </a:t>
            </a:r>
          </a:p>
        </p:txBody>
      </p:sp>
      <p:pic>
        <p:nvPicPr>
          <p:cNvPr id="14" name="Picture 13" descr="A graph of different colored bars&#10;&#10;Description automatically generated with medium confidence">
            <a:extLst>
              <a:ext uri="{FF2B5EF4-FFF2-40B4-BE49-F238E27FC236}">
                <a16:creationId xmlns:a16="http://schemas.microsoft.com/office/drawing/2014/main" id="{447AEEA3-E89F-4BBB-744F-4438C7E61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3040" y="3005631"/>
            <a:ext cx="6697810" cy="3583338"/>
          </a:xfrm>
          <a:prstGeom prst="rect">
            <a:avLst/>
          </a:prstGeom>
        </p:spPr>
      </p:pic>
    </p:spTree>
    <p:extLst>
      <p:ext uri="{BB962C8B-B14F-4D97-AF65-F5344CB8AC3E}">
        <p14:creationId xmlns:p14="http://schemas.microsoft.com/office/powerpoint/2010/main" val="3288541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31BA7-46EF-47E4-93AB-8F63FC400BB9}"/>
              </a:ext>
            </a:extLst>
          </p:cNvPr>
          <p:cNvSpPr>
            <a:spLocks noGrp="1"/>
          </p:cNvSpPr>
          <p:nvPr>
            <p:ph type="title"/>
          </p:nvPr>
        </p:nvSpPr>
        <p:spPr>
          <a:xfrm>
            <a:off x="457200" y="335280"/>
            <a:ext cx="3932237" cy="1600200"/>
          </a:xfrm>
        </p:spPr>
        <p:txBody>
          <a:bodyPr/>
          <a:lstStyle/>
          <a:p>
            <a:r>
              <a:rPr lang="en-US" dirty="0"/>
              <a:t>Blood Type by Gender</a:t>
            </a:r>
          </a:p>
        </p:txBody>
      </p:sp>
      <p:sp>
        <p:nvSpPr>
          <p:cNvPr id="4" name="Text Placeholder 3">
            <a:extLst>
              <a:ext uri="{FF2B5EF4-FFF2-40B4-BE49-F238E27FC236}">
                <a16:creationId xmlns:a16="http://schemas.microsoft.com/office/drawing/2014/main" id="{A86832F0-814E-7A78-498A-994CDE821FE3}"/>
              </a:ext>
            </a:extLst>
          </p:cNvPr>
          <p:cNvSpPr>
            <a:spLocks noGrp="1"/>
          </p:cNvSpPr>
          <p:nvPr>
            <p:ph type="body" sz="half" idx="2"/>
          </p:nvPr>
        </p:nvSpPr>
        <p:spPr>
          <a:xfrm>
            <a:off x="457200" y="2057400"/>
            <a:ext cx="4612640" cy="4800600"/>
          </a:xfrm>
        </p:spPr>
        <p:txBody>
          <a:bodyPr>
            <a:normAutofit/>
          </a:bodyPr>
          <a:lstStyle/>
          <a:p>
            <a:pPr marL="285750" indent="-285750">
              <a:buFont typeface="Arial" panose="020B0604020202020204" pitchFamily="34" charset="0"/>
              <a:buChar char="•"/>
            </a:pPr>
            <a:r>
              <a:rPr lang="en-US" sz="1800" dirty="0"/>
              <a:t>According to the given data, Males are more likely to have Blood Types of A+, O-, and O+. </a:t>
            </a:r>
          </a:p>
          <a:p>
            <a:pPr marL="285750" indent="-285750">
              <a:buFont typeface="Arial" panose="020B0604020202020204" pitchFamily="34" charset="0"/>
              <a:buChar char="•"/>
            </a:pPr>
            <a:r>
              <a:rPr lang="en-US" sz="1800" dirty="0"/>
              <a:t>Females are more likely to have A-, A+, AB-, AB+, B-, and B+. </a:t>
            </a:r>
          </a:p>
          <a:p>
            <a:pPr marL="285750" indent="-285750">
              <a:buFont typeface="Arial" panose="020B0604020202020204" pitchFamily="34" charset="0"/>
              <a:buChar char="•"/>
            </a:pPr>
            <a:r>
              <a:rPr lang="en-US" sz="1800" dirty="0"/>
              <a:t>AB negative is the rarest blood type, so according to the data, males would have a slightly higher chance to have AB negative blood than females. </a:t>
            </a:r>
          </a:p>
          <a:p>
            <a:pPr marL="285750" indent="-285750">
              <a:buFont typeface="Arial" panose="020B0604020202020204" pitchFamily="34" charset="0"/>
              <a:buChar char="•"/>
            </a:pPr>
            <a:r>
              <a:rPr lang="en-US" sz="1800" dirty="0"/>
              <a:t>Group O is the universal donor, and the group that’s more likely to have either O+ or O- are males. </a:t>
            </a:r>
          </a:p>
        </p:txBody>
      </p:sp>
      <p:pic>
        <p:nvPicPr>
          <p:cNvPr id="14" name="Content Placeholder 13" descr="A screenshot of a computer&#10;&#10;Description automatically generated">
            <a:extLst>
              <a:ext uri="{FF2B5EF4-FFF2-40B4-BE49-F238E27FC236}">
                <a16:creationId xmlns:a16="http://schemas.microsoft.com/office/drawing/2014/main" id="{9D4C62D9-2524-51AB-EAE7-715B7193AB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44640" y="0"/>
            <a:ext cx="5547360" cy="3461640"/>
          </a:xfrm>
        </p:spPr>
      </p:pic>
      <p:pic>
        <p:nvPicPr>
          <p:cNvPr id="16" name="Picture 15" descr="A graph of blue and orange bars&#10;&#10;Description automatically generated">
            <a:extLst>
              <a:ext uri="{FF2B5EF4-FFF2-40B4-BE49-F238E27FC236}">
                <a16:creationId xmlns:a16="http://schemas.microsoft.com/office/drawing/2014/main" id="{B90BFA43-61A6-D957-722A-665AC6A424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4640" y="3461640"/>
            <a:ext cx="5547360" cy="3553935"/>
          </a:xfrm>
          <a:prstGeom prst="rect">
            <a:avLst/>
          </a:prstGeom>
        </p:spPr>
      </p:pic>
    </p:spTree>
    <p:extLst>
      <p:ext uri="{BB962C8B-B14F-4D97-AF65-F5344CB8AC3E}">
        <p14:creationId xmlns:p14="http://schemas.microsoft.com/office/powerpoint/2010/main" val="2621451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31BA7-46EF-47E4-93AB-8F63FC400BB9}"/>
              </a:ext>
            </a:extLst>
          </p:cNvPr>
          <p:cNvSpPr>
            <a:spLocks noGrp="1"/>
          </p:cNvSpPr>
          <p:nvPr>
            <p:ph type="title"/>
          </p:nvPr>
        </p:nvSpPr>
        <p:spPr>
          <a:xfrm>
            <a:off x="402908" y="326572"/>
            <a:ext cx="3932237" cy="1600200"/>
          </a:xfrm>
        </p:spPr>
        <p:txBody>
          <a:bodyPr/>
          <a:lstStyle/>
          <a:p>
            <a:r>
              <a:rPr lang="en-US" dirty="0"/>
              <a:t>Test Results by Gender</a:t>
            </a:r>
          </a:p>
        </p:txBody>
      </p:sp>
      <p:pic>
        <p:nvPicPr>
          <p:cNvPr id="6" name="Content Placeholder 5" descr="A blue and white rectangular object with black text&#10;&#10;Description automatically generated">
            <a:extLst>
              <a:ext uri="{FF2B5EF4-FFF2-40B4-BE49-F238E27FC236}">
                <a16:creationId xmlns:a16="http://schemas.microsoft.com/office/drawing/2014/main" id="{F9DE4DD8-FCFD-7EC9-D336-3F8DC6ED13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4400" y="0"/>
            <a:ext cx="6096000" cy="1803400"/>
          </a:xfrm>
        </p:spPr>
      </p:pic>
      <p:sp>
        <p:nvSpPr>
          <p:cNvPr id="4" name="Text Placeholder 3">
            <a:extLst>
              <a:ext uri="{FF2B5EF4-FFF2-40B4-BE49-F238E27FC236}">
                <a16:creationId xmlns:a16="http://schemas.microsoft.com/office/drawing/2014/main" id="{A86832F0-814E-7A78-498A-994CDE821FE3}"/>
              </a:ext>
            </a:extLst>
          </p:cNvPr>
          <p:cNvSpPr>
            <a:spLocks noGrp="1"/>
          </p:cNvSpPr>
          <p:nvPr>
            <p:ph type="body" sz="half" idx="2"/>
          </p:nvPr>
        </p:nvSpPr>
        <p:spPr>
          <a:xfrm>
            <a:off x="402908" y="2032000"/>
            <a:ext cx="5154612" cy="4648200"/>
          </a:xfrm>
        </p:spPr>
        <p:txBody>
          <a:bodyPr>
            <a:normAutofit/>
          </a:bodyPr>
          <a:lstStyle/>
          <a:p>
            <a:pPr marL="285750" indent="-285750">
              <a:buFont typeface="Arial" panose="020B0604020202020204" pitchFamily="34" charset="0"/>
              <a:buChar char="•"/>
            </a:pPr>
            <a:r>
              <a:rPr lang="en-US" sz="1800" dirty="0"/>
              <a:t>According to the given chart and table, females are more likely to abnormal test results while males are likely to have normal test results. </a:t>
            </a:r>
          </a:p>
          <a:p>
            <a:pPr marL="285750" indent="-285750">
              <a:buFont typeface="Arial" panose="020B0604020202020204" pitchFamily="34" charset="0"/>
              <a:buChar char="•"/>
            </a:pPr>
            <a:r>
              <a:rPr lang="en-US" sz="1800" dirty="0"/>
              <a:t>There are many reasons why women could have abnormal test results. Some can include the following: </a:t>
            </a:r>
          </a:p>
          <a:p>
            <a:pPr marL="742950" lvl="1" indent="-285750">
              <a:buFont typeface="Arial" panose="020B0604020202020204" pitchFamily="34" charset="0"/>
              <a:buChar char="•"/>
            </a:pPr>
            <a:r>
              <a:rPr lang="en-US" sz="1800" dirty="0"/>
              <a:t>Women are more likely to report their symptoms than men </a:t>
            </a:r>
          </a:p>
          <a:p>
            <a:pPr marL="742950" lvl="1" indent="-285750">
              <a:buFont typeface="Arial" panose="020B0604020202020204" pitchFamily="34" charset="0"/>
              <a:buChar char="•"/>
            </a:pPr>
            <a:r>
              <a:rPr lang="en-US" sz="1800" dirty="0"/>
              <a:t>Genetics can play a factor as to why women have more abnormal test results. </a:t>
            </a:r>
          </a:p>
          <a:p>
            <a:pPr marL="742950" lvl="1" indent="-285750">
              <a:buFont typeface="Arial" panose="020B0604020202020204" pitchFamily="34" charset="0"/>
              <a:buChar char="•"/>
            </a:pPr>
            <a:r>
              <a:rPr lang="en-US" sz="1800" dirty="0"/>
              <a:t>Women to have more hormonal changes, which can be a factor for abnormal test results. </a:t>
            </a:r>
          </a:p>
        </p:txBody>
      </p:sp>
      <p:pic>
        <p:nvPicPr>
          <p:cNvPr id="8" name="Picture 7" descr="A graph of a person and person&#10;&#10;Description automatically generated">
            <a:extLst>
              <a:ext uri="{FF2B5EF4-FFF2-40B4-BE49-F238E27FC236}">
                <a16:creationId xmlns:a16="http://schemas.microsoft.com/office/drawing/2014/main" id="{FE233A68-E2E5-5281-0122-A113839BE7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400" y="1803400"/>
            <a:ext cx="6096000" cy="3931238"/>
          </a:xfrm>
          <a:prstGeom prst="rect">
            <a:avLst/>
          </a:prstGeom>
        </p:spPr>
      </p:pic>
    </p:spTree>
    <p:extLst>
      <p:ext uri="{BB962C8B-B14F-4D97-AF65-F5344CB8AC3E}">
        <p14:creationId xmlns:p14="http://schemas.microsoft.com/office/powerpoint/2010/main" val="2919367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31BA7-46EF-47E4-93AB-8F63FC400BB9}"/>
              </a:ext>
            </a:extLst>
          </p:cNvPr>
          <p:cNvSpPr>
            <a:spLocks noGrp="1"/>
          </p:cNvSpPr>
          <p:nvPr>
            <p:ph type="title"/>
          </p:nvPr>
        </p:nvSpPr>
        <p:spPr>
          <a:xfrm>
            <a:off x="217714" y="457200"/>
            <a:ext cx="3932237" cy="1600200"/>
          </a:xfrm>
        </p:spPr>
        <p:txBody>
          <a:bodyPr/>
          <a:lstStyle/>
          <a:p>
            <a:r>
              <a:rPr lang="en-US" dirty="0"/>
              <a:t>Insurance Provider by Gender </a:t>
            </a:r>
          </a:p>
        </p:txBody>
      </p:sp>
      <p:sp>
        <p:nvSpPr>
          <p:cNvPr id="4" name="Text Placeholder 3">
            <a:extLst>
              <a:ext uri="{FF2B5EF4-FFF2-40B4-BE49-F238E27FC236}">
                <a16:creationId xmlns:a16="http://schemas.microsoft.com/office/drawing/2014/main" id="{A86832F0-814E-7A78-498A-994CDE821FE3}"/>
              </a:ext>
            </a:extLst>
          </p:cNvPr>
          <p:cNvSpPr>
            <a:spLocks noGrp="1"/>
          </p:cNvSpPr>
          <p:nvPr>
            <p:ph type="body" sz="half" idx="2"/>
          </p:nvPr>
        </p:nvSpPr>
        <p:spPr>
          <a:xfrm>
            <a:off x="217714" y="2057399"/>
            <a:ext cx="4735286" cy="3907971"/>
          </a:xfrm>
        </p:spPr>
        <p:txBody>
          <a:bodyPr>
            <a:normAutofit/>
          </a:bodyPr>
          <a:lstStyle/>
          <a:p>
            <a:pPr marL="285750" indent="-285750">
              <a:buFont typeface="Arial" panose="020B0604020202020204" pitchFamily="34" charset="0"/>
              <a:buChar char="•"/>
            </a:pPr>
            <a:r>
              <a:rPr lang="en-US" sz="1800" dirty="0"/>
              <a:t>According to the given table and bar chart, Cigna is the most common insurance provider owned by both males and females. Following that was Medicare and UnitedHealthcare. </a:t>
            </a:r>
          </a:p>
          <a:p>
            <a:pPr marL="285750" indent="-285750">
              <a:buFont typeface="Arial" panose="020B0604020202020204" pitchFamily="34" charset="0"/>
              <a:buChar char="•"/>
            </a:pPr>
            <a:r>
              <a:rPr lang="en-US" sz="1800" dirty="0"/>
              <a:t>However, after that, we see that females are more likely to have Blue Cross as their insurance provider while males are more likely to have Aetna as their insurance provider. </a:t>
            </a:r>
          </a:p>
        </p:txBody>
      </p:sp>
      <p:pic>
        <p:nvPicPr>
          <p:cNvPr id="12" name="Content Placeholder 11" descr="A close-up of numbers&#10;&#10;Description automatically generated">
            <a:extLst>
              <a:ext uri="{FF2B5EF4-FFF2-40B4-BE49-F238E27FC236}">
                <a16:creationId xmlns:a16="http://schemas.microsoft.com/office/drawing/2014/main" id="{D0367E18-7547-A945-E937-24BBFAB914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5759" y="0"/>
            <a:ext cx="7156241" cy="1441035"/>
          </a:xfrm>
        </p:spPr>
      </p:pic>
      <p:pic>
        <p:nvPicPr>
          <p:cNvPr id="16" name="Picture 15" descr="A graph of different colored bars&#10;&#10;Description automatically generated">
            <a:extLst>
              <a:ext uri="{FF2B5EF4-FFF2-40B4-BE49-F238E27FC236}">
                <a16:creationId xmlns:a16="http://schemas.microsoft.com/office/drawing/2014/main" id="{BEB4999B-27AD-107D-716C-E8378E6034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5759" y="1441035"/>
            <a:ext cx="7156240" cy="4382822"/>
          </a:xfrm>
          <a:prstGeom prst="rect">
            <a:avLst/>
          </a:prstGeom>
        </p:spPr>
      </p:pic>
    </p:spTree>
    <p:extLst>
      <p:ext uri="{BB962C8B-B14F-4D97-AF65-F5344CB8AC3E}">
        <p14:creationId xmlns:p14="http://schemas.microsoft.com/office/powerpoint/2010/main" val="2734816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F49D3-4584-28D9-C18E-A59C5936EA79}"/>
              </a:ext>
            </a:extLst>
          </p:cNvPr>
          <p:cNvSpPr>
            <a:spLocks noGrp="1"/>
          </p:cNvSpPr>
          <p:nvPr>
            <p:ph type="title"/>
          </p:nvPr>
        </p:nvSpPr>
        <p:spPr/>
        <p:txBody>
          <a:bodyPr/>
          <a:lstStyle/>
          <a:p>
            <a:r>
              <a:rPr lang="en-US" dirty="0"/>
              <a:t>Links Used</a:t>
            </a:r>
          </a:p>
        </p:txBody>
      </p:sp>
      <p:sp>
        <p:nvSpPr>
          <p:cNvPr id="4" name="Content Placeholder 3">
            <a:extLst>
              <a:ext uri="{FF2B5EF4-FFF2-40B4-BE49-F238E27FC236}">
                <a16:creationId xmlns:a16="http://schemas.microsoft.com/office/drawing/2014/main" id="{F47D51C6-04F2-C984-54FD-283A4231F5FD}"/>
              </a:ext>
            </a:extLst>
          </p:cNvPr>
          <p:cNvSpPr>
            <a:spLocks noGrp="1"/>
          </p:cNvSpPr>
          <p:nvPr>
            <p:ph sz="half" idx="1"/>
          </p:nvPr>
        </p:nvSpPr>
        <p:spPr>
          <a:xfrm>
            <a:off x="838200" y="1825625"/>
            <a:ext cx="5181600" cy="2333420"/>
          </a:xfrm>
        </p:spPr>
        <p:txBody>
          <a:bodyPr>
            <a:normAutofit/>
          </a:bodyPr>
          <a:lstStyle/>
          <a:p>
            <a:r>
              <a:rPr lang="en-US" dirty="0"/>
              <a:t>Blood Type: </a:t>
            </a:r>
          </a:p>
          <a:p>
            <a:pPr lvl="1"/>
            <a:r>
              <a:rPr lang="en-US" dirty="0">
                <a:hlinkClick r:id="rId2"/>
              </a:rPr>
              <a:t>Blood Types and Transfusion</a:t>
            </a:r>
            <a:endParaRPr lang="en-US" dirty="0"/>
          </a:p>
          <a:p>
            <a:pPr lvl="1"/>
            <a:r>
              <a:rPr lang="en-US" dirty="0">
                <a:hlinkClick r:id="rId3"/>
              </a:rPr>
              <a:t>Rare blood types</a:t>
            </a:r>
            <a:r>
              <a:rPr lang="en-US" dirty="0"/>
              <a:t> </a:t>
            </a:r>
          </a:p>
        </p:txBody>
      </p:sp>
      <p:sp>
        <p:nvSpPr>
          <p:cNvPr id="5" name="Content Placeholder 4">
            <a:extLst>
              <a:ext uri="{FF2B5EF4-FFF2-40B4-BE49-F238E27FC236}">
                <a16:creationId xmlns:a16="http://schemas.microsoft.com/office/drawing/2014/main" id="{0E53CBB6-57BE-189F-0D9A-7F605C104FDE}"/>
              </a:ext>
            </a:extLst>
          </p:cNvPr>
          <p:cNvSpPr>
            <a:spLocks noGrp="1"/>
          </p:cNvSpPr>
          <p:nvPr>
            <p:ph sz="half" idx="2"/>
          </p:nvPr>
        </p:nvSpPr>
        <p:spPr>
          <a:xfrm>
            <a:off x="6172200" y="1825625"/>
            <a:ext cx="5181600" cy="2913523"/>
          </a:xfrm>
        </p:spPr>
        <p:txBody>
          <a:bodyPr>
            <a:normAutofit/>
          </a:bodyPr>
          <a:lstStyle/>
          <a:p>
            <a:r>
              <a:rPr lang="en-US" dirty="0"/>
              <a:t>Test Results: </a:t>
            </a:r>
          </a:p>
          <a:p>
            <a:pPr lvl="1"/>
            <a:r>
              <a:rPr lang="en-US" dirty="0"/>
              <a:t> </a:t>
            </a:r>
            <a:r>
              <a:rPr lang="en-US" dirty="0">
                <a:hlinkClick r:id="rId4"/>
              </a:rPr>
              <a:t>Gender Equality Index 2021: Health</a:t>
            </a:r>
            <a:r>
              <a:rPr lang="en-US" dirty="0"/>
              <a:t> </a:t>
            </a:r>
          </a:p>
          <a:p>
            <a:pPr lvl="1"/>
            <a:r>
              <a:rPr lang="en-US" dirty="0">
                <a:hlinkClick r:id="rId5"/>
              </a:rPr>
              <a:t>Why Autoimmune Diseases Affect More Women Than Men</a:t>
            </a:r>
            <a:r>
              <a:rPr lang="en-US" dirty="0"/>
              <a:t> </a:t>
            </a:r>
          </a:p>
          <a:p>
            <a:pPr lvl="1"/>
            <a:endParaRPr lang="en-US" dirty="0"/>
          </a:p>
        </p:txBody>
      </p:sp>
      <p:sp>
        <p:nvSpPr>
          <p:cNvPr id="6" name="Content Placeholder 3">
            <a:extLst>
              <a:ext uri="{FF2B5EF4-FFF2-40B4-BE49-F238E27FC236}">
                <a16:creationId xmlns:a16="http://schemas.microsoft.com/office/drawing/2014/main" id="{4E9013A0-720F-603D-41B6-E29FD65BB492}"/>
              </a:ext>
            </a:extLst>
          </p:cNvPr>
          <p:cNvSpPr txBox="1">
            <a:spLocks/>
          </p:cNvSpPr>
          <p:nvPr/>
        </p:nvSpPr>
        <p:spPr>
          <a:xfrm>
            <a:off x="489155" y="4293982"/>
            <a:ext cx="5181600" cy="233342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Dataset Used: </a:t>
            </a:r>
          </a:p>
          <a:p>
            <a:pPr lvl="1"/>
            <a:r>
              <a:rPr lang="en-US" dirty="0">
                <a:hlinkClick r:id="rId6"/>
              </a:rPr>
              <a:t>Healthcare Dataset </a:t>
            </a:r>
            <a:r>
              <a:rPr lang="en-US" dirty="0"/>
              <a:t> </a:t>
            </a:r>
          </a:p>
        </p:txBody>
      </p:sp>
    </p:spTree>
    <p:extLst>
      <p:ext uri="{BB962C8B-B14F-4D97-AF65-F5344CB8AC3E}">
        <p14:creationId xmlns:p14="http://schemas.microsoft.com/office/powerpoint/2010/main" val="507639391"/>
      </p:ext>
    </p:extLst>
  </p:cSld>
  <p:clrMapOvr>
    <a:masterClrMapping/>
  </p:clrMapOvr>
</p:sld>
</file>

<file path=ppt/theme/theme1.xml><?xml version="1.0" encoding="utf-8"?>
<a:theme xmlns:a="http://schemas.openxmlformats.org/drawingml/2006/main" name="ExploreVTI">
  <a:themeElements>
    <a:clrScheme name="AnalogousFromRegularSeedLeftStep">
      <a:dk1>
        <a:srgbClr val="000000"/>
      </a:dk1>
      <a:lt1>
        <a:srgbClr val="FFFFFF"/>
      </a:lt1>
      <a:dk2>
        <a:srgbClr val="1D311B"/>
      </a:dk2>
      <a:lt2>
        <a:srgbClr val="F3F1F0"/>
      </a:lt2>
      <a:accent1>
        <a:srgbClr val="47ACC3"/>
      </a:accent1>
      <a:accent2>
        <a:srgbClr val="36B396"/>
      </a:accent2>
      <a:accent3>
        <a:srgbClr val="42B76B"/>
      </a:accent3>
      <a:accent4>
        <a:srgbClr val="3FB637"/>
      </a:accent4>
      <a:accent5>
        <a:srgbClr val="75AF40"/>
      </a:accent5>
      <a:accent6>
        <a:srgbClr val="9DA933"/>
      </a:accent6>
      <a:hlink>
        <a:srgbClr val="C05942"/>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1741</TotalTime>
  <Words>510</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AvenirNext LT Pro Medium</vt:lpstr>
      <vt:lpstr>Posterama</vt:lpstr>
      <vt:lpstr>ExploreVTI</vt:lpstr>
      <vt:lpstr>Healthcare Analysis (Excel Version) </vt:lpstr>
      <vt:lpstr>Introduction</vt:lpstr>
      <vt:lpstr>Purpose of this Analysis</vt:lpstr>
      <vt:lpstr>What will be analyzed? </vt:lpstr>
      <vt:lpstr>Medical Condition by Gender</vt:lpstr>
      <vt:lpstr>Blood Type by Gender</vt:lpstr>
      <vt:lpstr>Test Results by Gender</vt:lpstr>
      <vt:lpstr>Insurance Provider by Gender </vt:lpstr>
      <vt:lpstr>Links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Natalie Ramdeo</dc:creator>
  <cp:lastModifiedBy>Natalie Ramdeo</cp:lastModifiedBy>
  <cp:revision>69</cp:revision>
  <dcterms:created xsi:type="dcterms:W3CDTF">2024-09-09T01:11:26Z</dcterms:created>
  <dcterms:modified xsi:type="dcterms:W3CDTF">2024-09-14T19:10:21Z</dcterms:modified>
</cp:coreProperties>
</file>