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Lato"/>
      <p:regular r:id="rId26"/>
      <p:bold r:id="rId27"/>
      <p:italic r:id="rId28"/>
      <p:boldItalic r:id="rId29"/>
    </p:embeddedFont>
    <p:embeddedFont>
      <p:font typeface="Lor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60f7a554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60f7a554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6e02d0e5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6e02d0e5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887ce4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887ce4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88a3661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88a3661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88a3661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88a3661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60f7a554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60f7a554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70cad6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70cad6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70cad68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70cad68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70cad68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70cad68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70cad68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70cad68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60f7a554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60f7a554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can be attributed to the Decision Tree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60f7a554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60f7a554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shows the trend of migrants into the US through the years. The Migrant status shows if the amount of Migrants that year was either above or below the average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70cad688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70cad68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Lora"/>
                <a:ea typeface="Lora"/>
                <a:cs typeface="Lora"/>
                <a:sym typeface="Lora"/>
              </a:rPr>
              <a:t>INFO 320 Final Presentation</a:t>
            </a:r>
            <a:endParaRPr>
              <a:latin typeface="Lora"/>
              <a:ea typeface="Lora"/>
              <a:cs typeface="Lora"/>
              <a:sym typeface="Lora"/>
            </a:endParaRPr>
          </a:p>
        </p:txBody>
      </p:sp>
      <p:sp>
        <p:nvSpPr>
          <p:cNvPr id="64" name="Google Shape;64;p13"/>
          <p:cNvSpPr txBox="1"/>
          <p:nvPr>
            <p:ph idx="1" type="subTitle"/>
          </p:nvPr>
        </p:nvSpPr>
        <p:spPr>
          <a:xfrm>
            <a:off x="281475" y="3933425"/>
            <a:ext cx="8520600" cy="602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1440">
                <a:solidFill>
                  <a:schemeClr val="dk1"/>
                </a:solidFill>
                <a:latin typeface="Lato"/>
                <a:ea typeface="Lato"/>
                <a:cs typeface="Lato"/>
                <a:sym typeface="Lato"/>
              </a:rPr>
              <a:t>Population Profits </a:t>
            </a:r>
            <a:endParaRPr b="1" sz="1440">
              <a:solidFill>
                <a:schemeClr val="dk1"/>
              </a:solidFill>
              <a:latin typeface="Lato"/>
              <a:ea typeface="Lato"/>
              <a:cs typeface="Lato"/>
              <a:sym typeface="Lato"/>
            </a:endParaRPr>
          </a:p>
          <a:p>
            <a:pPr indent="0" lvl="0" marL="0" rtl="0" algn="ctr">
              <a:lnSpc>
                <a:spcPct val="80000"/>
              </a:lnSpc>
              <a:spcBef>
                <a:spcPts val="0"/>
              </a:spcBef>
              <a:spcAft>
                <a:spcPts val="0"/>
              </a:spcAft>
              <a:buNone/>
            </a:pPr>
            <a:r>
              <a:rPr b="1" lang="en" sz="1440">
                <a:solidFill>
                  <a:schemeClr val="dk1"/>
                </a:solidFill>
                <a:latin typeface="Lato"/>
                <a:ea typeface="Lato"/>
                <a:cs typeface="Lato"/>
                <a:sym typeface="Lato"/>
              </a:rPr>
              <a:t>Matthew Gerloff, Michelle Chen, Natalie Ramdeo, Edward Reyes-Pinto</a:t>
            </a:r>
            <a:endParaRPr b="1" sz="1440">
              <a:solidFill>
                <a:schemeClr val="dk1"/>
              </a:solidFill>
              <a:latin typeface="Lato"/>
              <a:ea typeface="Lato"/>
              <a:cs typeface="Lato"/>
              <a:sym typeface="Lato"/>
            </a:endParaRPr>
          </a:p>
          <a:p>
            <a:pPr indent="0" lvl="0" marL="0" rtl="0" algn="ctr">
              <a:lnSpc>
                <a:spcPct val="80000"/>
              </a:lnSpc>
              <a:spcBef>
                <a:spcPts val="0"/>
              </a:spcBef>
              <a:spcAft>
                <a:spcPts val="0"/>
              </a:spcAft>
              <a:buNone/>
            </a:pPr>
            <a:r>
              <a:t/>
            </a:r>
            <a:endParaRPr b="1" sz="1440">
              <a:solidFill>
                <a:schemeClr val="dk1"/>
              </a:solidFill>
              <a:latin typeface="Lato"/>
              <a:ea typeface="Lato"/>
              <a:cs typeface="Lato"/>
              <a:sym typeface="Lato"/>
            </a:endParaRPr>
          </a:p>
          <a:p>
            <a:pPr indent="0" lvl="0" marL="0" rtl="0" algn="ctr">
              <a:lnSpc>
                <a:spcPct val="80000"/>
              </a:lnSpc>
              <a:spcBef>
                <a:spcPts val="0"/>
              </a:spcBef>
              <a:spcAft>
                <a:spcPts val="0"/>
              </a:spcAft>
              <a:buNone/>
            </a:pPr>
            <a:r>
              <a:t/>
            </a:r>
            <a:endParaRPr b="1" sz="1440">
              <a:solidFill>
                <a:schemeClr val="dk1"/>
              </a:solidFill>
              <a:latin typeface="Lato"/>
              <a:ea typeface="Lato"/>
              <a:cs typeface="Lato"/>
              <a:sym typeface="Lato"/>
            </a:endParaRPr>
          </a:p>
        </p:txBody>
      </p:sp>
      <p:sp>
        <p:nvSpPr>
          <p:cNvPr id="65" name="Google Shape;65;p13"/>
          <p:cNvSpPr txBox="1"/>
          <p:nvPr/>
        </p:nvSpPr>
        <p:spPr>
          <a:xfrm>
            <a:off x="281475" y="3533225"/>
            <a:ext cx="27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Date: July 10, 2023 </a:t>
            </a:r>
            <a:endParaRPr b="1">
              <a:solidFill>
                <a:schemeClr val="dk1"/>
              </a:solidFill>
            </a:endParaRPr>
          </a:p>
        </p:txBody>
      </p:sp>
      <p:pic>
        <p:nvPicPr>
          <p:cNvPr id="66" name="Google Shape;66;p13"/>
          <p:cNvPicPr preferRelativeResize="0"/>
          <p:nvPr/>
        </p:nvPicPr>
        <p:blipFill>
          <a:blip r:embed="rId3">
            <a:alphaModFix/>
          </a:blip>
          <a:stretch>
            <a:fillRect/>
          </a:stretch>
        </p:blipFill>
        <p:spPr>
          <a:xfrm>
            <a:off x="6813027" y="1884000"/>
            <a:ext cx="1375498" cy="1375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398550" y="610702"/>
            <a:ext cx="6470975" cy="3377951"/>
          </a:xfrm>
          <a:prstGeom prst="rect">
            <a:avLst/>
          </a:prstGeom>
          <a:noFill/>
          <a:ln>
            <a:noFill/>
          </a:ln>
        </p:spPr>
      </p:pic>
      <p:sp>
        <p:nvSpPr>
          <p:cNvPr id="125" name="Google Shape;125;p22"/>
          <p:cNvSpPr txBox="1"/>
          <p:nvPr/>
        </p:nvSpPr>
        <p:spPr>
          <a:xfrm>
            <a:off x="1033575" y="4153375"/>
            <a:ext cx="720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Personal Responsibility and Work Opportunity Reconciliation Act of 1996: imposed stricter eligibility requirements and created barriers for immigrants to access public assistance programs.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232375" y="907775"/>
            <a:ext cx="6409169" cy="3424600"/>
          </a:xfrm>
          <a:prstGeom prst="rect">
            <a:avLst/>
          </a:prstGeom>
          <a:noFill/>
          <a:ln>
            <a:noFill/>
          </a:ln>
        </p:spPr>
      </p:pic>
      <p:pic>
        <p:nvPicPr>
          <p:cNvPr id="132" name="Google Shape;132;p23"/>
          <p:cNvPicPr preferRelativeResize="0"/>
          <p:nvPr/>
        </p:nvPicPr>
        <p:blipFill>
          <a:blip r:embed="rId4">
            <a:alphaModFix/>
          </a:blip>
          <a:stretch>
            <a:fillRect/>
          </a:stretch>
        </p:blipFill>
        <p:spPr>
          <a:xfrm>
            <a:off x="7036700" y="2224075"/>
            <a:ext cx="1638300" cy="69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Insights &amp; Analysis</a:t>
            </a:r>
            <a:endParaRPr/>
          </a:p>
        </p:txBody>
      </p:sp>
      <p:sp>
        <p:nvSpPr>
          <p:cNvPr id="138" name="Google Shape;138;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High or Low Migration had no effect on the steady rise of Urban Population levels.</a:t>
            </a:r>
            <a:endParaRPr sz="1600"/>
          </a:p>
          <a:p>
            <a:pPr indent="-330200" lvl="0" marL="457200" rtl="0" algn="l">
              <a:spcBef>
                <a:spcPts val="0"/>
              </a:spcBef>
              <a:spcAft>
                <a:spcPts val="0"/>
              </a:spcAft>
              <a:buSzPts val="1600"/>
              <a:buChar char="●"/>
            </a:pPr>
            <a:r>
              <a:rPr lang="en" sz="1600"/>
              <a:t>Peaks and Valleys in Migration data are </a:t>
            </a:r>
            <a:r>
              <a:rPr lang="en" sz="1600"/>
              <a:t>seemingly created by the U.S. Government with laws and regulations.</a:t>
            </a:r>
            <a:endParaRPr sz="1600"/>
          </a:p>
          <a:p>
            <a:pPr indent="-330200" lvl="0" marL="457200" rtl="0" algn="l">
              <a:spcBef>
                <a:spcPts val="0"/>
              </a:spcBef>
              <a:spcAft>
                <a:spcPts val="0"/>
              </a:spcAft>
              <a:buSzPts val="1600"/>
              <a:buChar char="●"/>
            </a:pPr>
            <a:r>
              <a:rPr lang="en" sz="1600"/>
              <a:t>New policy may soon be required as Migrant numbers are once again nearing peak levels.</a:t>
            </a:r>
            <a:endParaRPr sz="1600"/>
          </a:p>
          <a:p>
            <a:pPr indent="-330200" lvl="0" marL="457200" rtl="0" algn="l">
              <a:spcBef>
                <a:spcPts val="0"/>
              </a:spcBef>
              <a:spcAft>
                <a:spcPts val="0"/>
              </a:spcAft>
              <a:buSzPts val="1600"/>
              <a:buChar char="●"/>
            </a:pPr>
            <a:r>
              <a:rPr lang="en" sz="1600"/>
              <a:t>This surge brings opportunities and challenges, affecting certain sectors the most:</a:t>
            </a:r>
            <a:endParaRPr sz="1600"/>
          </a:p>
          <a:p>
            <a:pPr indent="-330200" lvl="1" marL="914400" rtl="0" algn="l">
              <a:spcBef>
                <a:spcPts val="0"/>
              </a:spcBef>
              <a:spcAft>
                <a:spcPts val="0"/>
              </a:spcAft>
              <a:buSzPts val="1600"/>
              <a:buChar char="○"/>
            </a:pPr>
            <a:r>
              <a:rPr lang="en" sz="1600"/>
              <a:t>Workforce and Labor: Immigrants continue to fill gaps in markets that had been experiencing labor shortages.</a:t>
            </a:r>
            <a:endParaRPr sz="1600"/>
          </a:p>
          <a:p>
            <a:pPr indent="-330200" lvl="1" marL="914400" rtl="0" algn="l">
              <a:spcBef>
                <a:spcPts val="0"/>
              </a:spcBef>
              <a:spcAft>
                <a:spcPts val="0"/>
              </a:spcAft>
              <a:buSzPts val="1600"/>
              <a:buChar char="○"/>
            </a:pPr>
            <a:r>
              <a:rPr lang="en" sz="1600"/>
              <a:t>Innovation: Migrants tend to have a high drive to create businesses and advance industries, due to their diverse backgrounds, competitive nature, and new perspectives.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Insights &amp; Analysis</a:t>
            </a:r>
            <a:endParaRPr/>
          </a:p>
        </p:txBody>
      </p:sp>
      <p:sp>
        <p:nvSpPr>
          <p:cNvPr id="144" name="Google Shape;144;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Impact of High Migrant Numbers (Cont.)</a:t>
            </a:r>
            <a:endParaRPr sz="1700"/>
          </a:p>
          <a:p>
            <a:pPr indent="-311150" lvl="1" marL="914400" rtl="0" algn="l">
              <a:spcBef>
                <a:spcPts val="0"/>
              </a:spcBef>
              <a:spcAft>
                <a:spcPts val="0"/>
              </a:spcAft>
              <a:buSzPts val="1300"/>
              <a:buChar char="○"/>
            </a:pPr>
            <a:r>
              <a:rPr lang="en" sz="1300"/>
              <a:t>Spending &amp; Demand: High Migration leads to population growth, which boosts consumer spending and demand.These increased contributions support job creation and overall market </a:t>
            </a:r>
            <a:r>
              <a:rPr lang="en" sz="1300"/>
              <a:t>expansion.</a:t>
            </a:r>
            <a:endParaRPr sz="1300"/>
          </a:p>
          <a:p>
            <a:pPr indent="-311150" lvl="1" marL="914400" rtl="0" algn="l">
              <a:spcBef>
                <a:spcPts val="0"/>
              </a:spcBef>
              <a:spcAft>
                <a:spcPts val="0"/>
              </a:spcAft>
              <a:buSzPts val="1300"/>
              <a:buChar char="○"/>
            </a:pPr>
            <a:r>
              <a:rPr lang="en" sz="1300"/>
              <a:t>Diversity and Global Connections: The Cultural Diversity that immigrants bring strengthens the connection that other countries have to the United States. This increased collaboration can enhance the competitiveness of the US in a higher number of areas while attracting international investments.</a:t>
            </a:r>
            <a:endParaRPr sz="1300"/>
          </a:p>
        </p:txBody>
      </p:sp>
      <p:pic>
        <p:nvPicPr>
          <p:cNvPr id="145" name="Google Shape;145;p25"/>
          <p:cNvPicPr preferRelativeResize="0"/>
          <p:nvPr/>
        </p:nvPicPr>
        <p:blipFill>
          <a:blip r:embed="rId3">
            <a:alphaModFix/>
          </a:blip>
          <a:stretch>
            <a:fillRect/>
          </a:stretch>
        </p:blipFill>
        <p:spPr>
          <a:xfrm>
            <a:off x="3152075" y="3147250"/>
            <a:ext cx="2839850" cy="18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2414738" y="1357000"/>
            <a:ext cx="4314525" cy="28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Story</a:t>
            </a:r>
            <a:endParaRPr/>
          </a:p>
        </p:txBody>
      </p:sp>
      <p:sp>
        <p:nvSpPr>
          <p:cNvPr id="72" name="Google Shape;72;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latin typeface="Lato"/>
                <a:ea typeface="Lato"/>
                <a:cs typeface="Lato"/>
                <a:sym typeface="Lato"/>
              </a:rPr>
              <a:t>A central factor in many business related questions is an attempt to predict what the future will look like. No business is stable without a base of customers- and we can consider our population data as the ever changing list that businesses could use as the potential customer base in the United States.</a:t>
            </a:r>
            <a:endParaRPr sz="1350">
              <a:latin typeface="Lato"/>
              <a:ea typeface="Lato"/>
              <a:cs typeface="Lato"/>
              <a:sym typeface="Lato"/>
            </a:endParaRPr>
          </a:p>
          <a:p>
            <a:pPr indent="0" lvl="0" marL="0" rtl="0" algn="l">
              <a:spcBef>
                <a:spcPts val="1200"/>
              </a:spcBef>
              <a:spcAft>
                <a:spcPts val="0"/>
              </a:spcAft>
              <a:buNone/>
            </a:pPr>
            <a:r>
              <a:t/>
            </a:r>
            <a:endParaRPr sz="1350">
              <a:latin typeface="Lato"/>
              <a:ea typeface="Lato"/>
              <a:cs typeface="Lato"/>
              <a:sym typeface="Lato"/>
            </a:endParaRPr>
          </a:p>
          <a:p>
            <a:pPr indent="0" lvl="0" marL="0" rtl="0" algn="l">
              <a:spcBef>
                <a:spcPts val="1200"/>
              </a:spcBef>
              <a:spcAft>
                <a:spcPts val="0"/>
              </a:spcAft>
              <a:buNone/>
            </a:pPr>
            <a:r>
              <a:rPr lang="en" sz="1350">
                <a:latin typeface="Lato"/>
                <a:ea typeface="Lato"/>
                <a:cs typeface="Lato"/>
                <a:sym typeface="Lato"/>
              </a:rPr>
              <a:t>Our focus has narrowed toward analysis of Migration levels in the United States, what factors cause change in Migration levels,  and how our other population statistics are impacted by Migration. The purpose of our analysis is not to solve any glaring issue, but to look for opportunity in what we can determine in future migration levels. We also want to understand why past migration was high when it was high, and low when it was low .</a:t>
            </a:r>
            <a:endParaRPr sz="1350">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pic>
        <p:nvPicPr>
          <p:cNvPr id="78" name="Google Shape;78;p15"/>
          <p:cNvPicPr preferRelativeResize="0"/>
          <p:nvPr/>
        </p:nvPicPr>
        <p:blipFill rotWithShape="1">
          <a:blip r:embed="rId3">
            <a:alphaModFix/>
          </a:blip>
          <a:srcRect b="0" l="0" r="0" t="5598"/>
          <a:stretch/>
        </p:blipFill>
        <p:spPr>
          <a:xfrm>
            <a:off x="486725" y="1465900"/>
            <a:ext cx="7858599" cy="329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Setting up the Model</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target the Migrants column, additional columns were created:</a:t>
            </a:r>
            <a:endParaRPr/>
          </a:p>
          <a:p>
            <a:pPr indent="-317500" lvl="1" marL="914400" rtl="0" algn="l">
              <a:spcBef>
                <a:spcPts val="0"/>
              </a:spcBef>
              <a:spcAft>
                <a:spcPts val="0"/>
              </a:spcAft>
              <a:buSzPts val="1400"/>
              <a:buChar char="○"/>
            </a:pPr>
            <a:r>
              <a:rPr lang="en"/>
              <a:t>Migrant % Population</a:t>
            </a:r>
            <a:endParaRPr/>
          </a:p>
          <a:p>
            <a:pPr indent="-317500" lvl="2" marL="1371600" rtl="0" algn="l">
              <a:spcBef>
                <a:spcPts val="0"/>
              </a:spcBef>
              <a:spcAft>
                <a:spcPts val="0"/>
              </a:spcAft>
              <a:buSzPts val="1400"/>
              <a:buChar char="■"/>
            </a:pPr>
            <a:r>
              <a:rPr lang="en"/>
              <a:t>More relevant than total Migrants, scales with country population.</a:t>
            </a:r>
            <a:endParaRPr/>
          </a:p>
          <a:p>
            <a:pPr indent="-317500" lvl="1" marL="914400" rtl="0" algn="l">
              <a:spcBef>
                <a:spcPts val="0"/>
              </a:spcBef>
              <a:spcAft>
                <a:spcPts val="0"/>
              </a:spcAft>
              <a:buSzPts val="1400"/>
              <a:buChar char="○"/>
            </a:pPr>
            <a:r>
              <a:rPr lang="en"/>
              <a:t>Migrant Status</a:t>
            </a:r>
            <a:endParaRPr/>
          </a:p>
          <a:p>
            <a:pPr indent="-317500" lvl="2" marL="1371600" rtl="0" algn="l">
              <a:spcBef>
                <a:spcPts val="0"/>
              </a:spcBef>
              <a:spcAft>
                <a:spcPts val="0"/>
              </a:spcAft>
              <a:buSzPts val="1400"/>
              <a:buChar char="■"/>
            </a:pPr>
            <a:r>
              <a:rPr lang="en"/>
              <a:t>Average of % Migrants was 0.291%</a:t>
            </a:r>
            <a:endParaRPr/>
          </a:p>
          <a:p>
            <a:pPr indent="-317500" lvl="2" marL="1371600" rtl="0" algn="l">
              <a:spcBef>
                <a:spcPts val="0"/>
              </a:spcBef>
              <a:spcAft>
                <a:spcPts val="0"/>
              </a:spcAft>
              <a:buSzPts val="1400"/>
              <a:buChar char="■"/>
            </a:pPr>
            <a:r>
              <a:rPr lang="en"/>
              <a:t>If over the average, row was labeled “High Migrant”</a:t>
            </a:r>
            <a:endParaRPr/>
          </a:p>
          <a:p>
            <a:pPr indent="-317500" lvl="2" marL="1371600" rtl="0" algn="l">
              <a:spcBef>
                <a:spcPts val="0"/>
              </a:spcBef>
              <a:spcAft>
                <a:spcPts val="0"/>
              </a:spcAft>
              <a:buSzPts val="1400"/>
              <a:buChar char="■"/>
            </a:pPr>
            <a:r>
              <a:rPr lang="en"/>
              <a:t>If below, labeled “Low Migrant”</a:t>
            </a:r>
            <a:endParaRPr/>
          </a:p>
          <a:p>
            <a:pPr indent="-317500" lvl="1" marL="914400" rtl="0" algn="l">
              <a:spcBef>
                <a:spcPts val="0"/>
              </a:spcBef>
              <a:spcAft>
                <a:spcPts val="0"/>
              </a:spcAft>
              <a:buSzPts val="1400"/>
              <a:buChar char="○"/>
            </a:pPr>
            <a:r>
              <a:rPr lang="en"/>
              <a:t>Migrant Status Encoded</a:t>
            </a:r>
            <a:endParaRPr/>
          </a:p>
          <a:p>
            <a:pPr indent="-317500" lvl="2" marL="1371600" rtl="0" algn="l">
              <a:spcBef>
                <a:spcPts val="0"/>
              </a:spcBef>
              <a:spcAft>
                <a:spcPts val="0"/>
              </a:spcAft>
              <a:buSzPts val="1400"/>
              <a:buChar char="■"/>
            </a:pPr>
            <a:r>
              <a:rPr lang="en"/>
              <a:t>Translates “High Migrant” to 1 and “Low Migrant” to 0</a:t>
            </a:r>
            <a:endParaRPr/>
          </a:p>
          <a:p>
            <a:pPr indent="-317500" lvl="2" marL="1371600" rtl="0" algn="l">
              <a:spcBef>
                <a:spcPts val="0"/>
              </a:spcBef>
              <a:spcAft>
                <a:spcPts val="0"/>
              </a:spcAft>
              <a:buSzPts val="1400"/>
              <a:buChar char="■"/>
            </a:pPr>
            <a:r>
              <a:rPr lang="en"/>
              <a:t>Easier for Predictor to Interpret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Decision Tree Model</a:t>
            </a:r>
            <a:endParaRPr/>
          </a:p>
        </p:txBody>
      </p:sp>
      <p:pic>
        <p:nvPicPr>
          <p:cNvPr id="90" name="Google Shape;90;p17"/>
          <p:cNvPicPr preferRelativeResize="0"/>
          <p:nvPr/>
        </p:nvPicPr>
        <p:blipFill>
          <a:blip r:embed="rId3">
            <a:alphaModFix/>
          </a:blip>
          <a:stretch>
            <a:fillRect/>
          </a:stretch>
        </p:blipFill>
        <p:spPr>
          <a:xfrm>
            <a:off x="1026800" y="1524000"/>
            <a:ext cx="6581775" cy="209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and Scoring</a:t>
            </a:r>
            <a:endParaRPr/>
          </a:p>
        </p:txBody>
      </p:sp>
      <p:pic>
        <p:nvPicPr>
          <p:cNvPr id="96" name="Google Shape;96;p18"/>
          <p:cNvPicPr preferRelativeResize="0"/>
          <p:nvPr/>
        </p:nvPicPr>
        <p:blipFill>
          <a:blip r:embed="rId3">
            <a:alphaModFix/>
          </a:blip>
          <a:stretch>
            <a:fillRect/>
          </a:stretch>
        </p:blipFill>
        <p:spPr>
          <a:xfrm>
            <a:off x="387900" y="3193614"/>
            <a:ext cx="2257425" cy="619125"/>
          </a:xfrm>
          <a:prstGeom prst="rect">
            <a:avLst/>
          </a:prstGeom>
          <a:noFill/>
          <a:ln>
            <a:noFill/>
          </a:ln>
        </p:spPr>
      </p:pic>
      <p:pic>
        <p:nvPicPr>
          <p:cNvPr id="97" name="Google Shape;97;p18"/>
          <p:cNvPicPr preferRelativeResize="0"/>
          <p:nvPr/>
        </p:nvPicPr>
        <p:blipFill>
          <a:blip r:embed="rId4">
            <a:alphaModFix/>
          </a:blip>
          <a:stretch>
            <a:fillRect/>
          </a:stretch>
        </p:blipFill>
        <p:spPr>
          <a:xfrm>
            <a:off x="4855125" y="3160277"/>
            <a:ext cx="3648075" cy="685800"/>
          </a:xfrm>
          <a:prstGeom prst="rect">
            <a:avLst/>
          </a:prstGeom>
          <a:noFill/>
          <a:ln>
            <a:noFill/>
          </a:ln>
        </p:spPr>
      </p:pic>
      <p:pic>
        <p:nvPicPr>
          <p:cNvPr id="98" name="Google Shape;98;p18"/>
          <p:cNvPicPr preferRelativeResize="0"/>
          <p:nvPr/>
        </p:nvPicPr>
        <p:blipFill>
          <a:blip r:embed="rId5">
            <a:alphaModFix/>
          </a:blip>
          <a:stretch>
            <a:fillRect/>
          </a:stretch>
        </p:blipFill>
        <p:spPr>
          <a:xfrm>
            <a:off x="152400" y="1617050"/>
            <a:ext cx="8839199" cy="703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Questions → Analytical Questions</a:t>
            </a:r>
            <a:endParaRPr/>
          </a:p>
        </p:txBody>
      </p:sp>
      <p:sp>
        <p:nvSpPr>
          <p:cNvPr id="104" name="Google Shape;104;p19"/>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1200"/>
              </a:spcBef>
              <a:spcAft>
                <a:spcPts val="1200"/>
              </a:spcAft>
              <a:buNone/>
            </a:pPr>
            <a:r>
              <a:t/>
            </a:r>
            <a:endParaRPr/>
          </a:p>
        </p:txBody>
      </p:sp>
      <p:sp>
        <p:nvSpPr>
          <p:cNvPr id="105" name="Google Shape;105;p19"/>
          <p:cNvSpPr txBox="1"/>
          <p:nvPr>
            <p:ph idx="2" type="body"/>
          </p:nvPr>
        </p:nvSpPr>
        <p:spPr>
          <a:xfrm>
            <a:off x="387900" y="1794625"/>
            <a:ext cx="8368200" cy="3078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en"/>
              <a:t>Does the Migrant trend increase/ decrease at the same time as the Population of the U.S?</a:t>
            </a:r>
            <a:endParaRPr/>
          </a:p>
          <a:p>
            <a:pPr indent="-317500" lvl="0" marL="457200" rtl="0" algn="l">
              <a:lnSpc>
                <a:spcPct val="150000"/>
              </a:lnSpc>
              <a:spcBef>
                <a:spcPts val="0"/>
              </a:spcBef>
              <a:spcAft>
                <a:spcPts val="0"/>
              </a:spcAft>
              <a:buSzPts val="1400"/>
              <a:buAutoNum type="arabicPeriod"/>
            </a:pPr>
            <a:r>
              <a:rPr lang="en"/>
              <a:t>Can the impact of U.S. legislation be seen by analyzing the law history with migration data?</a:t>
            </a:r>
            <a:endParaRPr/>
          </a:p>
          <a:p>
            <a:pPr indent="-317500" lvl="0" marL="457200" rtl="0" algn="l">
              <a:lnSpc>
                <a:spcPct val="150000"/>
              </a:lnSpc>
              <a:spcBef>
                <a:spcPts val="0"/>
              </a:spcBef>
              <a:spcAft>
                <a:spcPts val="0"/>
              </a:spcAft>
              <a:buSzPts val="1400"/>
              <a:buAutoNum type="arabicPeriod"/>
            </a:pPr>
            <a:r>
              <a:rPr lang="en"/>
              <a:t>What consumer behavior and market expansion opportunities can be found from migrant data?</a:t>
            </a:r>
            <a:endParaRPr/>
          </a:p>
          <a:p>
            <a:pPr indent="-317500" lvl="0" marL="457200" rtl="0" algn="l">
              <a:lnSpc>
                <a:spcPct val="150000"/>
              </a:lnSpc>
              <a:spcBef>
                <a:spcPts val="0"/>
              </a:spcBef>
              <a:spcAft>
                <a:spcPts val="0"/>
              </a:spcAft>
              <a:buSzPts val="1400"/>
              <a:buAutoNum type="arabicPeriod"/>
            </a:pPr>
            <a:r>
              <a:rPr lang="en"/>
              <a:t>How could we further localize this analysis?</a:t>
            </a:r>
            <a:endParaRPr/>
          </a:p>
        </p:txBody>
      </p:sp>
      <p:pic>
        <p:nvPicPr>
          <p:cNvPr id="106" name="Google Shape;106;p19"/>
          <p:cNvPicPr preferRelativeResize="0"/>
          <p:nvPr/>
        </p:nvPicPr>
        <p:blipFill>
          <a:blip r:embed="rId3">
            <a:alphaModFix/>
          </a:blip>
          <a:stretch>
            <a:fillRect/>
          </a:stretch>
        </p:blipFill>
        <p:spPr>
          <a:xfrm>
            <a:off x="5802800" y="3099325"/>
            <a:ext cx="2365600" cy="17742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09125" y="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Visualizations</a:t>
            </a:r>
            <a:endParaRPr/>
          </a:p>
        </p:txBody>
      </p:sp>
      <p:pic>
        <p:nvPicPr>
          <p:cNvPr id="112" name="Google Shape;112;p20"/>
          <p:cNvPicPr preferRelativeResize="0"/>
          <p:nvPr/>
        </p:nvPicPr>
        <p:blipFill>
          <a:blip r:embed="rId3">
            <a:alphaModFix/>
          </a:blip>
          <a:stretch>
            <a:fillRect/>
          </a:stretch>
        </p:blipFill>
        <p:spPr>
          <a:xfrm>
            <a:off x="152400" y="838500"/>
            <a:ext cx="6487698" cy="4002598"/>
          </a:xfrm>
          <a:prstGeom prst="rect">
            <a:avLst/>
          </a:prstGeom>
          <a:noFill/>
          <a:ln>
            <a:noFill/>
          </a:ln>
        </p:spPr>
      </p:pic>
      <p:pic>
        <p:nvPicPr>
          <p:cNvPr id="113" name="Google Shape;113;p20"/>
          <p:cNvPicPr preferRelativeResize="0"/>
          <p:nvPr/>
        </p:nvPicPr>
        <p:blipFill>
          <a:blip r:embed="rId4">
            <a:alphaModFix/>
          </a:blip>
          <a:stretch>
            <a:fillRect/>
          </a:stretch>
        </p:blipFill>
        <p:spPr>
          <a:xfrm>
            <a:off x="6826273" y="2228850"/>
            <a:ext cx="1781175" cy="68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2203773" y="398248"/>
            <a:ext cx="4757200" cy="3114500"/>
          </a:xfrm>
          <a:prstGeom prst="rect">
            <a:avLst/>
          </a:prstGeom>
          <a:noFill/>
          <a:ln>
            <a:noFill/>
          </a:ln>
        </p:spPr>
      </p:pic>
      <p:sp>
        <p:nvSpPr>
          <p:cNvPr id="119" name="Google Shape;119;p21"/>
          <p:cNvSpPr txBox="1"/>
          <p:nvPr/>
        </p:nvSpPr>
        <p:spPr>
          <a:xfrm>
            <a:off x="865900" y="3821825"/>
            <a:ext cx="7406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374151"/>
                </a:solidFill>
                <a:highlight>
                  <a:srgbClr val="F7F7F8"/>
                </a:highlight>
                <a:latin typeface="Roboto"/>
                <a:ea typeface="Roboto"/>
                <a:cs typeface="Roboto"/>
                <a:sym typeface="Roboto"/>
              </a:rPr>
              <a:t>This act aimed to promote diversity by eliminating the national origins quota system and opened doors for immigrants from non-European countries, particularly Asia, Africa, and Latin America.</a:t>
            </a:r>
            <a:endParaRPr sz="1200">
              <a:solidFill>
                <a:srgbClr val="374151"/>
              </a:solidFill>
              <a:highlight>
                <a:srgbClr val="F7F7F8"/>
              </a:highlight>
              <a:latin typeface="Roboto"/>
              <a:ea typeface="Roboto"/>
              <a:cs typeface="Roboto"/>
              <a:sym typeface="Roboto"/>
            </a:endParaRPr>
          </a:p>
          <a:p>
            <a:pPr indent="0" lvl="0" marL="0" rtl="0" algn="ctr">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ctr">
              <a:spcBef>
                <a:spcPts val="0"/>
              </a:spcBef>
              <a:spcAft>
                <a:spcPts val="0"/>
              </a:spcAft>
              <a:buNone/>
            </a:pPr>
            <a:r>
              <a:rPr lang="en" sz="1200">
                <a:solidFill>
                  <a:srgbClr val="374151"/>
                </a:solidFill>
                <a:highlight>
                  <a:srgbClr val="F7F7F8"/>
                </a:highlight>
                <a:latin typeface="Roboto"/>
                <a:ea typeface="Roboto"/>
                <a:cs typeface="Roboto"/>
                <a:sym typeface="Roboto"/>
              </a:rPr>
              <a:t>Since 1965, the number of immigrants living in the U.S. has more than quadrupled.</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