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2" r:id="rId5"/>
    <p:sldId id="321" r:id="rId6"/>
    <p:sldId id="320" r:id="rId7"/>
    <p:sldId id="319" r:id="rId8"/>
    <p:sldId id="318" r:id="rId9"/>
    <p:sldId id="317" r:id="rId10"/>
    <p:sldId id="316" r:id="rId11"/>
    <p:sldId id="315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60" d="100"/>
          <a:sy n="60" d="100"/>
        </p:scale>
        <p:origin x="96" y="1008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5185821" cy="5253089"/>
          </a:xfrm>
        </p:spPr>
        <p:txBody>
          <a:bodyPr/>
          <a:lstStyle/>
          <a:p>
            <a:r>
              <a:rPr lang="en-US" dirty="0"/>
              <a:t>Does Business Structure effect a business’s life Cycle?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70886" y="2729848"/>
            <a:ext cx="4449712" cy="1421623"/>
          </a:xfrm>
        </p:spPr>
        <p:txBody>
          <a:bodyPr/>
          <a:lstStyle/>
          <a:p>
            <a:r>
              <a:rPr lang="en-US" dirty="0"/>
              <a:t>Natalie Toler</a:t>
            </a:r>
          </a:p>
          <a:p>
            <a:r>
              <a:rPr lang="en-US" dirty="0"/>
              <a:t>MSDA Student</a:t>
            </a:r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2" descr="Sheet 2">
            <a:extLst>
              <a:ext uri="{FF2B5EF4-FFF2-40B4-BE49-F238E27FC236}">
                <a16:creationId xmlns:a16="http://schemas.microsoft.com/office/drawing/2014/main" id="{3D0AA67D-7B9E-ED44-40D7-457D9E59F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8" r="10685" b="5161"/>
          <a:stretch/>
        </p:blipFill>
        <p:spPr>
          <a:xfrm>
            <a:off x="904972" y="0"/>
            <a:ext cx="11287028" cy="624606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109" y="6160416"/>
            <a:ext cx="9711891" cy="697584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Entities registered in Colorado Since 2000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5FC678F-7411-E4BF-ABD2-2265081B245C}"/>
              </a:ext>
            </a:extLst>
          </p:cNvPr>
          <p:cNvSpPr txBox="1">
            <a:spLocks/>
          </p:cNvSpPr>
          <p:nvPr/>
        </p:nvSpPr>
        <p:spPr>
          <a:xfrm>
            <a:off x="0" y="6138153"/>
            <a:ext cx="904971" cy="5168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From The Colorado Information Marketplace</a:t>
            </a:r>
          </a:p>
        </p:txBody>
      </p:sp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115" y="5157982"/>
            <a:ext cx="4264736" cy="1438762"/>
          </a:xfrm>
        </p:spPr>
        <p:txBody>
          <a:bodyPr/>
          <a:lstStyle/>
          <a:p>
            <a:r>
              <a:rPr lang="en-US" dirty="0"/>
              <a:t>Business Structures</a:t>
            </a:r>
            <a:endParaRPr lang="en-ZA" dirty="0"/>
          </a:p>
        </p:txBody>
      </p:sp>
      <p:pic>
        <p:nvPicPr>
          <p:cNvPr id="4" name="slide2" descr="Sheet 1 (2)">
            <a:extLst>
              <a:ext uri="{FF2B5EF4-FFF2-40B4-BE49-F238E27FC236}">
                <a16:creationId xmlns:a16="http://schemas.microsoft.com/office/drawing/2014/main" id="{F7940163-C1AF-024A-6476-EB549AAAD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50" b="7421"/>
          <a:stretch/>
        </p:blipFill>
        <p:spPr>
          <a:xfrm>
            <a:off x="905512" y="0"/>
            <a:ext cx="11286488" cy="53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291" y="27046"/>
            <a:ext cx="9150675" cy="1427585"/>
          </a:xfrm>
        </p:spPr>
        <p:txBody>
          <a:bodyPr/>
          <a:lstStyle/>
          <a:p>
            <a:r>
              <a:rPr lang="en-US" dirty="0"/>
              <a:t>Chi-Square Test of Independence</a:t>
            </a:r>
            <a:endParaRPr lang="en-ZA" dirty="0"/>
          </a:p>
        </p:txBody>
      </p:sp>
      <p:pic>
        <p:nvPicPr>
          <p:cNvPr id="5" name="slide2" descr="Sheet 4">
            <a:extLst>
              <a:ext uri="{FF2B5EF4-FFF2-40B4-BE49-F238E27FC236}">
                <a16:creationId xmlns:a16="http://schemas.microsoft.com/office/drawing/2014/main" id="{187E9303-F549-EF87-EE4A-1543F1103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23" r="11103" b="21159"/>
          <a:stretch/>
        </p:blipFill>
        <p:spPr>
          <a:xfrm>
            <a:off x="944602" y="1714223"/>
            <a:ext cx="10302794" cy="8099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5184BC1-5119-F481-A87E-75D05CD5ED3C}"/>
              </a:ext>
            </a:extLst>
          </p:cNvPr>
          <p:cNvSpPr txBox="1">
            <a:spLocks/>
          </p:cNvSpPr>
          <p:nvPr/>
        </p:nvSpPr>
        <p:spPr>
          <a:xfrm>
            <a:off x="981291" y="1316328"/>
            <a:ext cx="2723443" cy="63778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Contingency Table</a:t>
            </a:r>
            <a:endParaRPr lang="en-ZA" sz="2400" dirty="0"/>
          </a:p>
        </p:txBody>
      </p:sp>
      <p:pic>
        <p:nvPicPr>
          <p:cNvPr id="4" name="slide2" descr="Sheet 5">
            <a:extLst>
              <a:ext uri="{FF2B5EF4-FFF2-40B4-BE49-F238E27FC236}">
                <a16:creationId xmlns:a16="http://schemas.microsoft.com/office/drawing/2014/main" id="{46FE376A-816E-FEDD-E68F-960F86703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4" r="11765" b="11504"/>
          <a:stretch/>
        </p:blipFill>
        <p:spPr>
          <a:xfrm>
            <a:off x="944602" y="3176823"/>
            <a:ext cx="10302795" cy="10601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BEB7ECA-F614-042E-D04A-77EAD6707FFF}"/>
              </a:ext>
            </a:extLst>
          </p:cNvPr>
          <p:cNvSpPr txBox="1">
            <a:spLocks/>
          </p:cNvSpPr>
          <p:nvPr/>
        </p:nvSpPr>
        <p:spPr>
          <a:xfrm>
            <a:off x="981291" y="2783744"/>
            <a:ext cx="3637843" cy="63778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Expected Survival Rates</a:t>
            </a:r>
            <a:endParaRPr lang="en-ZA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3F3582-4EAE-BACF-E0A6-23AEF6371478}"/>
              </a:ext>
            </a:extLst>
          </p:cNvPr>
          <p:cNvSpPr txBox="1">
            <a:spLocks/>
          </p:cNvSpPr>
          <p:nvPr/>
        </p:nvSpPr>
        <p:spPr>
          <a:xfrm>
            <a:off x="944602" y="4582285"/>
            <a:ext cx="3637843" cy="63778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Actual Survival Rates</a:t>
            </a:r>
            <a:endParaRPr lang="en-ZA" sz="2400" dirty="0"/>
          </a:p>
        </p:txBody>
      </p:sp>
      <p:pic>
        <p:nvPicPr>
          <p:cNvPr id="9" name="slide2" descr="Sheet 5 (2)">
            <a:extLst>
              <a:ext uri="{FF2B5EF4-FFF2-40B4-BE49-F238E27FC236}">
                <a16:creationId xmlns:a16="http://schemas.microsoft.com/office/drawing/2014/main" id="{3D057ACF-5619-2892-EAA1-D83EBA2AE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2" r="14191" b="10311"/>
          <a:stretch/>
        </p:blipFill>
        <p:spPr>
          <a:xfrm>
            <a:off x="944602" y="5023012"/>
            <a:ext cx="10461812" cy="108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1" y="1068169"/>
            <a:ext cx="10115939" cy="2681549"/>
          </a:xfrm>
        </p:spPr>
        <p:txBody>
          <a:bodyPr/>
          <a:lstStyle/>
          <a:p>
            <a:r>
              <a:rPr lang="en-US" dirty="0"/>
              <a:t>Findings</a:t>
            </a:r>
            <a:endParaRPr lang="en-ZA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 txBox="1">
            <a:spLocks/>
          </p:cNvSpPr>
          <p:nvPr/>
        </p:nvSpPr>
        <p:spPr>
          <a:xfrm>
            <a:off x="1191613" y="4362246"/>
            <a:ext cx="9808773" cy="1427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There is a significant difference in the survival rates among various businesses registered in Colorado.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1133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04B757B-BAFE-B520-26A0-958F2087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Actions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85D951B-D6C0-AB0A-0FFD-23670BE643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1774597"/>
            <a:ext cx="3068678" cy="4119463"/>
          </a:xfrm>
        </p:spPr>
        <p:txBody>
          <a:bodyPr>
            <a:normAutofit/>
          </a:bodyPr>
          <a:lstStyle/>
          <a:p>
            <a:r>
              <a:rPr lang="en-US" dirty="0"/>
              <a:t>Funding for further analysis:</a:t>
            </a:r>
          </a:p>
          <a:p>
            <a:pPr marL="457200" indent="-457200">
              <a:buAutoNum type="arabicPeriod"/>
            </a:pPr>
            <a:r>
              <a:rPr lang="en-US" dirty="0"/>
              <a:t>Study business success rates over time.</a:t>
            </a:r>
          </a:p>
          <a:p>
            <a:pPr marL="457200" indent="-457200">
              <a:buAutoNum type="arabicPeriod"/>
            </a:pPr>
            <a:r>
              <a:rPr lang="en-US" dirty="0"/>
              <a:t>Gathering further data that can help explain why businesses closed to add to the study.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B761A9E-836D-7ED7-9DDD-65F1FFF2779F}"/>
              </a:ext>
            </a:extLst>
          </p:cNvPr>
          <p:cNvSpPr txBox="1">
            <a:spLocks/>
          </p:cNvSpPr>
          <p:nvPr/>
        </p:nvSpPr>
        <p:spPr>
          <a:xfrm>
            <a:off x="6947193" y="1774596"/>
            <a:ext cx="3068678" cy="41194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Recommendations:</a:t>
            </a:r>
          </a:p>
          <a:p>
            <a:pPr marL="457200" indent="-457200">
              <a:buAutoNum type="arabicPeriod"/>
            </a:pPr>
            <a:r>
              <a:rPr lang="en-US" dirty="0"/>
              <a:t>Policymakers focus on creating support for business types with lower survival rates.</a:t>
            </a:r>
          </a:p>
          <a:p>
            <a:pPr marL="457200" indent="-457200">
              <a:buAutoNum type="arabicPeriod"/>
            </a:pPr>
            <a:r>
              <a:rPr lang="en-US" dirty="0"/>
              <a:t>Education to entrepreneurs about business structures</a:t>
            </a:r>
          </a:p>
        </p:txBody>
      </p:sp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Benefits</a:t>
            </a:r>
            <a:endParaRPr lang="en-ZA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CE9E18-F4C2-3B3A-348B-BE5512664C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91727" y="2057402"/>
            <a:ext cx="6085857" cy="2290009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Reducing the failure rate of businesses.</a:t>
            </a:r>
          </a:p>
          <a:p>
            <a:pPr marL="342900" indent="-342900">
              <a:buFontTx/>
              <a:buChar char="-"/>
            </a:pPr>
            <a:r>
              <a:rPr lang="en-US" dirty="0"/>
              <a:t>Broadening our understanding of the Business life cycle</a:t>
            </a:r>
          </a:p>
          <a:p>
            <a:pPr marL="342900" indent="-342900">
              <a:buFontTx/>
              <a:buChar char="-"/>
            </a:pPr>
            <a:r>
              <a:rPr lang="en-US" dirty="0"/>
              <a:t>Contributing to economic Growth and Stability.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4964671" cy="525308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{943475AD-4A9B-4CE0-8461-5DA1D7C60063}tf78544816_win32</Template>
  <TotalTime>460</TotalTime>
  <Words>135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Tisa Offc Serif Pro</vt:lpstr>
      <vt:lpstr>Univers Light</vt:lpstr>
      <vt:lpstr>Custom</vt:lpstr>
      <vt:lpstr>Does Business Structure effect a business’s life Cycle?</vt:lpstr>
      <vt:lpstr>Introduction</vt:lpstr>
      <vt:lpstr>Business Entities registered in Colorado Since 2000</vt:lpstr>
      <vt:lpstr>Business Structures</vt:lpstr>
      <vt:lpstr>Chi-Square Test of Independence</vt:lpstr>
      <vt:lpstr>Findings</vt:lpstr>
      <vt:lpstr>Proposed Actions</vt:lpstr>
      <vt:lpstr>Benefits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Natalie Toler</dc:creator>
  <cp:lastModifiedBy>Natalie Toler</cp:lastModifiedBy>
  <cp:revision>5</cp:revision>
  <dcterms:created xsi:type="dcterms:W3CDTF">2024-10-19T18:40:57Z</dcterms:created>
  <dcterms:modified xsi:type="dcterms:W3CDTF">2024-10-20T02:57:02Z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