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79"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embeddedFontLst>
    <p:embeddedFont>
      <p:font typeface="Nunito" pitchFamily="2" charset="0"/>
      <p:regular r:id="rId26"/>
      <p:bold r:id="rId27"/>
      <p:italic r:id="rId28"/>
      <p:boldItalic r:id="rId29"/>
    </p:embeddedFont>
    <p:embeddedFont>
      <p:font typeface="Trebuchet MS" panose="020B0603020202020204" pitchFamily="34" charset="0"/>
      <p:regular r:id="rId30"/>
      <p:bold r:id="rId31"/>
      <p:italic r:id="rId32"/>
      <p:boldItalic r:id="rId33"/>
    </p:embeddedFont>
    <p:embeddedFont>
      <p:font typeface="Wingdings 3" panose="05040102010807070707" pitchFamily="18" charset="2"/>
      <p:regular r:id="rId3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3D7DF9-FBAF-4984-B45F-243DDAB3EF68}" v="3" dt="2024-10-31T19:20:49.6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3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taliia Shevchenko" userId="c8da04318c1e589f" providerId="LiveId" clId="{3B3D7DF9-FBAF-4984-B45F-243DDAB3EF68}"/>
    <pc:docChg chg="custSel addSld delSld modSld modMainMaster">
      <pc:chgData name="Nataliia Shevchenko" userId="c8da04318c1e589f" providerId="LiveId" clId="{3B3D7DF9-FBAF-4984-B45F-243DDAB3EF68}" dt="2024-10-31T19:20:59.205" v="436" actId="2696"/>
      <pc:docMkLst>
        <pc:docMk/>
      </pc:docMkLst>
      <pc:sldChg chg="modSp modNotes">
        <pc:chgData name="Nataliia Shevchenko" userId="c8da04318c1e589f" providerId="LiveId" clId="{3B3D7DF9-FBAF-4984-B45F-243DDAB3EF68}" dt="2024-10-31T19:20:49.609" v="435"/>
        <pc:sldMkLst>
          <pc:docMk/>
          <pc:sldMk cId="0" sldId="256"/>
        </pc:sldMkLst>
        <pc:spChg chg="mod">
          <ac:chgData name="Nataliia Shevchenko" userId="c8da04318c1e589f" providerId="LiveId" clId="{3B3D7DF9-FBAF-4984-B45F-243DDAB3EF68}" dt="2024-10-31T19:20:49.609" v="435"/>
          <ac:spMkLst>
            <pc:docMk/>
            <pc:sldMk cId="0" sldId="256"/>
            <ac:spMk id="128" creationId="{00000000-0000-0000-0000-000000000000}"/>
          </ac:spMkLst>
        </pc:spChg>
      </pc:sldChg>
      <pc:sldChg chg="modSp modNotes">
        <pc:chgData name="Nataliia Shevchenko" userId="c8da04318c1e589f" providerId="LiveId" clId="{3B3D7DF9-FBAF-4984-B45F-243DDAB3EF68}" dt="2024-10-31T19:20:49.609" v="435"/>
        <pc:sldMkLst>
          <pc:docMk/>
          <pc:sldMk cId="0" sldId="257"/>
        </pc:sldMkLst>
        <pc:spChg chg="mod">
          <ac:chgData name="Nataliia Shevchenko" userId="c8da04318c1e589f" providerId="LiveId" clId="{3B3D7DF9-FBAF-4984-B45F-243DDAB3EF68}" dt="2024-10-31T19:20:49.609" v="435"/>
          <ac:spMkLst>
            <pc:docMk/>
            <pc:sldMk cId="0" sldId="257"/>
            <ac:spMk id="134" creationId="{00000000-0000-0000-0000-000000000000}"/>
          </ac:spMkLst>
        </pc:spChg>
        <pc:spChg chg="mod">
          <ac:chgData name="Nataliia Shevchenko" userId="c8da04318c1e589f" providerId="LiveId" clId="{3B3D7DF9-FBAF-4984-B45F-243DDAB3EF68}" dt="2024-10-31T19:20:49.609" v="435"/>
          <ac:spMkLst>
            <pc:docMk/>
            <pc:sldMk cId="0" sldId="257"/>
            <ac:spMk id="135" creationId="{00000000-0000-0000-0000-000000000000}"/>
          </ac:spMkLst>
        </pc:spChg>
      </pc:sldChg>
      <pc:sldChg chg="modSp modNotes">
        <pc:chgData name="Nataliia Shevchenko" userId="c8da04318c1e589f" providerId="LiveId" clId="{3B3D7DF9-FBAF-4984-B45F-243DDAB3EF68}" dt="2024-10-31T19:20:49.609" v="435"/>
        <pc:sldMkLst>
          <pc:docMk/>
          <pc:sldMk cId="0" sldId="258"/>
        </pc:sldMkLst>
        <pc:spChg chg="mod">
          <ac:chgData name="Nataliia Shevchenko" userId="c8da04318c1e589f" providerId="LiveId" clId="{3B3D7DF9-FBAF-4984-B45F-243DDAB3EF68}" dt="2024-10-31T19:20:49.609" v="435"/>
          <ac:spMkLst>
            <pc:docMk/>
            <pc:sldMk cId="0" sldId="258"/>
            <ac:spMk id="140" creationId="{00000000-0000-0000-0000-000000000000}"/>
          </ac:spMkLst>
        </pc:spChg>
      </pc:sldChg>
      <pc:sldChg chg="modSp modNotes">
        <pc:chgData name="Nataliia Shevchenko" userId="c8da04318c1e589f" providerId="LiveId" clId="{3B3D7DF9-FBAF-4984-B45F-243DDAB3EF68}" dt="2024-10-31T19:20:49.609" v="435"/>
        <pc:sldMkLst>
          <pc:docMk/>
          <pc:sldMk cId="0" sldId="259"/>
        </pc:sldMkLst>
        <pc:spChg chg="mod">
          <ac:chgData name="Nataliia Shevchenko" userId="c8da04318c1e589f" providerId="LiveId" clId="{3B3D7DF9-FBAF-4984-B45F-243DDAB3EF68}" dt="2024-10-31T19:20:49.609" v="435"/>
          <ac:spMkLst>
            <pc:docMk/>
            <pc:sldMk cId="0" sldId="259"/>
            <ac:spMk id="159" creationId="{00000000-0000-0000-0000-000000000000}"/>
          </ac:spMkLst>
        </pc:spChg>
      </pc:sldChg>
      <pc:sldChg chg="modSp modNotes">
        <pc:chgData name="Nataliia Shevchenko" userId="c8da04318c1e589f" providerId="LiveId" clId="{3B3D7DF9-FBAF-4984-B45F-243DDAB3EF68}" dt="2024-10-31T19:20:49.609" v="435"/>
        <pc:sldMkLst>
          <pc:docMk/>
          <pc:sldMk cId="0" sldId="260"/>
        </pc:sldMkLst>
        <pc:spChg chg="mod">
          <ac:chgData name="Nataliia Shevchenko" userId="c8da04318c1e589f" providerId="LiveId" clId="{3B3D7DF9-FBAF-4984-B45F-243DDAB3EF68}" dt="2024-10-31T19:20:49.609" v="435"/>
          <ac:spMkLst>
            <pc:docMk/>
            <pc:sldMk cId="0" sldId="260"/>
            <ac:spMk id="166" creationId="{00000000-0000-0000-0000-000000000000}"/>
          </ac:spMkLst>
        </pc:spChg>
      </pc:sldChg>
      <pc:sldChg chg="modSp modNotes">
        <pc:chgData name="Nataliia Shevchenko" userId="c8da04318c1e589f" providerId="LiveId" clId="{3B3D7DF9-FBAF-4984-B45F-243DDAB3EF68}" dt="2024-10-31T19:20:49.609" v="435"/>
        <pc:sldMkLst>
          <pc:docMk/>
          <pc:sldMk cId="0" sldId="261"/>
        </pc:sldMkLst>
        <pc:spChg chg="mod">
          <ac:chgData name="Nataliia Shevchenko" userId="c8da04318c1e589f" providerId="LiveId" clId="{3B3D7DF9-FBAF-4984-B45F-243DDAB3EF68}" dt="2024-10-31T19:20:49.609" v="435"/>
          <ac:spMkLst>
            <pc:docMk/>
            <pc:sldMk cId="0" sldId="261"/>
            <ac:spMk id="173" creationId="{00000000-0000-0000-0000-000000000000}"/>
          </ac:spMkLst>
        </pc:spChg>
      </pc:sldChg>
      <pc:sldChg chg="modSp modNotes">
        <pc:chgData name="Nataliia Shevchenko" userId="c8da04318c1e589f" providerId="LiveId" clId="{3B3D7DF9-FBAF-4984-B45F-243DDAB3EF68}" dt="2024-10-31T19:20:49.609" v="435"/>
        <pc:sldMkLst>
          <pc:docMk/>
          <pc:sldMk cId="0" sldId="262"/>
        </pc:sldMkLst>
        <pc:spChg chg="mod">
          <ac:chgData name="Nataliia Shevchenko" userId="c8da04318c1e589f" providerId="LiveId" clId="{3B3D7DF9-FBAF-4984-B45F-243DDAB3EF68}" dt="2024-10-31T19:20:49.609" v="435"/>
          <ac:spMkLst>
            <pc:docMk/>
            <pc:sldMk cId="0" sldId="262"/>
            <ac:spMk id="180" creationId="{00000000-0000-0000-0000-000000000000}"/>
          </ac:spMkLst>
        </pc:spChg>
      </pc:sldChg>
      <pc:sldChg chg="modSp modNotes">
        <pc:chgData name="Nataliia Shevchenko" userId="c8da04318c1e589f" providerId="LiveId" clId="{3B3D7DF9-FBAF-4984-B45F-243DDAB3EF68}" dt="2024-10-31T19:20:49.609" v="435"/>
        <pc:sldMkLst>
          <pc:docMk/>
          <pc:sldMk cId="0" sldId="263"/>
        </pc:sldMkLst>
        <pc:spChg chg="mod">
          <ac:chgData name="Nataliia Shevchenko" userId="c8da04318c1e589f" providerId="LiveId" clId="{3B3D7DF9-FBAF-4984-B45F-243DDAB3EF68}" dt="2024-10-31T19:20:49.609" v="435"/>
          <ac:spMkLst>
            <pc:docMk/>
            <pc:sldMk cId="0" sldId="263"/>
            <ac:spMk id="187" creationId="{00000000-0000-0000-0000-000000000000}"/>
          </ac:spMkLst>
        </pc:spChg>
      </pc:sldChg>
      <pc:sldChg chg="modSp modNotes">
        <pc:chgData name="Nataliia Shevchenko" userId="c8da04318c1e589f" providerId="LiveId" clId="{3B3D7DF9-FBAF-4984-B45F-243DDAB3EF68}" dt="2024-10-31T19:20:49.609" v="435"/>
        <pc:sldMkLst>
          <pc:docMk/>
          <pc:sldMk cId="0" sldId="264"/>
        </pc:sldMkLst>
        <pc:spChg chg="mod">
          <ac:chgData name="Nataliia Shevchenko" userId="c8da04318c1e589f" providerId="LiveId" clId="{3B3D7DF9-FBAF-4984-B45F-243DDAB3EF68}" dt="2024-10-31T19:20:49.609" v="435"/>
          <ac:spMkLst>
            <pc:docMk/>
            <pc:sldMk cId="0" sldId="264"/>
            <ac:spMk id="194" creationId="{00000000-0000-0000-0000-000000000000}"/>
          </ac:spMkLst>
        </pc:spChg>
      </pc:sldChg>
      <pc:sldChg chg="modSp del mod">
        <pc:chgData name="Nataliia Shevchenko" userId="c8da04318c1e589f" providerId="LiveId" clId="{3B3D7DF9-FBAF-4984-B45F-243DDAB3EF68}" dt="2024-10-31T19:20:59.205" v="436" actId="2696"/>
        <pc:sldMkLst>
          <pc:docMk/>
          <pc:sldMk cId="0" sldId="265"/>
        </pc:sldMkLst>
        <pc:spChg chg="mod">
          <ac:chgData name="Nataliia Shevchenko" userId="c8da04318c1e589f" providerId="LiveId" clId="{3B3D7DF9-FBAF-4984-B45F-243DDAB3EF68}" dt="2024-10-31T19:20:49.609" v="435"/>
          <ac:spMkLst>
            <pc:docMk/>
            <pc:sldMk cId="0" sldId="265"/>
            <ac:spMk id="200" creationId="{00000000-0000-0000-0000-000000000000}"/>
          </ac:spMkLst>
        </pc:spChg>
        <pc:spChg chg="mod">
          <ac:chgData name="Nataliia Shevchenko" userId="c8da04318c1e589f" providerId="LiveId" clId="{3B3D7DF9-FBAF-4984-B45F-243DDAB3EF68}" dt="2024-10-31T19:04:25.037" v="267" actId="20577"/>
          <ac:spMkLst>
            <pc:docMk/>
            <pc:sldMk cId="0" sldId="265"/>
            <ac:spMk id="201" creationId="{00000000-0000-0000-0000-000000000000}"/>
          </ac:spMkLst>
        </pc:spChg>
        <pc:spChg chg="mod">
          <ac:chgData name="Nataliia Shevchenko" userId="c8da04318c1e589f" providerId="LiveId" clId="{3B3D7DF9-FBAF-4984-B45F-243DDAB3EF68}" dt="2024-10-31T19:08:15.669" v="408" actId="20577"/>
          <ac:spMkLst>
            <pc:docMk/>
            <pc:sldMk cId="0" sldId="265"/>
            <ac:spMk id="202" creationId="{00000000-0000-0000-0000-000000000000}"/>
          </ac:spMkLst>
        </pc:spChg>
      </pc:sldChg>
      <pc:sldChg chg="modSp mod">
        <pc:chgData name="Nataliia Shevchenko" userId="c8da04318c1e589f" providerId="LiveId" clId="{3B3D7DF9-FBAF-4984-B45F-243DDAB3EF68}" dt="2024-10-31T19:20:49.609" v="435"/>
        <pc:sldMkLst>
          <pc:docMk/>
          <pc:sldMk cId="0" sldId="266"/>
        </pc:sldMkLst>
        <pc:spChg chg="mod">
          <ac:chgData name="Nataliia Shevchenko" userId="c8da04318c1e589f" providerId="LiveId" clId="{3B3D7DF9-FBAF-4984-B45F-243DDAB3EF68}" dt="2024-10-31T19:20:49.609" v="435"/>
          <ac:spMkLst>
            <pc:docMk/>
            <pc:sldMk cId="0" sldId="266"/>
            <ac:spMk id="208" creationId="{00000000-0000-0000-0000-000000000000}"/>
          </ac:spMkLst>
        </pc:spChg>
        <pc:spChg chg="mod">
          <ac:chgData name="Nataliia Shevchenko" userId="c8da04318c1e589f" providerId="LiveId" clId="{3B3D7DF9-FBAF-4984-B45F-243DDAB3EF68}" dt="2024-10-31T19:06:15.059" v="385" actId="20577"/>
          <ac:spMkLst>
            <pc:docMk/>
            <pc:sldMk cId="0" sldId="266"/>
            <ac:spMk id="209" creationId="{00000000-0000-0000-0000-000000000000}"/>
          </ac:spMkLst>
        </pc:spChg>
        <pc:spChg chg="mod">
          <ac:chgData name="Nataliia Shevchenko" userId="c8da04318c1e589f" providerId="LiveId" clId="{3B3D7DF9-FBAF-4984-B45F-243DDAB3EF68}" dt="2024-10-31T19:08:25.703" v="412" actId="20577"/>
          <ac:spMkLst>
            <pc:docMk/>
            <pc:sldMk cId="0" sldId="266"/>
            <ac:spMk id="210" creationId="{00000000-0000-0000-0000-000000000000}"/>
          </ac:spMkLst>
        </pc:spChg>
      </pc:sldChg>
      <pc:sldChg chg="modSp mod">
        <pc:chgData name="Nataliia Shevchenko" userId="c8da04318c1e589f" providerId="LiveId" clId="{3B3D7DF9-FBAF-4984-B45F-243DDAB3EF68}" dt="2024-10-31T19:20:49.609" v="435"/>
        <pc:sldMkLst>
          <pc:docMk/>
          <pc:sldMk cId="0" sldId="267"/>
        </pc:sldMkLst>
        <pc:spChg chg="mod">
          <ac:chgData name="Nataliia Shevchenko" userId="c8da04318c1e589f" providerId="LiveId" clId="{3B3D7DF9-FBAF-4984-B45F-243DDAB3EF68}" dt="2024-10-31T19:20:49.609" v="435"/>
          <ac:spMkLst>
            <pc:docMk/>
            <pc:sldMk cId="0" sldId="267"/>
            <ac:spMk id="219" creationId="{00000000-0000-0000-0000-000000000000}"/>
          </ac:spMkLst>
        </pc:spChg>
        <pc:spChg chg="mod">
          <ac:chgData name="Nataliia Shevchenko" userId="c8da04318c1e589f" providerId="LiveId" clId="{3B3D7DF9-FBAF-4984-B45F-243DDAB3EF68}" dt="2024-10-31T19:08:56.105" v="417" actId="20577"/>
          <ac:spMkLst>
            <pc:docMk/>
            <pc:sldMk cId="0" sldId="267"/>
            <ac:spMk id="220" creationId="{00000000-0000-0000-0000-000000000000}"/>
          </ac:spMkLst>
        </pc:spChg>
        <pc:spChg chg="mod">
          <ac:chgData name="Nataliia Shevchenko" userId="c8da04318c1e589f" providerId="LiveId" clId="{3B3D7DF9-FBAF-4984-B45F-243DDAB3EF68}" dt="2024-10-31T19:08:30.906" v="413"/>
          <ac:spMkLst>
            <pc:docMk/>
            <pc:sldMk cId="0" sldId="267"/>
            <ac:spMk id="222" creationId="{00000000-0000-0000-0000-000000000000}"/>
          </ac:spMkLst>
        </pc:spChg>
      </pc:sldChg>
      <pc:sldChg chg="modSp modNotes">
        <pc:chgData name="Nataliia Shevchenko" userId="c8da04318c1e589f" providerId="LiveId" clId="{3B3D7DF9-FBAF-4984-B45F-243DDAB3EF68}" dt="2024-10-31T19:20:49.609" v="435"/>
        <pc:sldMkLst>
          <pc:docMk/>
          <pc:sldMk cId="0" sldId="268"/>
        </pc:sldMkLst>
        <pc:spChg chg="mod">
          <ac:chgData name="Nataliia Shevchenko" userId="c8da04318c1e589f" providerId="LiveId" clId="{3B3D7DF9-FBAF-4984-B45F-243DDAB3EF68}" dt="2024-10-31T19:20:49.609" v="435"/>
          <ac:spMkLst>
            <pc:docMk/>
            <pc:sldMk cId="0" sldId="268"/>
            <ac:spMk id="227" creationId="{00000000-0000-0000-0000-000000000000}"/>
          </ac:spMkLst>
        </pc:spChg>
      </pc:sldChg>
      <pc:sldChg chg="modSp modNotes">
        <pc:chgData name="Nataliia Shevchenko" userId="c8da04318c1e589f" providerId="LiveId" clId="{3B3D7DF9-FBAF-4984-B45F-243DDAB3EF68}" dt="2024-10-31T19:20:49.609" v="435"/>
        <pc:sldMkLst>
          <pc:docMk/>
          <pc:sldMk cId="0" sldId="269"/>
        </pc:sldMkLst>
        <pc:spChg chg="mod">
          <ac:chgData name="Nataliia Shevchenko" userId="c8da04318c1e589f" providerId="LiveId" clId="{3B3D7DF9-FBAF-4984-B45F-243DDAB3EF68}" dt="2024-10-31T19:20:49.609" v="435"/>
          <ac:spMkLst>
            <pc:docMk/>
            <pc:sldMk cId="0" sldId="269"/>
            <ac:spMk id="234" creationId="{00000000-0000-0000-0000-000000000000}"/>
          </ac:spMkLst>
        </pc:spChg>
      </pc:sldChg>
      <pc:sldChg chg="modSp modNotes">
        <pc:chgData name="Nataliia Shevchenko" userId="c8da04318c1e589f" providerId="LiveId" clId="{3B3D7DF9-FBAF-4984-B45F-243DDAB3EF68}" dt="2024-10-31T19:20:49.609" v="435"/>
        <pc:sldMkLst>
          <pc:docMk/>
          <pc:sldMk cId="0" sldId="270"/>
        </pc:sldMkLst>
        <pc:spChg chg="mod">
          <ac:chgData name="Nataliia Shevchenko" userId="c8da04318c1e589f" providerId="LiveId" clId="{3B3D7DF9-FBAF-4984-B45F-243DDAB3EF68}" dt="2024-10-31T19:20:49.609" v="435"/>
          <ac:spMkLst>
            <pc:docMk/>
            <pc:sldMk cId="0" sldId="270"/>
            <ac:spMk id="241" creationId="{00000000-0000-0000-0000-000000000000}"/>
          </ac:spMkLst>
        </pc:spChg>
      </pc:sldChg>
      <pc:sldChg chg="modSp modNotes">
        <pc:chgData name="Nataliia Shevchenko" userId="c8da04318c1e589f" providerId="LiveId" clId="{3B3D7DF9-FBAF-4984-B45F-243DDAB3EF68}" dt="2024-10-31T19:20:49.609" v="435"/>
        <pc:sldMkLst>
          <pc:docMk/>
          <pc:sldMk cId="0" sldId="271"/>
        </pc:sldMkLst>
        <pc:spChg chg="mod">
          <ac:chgData name="Nataliia Shevchenko" userId="c8da04318c1e589f" providerId="LiveId" clId="{3B3D7DF9-FBAF-4984-B45F-243DDAB3EF68}" dt="2024-10-31T19:20:49.609" v="435"/>
          <ac:spMkLst>
            <pc:docMk/>
            <pc:sldMk cId="0" sldId="271"/>
            <ac:spMk id="248" creationId="{00000000-0000-0000-0000-000000000000}"/>
          </ac:spMkLst>
        </pc:spChg>
      </pc:sldChg>
      <pc:sldChg chg="modSp modNotes">
        <pc:chgData name="Nataliia Shevchenko" userId="c8da04318c1e589f" providerId="LiveId" clId="{3B3D7DF9-FBAF-4984-B45F-243DDAB3EF68}" dt="2024-10-31T19:20:49.609" v="435"/>
        <pc:sldMkLst>
          <pc:docMk/>
          <pc:sldMk cId="0" sldId="272"/>
        </pc:sldMkLst>
        <pc:spChg chg="mod">
          <ac:chgData name="Nataliia Shevchenko" userId="c8da04318c1e589f" providerId="LiveId" clId="{3B3D7DF9-FBAF-4984-B45F-243DDAB3EF68}" dt="2024-10-31T19:20:49.609" v="435"/>
          <ac:spMkLst>
            <pc:docMk/>
            <pc:sldMk cId="0" sldId="272"/>
            <ac:spMk id="254" creationId="{00000000-0000-0000-0000-000000000000}"/>
          </ac:spMkLst>
        </pc:spChg>
      </pc:sldChg>
      <pc:sldChg chg="modSp modNotes">
        <pc:chgData name="Nataliia Shevchenko" userId="c8da04318c1e589f" providerId="LiveId" clId="{3B3D7DF9-FBAF-4984-B45F-243DDAB3EF68}" dt="2024-10-31T19:20:49.609" v="435"/>
        <pc:sldMkLst>
          <pc:docMk/>
          <pc:sldMk cId="0" sldId="273"/>
        </pc:sldMkLst>
        <pc:spChg chg="mod">
          <ac:chgData name="Nataliia Shevchenko" userId="c8da04318c1e589f" providerId="LiveId" clId="{3B3D7DF9-FBAF-4984-B45F-243DDAB3EF68}" dt="2024-10-31T19:20:49.609" v="435"/>
          <ac:spMkLst>
            <pc:docMk/>
            <pc:sldMk cId="0" sldId="273"/>
            <ac:spMk id="261" creationId="{00000000-0000-0000-0000-000000000000}"/>
          </ac:spMkLst>
        </pc:spChg>
      </pc:sldChg>
      <pc:sldChg chg="modSp modNotes">
        <pc:chgData name="Nataliia Shevchenko" userId="c8da04318c1e589f" providerId="LiveId" clId="{3B3D7DF9-FBAF-4984-B45F-243DDAB3EF68}" dt="2024-10-31T19:20:49.609" v="435"/>
        <pc:sldMkLst>
          <pc:docMk/>
          <pc:sldMk cId="0" sldId="274"/>
        </pc:sldMkLst>
        <pc:spChg chg="mod">
          <ac:chgData name="Nataliia Shevchenko" userId="c8da04318c1e589f" providerId="LiveId" clId="{3B3D7DF9-FBAF-4984-B45F-243DDAB3EF68}" dt="2024-10-31T19:20:49.609" v="435"/>
          <ac:spMkLst>
            <pc:docMk/>
            <pc:sldMk cId="0" sldId="274"/>
            <ac:spMk id="269" creationId="{00000000-0000-0000-0000-000000000000}"/>
          </ac:spMkLst>
        </pc:spChg>
      </pc:sldChg>
      <pc:sldChg chg="modSp modNotes">
        <pc:chgData name="Nataliia Shevchenko" userId="c8da04318c1e589f" providerId="LiveId" clId="{3B3D7DF9-FBAF-4984-B45F-243DDAB3EF68}" dt="2024-10-31T19:20:49.609" v="435"/>
        <pc:sldMkLst>
          <pc:docMk/>
          <pc:sldMk cId="0" sldId="275"/>
        </pc:sldMkLst>
        <pc:spChg chg="mod">
          <ac:chgData name="Nataliia Shevchenko" userId="c8da04318c1e589f" providerId="LiveId" clId="{3B3D7DF9-FBAF-4984-B45F-243DDAB3EF68}" dt="2024-10-31T19:20:49.609" v="435"/>
          <ac:spMkLst>
            <pc:docMk/>
            <pc:sldMk cId="0" sldId="275"/>
            <ac:spMk id="276" creationId="{00000000-0000-0000-0000-000000000000}"/>
          </ac:spMkLst>
        </pc:spChg>
      </pc:sldChg>
      <pc:sldChg chg="modSp modNotes">
        <pc:chgData name="Nataliia Shevchenko" userId="c8da04318c1e589f" providerId="LiveId" clId="{3B3D7DF9-FBAF-4984-B45F-243DDAB3EF68}" dt="2024-10-31T19:20:49.609" v="435"/>
        <pc:sldMkLst>
          <pc:docMk/>
          <pc:sldMk cId="0" sldId="276"/>
        </pc:sldMkLst>
        <pc:spChg chg="mod">
          <ac:chgData name="Nataliia Shevchenko" userId="c8da04318c1e589f" providerId="LiveId" clId="{3B3D7DF9-FBAF-4984-B45F-243DDAB3EF68}" dt="2024-10-31T19:20:49.609" v="435"/>
          <ac:spMkLst>
            <pc:docMk/>
            <pc:sldMk cId="0" sldId="276"/>
            <ac:spMk id="283" creationId="{00000000-0000-0000-0000-000000000000}"/>
          </ac:spMkLst>
        </pc:spChg>
      </pc:sldChg>
      <pc:sldChg chg="modSp modNotes">
        <pc:chgData name="Nataliia Shevchenko" userId="c8da04318c1e589f" providerId="LiveId" clId="{3B3D7DF9-FBAF-4984-B45F-243DDAB3EF68}" dt="2024-10-31T19:20:49.609" v="435"/>
        <pc:sldMkLst>
          <pc:docMk/>
          <pc:sldMk cId="0" sldId="277"/>
        </pc:sldMkLst>
        <pc:spChg chg="mod">
          <ac:chgData name="Nataliia Shevchenko" userId="c8da04318c1e589f" providerId="LiveId" clId="{3B3D7DF9-FBAF-4984-B45F-243DDAB3EF68}" dt="2024-10-31T19:20:49.609" v="435"/>
          <ac:spMkLst>
            <pc:docMk/>
            <pc:sldMk cId="0" sldId="277"/>
            <ac:spMk id="291" creationId="{00000000-0000-0000-0000-000000000000}"/>
          </ac:spMkLst>
        </pc:spChg>
      </pc:sldChg>
      <pc:sldChg chg="modSp modNotes">
        <pc:chgData name="Nataliia Shevchenko" userId="c8da04318c1e589f" providerId="LiveId" clId="{3B3D7DF9-FBAF-4984-B45F-243DDAB3EF68}" dt="2024-10-31T19:20:49.609" v="435"/>
        <pc:sldMkLst>
          <pc:docMk/>
          <pc:sldMk cId="0" sldId="278"/>
        </pc:sldMkLst>
        <pc:spChg chg="mod">
          <ac:chgData name="Nataliia Shevchenko" userId="c8da04318c1e589f" providerId="LiveId" clId="{3B3D7DF9-FBAF-4984-B45F-243DDAB3EF68}" dt="2024-10-31T19:20:49.609" v="435"/>
          <ac:spMkLst>
            <pc:docMk/>
            <pc:sldMk cId="0" sldId="278"/>
            <ac:spMk id="299" creationId="{00000000-0000-0000-0000-000000000000}"/>
          </ac:spMkLst>
        </pc:spChg>
      </pc:sldChg>
      <pc:sldChg chg="modSp add">
        <pc:chgData name="Nataliia Shevchenko" userId="c8da04318c1e589f" providerId="LiveId" clId="{3B3D7DF9-FBAF-4984-B45F-243DDAB3EF68}" dt="2024-10-31T19:20:49.609" v="435"/>
        <pc:sldMkLst>
          <pc:docMk/>
          <pc:sldMk cId="2287350158" sldId="279"/>
        </pc:sldMkLst>
        <pc:spChg chg="mod">
          <ac:chgData name="Nataliia Shevchenko" userId="c8da04318c1e589f" providerId="LiveId" clId="{3B3D7DF9-FBAF-4984-B45F-243DDAB3EF68}" dt="2024-10-31T19:20:49.609" v="435"/>
          <ac:spMkLst>
            <pc:docMk/>
            <pc:sldMk cId="2287350158" sldId="279"/>
            <ac:spMk id="200" creationId="{51FA5F64-E4FD-FE88-8742-165E32691E38}"/>
          </ac:spMkLst>
        </pc:spChg>
      </pc:sldChg>
      <pc:sldMasterChg chg="modSldLayout">
        <pc:chgData name="Nataliia Shevchenko" userId="c8da04318c1e589f" providerId="LiveId" clId="{3B3D7DF9-FBAF-4984-B45F-243DDAB3EF68}" dt="2024-10-31T19:20:49.609" v="435"/>
        <pc:sldMasterMkLst>
          <pc:docMk/>
          <pc:sldMasterMk cId="1575866143" sldId="2147483660"/>
        </pc:sldMasterMkLst>
        <pc:sldLayoutChg chg="delSp">
          <pc:chgData name="Nataliia Shevchenko" userId="c8da04318c1e589f" providerId="LiveId" clId="{3B3D7DF9-FBAF-4984-B45F-243DDAB3EF68}" dt="2024-10-31T19:20:49.609" v="435"/>
          <pc:sldLayoutMkLst>
            <pc:docMk/>
            <pc:sldMasterMk cId="1575866143" sldId="2147483660"/>
            <pc:sldLayoutMk cId="2630625467" sldId="2147483677"/>
          </pc:sldLayoutMkLst>
          <pc:spChg chg="del">
            <ac:chgData name="Nataliia Shevchenko" userId="c8da04318c1e589f" providerId="LiveId" clId="{3B3D7DF9-FBAF-4984-B45F-243DDAB3EF68}" dt="2024-10-31T19:20:49.609" v="435"/>
            <ac:spMkLst>
              <pc:docMk/>
              <pc:sldMasterMk cId="1575866143" sldId="2147483660"/>
              <pc:sldLayoutMk cId="2630625467" sldId="2147483677"/>
              <ac:spMk id="38" creationId="{00000000-0000-0000-0000-000000000000}"/>
            </ac:spMkLst>
          </pc:spChg>
          <pc:grpChg chg="del">
            <ac:chgData name="Nataliia Shevchenko" userId="c8da04318c1e589f" providerId="LiveId" clId="{3B3D7DF9-FBAF-4984-B45F-243DDAB3EF68}" dt="2024-10-31T19:20:49.609" v="435"/>
            <ac:grpSpMkLst>
              <pc:docMk/>
              <pc:sldMasterMk cId="1575866143" sldId="2147483660"/>
              <pc:sldLayoutMk cId="2630625467" sldId="2147483677"/>
              <ac:grpSpMk id="39" creationId="{00000000-0000-0000-0000-000000000000}"/>
            </ac:grpSpMkLst>
          </pc:grpChg>
          <pc:grpChg chg="del">
            <ac:chgData name="Nataliia Shevchenko" userId="c8da04318c1e589f" providerId="LiveId" clId="{3B3D7DF9-FBAF-4984-B45F-243DDAB3EF68}" dt="2024-10-31T19:20:49.609" v="435"/>
            <ac:grpSpMkLst>
              <pc:docMk/>
              <pc:sldMasterMk cId="1575866143" sldId="2147483660"/>
              <pc:sldLayoutMk cId="2630625467" sldId="2147483677"/>
              <ac:grpSpMk id="43" creationId="{00000000-0000-0000-0000-000000000000}"/>
            </ac:grpSpMkLst>
          </pc:gr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a:extLst>
            <a:ext uri="{FF2B5EF4-FFF2-40B4-BE49-F238E27FC236}">
              <a16:creationId xmlns:a16="http://schemas.microsoft.com/office/drawing/2014/main" id="{D6279EB2-591F-F691-CFC3-379B66744932}"/>
            </a:ext>
          </a:extLst>
        </p:cNvPr>
        <p:cNvGrpSpPr/>
        <p:nvPr/>
      </p:nvGrpSpPr>
      <p:grpSpPr>
        <a:xfrm>
          <a:off x="0" y="0"/>
          <a:ext cx="0" cy="0"/>
          <a:chOff x="0" y="0"/>
          <a:chExt cx="0" cy="0"/>
        </a:xfrm>
      </p:grpSpPr>
      <p:sp>
        <p:nvSpPr>
          <p:cNvPr id="197" name="Google Shape;197;g2c50a3d4c88_0_2102:notes">
            <a:extLst>
              <a:ext uri="{FF2B5EF4-FFF2-40B4-BE49-F238E27FC236}">
                <a16:creationId xmlns:a16="http://schemas.microsoft.com/office/drawing/2014/main" id="{D8A5FDD1-14AA-C06E-6D7A-A5EEED76A95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c50a3d4c88_0_2102:notes">
            <a:extLst>
              <a:ext uri="{FF2B5EF4-FFF2-40B4-BE49-F238E27FC236}">
                <a16:creationId xmlns:a16="http://schemas.microsoft.com/office/drawing/2014/main" id="{C578A89F-46EE-2467-FA92-2CF3E22F393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49767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c50a3d4c88_0_2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c50a3d4c88_0_2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c50a3d4c88_0_2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2c50a3d4c88_0_2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c50a3d4c88_0_2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2c50a3d4c88_0_2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c50a3d4c88_0_2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c50a3d4c88_0_2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2c50a3d4c88_0_2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2c50a3d4c88_0_2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c50a3d4c88_0_2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2c50a3d4c88_0_2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2c5c287004c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2c5c287004c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2c5c287004c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2c5c287004c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2c5c287004c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2c5c287004c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c50a3d4c88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c50a3d4c88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2c5c287004c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2c5c287004c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c5c287004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c5c287004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2c5c287004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2c5c287004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2c50a3d4c88_0_2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2c50a3d4c88_0_2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c50a3d4c88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c50a3d4c88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c5c287004c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c5c287004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c5c287004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c5c287004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c50a3d4c88_0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c50a3d4c88_0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c50a3d4c88_0_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c50a3d4c88_0_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c50a3d4c88_0_5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c50a3d4c88_0_5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c50a3d4c88_0_19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c50a3d4c88_0_19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1677179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3738393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050" dirty="0">
              <a:solidFill>
                <a:schemeClr val="accent1">
                  <a:lumMod val="60000"/>
                  <a:lumOff val="40000"/>
                </a:schemeClr>
              </a:solidFill>
              <a:latin typeface="Arial"/>
            </a:endParaRPr>
          </a:p>
        </p:txBody>
      </p:sp>
    </p:spTree>
    <p:extLst>
      <p:ext uri="{BB962C8B-B14F-4D97-AF65-F5344CB8AC3E}">
        <p14:creationId xmlns:p14="http://schemas.microsoft.com/office/powerpoint/2010/main" val="361952130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0944825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0753852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7194082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2704088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0866019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bg>
      <p:bgPr>
        <a:solidFill>
          <a:schemeClr val="accent3"/>
        </a:solidFill>
        <a:effectLst/>
      </p:bgPr>
    </p:bg>
    <p:spTree>
      <p:nvGrpSpPr>
        <p:cNvPr id="1" name="Shape 37"/>
        <p:cNvGrpSpPr/>
        <p:nvPr/>
      </p:nvGrpSpPr>
      <p:grpSpPr>
        <a:xfrm>
          <a:off x="0" y="0"/>
          <a:ext cx="0" cy="0"/>
          <a:chOff x="0" y="0"/>
          <a:chExt cx="0" cy="0"/>
        </a:xfrm>
      </p:grpSpPr>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dk2"/>
              </a:buClr>
              <a:buSzPts val="3200"/>
              <a:buNone/>
              <a:defRPr sz="3200">
                <a:solidFill>
                  <a:schemeClr val="dk2"/>
                </a:solidFill>
              </a:defRPr>
            </a:lvl1pPr>
            <a:lvl2pPr lvl="1" algn="ctr" rtl="0">
              <a:spcBef>
                <a:spcPts val="0"/>
              </a:spcBef>
              <a:spcAft>
                <a:spcPts val="0"/>
              </a:spcAft>
              <a:buClr>
                <a:schemeClr val="dk2"/>
              </a:buClr>
              <a:buSzPts val="3200"/>
              <a:buNone/>
              <a:defRPr sz="3200">
                <a:solidFill>
                  <a:schemeClr val="dk2"/>
                </a:solidFill>
              </a:defRPr>
            </a:lvl2pPr>
            <a:lvl3pPr lvl="2" algn="ctr" rtl="0">
              <a:spcBef>
                <a:spcPts val="0"/>
              </a:spcBef>
              <a:spcAft>
                <a:spcPts val="0"/>
              </a:spcAft>
              <a:buClr>
                <a:schemeClr val="dk2"/>
              </a:buClr>
              <a:buSzPts val="3200"/>
              <a:buNone/>
              <a:defRPr sz="3200">
                <a:solidFill>
                  <a:schemeClr val="dk2"/>
                </a:solidFill>
              </a:defRPr>
            </a:lvl3pPr>
            <a:lvl4pPr lvl="3" algn="ctr" rtl="0">
              <a:spcBef>
                <a:spcPts val="0"/>
              </a:spcBef>
              <a:spcAft>
                <a:spcPts val="0"/>
              </a:spcAft>
              <a:buClr>
                <a:schemeClr val="dk2"/>
              </a:buClr>
              <a:buSzPts val="3200"/>
              <a:buNone/>
              <a:defRPr sz="3200">
                <a:solidFill>
                  <a:schemeClr val="dk2"/>
                </a:solidFill>
              </a:defRPr>
            </a:lvl4pPr>
            <a:lvl5pPr lvl="4" algn="ctr" rtl="0">
              <a:spcBef>
                <a:spcPts val="0"/>
              </a:spcBef>
              <a:spcAft>
                <a:spcPts val="0"/>
              </a:spcAft>
              <a:buClr>
                <a:schemeClr val="dk2"/>
              </a:buClr>
              <a:buSzPts val="3200"/>
              <a:buNone/>
              <a:defRPr sz="3200">
                <a:solidFill>
                  <a:schemeClr val="dk2"/>
                </a:solidFill>
              </a:defRPr>
            </a:lvl5pPr>
            <a:lvl6pPr lvl="5" algn="ctr" rtl="0">
              <a:spcBef>
                <a:spcPts val="0"/>
              </a:spcBef>
              <a:spcAft>
                <a:spcPts val="0"/>
              </a:spcAft>
              <a:buClr>
                <a:schemeClr val="dk2"/>
              </a:buClr>
              <a:buSzPts val="3200"/>
              <a:buNone/>
              <a:defRPr sz="3200">
                <a:solidFill>
                  <a:schemeClr val="dk2"/>
                </a:solidFill>
              </a:defRPr>
            </a:lvl6pPr>
            <a:lvl7pPr lvl="6" algn="ctr" rtl="0">
              <a:spcBef>
                <a:spcPts val="0"/>
              </a:spcBef>
              <a:spcAft>
                <a:spcPts val="0"/>
              </a:spcAft>
              <a:buClr>
                <a:schemeClr val="dk2"/>
              </a:buClr>
              <a:buSzPts val="3200"/>
              <a:buNone/>
              <a:defRPr sz="3200">
                <a:solidFill>
                  <a:schemeClr val="dk2"/>
                </a:solidFill>
              </a:defRPr>
            </a:lvl7pPr>
            <a:lvl8pPr lvl="7" algn="ctr" rtl="0">
              <a:spcBef>
                <a:spcPts val="0"/>
              </a:spcBef>
              <a:spcAft>
                <a:spcPts val="0"/>
              </a:spcAft>
              <a:buClr>
                <a:schemeClr val="dk2"/>
              </a:buClr>
              <a:buSzPts val="3200"/>
              <a:buNone/>
              <a:defRPr sz="3200">
                <a:solidFill>
                  <a:schemeClr val="dk2"/>
                </a:solidFill>
              </a:defRPr>
            </a:lvl8pPr>
            <a:lvl9pPr lvl="8" algn="ctr" rtl="0">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630625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5280283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192688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0837672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2304739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7247978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54656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5088150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8443416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10/31/2024</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758661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datasets/mehmettahiraslan/customer-shopping-dataset"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hyperlink" Target="https://www.visualcrossing.com" TargetMode="External"/><Relationship Id="rId4" Type="http://schemas.openxmlformats.org/officeDocument/2006/relationships/hyperlink" Target="https://docs.openexchangerates.org"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Shopping in Istanbul</a:t>
            </a:r>
            <a:endParaRPr/>
          </a:p>
        </p:txBody>
      </p:sp>
      <p:sp>
        <p:nvSpPr>
          <p:cNvPr id="129" name="Google Shape;129;p13"/>
          <p:cNvSpPr txBox="1">
            <a:spLocks noGrp="1"/>
          </p:cNvSpPr>
          <p:nvPr>
            <p:ph type="subTitle" idx="1"/>
          </p:nvPr>
        </p:nvSpPr>
        <p:spPr>
          <a:xfrm>
            <a:off x="1891350" y="3144626"/>
            <a:ext cx="5361300" cy="893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Analytical project by Nataliia Shevchenko</a:t>
            </a:r>
            <a:endParaRPr/>
          </a:p>
          <a:p>
            <a:pPr marL="0" lvl="0" indent="0" algn="l" rtl="0">
              <a:spcBef>
                <a:spcPts val="1000"/>
              </a:spcBef>
              <a:spcAft>
                <a:spcPts val="0"/>
              </a:spcAft>
              <a:buNone/>
            </a:pPr>
            <a:r>
              <a:rPr lang="en"/>
              <a:t>March 2024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
          <a:extLst>
            <a:ext uri="{FF2B5EF4-FFF2-40B4-BE49-F238E27FC236}">
              <a16:creationId xmlns:a16="http://schemas.microsoft.com/office/drawing/2014/main" id="{2218378B-6024-3523-CC90-E73B56F61124}"/>
            </a:ext>
          </a:extLst>
        </p:cNvPr>
        <p:cNvGrpSpPr/>
        <p:nvPr/>
      </p:nvGrpSpPr>
      <p:grpSpPr>
        <a:xfrm>
          <a:off x="0" y="0"/>
          <a:ext cx="0" cy="0"/>
          <a:chOff x="0" y="0"/>
          <a:chExt cx="0" cy="0"/>
        </a:xfrm>
      </p:grpSpPr>
      <p:sp>
        <p:nvSpPr>
          <p:cNvPr id="200" name="Google Shape;200;p22">
            <a:extLst>
              <a:ext uri="{FF2B5EF4-FFF2-40B4-BE49-F238E27FC236}">
                <a16:creationId xmlns:a16="http://schemas.microsoft.com/office/drawing/2014/main" id="{51FA5F64-E4FD-FE88-8742-165E32691E38}"/>
              </a:ext>
            </a:extLst>
          </p:cNvPr>
          <p:cNvSpPr txBox="1">
            <a:spLocks noGrp="1"/>
          </p:cNvSpPr>
          <p:nvPr>
            <p:ph type="title" idx="4294967295"/>
          </p:nvPr>
        </p:nvSpPr>
        <p:spPr>
          <a:xfrm>
            <a:off x="0" y="161925"/>
            <a:ext cx="8415338" cy="531813"/>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Advanced Statistics. Sales Patterns By Gender </a:t>
            </a:r>
            <a:endParaRPr dirty="0"/>
          </a:p>
        </p:txBody>
      </p:sp>
      <p:sp>
        <p:nvSpPr>
          <p:cNvPr id="201" name="Google Shape;201;p22">
            <a:extLst>
              <a:ext uri="{FF2B5EF4-FFF2-40B4-BE49-F238E27FC236}">
                <a16:creationId xmlns:a16="http://schemas.microsoft.com/office/drawing/2014/main" id="{B21817CE-0944-3184-3EFB-0052D5C6FD9A}"/>
              </a:ext>
            </a:extLst>
          </p:cNvPr>
          <p:cNvSpPr txBox="1"/>
          <p:nvPr/>
        </p:nvSpPr>
        <p:spPr>
          <a:xfrm>
            <a:off x="267000" y="3958200"/>
            <a:ext cx="8795400" cy="1185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dirty="0">
                <a:solidFill>
                  <a:schemeClr val="dk2"/>
                </a:solidFill>
                <a:latin typeface="Nunito"/>
                <a:ea typeface="Nunito"/>
                <a:cs typeface="Nunito"/>
                <a:sym typeface="Nunito"/>
              </a:rPr>
              <a:t>The most interesting common dependencies found (based on comparison of  average values of price, cost and quantity):</a:t>
            </a:r>
            <a:endParaRPr sz="1300" b="1" dirty="0">
              <a:solidFill>
                <a:schemeClr val="dk2"/>
              </a:solidFill>
              <a:latin typeface="Nunito"/>
              <a:ea typeface="Nunito"/>
              <a:cs typeface="Nunito"/>
              <a:sym typeface="Nunito"/>
            </a:endParaRPr>
          </a:p>
          <a:p>
            <a:pPr marL="457200" marR="0" lvl="0" indent="-311150" algn="l" rtl="0">
              <a:lnSpc>
                <a:spcPct val="100000"/>
              </a:lnSpc>
              <a:spcBef>
                <a:spcPts val="0"/>
              </a:spcBef>
              <a:spcAft>
                <a:spcPts val="0"/>
              </a:spcAft>
              <a:buClr>
                <a:schemeClr val="dk2"/>
              </a:buClr>
              <a:buSzPts val="1300"/>
              <a:buFont typeface="Nunito"/>
              <a:buAutoNum type="arabicPeriod"/>
            </a:pPr>
            <a:r>
              <a:rPr lang="en" sz="1300" dirty="0">
                <a:solidFill>
                  <a:schemeClr val="dk2"/>
                </a:solidFill>
                <a:latin typeface="Nunito"/>
                <a:ea typeface="Nunito"/>
                <a:cs typeface="Nunito"/>
                <a:sym typeface="Nunito"/>
              </a:rPr>
              <a:t>On average, women purchase more cosmetics than men across price, cost, and quantity metrics.</a:t>
            </a:r>
            <a:endParaRPr sz="1300" dirty="0">
              <a:solidFill>
                <a:schemeClr val="dk2"/>
              </a:solidFill>
              <a:latin typeface="Nunito"/>
              <a:ea typeface="Nunito"/>
              <a:cs typeface="Nunito"/>
              <a:sym typeface="Nunito"/>
            </a:endParaRPr>
          </a:p>
          <a:p>
            <a:pPr marL="457200" marR="0" lvl="0" indent="-311150" algn="l" rtl="0">
              <a:lnSpc>
                <a:spcPct val="100000"/>
              </a:lnSpc>
              <a:spcBef>
                <a:spcPts val="0"/>
              </a:spcBef>
              <a:spcAft>
                <a:spcPts val="0"/>
              </a:spcAft>
              <a:buClr>
                <a:schemeClr val="dk2"/>
              </a:buClr>
              <a:buSzPts val="1300"/>
              <a:buFont typeface="Nunito"/>
              <a:buAutoNum type="arabicPeriod"/>
            </a:pPr>
            <a:r>
              <a:rPr lang="en" sz="1300" dirty="0">
                <a:solidFill>
                  <a:schemeClr val="dk2"/>
                </a:solidFill>
                <a:latin typeface="Nunito"/>
                <a:ea typeface="Nunito"/>
                <a:cs typeface="Nunito"/>
                <a:sym typeface="Nunito"/>
              </a:rPr>
              <a:t>Within the Clothing category, individuals aged 35-50 tend to buy more expensive products, while maintaining similar purchase quantities.</a:t>
            </a:r>
            <a:endParaRPr sz="1300" dirty="0">
              <a:solidFill>
                <a:schemeClr val="dk2"/>
              </a:solidFill>
              <a:latin typeface="Nunito"/>
              <a:ea typeface="Nunito"/>
              <a:cs typeface="Nunito"/>
              <a:sym typeface="Nunito"/>
            </a:endParaRPr>
          </a:p>
          <a:p>
            <a:pPr marL="457200" marR="0" lvl="0" indent="-311150" algn="l" rtl="0">
              <a:lnSpc>
                <a:spcPct val="100000"/>
              </a:lnSpc>
              <a:spcBef>
                <a:spcPts val="0"/>
              </a:spcBef>
              <a:spcAft>
                <a:spcPts val="0"/>
              </a:spcAft>
              <a:buClr>
                <a:schemeClr val="dk2"/>
              </a:buClr>
              <a:buSzPts val="1300"/>
              <a:buFont typeface="Nunito"/>
              <a:buAutoNum type="arabicPeriod"/>
            </a:pPr>
            <a:r>
              <a:rPr lang="en" sz="1300" dirty="0">
                <a:solidFill>
                  <a:schemeClr val="dk2"/>
                </a:solidFill>
                <a:latin typeface="Nunito"/>
                <a:ea typeface="Nunito"/>
                <a:cs typeface="Nunito"/>
                <a:sym typeface="Nunito"/>
              </a:rPr>
              <a:t>On average, women buy more souvenirs than men, with prices remaining consistent between the two genders</a:t>
            </a:r>
            <a:endParaRPr sz="1300" dirty="0">
              <a:solidFill>
                <a:schemeClr val="dk2"/>
              </a:solidFill>
              <a:latin typeface="Nunito"/>
              <a:ea typeface="Nunito"/>
              <a:cs typeface="Nunito"/>
              <a:sym typeface="Nunito"/>
            </a:endParaRPr>
          </a:p>
        </p:txBody>
      </p:sp>
      <p:sp>
        <p:nvSpPr>
          <p:cNvPr id="202" name="Google Shape;202;p22">
            <a:extLst>
              <a:ext uri="{FF2B5EF4-FFF2-40B4-BE49-F238E27FC236}">
                <a16:creationId xmlns:a16="http://schemas.microsoft.com/office/drawing/2014/main" id="{DF7D48E5-388C-782D-BAA7-60B903EB83C5}"/>
              </a:ext>
            </a:extLst>
          </p:cNvPr>
          <p:cNvSpPr txBox="1"/>
          <p:nvPr/>
        </p:nvSpPr>
        <p:spPr>
          <a:xfrm>
            <a:off x="6631375" y="677463"/>
            <a:ext cx="2352300" cy="333165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dirty="0">
                <a:solidFill>
                  <a:schemeClr val="dk2"/>
                </a:solidFill>
                <a:latin typeface="Nunito"/>
                <a:ea typeface="Nunito"/>
                <a:cs typeface="Nunito"/>
                <a:sym typeface="Nunito"/>
              </a:rPr>
              <a:t>Key metrics of ANOVA test:</a:t>
            </a:r>
            <a:endParaRPr sz="1300" b="1" dirty="0">
              <a:solidFill>
                <a:schemeClr val="dk2"/>
              </a:solidFill>
              <a:latin typeface="Nunito"/>
              <a:ea typeface="Nunito"/>
              <a:cs typeface="Nunito"/>
              <a:sym typeface="Nunito"/>
            </a:endParaRPr>
          </a:p>
          <a:p>
            <a:pPr marL="0" lvl="0" indent="0" algn="l" rtl="0">
              <a:spcBef>
                <a:spcPts val="0"/>
              </a:spcBef>
              <a:spcAft>
                <a:spcPts val="0"/>
              </a:spcAft>
              <a:buNone/>
            </a:pPr>
            <a:endParaRPr sz="1300" dirty="0">
              <a:solidFill>
                <a:schemeClr val="dk2"/>
              </a:solidFill>
              <a:latin typeface="Nunito"/>
              <a:ea typeface="Nunito"/>
              <a:cs typeface="Nunito"/>
              <a:sym typeface="Nunito"/>
            </a:endParaRPr>
          </a:p>
          <a:p>
            <a:pPr marL="0" lvl="0" indent="0" algn="l" rtl="0">
              <a:spcBef>
                <a:spcPts val="0"/>
              </a:spcBef>
              <a:spcAft>
                <a:spcPts val="0"/>
              </a:spcAft>
              <a:buNone/>
            </a:pPr>
            <a:r>
              <a:rPr lang="en" sz="1050" b="1" dirty="0">
                <a:latin typeface="Courier New"/>
                <a:ea typeface="Courier New"/>
                <a:cs typeface="Courier New"/>
                <a:sym typeface="Courier New"/>
              </a:rPr>
              <a:t>p-value = 1.637e-200</a:t>
            </a:r>
            <a:endParaRPr sz="1050" b="1" dirty="0">
              <a:latin typeface="Courier New"/>
              <a:ea typeface="Courier New"/>
              <a:cs typeface="Courier New"/>
              <a:sym typeface="Courier New"/>
            </a:endParaRPr>
          </a:p>
          <a:p>
            <a:pPr marL="0" lvl="0" indent="0" algn="l" rtl="0">
              <a:spcBef>
                <a:spcPts val="0"/>
              </a:spcBef>
              <a:spcAft>
                <a:spcPts val="0"/>
              </a:spcAft>
              <a:buNone/>
            </a:pPr>
            <a:r>
              <a:rPr lang="en" sz="1050" dirty="0">
                <a:latin typeface="Courier New"/>
                <a:ea typeface="Courier New"/>
                <a:cs typeface="Courier New"/>
                <a:sym typeface="Courier New"/>
              </a:rPr>
              <a:t>There are statistically significant differences in the distribution of Avg Price (USD) by Gender.</a:t>
            </a:r>
            <a:endParaRPr sz="1050" dirty="0">
              <a:latin typeface="Courier New"/>
              <a:ea typeface="Courier New"/>
              <a:cs typeface="Courier New"/>
              <a:sym typeface="Courier New"/>
            </a:endParaRPr>
          </a:p>
          <a:p>
            <a:pPr marL="0" lvl="0" indent="0" algn="l" rtl="0">
              <a:spcBef>
                <a:spcPts val="0"/>
              </a:spcBef>
              <a:spcAft>
                <a:spcPts val="0"/>
              </a:spcAft>
              <a:buNone/>
            </a:pPr>
            <a:endParaRPr sz="1050" dirty="0">
              <a:latin typeface="Courier New"/>
              <a:ea typeface="Courier New"/>
              <a:cs typeface="Courier New"/>
              <a:sym typeface="Courier New"/>
            </a:endParaRPr>
          </a:p>
          <a:p>
            <a:pPr marL="0" lvl="0" indent="0" algn="l" rtl="0">
              <a:spcBef>
                <a:spcPts val="0"/>
              </a:spcBef>
              <a:spcAft>
                <a:spcPts val="0"/>
              </a:spcAft>
              <a:buNone/>
            </a:pPr>
            <a:r>
              <a:rPr lang="en" sz="1050" b="1" dirty="0">
                <a:latin typeface="Courier New"/>
                <a:ea typeface="Courier New"/>
                <a:cs typeface="Courier New"/>
                <a:sym typeface="Courier New"/>
              </a:rPr>
              <a:t>p-value = 0.0</a:t>
            </a:r>
            <a:endParaRPr sz="1050" b="1" dirty="0">
              <a:latin typeface="Courier New"/>
              <a:ea typeface="Courier New"/>
              <a:cs typeface="Courier New"/>
              <a:sym typeface="Courier New"/>
            </a:endParaRPr>
          </a:p>
          <a:p>
            <a:pPr marL="0" lvl="0" indent="0" algn="l" rtl="0">
              <a:spcBef>
                <a:spcPts val="0"/>
              </a:spcBef>
              <a:spcAft>
                <a:spcPts val="0"/>
              </a:spcAft>
              <a:buNone/>
            </a:pPr>
            <a:r>
              <a:rPr lang="en" sz="1050" dirty="0">
                <a:latin typeface="Courier New"/>
                <a:ea typeface="Courier New"/>
                <a:cs typeface="Courier New"/>
                <a:sym typeface="Courier New"/>
              </a:rPr>
              <a:t>There are statistically significant differences in the distribution of Avg Cost (USD) by Gender.</a:t>
            </a:r>
            <a:endParaRPr sz="1050" dirty="0">
              <a:latin typeface="Courier New"/>
              <a:ea typeface="Courier New"/>
              <a:cs typeface="Courier New"/>
              <a:sym typeface="Courier New"/>
            </a:endParaRPr>
          </a:p>
          <a:p>
            <a:pPr marL="0" lvl="0" indent="0" algn="l" rtl="0">
              <a:spcBef>
                <a:spcPts val="0"/>
              </a:spcBef>
              <a:spcAft>
                <a:spcPts val="0"/>
              </a:spcAft>
              <a:buNone/>
            </a:pPr>
            <a:endParaRPr sz="1050" dirty="0">
              <a:latin typeface="Courier New"/>
              <a:ea typeface="Courier New"/>
              <a:cs typeface="Courier New"/>
              <a:sym typeface="Courier New"/>
            </a:endParaRPr>
          </a:p>
          <a:p>
            <a:pPr marL="0" lvl="0" indent="0" algn="l" rtl="0">
              <a:spcBef>
                <a:spcPts val="0"/>
              </a:spcBef>
              <a:spcAft>
                <a:spcPts val="0"/>
              </a:spcAft>
              <a:buNone/>
            </a:pPr>
            <a:r>
              <a:rPr lang="en" sz="1050" b="1" dirty="0">
                <a:latin typeface="Courier New"/>
                <a:ea typeface="Courier New"/>
                <a:cs typeface="Courier New"/>
                <a:sym typeface="Courier New"/>
              </a:rPr>
              <a:t>p-value = 0.0</a:t>
            </a:r>
            <a:endParaRPr sz="1050" b="1" dirty="0">
              <a:latin typeface="Courier New"/>
              <a:ea typeface="Courier New"/>
              <a:cs typeface="Courier New"/>
              <a:sym typeface="Courier New"/>
            </a:endParaRPr>
          </a:p>
          <a:p>
            <a:pPr marL="0" lvl="0" indent="0" algn="l" rtl="0">
              <a:spcBef>
                <a:spcPts val="0"/>
              </a:spcBef>
              <a:spcAft>
                <a:spcPts val="0"/>
              </a:spcAft>
              <a:buNone/>
            </a:pPr>
            <a:r>
              <a:rPr lang="en" sz="1050" dirty="0">
                <a:latin typeface="Courier New"/>
                <a:ea typeface="Courier New"/>
                <a:cs typeface="Courier New"/>
                <a:sym typeface="Courier New"/>
              </a:rPr>
              <a:t>There are statistically significant differences in the distribution of Avg Quantity by Gender.</a:t>
            </a:r>
            <a:endParaRPr sz="1300" dirty="0">
              <a:solidFill>
                <a:schemeClr val="dk2"/>
              </a:solidFill>
              <a:latin typeface="Nunito"/>
              <a:ea typeface="Nunito"/>
              <a:cs typeface="Nunito"/>
              <a:sym typeface="Nunito"/>
            </a:endParaRPr>
          </a:p>
        </p:txBody>
      </p:sp>
      <p:pic>
        <p:nvPicPr>
          <p:cNvPr id="203" name="Google Shape;203;p22">
            <a:extLst>
              <a:ext uri="{FF2B5EF4-FFF2-40B4-BE49-F238E27FC236}">
                <a16:creationId xmlns:a16="http://schemas.microsoft.com/office/drawing/2014/main" id="{21842845-6B76-AE88-21C9-7A0C54A1FBC2}"/>
              </a:ext>
            </a:extLst>
          </p:cNvPr>
          <p:cNvPicPr preferRelativeResize="0"/>
          <p:nvPr/>
        </p:nvPicPr>
        <p:blipFill>
          <a:blip r:embed="rId3">
            <a:alphaModFix/>
          </a:blip>
          <a:stretch>
            <a:fillRect/>
          </a:stretch>
        </p:blipFill>
        <p:spPr>
          <a:xfrm>
            <a:off x="410750" y="677475"/>
            <a:ext cx="6015099" cy="3332399"/>
          </a:xfrm>
          <a:prstGeom prst="rect">
            <a:avLst/>
          </a:prstGeom>
          <a:noFill/>
          <a:ln>
            <a:noFill/>
          </a:ln>
        </p:spPr>
      </p:pic>
    </p:spTree>
    <p:extLst>
      <p:ext uri="{BB962C8B-B14F-4D97-AF65-F5344CB8AC3E}">
        <p14:creationId xmlns:p14="http://schemas.microsoft.com/office/powerpoint/2010/main" val="2287350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3"/>
          <p:cNvSpPr txBox="1">
            <a:spLocks noGrp="1"/>
          </p:cNvSpPr>
          <p:nvPr>
            <p:ph type="title" idx="4294967295"/>
          </p:nvPr>
        </p:nvSpPr>
        <p:spPr>
          <a:xfrm>
            <a:off x="0" y="161925"/>
            <a:ext cx="8053388" cy="531813"/>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Advanced Statistics. Shopping Mall Traffic</a:t>
            </a:r>
            <a:endParaRPr dirty="0"/>
          </a:p>
        </p:txBody>
      </p:sp>
      <p:sp>
        <p:nvSpPr>
          <p:cNvPr id="209" name="Google Shape;209;p23"/>
          <p:cNvSpPr txBox="1"/>
          <p:nvPr/>
        </p:nvSpPr>
        <p:spPr>
          <a:xfrm>
            <a:off x="267000" y="3908675"/>
            <a:ext cx="8610000" cy="1185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dirty="0">
                <a:solidFill>
                  <a:schemeClr val="dk2"/>
                </a:solidFill>
                <a:latin typeface="Nunito"/>
                <a:ea typeface="Nunito"/>
                <a:cs typeface="Nunito"/>
                <a:sym typeface="Nunito"/>
              </a:rPr>
              <a:t>Analysis (based on total traffic – number of visitors):</a:t>
            </a:r>
            <a:endParaRPr sz="1300" b="1" dirty="0">
              <a:solidFill>
                <a:schemeClr val="dk2"/>
              </a:solidFill>
              <a:latin typeface="Nunito"/>
              <a:ea typeface="Nunito"/>
              <a:cs typeface="Nunito"/>
              <a:sym typeface="Nunito"/>
            </a:endParaRPr>
          </a:p>
          <a:p>
            <a:pPr marL="457200" marR="0" lvl="0" indent="-311150" algn="l" rtl="0">
              <a:lnSpc>
                <a:spcPct val="100000"/>
              </a:lnSpc>
              <a:spcBef>
                <a:spcPts val="0"/>
              </a:spcBef>
              <a:spcAft>
                <a:spcPts val="0"/>
              </a:spcAft>
              <a:buClr>
                <a:schemeClr val="dk2"/>
              </a:buClr>
              <a:buSzPts val="1300"/>
              <a:buFont typeface="Nunito"/>
              <a:buAutoNum type="arabicPeriod"/>
            </a:pPr>
            <a:r>
              <a:rPr lang="en" sz="1300" dirty="0">
                <a:solidFill>
                  <a:schemeClr val="dk2"/>
                </a:solidFill>
                <a:latin typeface="Nunito"/>
                <a:ea typeface="Nunito"/>
                <a:cs typeface="Nunito"/>
                <a:sym typeface="Nunito"/>
              </a:rPr>
              <a:t>Utilizing the common 60:40 ratio of women to men, expected traffic can be calculated for shopping malls</a:t>
            </a:r>
            <a:endParaRPr sz="1300" dirty="0">
              <a:solidFill>
                <a:schemeClr val="dk2"/>
              </a:solidFill>
              <a:latin typeface="Nunito"/>
              <a:ea typeface="Nunito"/>
              <a:cs typeface="Nunito"/>
              <a:sym typeface="Nunito"/>
            </a:endParaRPr>
          </a:p>
          <a:p>
            <a:pPr marL="457200" marR="0" lvl="0" indent="-311150" algn="l" rtl="0">
              <a:lnSpc>
                <a:spcPct val="100000"/>
              </a:lnSpc>
              <a:spcBef>
                <a:spcPts val="0"/>
              </a:spcBef>
              <a:spcAft>
                <a:spcPts val="0"/>
              </a:spcAft>
              <a:buClr>
                <a:schemeClr val="dk2"/>
              </a:buClr>
              <a:buSzPts val="1300"/>
              <a:buFont typeface="Nunito"/>
              <a:buAutoNum type="arabicPeriod"/>
            </a:pPr>
            <a:r>
              <a:rPr lang="en" sz="1300" dirty="0">
                <a:solidFill>
                  <a:schemeClr val="dk2"/>
                </a:solidFill>
                <a:latin typeface="Nunito"/>
                <a:ea typeface="Nunito"/>
                <a:cs typeface="Nunito"/>
                <a:sym typeface="Nunito"/>
              </a:rPr>
              <a:t>Chi-square test helps identify if there are preferences among women or men for specific shopping malls</a:t>
            </a:r>
            <a:endParaRPr sz="1300" dirty="0">
              <a:solidFill>
                <a:schemeClr val="dk2"/>
              </a:solidFill>
              <a:latin typeface="Nunito"/>
              <a:ea typeface="Nunito"/>
              <a:cs typeface="Nunito"/>
              <a:sym typeface="Nunito"/>
            </a:endParaRPr>
          </a:p>
          <a:p>
            <a:pPr marL="457200" marR="0" lvl="0" indent="-311150" algn="l" rtl="0">
              <a:lnSpc>
                <a:spcPct val="100000"/>
              </a:lnSpc>
              <a:spcBef>
                <a:spcPts val="0"/>
              </a:spcBef>
              <a:spcAft>
                <a:spcPts val="0"/>
              </a:spcAft>
              <a:buClr>
                <a:schemeClr val="dk2"/>
              </a:buClr>
              <a:buSzPts val="1300"/>
              <a:buFont typeface="Nunito"/>
              <a:buAutoNum type="arabicPeriod"/>
            </a:pPr>
            <a:r>
              <a:rPr lang="en" sz="1300" dirty="0">
                <a:solidFill>
                  <a:schemeClr val="dk2"/>
                </a:solidFill>
                <a:latin typeface="Nunito"/>
                <a:ea typeface="Nunito"/>
                <a:cs typeface="Nunito"/>
                <a:sym typeface="Nunito"/>
              </a:rPr>
              <a:t>The analysis indicates that neither gender exhibits a preference for particular shopping malls, suggesting equal patronage across locations</a:t>
            </a:r>
            <a:endParaRPr sz="1300" dirty="0">
              <a:solidFill>
                <a:schemeClr val="dk2"/>
              </a:solidFill>
              <a:latin typeface="Nunito"/>
              <a:ea typeface="Nunito"/>
              <a:cs typeface="Nunito"/>
              <a:sym typeface="Nunito"/>
            </a:endParaRPr>
          </a:p>
        </p:txBody>
      </p:sp>
      <p:sp>
        <p:nvSpPr>
          <p:cNvPr id="210" name="Google Shape;210;p23"/>
          <p:cNvSpPr txBox="1"/>
          <p:nvPr/>
        </p:nvSpPr>
        <p:spPr>
          <a:xfrm>
            <a:off x="6173425" y="677475"/>
            <a:ext cx="2810400" cy="3286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dirty="0">
                <a:solidFill>
                  <a:schemeClr val="dk2"/>
                </a:solidFill>
                <a:latin typeface="Nunito"/>
                <a:ea typeface="Nunito"/>
                <a:cs typeface="Nunito"/>
                <a:sym typeface="Nunito"/>
              </a:rPr>
              <a:t>Key metrics of chi-square test:</a:t>
            </a:r>
            <a:endParaRPr sz="1300" b="1" dirty="0">
              <a:solidFill>
                <a:schemeClr val="dk2"/>
              </a:solidFill>
              <a:latin typeface="Nunito"/>
              <a:ea typeface="Nunito"/>
              <a:cs typeface="Nunito"/>
              <a:sym typeface="Nunito"/>
            </a:endParaRPr>
          </a:p>
          <a:p>
            <a:pPr marL="0" lvl="0" indent="0" algn="l" rtl="0">
              <a:spcBef>
                <a:spcPts val="0"/>
              </a:spcBef>
              <a:spcAft>
                <a:spcPts val="0"/>
              </a:spcAft>
              <a:buNone/>
            </a:pPr>
            <a:endParaRPr sz="1300" dirty="0">
              <a:solidFill>
                <a:schemeClr val="dk2"/>
              </a:solidFill>
              <a:latin typeface="Nunito"/>
              <a:ea typeface="Nunito"/>
              <a:cs typeface="Nunito"/>
              <a:sym typeface="Nunito"/>
            </a:endParaRPr>
          </a:p>
          <a:p>
            <a:pPr marL="0" lvl="0" indent="0" algn="l" rtl="0">
              <a:spcBef>
                <a:spcPts val="0"/>
              </a:spcBef>
              <a:spcAft>
                <a:spcPts val="0"/>
              </a:spcAft>
              <a:buNone/>
            </a:pPr>
            <a:r>
              <a:rPr lang="en" sz="1300" b="1" dirty="0">
                <a:solidFill>
                  <a:schemeClr val="dk2"/>
                </a:solidFill>
                <a:latin typeface="Nunito"/>
                <a:ea typeface="Nunito"/>
                <a:cs typeface="Nunito"/>
                <a:sym typeface="Nunito"/>
              </a:rPr>
              <a:t>Female traffic</a:t>
            </a:r>
            <a:endParaRPr sz="1050" dirty="0">
              <a:latin typeface="Courier New"/>
              <a:ea typeface="Courier New"/>
              <a:cs typeface="Courier New"/>
              <a:sym typeface="Courier New"/>
            </a:endParaRPr>
          </a:p>
          <a:p>
            <a:pPr marL="0" marR="0" lvl="0" indent="0" algn="l" rtl="0">
              <a:lnSpc>
                <a:spcPct val="100000"/>
              </a:lnSpc>
              <a:spcBef>
                <a:spcPts val="0"/>
              </a:spcBef>
              <a:spcAft>
                <a:spcPts val="0"/>
              </a:spcAft>
              <a:buNone/>
            </a:pPr>
            <a:r>
              <a:rPr lang="en" sz="1050" b="1" dirty="0">
                <a:latin typeface="Courier New"/>
                <a:ea typeface="Courier New"/>
                <a:cs typeface="Courier New"/>
                <a:sym typeface="Courier New"/>
              </a:rPr>
              <a:t>Critical value = 16.918</a:t>
            </a:r>
            <a:endParaRPr sz="1050" b="1" dirty="0">
              <a:latin typeface="Courier New"/>
              <a:ea typeface="Courier New"/>
              <a:cs typeface="Courier New"/>
              <a:sym typeface="Courier New"/>
            </a:endParaRPr>
          </a:p>
          <a:p>
            <a:pPr marL="0" marR="0" lvl="0" indent="0" algn="l" rtl="0">
              <a:lnSpc>
                <a:spcPct val="100000"/>
              </a:lnSpc>
              <a:spcBef>
                <a:spcPts val="0"/>
              </a:spcBef>
              <a:spcAft>
                <a:spcPts val="0"/>
              </a:spcAft>
              <a:buNone/>
            </a:pPr>
            <a:r>
              <a:rPr lang="en" sz="1050" b="1" dirty="0">
                <a:latin typeface="Courier New"/>
                <a:ea typeface="Courier New"/>
                <a:cs typeface="Courier New"/>
                <a:sym typeface="Courier New"/>
              </a:rPr>
              <a:t>statistic=5.002, pvalue=0.834</a:t>
            </a:r>
            <a:endParaRPr sz="1050" dirty="0">
              <a:latin typeface="Courier New"/>
              <a:ea typeface="Courier New"/>
              <a:cs typeface="Courier New"/>
              <a:sym typeface="Courier New"/>
            </a:endParaRPr>
          </a:p>
          <a:p>
            <a:pPr marL="0" marR="0" lvl="0" indent="0" algn="l" rtl="0">
              <a:lnSpc>
                <a:spcPct val="100000"/>
              </a:lnSpc>
              <a:spcBef>
                <a:spcPts val="0"/>
              </a:spcBef>
              <a:spcAft>
                <a:spcPts val="0"/>
              </a:spcAft>
              <a:buNone/>
            </a:pPr>
            <a:r>
              <a:rPr lang="en" sz="1050" dirty="0">
                <a:latin typeface="Courier New"/>
                <a:ea typeface="Courier New"/>
                <a:cs typeface="Courier New"/>
                <a:sym typeface="Courier New"/>
              </a:rPr>
              <a:t>p-value &gt; 0.05, we cannot reject H0; therefore, the difference in women’s shopping mall traffic is random.</a:t>
            </a:r>
            <a:endParaRPr sz="1050" dirty="0">
              <a:highlight>
                <a:srgbClr val="FFFFFF"/>
              </a:highlight>
              <a:latin typeface="Courier New"/>
              <a:ea typeface="Courier New"/>
              <a:cs typeface="Courier New"/>
              <a:sym typeface="Courier New"/>
            </a:endParaRPr>
          </a:p>
          <a:p>
            <a:pPr marL="0" lvl="0" indent="0" algn="l" rtl="0">
              <a:spcBef>
                <a:spcPts val="0"/>
              </a:spcBef>
              <a:spcAft>
                <a:spcPts val="0"/>
              </a:spcAft>
              <a:buNone/>
            </a:pPr>
            <a:endParaRPr sz="1050" dirty="0">
              <a:latin typeface="Courier New"/>
              <a:ea typeface="Courier New"/>
              <a:cs typeface="Courier New"/>
              <a:sym typeface="Courier New"/>
            </a:endParaRPr>
          </a:p>
          <a:p>
            <a:pPr marL="0" lvl="0" indent="0" algn="l" rtl="0">
              <a:spcBef>
                <a:spcPts val="0"/>
              </a:spcBef>
              <a:spcAft>
                <a:spcPts val="0"/>
              </a:spcAft>
              <a:buNone/>
            </a:pPr>
            <a:r>
              <a:rPr lang="en" sz="1300" b="1" dirty="0">
                <a:solidFill>
                  <a:schemeClr val="dk2"/>
                </a:solidFill>
                <a:latin typeface="Nunito"/>
                <a:ea typeface="Nunito"/>
                <a:cs typeface="Nunito"/>
                <a:sym typeface="Nunito"/>
              </a:rPr>
              <a:t>Male traffic</a:t>
            </a:r>
            <a:endParaRPr sz="1050" dirty="0">
              <a:latin typeface="Courier New"/>
              <a:ea typeface="Courier New"/>
              <a:cs typeface="Courier New"/>
              <a:sym typeface="Courier New"/>
            </a:endParaRPr>
          </a:p>
          <a:p>
            <a:pPr marL="0" lvl="0" indent="0" algn="l" rtl="0">
              <a:spcBef>
                <a:spcPts val="0"/>
              </a:spcBef>
              <a:spcAft>
                <a:spcPts val="0"/>
              </a:spcAft>
              <a:buNone/>
            </a:pPr>
            <a:r>
              <a:rPr lang="en" sz="1050" b="1" dirty="0">
                <a:latin typeface="Courier New"/>
                <a:ea typeface="Courier New"/>
                <a:cs typeface="Courier New"/>
                <a:sym typeface="Courier New"/>
              </a:rPr>
              <a:t>Critical value = 16.918</a:t>
            </a:r>
            <a:endParaRPr sz="1050" b="1" dirty="0">
              <a:latin typeface="Courier New"/>
              <a:ea typeface="Courier New"/>
              <a:cs typeface="Courier New"/>
              <a:sym typeface="Courier New"/>
            </a:endParaRPr>
          </a:p>
          <a:p>
            <a:pPr marL="0" lvl="0" indent="0" algn="l" rtl="0">
              <a:spcBef>
                <a:spcPts val="0"/>
              </a:spcBef>
              <a:spcAft>
                <a:spcPts val="0"/>
              </a:spcAft>
              <a:buNone/>
            </a:pPr>
            <a:r>
              <a:rPr lang="en" sz="1050" b="1" dirty="0">
                <a:latin typeface="Courier New"/>
                <a:ea typeface="Courier New"/>
                <a:cs typeface="Courier New"/>
                <a:sym typeface="Courier New"/>
              </a:rPr>
              <a:t>statistic=7.444, pvalue=0.591</a:t>
            </a:r>
            <a:endParaRPr sz="1050" dirty="0">
              <a:latin typeface="Courier New"/>
              <a:ea typeface="Courier New"/>
              <a:cs typeface="Courier New"/>
              <a:sym typeface="Courier New"/>
            </a:endParaRPr>
          </a:p>
          <a:p>
            <a:pPr marL="0" lvl="0" indent="0" algn="l" rtl="0">
              <a:spcBef>
                <a:spcPts val="0"/>
              </a:spcBef>
              <a:spcAft>
                <a:spcPts val="0"/>
              </a:spcAft>
              <a:buNone/>
            </a:pPr>
            <a:r>
              <a:rPr lang="en" sz="1050" dirty="0">
                <a:latin typeface="Courier New"/>
                <a:ea typeface="Courier New"/>
                <a:cs typeface="Courier New"/>
                <a:sym typeface="Courier New"/>
              </a:rPr>
              <a:t>p-value &gt; 0.05, we cannot reject H0; therefore, the difference in men’s shopping mall traffic is random.</a:t>
            </a:r>
            <a:endParaRPr sz="1050" dirty="0">
              <a:latin typeface="Courier New"/>
              <a:ea typeface="Courier New"/>
              <a:cs typeface="Courier New"/>
              <a:sym typeface="Courier New"/>
            </a:endParaRPr>
          </a:p>
          <a:p>
            <a:pPr marL="0" lvl="0" indent="0" algn="l" rtl="0">
              <a:spcBef>
                <a:spcPts val="0"/>
              </a:spcBef>
              <a:spcAft>
                <a:spcPts val="0"/>
              </a:spcAft>
              <a:buNone/>
            </a:pPr>
            <a:endParaRPr sz="1300" dirty="0">
              <a:solidFill>
                <a:schemeClr val="dk2"/>
              </a:solidFill>
              <a:latin typeface="Nunito"/>
              <a:ea typeface="Nunito"/>
              <a:cs typeface="Nunito"/>
              <a:sym typeface="Nunito"/>
            </a:endParaRPr>
          </a:p>
        </p:txBody>
      </p:sp>
      <p:pic>
        <p:nvPicPr>
          <p:cNvPr id="211" name="Google Shape;211;p23"/>
          <p:cNvPicPr preferRelativeResize="0"/>
          <p:nvPr/>
        </p:nvPicPr>
        <p:blipFill>
          <a:blip r:embed="rId3">
            <a:alphaModFix/>
          </a:blip>
          <a:stretch>
            <a:fillRect/>
          </a:stretch>
        </p:blipFill>
        <p:spPr>
          <a:xfrm>
            <a:off x="384925" y="1071450"/>
            <a:ext cx="2730802" cy="2837225"/>
          </a:xfrm>
          <a:prstGeom prst="rect">
            <a:avLst/>
          </a:prstGeom>
          <a:noFill/>
          <a:ln>
            <a:noFill/>
          </a:ln>
        </p:spPr>
      </p:pic>
      <p:pic>
        <p:nvPicPr>
          <p:cNvPr id="212" name="Google Shape;212;p23"/>
          <p:cNvPicPr preferRelativeResize="0"/>
          <p:nvPr/>
        </p:nvPicPr>
        <p:blipFill>
          <a:blip r:embed="rId4">
            <a:alphaModFix/>
          </a:blip>
          <a:stretch>
            <a:fillRect/>
          </a:stretch>
        </p:blipFill>
        <p:spPr>
          <a:xfrm>
            <a:off x="3276825" y="1079731"/>
            <a:ext cx="2715000" cy="2837094"/>
          </a:xfrm>
          <a:prstGeom prst="rect">
            <a:avLst/>
          </a:prstGeom>
          <a:noFill/>
          <a:ln>
            <a:noFill/>
          </a:ln>
        </p:spPr>
      </p:pic>
      <p:sp>
        <p:nvSpPr>
          <p:cNvPr id="213" name="Google Shape;213;p23"/>
          <p:cNvSpPr txBox="1"/>
          <p:nvPr/>
        </p:nvSpPr>
        <p:spPr>
          <a:xfrm>
            <a:off x="384925" y="693775"/>
            <a:ext cx="27150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chemeClr val="dk2"/>
                </a:solidFill>
                <a:latin typeface="Calibri"/>
                <a:ea typeface="Calibri"/>
                <a:cs typeface="Calibri"/>
                <a:sym typeface="Calibri"/>
              </a:rPr>
              <a:t>Female traffic</a:t>
            </a:r>
            <a:endParaRPr sz="1300" b="1">
              <a:solidFill>
                <a:schemeClr val="dk2"/>
              </a:solidFill>
              <a:latin typeface="Calibri"/>
              <a:ea typeface="Calibri"/>
              <a:cs typeface="Calibri"/>
              <a:sym typeface="Calibri"/>
            </a:endParaRPr>
          </a:p>
        </p:txBody>
      </p:sp>
      <p:sp>
        <p:nvSpPr>
          <p:cNvPr id="214" name="Google Shape;214;p23"/>
          <p:cNvSpPr txBox="1"/>
          <p:nvPr/>
        </p:nvSpPr>
        <p:spPr>
          <a:xfrm>
            <a:off x="3276763" y="693775"/>
            <a:ext cx="27150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chemeClr val="dk2"/>
                </a:solidFill>
                <a:latin typeface="Calibri"/>
                <a:ea typeface="Calibri"/>
                <a:cs typeface="Calibri"/>
                <a:sym typeface="Calibri"/>
              </a:rPr>
              <a:t>Male traffic</a:t>
            </a:r>
            <a:endParaRPr sz="1300" b="1">
              <a:solidFill>
                <a:schemeClr val="dk2"/>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4"/>
          <p:cNvSpPr txBox="1">
            <a:spLocks noGrp="1"/>
          </p:cNvSpPr>
          <p:nvPr>
            <p:ph type="title" idx="4294967295"/>
          </p:nvPr>
        </p:nvSpPr>
        <p:spPr>
          <a:xfrm>
            <a:off x="533400" y="161925"/>
            <a:ext cx="8610600" cy="531813"/>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Advanced Statistics. Sales Dependency On Weather</a:t>
            </a:r>
            <a:endParaRPr dirty="0"/>
          </a:p>
        </p:txBody>
      </p:sp>
      <p:sp>
        <p:nvSpPr>
          <p:cNvPr id="220" name="Google Shape;220;p24"/>
          <p:cNvSpPr txBox="1"/>
          <p:nvPr/>
        </p:nvSpPr>
        <p:spPr>
          <a:xfrm>
            <a:off x="267000" y="4061075"/>
            <a:ext cx="8610000" cy="985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dirty="0">
                <a:solidFill>
                  <a:schemeClr val="dk2"/>
                </a:solidFill>
                <a:latin typeface="Nunito"/>
                <a:ea typeface="Nunito"/>
                <a:cs typeface="Nunito"/>
                <a:sym typeface="Nunito"/>
              </a:rPr>
              <a:t>Analysis (based on comparison of  average values of price, cost and quantity):</a:t>
            </a:r>
            <a:endParaRPr sz="1300" b="1" dirty="0">
              <a:solidFill>
                <a:schemeClr val="dk2"/>
              </a:solidFill>
              <a:latin typeface="Nunito"/>
              <a:ea typeface="Nunito"/>
              <a:cs typeface="Nunito"/>
              <a:sym typeface="Nunito"/>
            </a:endParaRPr>
          </a:p>
          <a:p>
            <a:pPr marL="457200" marR="0" lvl="0" indent="-311150" algn="l" rtl="0">
              <a:lnSpc>
                <a:spcPct val="100000"/>
              </a:lnSpc>
              <a:spcBef>
                <a:spcPts val="0"/>
              </a:spcBef>
              <a:spcAft>
                <a:spcPts val="0"/>
              </a:spcAft>
              <a:buClr>
                <a:schemeClr val="dk2"/>
              </a:buClr>
              <a:buSzPts val="1300"/>
              <a:buFont typeface="Nunito"/>
              <a:buAutoNum type="arabicPeriod"/>
            </a:pPr>
            <a:r>
              <a:rPr lang="en" sz="1300" dirty="0">
                <a:solidFill>
                  <a:schemeClr val="dk2"/>
                </a:solidFill>
                <a:latin typeface="Nunito"/>
                <a:ea typeface="Nunito"/>
                <a:cs typeface="Nunito"/>
                <a:sym typeface="Nunito"/>
              </a:rPr>
              <a:t>Shoe sales typically increase on rainy or snowy days compared to days with no precipitation.</a:t>
            </a:r>
            <a:endParaRPr sz="1300" dirty="0">
              <a:solidFill>
                <a:schemeClr val="dk2"/>
              </a:solidFill>
              <a:latin typeface="Nunito"/>
              <a:ea typeface="Nunito"/>
              <a:cs typeface="Nunito"/>
              <a:sym typeface="Nunito"/>
            </a:endParaRPr>
          </a:p>
          <a:p>
            <a:pPr marL="457200" marR="0" lvl="0" indent="-311150" algn="l" rtl="0">
              <a:lnSpc>
                <a:spcPct val="100000"/>
              </a:lnSpc>
              <a:spcBef>
                <a:spcPts val="0"/>
              </a:spcBef>
              <a:spcAft>
                <a:spcPts val="0"/>
              </a:spcAft>
              <a:buClr>
                <a:schemeClr val="dk2"/>
              </a:buClr>
              <a:buSzPts val="1300"/>
              <a:buFont typeface="Nunito"/>
              <a:buAutoNum type="arabicPeriod"/>
            </a:pPr>
            <a:r>
              <a:rPr lang="en" sz="1300" dirty="0">
                <a:solidFill>
                  <a:schemeClr val="dk2"/>
                </a:solidFill>
                <a:latin typeface="Nunito"/>
                <a:ea typeface="Nunito"/>
                <a:cs typeface="Nunito"/>
                <a:sym typeface="Nunito"/>
              </a:rPr>
              <a:t>This trend is confirmed distribution of price, cost, and quantity by weather conditions and having snow days</a:t>
            </a:r>
            <a:endParaRPr sz="1300" dirty="0">
              <a:solidFill>
                <a:schemeClr val="dk2"/>
              </a:solidFill>
              <a:latin typeface="Nunito"/>
              <a:ea typeface="Nunito"/>
              <a:cs typeface="Nunito"/>
              <a:sym typeface="Nunito"/>
            </a:endParaRPr>
          </a:p>
          <a:p>
            <a:pPr marL="457200" marR="0" lvl="0" indent="-311150" algn="l" rtl="0">
              <a:lnSpc>
                <a:spcPct val="100000"/>
              </a:lnSpc>
              <a:spcBef>
                <a:spcPts val="0"/>
              </a:spcBef>
              <a:spcAft>
                <a:spcPts val="0"/>
              </a:spcAft>
              <a:buClr>
                <a:schemeClr val="dk2"/>
              </a:buClr>
              <a:buSzPts val="1300"/>
              <a:buFont typeface="Nunito"/>
              <a:buAutoNum type="arabicPeriod"/>
            </a:pPr>
            <a:r>
              <a:rPr lang="en" sz="1300" dirty="0">
                <a:solidFill>
                  <a:schemeClr val="dk2"/>
                </a:solidFill>
                <a:latin typeface="Nunito"/>
                <a:ea typeface="Nunito"/>
                <a:cs typeface="Nunito"/>
                <a:sym typeface="Nunito"/>
              </a:rPr>
              <a:t>This suggests a higher demand for winter footwear during rain/snow weather, prompting quicker purchases</a:t>
            </a:r>
            <a:endParaRPr sz="1300" dirty="0">
              <a:solidFill>
                <a:schemeClr val="dk2"/>
              </a:solidFill>
              <a:latin typeface="Nunito"/>
              <a:ea typeface="Nunito"/>
              <a:cs typeface="Nunito"/>
              <a:sym typeface="Nunito"/>
            </a:endParaRPr>
          </a:p>
        </p:txBody>
      </p:sp>
      <p:pic>
        <p:nvPicPr>
          <p:cNvPr id="221" name="Google Shape;221;p24"/>
          <p:cNvPicPr preferRelativeResize="0"/>
          <p:nvPr/>
        </p:nvPicPr>
        <p:blipFill>
          <a:blip r:embed="rId3">
            <a:alphaModFix/>
          </a:blip>
          <a:stretch>
            <a:fillRect/>
          </a:stretch>
        </p:blipFill>
        <p:spPr>
          <a:xfrm>
            <a:off x="152400" y="693775"/>
            <a:ext cx="6310176" cy="3415325"/>
          </a:xfrm>
          <a:prstGeom prst="rect">
            <a:avLst/>
          </a:prstGeom>
          <a:noFill/>
          <a:ln>
            <a:noFill/>
          </a:ln>
        </p:spPr>
      </p:pic>
      <p:sp>
        <p:nvSpPr>
          <p:cNvPr id="222" name="Google Shape;222;p24"/>
          <p:cNvSpPr txBox="1"/>
          <p:nvPr/>
        </p:nvSpPr>
        <p:spPr>
          <a:xfrm>
            <a:off x="6631375" y="677463"/>
            <a:ext cx="2352300" cy="3332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dirty="0">
                <a:solidFill>
                  <a:schemeClr val="dk2"/>
                </a:solidFill>
                <a:latin typeface="Nunito"/>
                <a:ea typeface="Nunito"/>
                <a:cs typeface="Nunito"/>
                <a:sym typeface="Nunito"/>
              </a:rPr>
              <a:t>Key metrics of ANOVA test :</a:t>
            </a:r>
            <a:endParaRPr sz="1300" b="1" dirty="0">
              <a:solidFill>
                <a:schemeClr val="dk2"/>
              </a:solidFill>
              <a:latin typeface="Nunito"/>
              <a:ea typeface="Nunito"/>
              <a:cs typeface="Nunito"/>
              <a:sym typeface="Nunito"/>
            </a:endParaRPr>
          </a:p>
          <a:p>
            <a:pPr marL="0" lvl="0" indent="0" algn="l" rtl="0">
              <a:spcBef>
                <a:spcPts val="0"/>
              </a:spcBef>
              <a:spcAft>
                <a:spcPts val="0"/>
              </a:spcAft>
              <a:buNone/>
            </a:pPr>
            <a:endParaRPr sz="1300" dirty="0">
              <a:solidFill>
                <a:schemeClr val="dk2"/>
              </a:solidFill>
              <a:latin typeface="Nunito"/>
              <a:ea typeface="Nunito"/>
              <a:cs typeface="Nunito"/>
              <a:sym typeface="Nunito"/>
            </a:endParaRPr>
          </a:p>
          <a:p>
            <a:pPr marL="0" lvl="0" indent="0" algn="l" rtl="0">
              <a:spcBef>
                <a:spcPts val="0"/>
              </a:spcBef>
              <a:spcAft>
                <a:spcPts val="0"/>
              </a:spcAft>
              <a:buNone/>
            </a:pPr>
            <a:r>
              <a:rPr lang="en" sz="1050" b="1" dirty="0">
                <a:latin typeface="Courier New"/>
                <a:ea typeface="Courier New"/>
                <a:cs typeface="Courier New"/>
                <a:sym typeface="Courier New"/>
              </a:rPr>
              <a:t>p-value = 0.866</a:t>
            </a:r>
            <a:endParaRPr sz="1050" b="1" dirty="0">
              <a:latin typeface="Courier New"/>
              <a:ea typeface="Courier New"/>
              <a:cs typeface="Courier New"/>
              <a:sym typeface="Courier New"/>
            </a:endParaRPr>
          </a:p>
          <a:p>
            <a:pPr marL="0" lvl="0" indent="0" algn="l" rtl="0">
              <a:spcBef>
                <a:spcPts val="0"/>
              </a:spcBef>
              <a:spcAft>
                <a:spcPts val="0"/>
              </a:spcAft>
              <a:buNone/>
            </a:pPr>
            <a:r>
              <a:rPr lang="en" sz="1050" dirty="0">
                <a:latin typeface="Courier New"/>
                <a:ea typeface="Courier New"/>
                <a:cs typeface="Courier New"/>
                <a:sym typeface="Courier New"/>
              </a:rPr>
              <a:t>There are no statistically significant differences in the distribution of Price (USD) by Precip Type.</a:t>
            </a:r>
            <a:endParaRPr sz="1050" dirty="0">
              <a:latin typeface="Courier New"/>
              <a:ea typeface="Courier New"/>
              <a:cs typeface="Courier New"/>
              <a:sym typeface="Courier New"/>
            </a:endParaRPr>
          </a:p>
          <a:p>
            <a:pPr marL="0" lvl="0" indent="0" algn="l" rtl="0">
              <a:spcBef>
                <a:spcPts val="0"/>
              </a:spcBef>
              <a:spcAft>
                <a:spcPts val="0"/>
              </a:spcAft>
              <a:buNone/>
            </a:pPr>
            <a:endParaRPr sz="1050" dirty="0">
              <a:latin typeface="Courier New"/>
              <a:ea typeface="Courier New"/>
              <a:cs typeface="Courier New"/>
              <a:sym typeface="Courier New"/>
            </a:endParaRPr>
          </a:p>
          <a:p>
            <a:pPr marL="0" lvl="0" indent="0" algn="l" rtl="0">
              <a:spcBef>
                <a:spcPts val="0"/>
              </a:spcBef>
              <a:spcAft>
                <a:spcPts val="0"/>
              </a:spcAft>
              <a:buNone/>
            </a:pPr>
            <a:r>
              <a:rPr lang="en" sz="1050" b="1" dirty="0">
                <a:latin typeface="Courier New"/>
                <a:ea typeface="Courier New"/>
                <a:cs typeface="Courier New"/>
                <a:sym typeface="Courier New"/>
              </a:rPr>
              <a:t>p-value = 0.143</a:t>
            </a:r>
            <a:endParaRPr sz="1050" b="1" dirty="0">
              <a:latin typeface="Courier New"/>
              <a:ea typeface="Courier New"/>
              <a:cs typeface="Courier New"/>
              <a:sym typeface="Courier New"/>
            </a:endParaRPr>
          </a:p>
          <a:p>
            <a:pPr marL="0" lvl="0" indent="0" algn="l" rtl="0">
              <a:spcBef>
                <a:spcPts val="0"/>
              </a:spcBef>
              <a:spcAft>
                <a:spcPts val="0"/>
              </a:spcAft>
              <a:buNone/>
            </a:pPr>
            <a:r>
              <a:rPr lang="en" sz="1050" dirty="0">
                <a:latin typeface="Courier New"/>
                <a:ea typeface="Courier New"/>
                <a:cs typeface="Courier New"/>
                <a:sym typeface="Courier New"/>
              </a:rPr>
              <a:t>There are no statistically significant differences in the distribution of Cost (USD) by Precip Type.</a:t>
            </a:r>
            <a:endParaRPr sz="1050" dirty="0">
              <a:latin typeface="Courier New"/>
              <a:ea typeface="Courier New"/>
              <a:cs typeface="Courier New"/>
              <a:sym typeface="Courier New"/>
            </a:endParaRPr>
          </a:p>
          <a:p>
            <a:pPr marL="0" lvl="0" indent="0" algn="l" rtl="0">
              <a:spcBef>
                <a:spcPts val="0"/>
              </a:spcBef>
              <a:spcAft>
                <a:spcPts val="0"/>
              </a:spcAft>
              <a:buNone/>
            </a:pPr>
            <a:endParaRPr sz="1050" dirty="0">
              <a:latin typeface="Courier New"/>
              <a:ea typeface="Courier New"/>
              <a:cs typeface="Courier New"/>
              <a:sym typeface="Courier New"/>
            </a:endParaRPr>
          </a:p>
          <a:p>
            <a:pPr marL="0" lvl="0" indent="0" algn="l" rtl="0">
              <a:spcBef>
                <a:spcPts val="0"/>
              </a:spcBef>
              <a:spcAft>
                <a:spcPts val="0"/>
              </a:spcAft>
              <a:buNone/>
            </a:pPr>
            <a:r>
              <a:rPr lang="en" sz="1050" b="1" dirty="0">
                <a:latin typeface="Courier New"/>
                <a:ea typeface="Courier New"/>
                <a:cs typeface="Courier New"/>
                <a:sym typeface="Courier New"/>
              </a:rPr>
              <a:t>p-value = 0.035</a:t>
            </a:r>
            <a:endParaRPr sz="1050" b="1" dirty="0">
              <a:latin typeface="Courier New"/>
              <a:ea typeface="Courier New"/>
              <a:cs typeface="Courier New"/>
              <a:sym typeface="Courier New"/>
            </a:endParaRPr>
          </a:p>
          <a:p>
            <a:pPr marL="0" lvl="0" indent="0" algn="l" rtl="0">
              <a:spcBef>
                <a:spcPts val="0"/>
              </a:spcBef>
              <a:spcAft>
                <a:spcPts val="0"/>
              </a:spcAft>
              <a:buNone/>
            </a:pPr>
            <a:r>
              <a:rPr lang="en" sz="1050" dirty="0">
                <a:latin typeface="Courier New"/>
                <a:ea typeface="Courier New"/>
                <a:cs typeface="Courier New"/>
                <a:sym typeface="Courier New"/>
              </a:rPr>
              <a:t>There are statistically significant differences in the distribution of Quantity by Precip Type.</a:t>
            </a:r>
            <a:endParaRPr sz="1300" dirty="0">
              <a:solidFill>
                <a:schemeClr val="dk2"/>
              </a:solidFill>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5"/>
          <p:cNvSpPr txBox="1">
            <a:spLocks noGrp="1"/>
          </p:cNvSpPr>
          <p:nvPr>
            <p:ph type="title" idx="4294967295"/>
          </p:nvPr>
        </p:nvSpPr>
        <p:spPr>
          <a:xfrm>
            <a:off x="533400" y="161925"/>
            <a:ext cx="8610600" cy="531813"/>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Analytics. Weather Conditions By Month</a:t>
            </a:r>
            <a:endParaRPr/>
          </a:p>
        </p:txBody>
      </p:sp>
      <p:sp>
        <p:nvSpPr>
          <p:cNvPr id="228" name="Google Shape;228;p25"/>
          <p:cNvSpPr txBox="1"/>
          <p:nvPr/>
        </p:nvSpPr>
        <p:spPr>
          <a:xfrm>
            <a:off x="267000" y="3908675"/>
            <a:ext cx="8727900" cy="1185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chemeClr val="dk2"/>
                </a:solidFill>
                <a:latin typeface="Nunito"/>
                <a:ea typeface="Nunito"/>
                <a:cs typeface="Nunito"/>
                <a:sym typeface="Nunito"/>
              </a:rPr>
              <a:t>Analysis:</a:t>
            </a:r>
            <a:endParaRPr sz="1300" b="1">
              <a:solidFill>
                <a:schemeClr val="dk2"/>
              </a:solidFill>
              <a:latin typeface="Nunito"/>
              <a:ea typeface="Nunito"/>
              <a:cs typeface="Nunito"/>
              <a:sym typeface="Nunito"/>
            </a:endParaRPr>
          </a:p>
          <a:p>
            <a:pPr marL="0" lvl="0" indent="0" algn="l" rtl="0">
              <a:spcBef>
                <a:spcPts val="0"/>
              </a:spcBef>
              <a:spcAft>
                <a:spcPts val="0"/>
              </a:spcAft>
              <a:buNone/>
            </a:pPr>
            <a:r>
              <a:rPr lang="en" sz="1300">
                <a:solidFill>
                  <a:schemeClr val="dk2"/>
                </a:solidFill>
                <a:latin typeface="Nunito"/>
                <a:ea typeface="Nunito"/>
                <a:cs typeface="Nunito"/>
                <a:sym typeface="Nunito"/>
              </a:rPr>
              <a:t>Snow and rain weather conditions are primarily experienced during January, February, and March, with occasional occurrences in December as well. Consequently, this presents an opportunity for manufacturers and shopping malls to strategically plan marketing campaigns for shoe sales during these months, capitalizing on consumer needs driven by inclement weather..</a:t>
            </a:r>
            <a:endParaRPr sz="1300">
              <a:solidFill>
                <a:schemeClr val="dk2"/>
              </a:solidFill>
              <a:latin typeface="Nunito"/>
              <a:ea typeface="Nunito"/>
              <a:cs typeface="Nunito"/>
              <a:sym typeface="Nunito"/>
            </a:endParaRPr>
          </a:p>
        </p:txBody>
      </p:sp>
      <p:pic>
        <p:nvPicPr>
          <p:cNvPr id="229" name="Google Shape;229;p25"/>
          <p:cNvPicPr preferRelativeResize="0"/>
          <p:nvPr/>
        </p:nvPicPr>
        <p:blipFill>
          <a:blip r:embed="rId3">
            <a:alphaModFix/>
          </a:blip>
          <a:stretch>
            <a:fillRect/>
          </a:stretch>
        </p:blipFill>
        <p:spPr>
          <a:xfrm>
            <a:off x="267000" y="693775"/>
            <a:ext cx="8727927" cy="32219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6"/>
          <p:cNvSpPr txBox="1">
            <a:spLocks noGrp="1"/>
          </p:cNvSpPr>
          <p:nvPr>
            <p:ph type="title" idx="4294967295"/>
          </p:nvPr>
        </p:nvSpPr>
        <p:spPr>
          <a:xfrm>
            <a:off x="533400" y="161925"/>
            <a:ext cx="8610600" cy="531813"/>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Analytics. Seasonal Changes For Clothing</a:t>
            </a:r>
            <a:endParaRPr/>
          </a:p>
        </p:txBody>
      </p:sp>
      <p:sp>
        <p:nvSpPr>
          <p:cNvPr id="235" name="Google Shape;235;p26"/>
          <p:cNvSpPr txBox="1"/>
          <p:nvPr/>
        </p:nvSpPr>
        <p:spPr>
          <a:xfrm>
            <a:off x="267000" y="3908675"/>
            <a:ext cx="8727900" cy="1185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chemeClr val="dk2"/>
                </a:solidFill>
                <a:latin typeface="Nunito"/>
                <a:ea typeface="Nunito"/>
                <a:cs typeface="Nunito"/>
                <a:sym typeface="Nunito"/>
              </a:rPr>
              <a:t>Analysis:</a:t>
            </a:r>
            <a:endParaRPr sz="1300" b="1">
              <a:solidFill>
                <a:schemeClr val="dk2"/>
              </a:solidFill>
              <a:latin typeface="Nunito"/>
              <a:ea typeface="Nunito"/>
              <a:cs typeface="Nunito"/>
              <a:sym typeface="Nunito"/>
            </a:endParaRPr>
          </a:p>
          <a:p>
            <a:pPr marL="457200" lvl="0" indent="-311150" algn="l" rtl="0">
              <a:spcBef>
                <a:spcPts val="0"/>
              </a:spcBef>
              <a:spcAft>
                <a:spcPts val="0"/>
              </a:spcAft>
              <a:buClr>
                <a:schemeClr val="dk2"/>
              </a:buClr>
              <a:buSzPts val="1300"/>
              <a:buFont typeface="Nunito"/>
              <a:buAutoNum type="arabicPeriod"/>
            </a:pPr>
            <a:r>
              <a:rPr lang="en" sz="1300">
                <a:solidFill>
                  <a:schemeClr val="dk2"/>
                </a:solidFill>
                <a:latin typeface="Nunito"/>
                <a:ea typeface="Nunito"/>
                <a:cs typeface="Nunito"/>
                <a:sym typeface="Nunito"/>
              </a:rPr>
              <a:t>Towards the end of the year, prices show a tendency to decrease, potentially indicating the influence of the December sales season</a:t>
            </a:r>
            <a:endParaRPr sz="1300">
              <a:solidFill>
                <a:schemeClr val="dk2"/>
              </a:solidFill>
              <a:latin typeface="Nunito"/>
              <a:ea typeface="Nunito"/>
              <a:cs typeface="Nunito"/>
              <a:sym typeface="Nunito"/>
            </a:endParaRPr>
          </a:p>
          <a:p>
            <a:pPr marL="457200" lvl="0" indent="-311150" algn="l" rtl="0">
              <a:spcBef>
                <a:spcPts val="0"/>
              </a:spcBef>
              <a:spcAft>
                <a:spcPts val="0"/>
              </a:spcAft>
              <a:buClr>
                <a:schemeClr val="dk2"/>
              </a:buClr>
              <a:buSzPts val="1300"/>
              <a:buFont typeface="Nunito"/>
              <a:buAutoNum type="arabicPeriod"/>
            </a:pPr>
            <a:r>
              <a:rPr lang="en" sz="1300">
                <a:solidFill>
                  <a:schemeClr val="dk2"/>
                </a:solidFill>
                <a:latin typeface="Nunito"/>
                <a:ea typeface="Nunito"/>
                <a:cs typeface="Nunito"/>
                <a:sym typeface="Nunito"/>
              </a:rPr>
              <a:t>Additionally, notable peaks in both total daily cost and quantity occur in December. This phenomenon suggests the effectiveness of marketing strategies implemented during this period</a:t>
            </a:r>
            <a:endParaRPr sz="1300">
              <a:solidFill>
                <a:schemeClr val="dk2"/>
              </a:solidFill>
              <a:latin typeface="Nunito"/>
              <a:ea typeface="Nunito"/>
              <a:cs typeface="Nunito"/>
              <a:sym typeface="Nunito"/>
            </a:endParaRPr>
          </a:p>
        </p:txBody>
      </p:sp>
      <p:pic>
        <p:nvPicPr>
          <p:cNvPr id="236" name="Google Shape;236;p26"/>
          <p:cNvPicPr preferRelativeResize="0"/>
          <p:nvPr/>
        </p:nvPicPr>
        <p:blipFill>
          <a:blip r:embed="rId3">
            <a:alphaModFix/>
          </a:blip>
          <a:stretch>
            <a:fillRect/>
          </a:stretch>
        </p:blipFill>
        <p:spPr>
          <a:xfrm>
            <a:off x="317425" y="693775"/>
            <a:ext cx="8610000" cy="3367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7"/>
          <p:cNvSpPr txBox="1">
            <a:spLocks noGrp="1"/>
          </p:cNvSpPr>
          <p:nvPr>
            <p:ph type="title" idx="4294967295"/>
          </p:nvPr>
        </p:nvSpPr>
        <p:spPr>
          <a:xfrm>
            <a:off x="533400" y="161925"/>
            <a:ext cx="8610600" cy="531813"/>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Analytics. Seasonal Changes For Souvenirs</a:t>
            </a:r>
            <a:endParaRPr/>
          </a:p>
        </p:txBody>
      </p:sp>
      <p:pic>
        <p:nvPicPr>
          <p:cNvPr id="242" name="Google Shape;242;p27"/>
          <p:cNvPicPr preferRelativeResize="0"/>
          <p:nvPr/>
        </p:nvPicPr>
        <p:blipFill>
          <a:blip r:embed="rId3">
            <a:alphaModFix/>
          </a:blip>
          <a:stretch>
            <a:fillRect/>
          </a:stretch>
        </p:blipFill>
        <p:spPr>
          <a:xfrm>
            <a:off x="249875" y="693775"/>
            <a:ext cx="8727902" cy="3283725"/>
          </a:xfrm>
          <a:prstGeom prst="rect">
            <a:avLst/>
          </a:prstGeom>
          <a:noFill/>
          <a:ln>
            <a:noFill/>
          </a:ln>
        </p:spPr>
      </p:pic>
      <p:sp>
        <p:nvSpPr>
          <p:cNvPr id="243" name="Google Shape;243;p27"/>
          <p:cNvSpPr txBox="1"/>
          <p:nvPr/>
        </p:nvSpPr>
        <p:spPr>
          <a:xfrm>
            <a:off x="267000" y="4061075"/>
            <a:ext cx="8727900" cy="1185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chemeClr val="dk2"/>
                </a:solidFill>
                <a:latin typeface="Nunito"/>
                <a:ea typeface="Nunito"/>
                <a:cs typeface="Nunito"/>
                <a:sym typeface="Nunito"/>
              </a:rPr>
              <a:t>Analysis:</a:t>
            </a:r>
            <a:endParaRPr sz="1300" b="1">
              <a:solidFill>
                <a:schemeClr val="dk2"/>
              </a:solidFill>
              <a:latin typeface="Nunito"/>
              <a:ea typeface="Nunito"/>
              <a:cs typeface="Nunito"/>
              <a:sym typeface="Nunito"/>
            </a:endParaRPr>
          </a:p>
          <a:p>
            <a:pPr marL="457200" lvl="0" indent="-311150" algn="l" rtl="0">
              <a:spcBef>
                <a:spcPts val="0"/>
              </a:spcBef>
              <a:spcAft>
                <a:spcPts val="0"/>
              </a:spcAft>
              <a:buClr>
                <a:schemeClr val="dk2"/>
              </a:buClr>
              <a:buSzPts val="1300"/>
              <a:buFont typeface="Nunito"/>
              <a:buAutoNum type="arabicPeriod"/>
            </a:pPr>
            <a:r>
              <a:rPr lang="en" sz="1300">
                <a:solidFill>
                  <a:schemeClr val="dk2"/>
                </a:solidFill>
                <a:latin typeface="Nunito"/>
                <a:ea typeface="Nunito"/>
                <a:cs typeface="Nunito"/>
                <a:sym typeface="Nunito"/>
              </a:rPr>
              <a:t>Price exhibits no discernible trends throughout the year</a:t>
            </a:r>
            <a:endParaRPr sz="1300">
              <a:solidFill>
                <a:schemeClr val="dk2"/>
              </a:solidFill>
              <a:latin typeface="Nunito"/>
              <a:ea typeface="Nunito"/>
              <a:cs typeface="Nunito"/>
              <a:sym typeface="Nunito"/>
            </a:endParaRPr>
          </a:p>
          <a:p>
            <a:pPr marL="457200" lvl="0" indent="-311150" algn="l" rtl="0">
              <a:spcBef>
                <a:spcPts val="0"/>
              </a:spcBef>
              <a:spcAft>
                <a:spcPts val="0"/>
              </a:spcAft>
              <a:buClr>
                <a:schemeClr val="dk2"/>
              </a:buClr>
              <a:buSzPts val="1300"/>
              <a:buFont typeface="Nunito"/>
              <a:buAutoNum type="arabicPeriod"/>
            </a:pPr>
            <a:r>
              <a:rPr lang="en" sz="1300">
                <a:solidFill>
                  <a:schemeClr val="dk2"/>
                </a:solidFill>
                <a:latin typeface="Nunito"/>
                <a:ea typeface="Nunito"/>
                <a:cs typeface="Nunito"/>
                <a:sym typeface="Nunito"/>
              </a:rPr>
              <a:t>However, there are noticeable peaks in both total daily cost and quantity during July and August, particularly pronounced in August. This observation suggests a seasonal trend, likely attributable to increased tourism during these months</a:t>
            </a:r>
            <a:endParaRPr sz="1300">
              <a:solidFill>
                <a:schemeClr val="dk2"/>
              </a:solidFill>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8"/>
          <p:cNvSpPr txBox="1">
            <a:spLocks noGrp="1"/>
          </p:cNvSpPr>
          <p:nvPr>
            <p:ph type="title" idx="4294967295"/>
          </p:nvPr>
        </p:nvSpPr>
        <p:spPr>
          <a:xfrm>
            <a:off x="0" y="114300"/>
            <a:ext cx="5856288" cy="531813"/>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Conclusions</a:t>
            </a:r>
            <a:endParaRPr/>
          </a:p>
        </p:txBody>
      </p:sp>
      <p:sp>
        <p:nvSpPr>
          <p:cNvPr id="249" name="Google Shape;249;p28"/>
          <p:cNvSpPr txBox="1"/>
          <p:nvPr/>
        </p:nvSpPr>
        <p:spPr>
          <a:xfrm>
            <a:off x="278250" y="587400"/>
            <a:ext cx="8739300" cy="4556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chemeClr val="dk2"/>
                </a:solidFill>
                <a:latin typeface="Nunito"/>
                <a:ea typeface="Nunito"/>
                <a:cs typeface="Nunito"/>
                <a:sym typeface="Nunito"/>
              </a:rPr>
              <a:t>Analytical insights:</a:t>
            </a:r>
            <a:endParaRPr sz="1300" b="1">
              <a:solidFill>
                <a:schemeClr val="dk2"/>
              </a:solidFill>
              <a:latin typeface="Nunito"/>
              <a:ea typeface="Nunito"/>
              <a:cs typeface="Nunito"/>
              <a:sym typeface="Nunito"/>
            </a:endParaRPr>
          </a:p>
          <a:p>
            <a:pPr marL="457200" marR="0" lvl="0" indent="-311150" algn="l" rtl="0">
              <a:lnSpc>
                <a:spcPct val="100000"/>
              </a:lnSpc>
              <a:spcBef>
                <a:spcPts val="1000"/>
              </a:spcBef>
              <a:spcAft>
                <a:spcPts val="0"/>
              </a:spcAft>
              <a:buClr>
                <a:schemeClr val="dk2"/>
              </a:buClr>
              <a:buSzPts val="1300"/>
              <a:buFont typeface="Nunito"/>
              <a:buAutoNum type="arabicPeriod"/>
            </a:pPr>
            <a:r>
              <a:rPr lang="en" sz="1300">
                <a:solidFill>
                  <a:schemeClr val="dk2"/>
                </a:solidFill>
                <a:latin typeface="Nunito"/>
                <a:ea typeface="Nunito"/>
                <a:cs typeface="Nunito"/>
                <a:sym typeface="Nunito"/>
              </a:rPr>
              <a:t>When dealing with foreign currencies, it's crucial to account for inflation. Converting to USD is a common approach to address this concern</a:t>
            </a:r>
            <a:endParaRPr sz="1300">
              <a:solidFill>
                <a:schemeClr val="dk2"/>
              </a:solidFill>
              <a:latin typeface="Nunito"/>
              <a:ea typeface="Nunito"/>
              <a:cs typeface="Nunito"/>
              <a:sym typeface="Nunito"/>
            </a:endParaRPr>
          </a:p>
          <a:p>
            <a:pPr marL="457200" marR="0" lvl="0" indent="-311150" algn="l" rtl="0">
              <a:lnSpc>
                <a:spcPct val="100000"/>
              </a:lnSpc>
              <a:spcBef>
                <a:spcPts val="1000"/>
              </a:spcBef>
              <a:spcAft>
                <a:spcPts val="0"/>
              </a:spcAft>
              <a:buClr>
                <a:schemeClr val="dk2"/>
              </a:buClr>
              <a:buSzPts val="1300"/>
              <a:buFont typeface="Nunito"/>
              <a:buAutoNum type="arabicPeriod"/>
            </a:pPr>
            <a:r>
              <a:rPr lang="en" sz="1300">
                <a:solidFill>
                  <a:schemeClr val="dk2"/>
                </a:solidFill>
                <a:latin typeface="Nunito"/>
                <a:ea typeface="Nunito"/>
                <a:cs typeface="Nunito"/>
                <a:sym typeface="Nunito"/>
              </a:rPr>
              <a:t>Remaining open to various hypotheses about the data and investigating any discovered dependencies is essential for validation and uncovering underlying reasons</a:t>
            </a:r>
            <a:endParaRPr sz="1300">
              <a:solidFill>
                <a:schemeClr val="dk2"/>
              </a:solidFill>
              <a:latin typeface="Nunito"/>
              <a:ea typeface="Nunito"/>
              <a:cs typeface="Nunito"/>
              <a:sym typeface="Nunito"/>
            </a:endParaRPr>
          </a:p>
          <a:p>
            <a:pPr marL="457200" marR="0" lvl="0" indent="-311150" algn="l" rtl="0">
              <a:lnSpc>
                <a:spcPct val="100000"/>
              </a:lnSpc>
              <a:spcBef>
                <a:spcPts val="1000"/>
              </a:spcBef>
              <a:spcAft>
                <a:spcPts val="0"/>
              </a:spcAft>
              <a:buClr>
                <a:schemeClr val="dk2"/>
              </a:buClr>
              <a:buSzPts val="1300"/>
              <a:buFont typeface="Nunito"/>
              <a:buAutoNum type="arabicPeriod"/>
            </a:pPr>
            <a:r>
              <a:rPr lang="en" sz="1300">
                <a:solidFill>
                  <a:schemeClr val="dk2"/>
                </a:solidFill>
                <a:latin typeface="Nunito"/>
                <a:ea typeface="Nunito"/>
                <a:cs typeface="Nunito"/>
                <a:sym typeface="Nunito"/>
              </a:rPr>
              <a:t>In searching for seasonal trends, it is advisable to analyze complete years of data to prevent biased results</a:t>
            </a:r>
            <a:endParaRPr sz="1300">
              <a:solidFill>
                <a:schemeClr val="dk2"/>
              </a:solidFill>
              <a:latin typeface="Nunito"/>
              <a:ea typeface="Nunito"/>
              <a:cs typeface="Nunito"/>
              <a:sym typeface="Nunito"/>
            </a:endParaRPr>
          </a:p>
          <a:p>
            <a:pPr marL="0" lvl="0" indent="0" algn="l" rtl="0">
              <a:spcBef>
                <a:spcPts val="0"/>
              </a:spcBef>
              <a:spcAft>
                <a:spcPts val="0"/>
              </a:spcAft>
              <a:buNone/>
            </a:pPr>
            <a:endParaRPr sz="1300" b="1">
              <a:solidFill>
                <a:schemeClr val="dk2"/>
              </a:solidFill>
              <a:latin typeface="Nunito"/>
              <a:ea typeface="Nunito"/>
              <a:cs typeface="Nunito"/>
              <a:sym typeface="Nunito"/>
            </a:endParaRPr>
          </a:p>
          <a:p>
            <a:pPr marL="0" lvl="0" indent="0" algn="l" rtl="0">
              <a:spcBef>
                <a:spcPts val="0"/>
              </a:spcBef>
              <a:spcAft>
                <a:spcPts val="0"/>
              </a:spcAft>
              <a:buNone/>
            </a:pPr>
            <a:r>
              <a:rPr lang="en" sz="1300" b="1">
                <a:solidFill>
                  <a:schemeClr val="dk2"/>
                </a:solidFill>
                <a:latin typeface="Nunito"/>
                <a:ea typeface="Nunito"/>
                <a:cs typeface="Nunito"/>
                <a:sym typeface="Nunito"/>
              </a:rPr>
              <a:t>Key Takeaways:</a:t>
            </a:r>
            <a:endParaRPr sz="1300" b="1">
              <a:solidFill>
                <a:schemeClr val="dk2"/>
              </a:solidFill>
              <a:latin typeface="Nunito"/>
              <a:ea typeface="Nunito"/>
              <a:cs typeface="Nunito"/>
              <a:sym typeface="Nunito"/>
            </a:endParaRPr>
          </a:p>
          <a:p>
            <a:pPr marL="457200" marR="0" lvl="0" indent="-311150" algn="l" rtl="0">
              <a:lnSpc>
                <a:spcPct val="100000"/>
              </a:lnSpc>
              <a:spcBef>
                <a:spcPts val="1000"/>
              </a:spcBef>
              <a:spcAft>
                <a:spcPts val="0"/>
              </a:spcAft>
              <a:buClr>
                <a:schemeClr val="dk2"/>
              </a:buClr>
              <a:buSzPts val="1300"/>
              <a:buFont typeface="Nunito"/>
              <a:buAutoNum type="arabicPeriod"/>
            </a:pPr>
            <a:r>
              <a:rPr lang="en" sz="1300">
                <a:solidFill>
                  <a:schemeClr val="dk2"/>
                </a:solidFill>
                <a:latin typeface="Nunito"/>
                <a:ea typeface="Nunito"/>
                <a:cs typeface="Nunito"/>
                <a:sym typeface="Nunito"/>
              </a:rPr>
              <a:t>Stage data ingested from APIs to avoid excessive API calls. Limiting API calls, especially to unique dates, is vital for both restricted and paid pricing plans. Whenever possible, retrieve data once and reuse it across multiple analyses to optimize resource usage</a:t>
            </a:r>
            <a:endParaRPr sz="1300">
              <a:solidFill>
                <a:schemeClr val="dk2"/>
              </a:solidFill>
              <a:latin typeface="Nunito"/>
              <a:ea typeface="Nunito"/>
              <a:cs typeface="Nunito"/>
              <a:sym typeface="Nunito"/>
            </a:endParaRPr>
          </a:p>
          <a:p>
            <a:pPr marL="457200" marR="0" lvl="0" indent="-311150" algn="l" rtl="0">
              <a:lnSpc>
                <a:spcPct val="100000"/>
              </a:lnSpc>
              <a:spcBef>
                <a:spcPts val="1000"/>
              </a:spcBef>
              <a:spcAft>
                <a:spcPts val="0"/>
              </a:spcAft>
              <a:buClr>
                <a:schemeClr val="dk2"/>
              </a:buClr>
              <a:buSzPts val="1300"/>
              <a:buFont typeface="Nunito"/>
              <a:buAutoNum type="arabicPeriod"/>
            </a:pPr>
            <a:r>
              <a:rPr lang="en" sz="1300">
                <a:solidFill>
                  <a:schemeClr val="dk2"/>
                </a:solidFill>
                <a:latin typeface="Nunito"/>
                <a:ea typeface="Nunito"/>
                <a:cs typeface="Nunito"/>
                <a:sym typeface="Nunito"/>
              </a:rPr>
              <a:t>Separate data ingestion and data transformations from data discovery and analytics to maintain logical separation and streamline team development processes</a:t>
            </a:r>
            <a:endParaRPr sz="1300">
              <a:solidFill>
                <a:schemeClr val="dk2"/>
              </a:solidFill>
              <a:latin typeface="Nunito"/>
              <a:ea typeface="Nunito"/>
              <a:cs typeface="Nunito"/>
              <a:sym typeface="Nunito"/>
            </a:endParaRPr>
          </a:p>
          <a:p>
            <a:pPr marL="457200" marR="0" lvl="0" indent="-311150" algn="l" rtl="0">
              <a:lnSpc>
                <a:spcPct val="100000"/>
              </a:lnSpc>
              <a:spcBef>
                <a:spcPts val="1000"/>
              </a:spcBef>
              <a:spcAft>
                <a:spcPts val="0"/>
              </a:spcAft>
              <a:buClr>
                <a:schemeClr val="dk2"/>
              </a:buClr>
              <a:buSzPts val="1300"/>
              <a:buFont typeface="Nunito"/>
              <a:buAutoNum type="arabicPeriod"/>
            </a:pPr>
            <a:r>
              <a:rPr lang="en" sz="1300">
                <a:solidFill>
                  <a:schemeClr val="dk2"/>
                </a:solidFill>
                <a:latin typeface="Nunito"/>
                <a:ea typeface="Nunito"/>
                <a:cs typeface="Nunito"/>
                <a:sym typeface="Nunito"/>
              </a:rPr>
              <a:t>Utilize functions for repetitive tasks to enhance analytical performance. By implementing complex functions, we can reduce the amount of code needed to call them. In this project, only two lines of code were required to invoke functions that generate charts and conduct statistical analyses for multiple metrics simultaneously. This approach enables efficient analysis across numerous combinations, allowing focus on identified dependencies</a:t>
            </a:r>
            <a:endParaRPr sz="1300">
              <a:solidFill>
                <a:schemeClr val="dk2"/>
              </a:solidFill>
              <a:latin typeface="Nunito"/>
              <a:ea typeface="Nunito"/>
              <a:cs typeface="Nunito"/>
              <a:sym typeface="Nuni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9"/>
          <p:cNvSpPr txBox="1">
            <a:spLocks noGrp="1"/>
          </p:cNvSpPr>
          <p:nvPr>
            <p:ph type="title" idx="4294967295"/>
          </p:nvPr>
        </p:nvSpPr>
        <p:spPr>
          <a:xfrm>
            <a:off x="0" y="160338"/>
            <a:ext cx="7029450" cy="56515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Random Data Generation</a:t>
            </a:r>
            <a:endParaRPr/>
          </a:p>
        </p:txBody>
      </p:sp>
      <p:sp>
        <p:nvSpPr>
          <p:cNvPr id="255" name="Google Shape;255;p29"/>
          <p:cNvSpPr txBox="1"/>
          <p:nvPr/>
        </p:nvSpPr>
        <p:spPr>
          <a:xfrm>
            <a:off x="272350" y="938400"/>
            <a:ext cx="2538600" cy="389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chemeClr val="dk2"/>
                </a:solidFill>
                <a:latin typeface="Nunito"/>
                <a:ea typeface="Nunito"/>
                <a:cs typeface="Nunito"/>
                <a:sym typeface="Nunito"/>
              </a:rPr>
              <a:t>Key features:</a:t>
            </a:r>
            <a:endParaRPr sz="1300" b="1">
              <a:solidFill>
                <a:schemeClr val="dk2"/>
              </a:solidFill>
              <a:latin typeface="Nunito"/>
              <a:ea typeface="Nunito"/>
              <a:cs typeface="Nunito"/>
              <a:sym typeface="Nunito"/>
            </a:endParaRPr>
          </a:p>
          <a:p>
            <a:pPr marL="457200" lvl="0" indent="-311150" algn="l" rtl="0">
              <a:spcBef>
                <a:spcPts val="1000"/>
              </a:spcBef>
              <a:spcAft>
                <a:spcPts val="0"/>
              </a:spcAft>
              <a:buClr>
                <a:schemeClr val="dk2"/>
              </a:buClr>
              <a:buSzPts val="1300"/>
              <a:buFont typeface="Nunito"/>
              <a:buAutoNum type="arabicPeriod"/>
            </a:pPr>
            <a:r>
              <a:rPr lang="en" sz="1300">
                <a:solidFill>
                  <a:schemeClr val="dk2"/>
                </a:solidFill>
                <a:latin typeface="Nunito"/>
                <a:ea typeface="Nunito"/>
                <a:cs typeface="Nunito"/>
                <a:sym typeface="Nunito"/>
              </a:rPr>
              <a:t>Random generation of price (total price of a transaction) and quantity</a:t>
            </a:r>
            <a:endParaRPr sz="1300">
              <a:solidFill>
                <a:schemeClr val="dk2"/>
              </a:solidFill>
              <a:latin typeface="Nunito"/>
              <a:ea typeface="Nunito"/>
              <a:cs typeface="Nunito"/>
              <a:sym typeface="Nunito"/>
            </a:endParaRPr>
          </a:p>
          <a:p>
            <a:pPr marL="457200" lvl="0" indent="-311150" algn="l" rtl="0">
              <a:spcBef>
                <a:spcPts val="1000"/>
              </a:spcBef>
              <a:spcAft>
                <a:spcPts val="0"/>
              </a:spcAft>
              <a:buClr>
                <a:schemeClr val="dk2"/>
              </a:buClr>
              <a:buSzPts val="1300"/>
              <a:buFont typeface="Nunito"/>
              <a:buAutoNum type="arabicPeriod"/>
            </a:pPr>
            <a:r>
              <a:rPr lang="en" sz="1300">
                <a:solidFill>
                  <a:schemeClr val="dk2"/>
                </a:solidFill>
                <a:latin typeface="Nunito"/>
                <a:ea typeface="Nunito"/>
                <a:cs typeface="Nunito"/>
                <a:sym typeface="Nunito"/>
              </a:rPr>
              <a:t>Price can be configured at category, price segment, gender and month level </a:t>
            </a:r>
            <a:endParaRPr sz="1300">
              <a:solidFill>
                <a:schemeClr val="dk2"/>
              </a:solidFill>
              <a:latin typeface="Nunito"/>
              <a:ea typeface="Nunito"/>
              <a:cs typeface="Nunito"/>
              <a:sym typeface="Nunito"/>
            </a:endParaRPr>
          </a:p>
          <a:p>
            <a:pPr marL="457200" lvl="0" indent="-311150" algn="l" rtl="0">
              <a:spcBef>
                <a:spcPts val="1000"/>
              </a:spcBef>
              <a:spcAft>
                <a:spcPts val="0"/>
              </a:spcAft>
              <a:buClr>
                <a:schemeClr val="dk2"/>
              </a:buClr>
              <a:buSzPts val="1300"/>
              <a:buFont typeface="Nunito"/>
              <a:buAutoNum type="arabicPeriod"/>
            </a:pPr>
            <a:r>
              <a:rPr lang="en" sz="1300">
                <a:solidFill>
                  <a:schemeClr val="dk2"/>
                </a:solidFill>
                <a:latin typeface="Nunito"/>
                <a:ea typeface="Nunito"/>
                <a:cs typeface="Nunito"/>
                <a:sym typeface="Nunito"/>
              </a:rPr>
              <a:t>Quantity can be configured at category, gender and month level</a:t>
            </a:r>
            <a:endParaRPr sz="1300">
              <a:solidFill>
                <a:schemeClr val="dk2"/>
              </a:solidFill>
              <a:latin typeface="Nunito"/>
              <a:ea typeface="Nunito"/>
              <a:cs typeface="Nunito"/>
              <a:sym typeface="Nunito"/>
            </a:endParaRPr>
          </a:p>
          <a:p>
            <a:pPr marL="457200" lvl="0" indent="-311150" algn="l" rtl="0">
              <a:spcBef>
                <a:spcPts val="1000"/>
              </a:spcBef>
              <a:spcAft>
                <a:spcPts val="0"/>
              </a:spcAft>
              <a:buClr>
                <a:schemeClr val="dk2"/>
              </a:buClr>
              <a:buSzPts val="1300"/>
              <a:buFont typeface="Nunito"/>
              <a:buAutoNum type="arabicPeriod"/>
            </a:pPr>
            <a:r>
              <a:rPr lang="en" sz="1300">
                <a:solidFill>
                  <a:schemeClr val="dk2"/>
                </a:solidFill>
                <a:latin typeface="Nunito"/>
                <a:ea typeface="Nunito"/>
                <a:cs typeface="Nunito"/>
                <a:sym typeface="Nunito"/>
              </a:rPr>
              <a:t>Configuration allows to embed multiple patterns into the retail data that can be leveraged for different kind of analytics</a:t>
            </a:r>
            <a:endParaRPr sz="1300">
              <a:solidFill>
                <a:schemeClr val="dk2"/>
              </a:solidFill>
              <a:latin typeface="Nunito"/>
              <a:ea typeface="Nunito"/>
              <a:cs typeface="Nunito"/>
              <a:sym typeface="Nunito"/>
            </a:endParaRPr>
          </a:p>
        </p:txBody>
      </p:sp>
      <p:pic>
        <p:nvPicPr>
          <p:cNvPr id="256" name="Google Shape;256;p29"/>
          <p:cNvPicPr preferRelativeResize="0"/>
          <p:nvPr/>
        </p:nvPicPr>
        <p:blipFill>
          <a:blip r:embed="rId3">
            <a:alphaModFix/>
          </a:blip>
          <a:stretch>
            <a:fillRect/>
          </a:stretch>
        </p:blipFill>
        <p:spPr>
          <a:xfrm>
            <a:off x="2810950" y="877250"/>
            <a:ext cx="6180650" cy="387838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0"/>
          <p:cNvSpPr txBox="1">
            <a:spLocks noGrp="1"/>
          </p:cNvSpPr>
          <p:nvPr>
            <p:ph type="title" idx="4294967295"/>
          </p:nvPr>
        </p:nvSpPr>
        <p:spPr>
          <a:xfrm>
            <a:off x="533400" y="161925"/>
            <a:ext cx="8610600" cy="531813"/>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Analytics. Preferable payment methods</a:t>
            </a:r>
            <a:endParaRPr/>
          </a:p>
        </p:txBody>
      </p:sp>
      <p:sp>
        <p:nvSpPr>
          <p:cNvPr id="262" name="Google Shape;262;p30"/>
          <p:cNvSpPr txBox="1"/>
          <p:nvPr/>
        </p:nvSpPr>
        <p:spPr>
          <a:xfrm>
            <a:off x="267000" y="3881000"/>
            <a:ext cx="8610000" cy="1185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chemeClr val="dk2"/>
                </a:solidFill>
                <a:latin typeface="Nunito"/>
                <a:ea typeface="Nunito"/>
                <a:cs typeface="Nunito"/>
                <a:sym typeface="Nunito"/>
              </a:rPr>
              <a:t>Analysis:</a:t>
            </a:r>
            <a:endParaRPr sz="1300" b="1">
              <a:solidFill>
                <a:schemeClr val="dk2"/>
              </a:solidFill>
              <a:latin typeface="Nunito"/>
              <a:ea typeface="Nunito"/>
              <a:cs typeface="Nunito"/>
              <a:sym typeface="Nunito"/>
            </a:endParaRPr>
          </a:p>
          <a:p>
            <a:pPr marL="457200" marR="0" lvl="0" indent="-311150" algn="l" rtl="0">
              <a:lnSpc>
                <a:spcPct val="100000"/>
              </a:lnSpc>
              <a:spcBef>
                <a:spcPts val="0"/>
              </a:spcBef>
              <a:spcAft>
                <a:spcPts val="0"/>
              </a:spcAft>
              <a:buClr>
                <a:schemeClr val="dk2"/>
              </a:buClr>
              <a:buSzPts val="1300"/>
              <a:buFont typeface="Nunito"/>
              <a:buAutoNum type="arabicPeriod"/>
            </a:pPr>
            <a:r>
              <a:rPr lang="en" sz="1300">
                <a:solidFill>
                  <a:schemeClr val="dk2"/>
                </a:solidFill>
                <a:latin typeface="Nunito"/>
                <a:ea typeface="Nunito"/>
                <a:cs typeface="Nunito"/>
                <a:sym typeface="Nunito"/>
              </a:rPr>
              <a:t>Distribution of payment methods in upper and lower pricing bins are almost the same: Cash is the most and Debit card is the least preferable payment methods, confirmed by Chi-square test</a:t>
            </a:r>
            <a:endParaRPr sz="1300">
              <a:solidFill>
                <a:schemeClr val="dk2"/>
              </a:solidFill>
              <a:latin typeface="Nunito"/>
              <a:ea typeface="Nunito"/>
              <a:cs typeface="Nunito"/>
              <a:sym typeface="Nunito"/>
            </a:endParaRPr>
          </a:p>
          <a:p>
            <a:pPr marL="457200" marR="0" lvl="0" indent="-311150" algn="l" rtl="0">
              <a:lnSpc>
                <a:spcPct val="100000"/>
              </a:lnSpc>
              <a:spcBef>
                <a:spcPts val="0"/>
              </a:spcBef>
              <a:spcAft>
                <a:spcPts val="0"/>
              </a:spcAft>
              <a:buClr>
                <a:schemeClr val="dk2"/>
              </a:buClr>
              <a:buSzPts val="1300"/>
              <a:buFont typeface="Nunito"/>
              <a:buAutoNum type="arabicPeriod"/>
            </a:pPr>
            <a:r>
              <a:rPr lang="en" sz="1300">
                <a:solidFill>
                  <a:schemeClr val="dk2"/>
                </a:solidFill>
                <a:latin typeface="Nunito"/>
                <a:ea typeface="Nunito"/>
                <a:cs typeface="Nunito"/>
                <a:sym typeface="Nunito"/>
              </a:rPr>
              <a:t>In both upper and lower pricing bins there are no dependency between price and quantity of an average transaction and a payment method. Confirmed by ANOVA test</a:t>
            </a:r>
            <a:endParaRPr sz="1300">
              <a:solidFill>
                <a:schemeClr val="dk2"/>
              </a:solidFill>
              <a:latin typeface="Nunito"/>
              <a:ea typeface="Nunito"/>
              <a:cs typeface="Nunito"/>
              <a:sym typeface="Nunito"/>
            </a:endParaRPr>
          </a:p>
        </p:txBody>
      </p:sp>
      <p:pic>
        <p:nvPicPr>
          <p:cNvPr id="263" name="Google Shape;263;p30"/>
          <p:cNvPicPr preferRelativeResize="0"/>
          <p:nvPr/>
        </p:nvPicPr>
        <p:blipFill>
          <a:blip r:embed="rId3">
            <a:alphaModFix/>
          </a:blip>
          <a:stretch>
            <a:fillRect/>
          </a:stretch>
        </p:blipFill>
        <p:spPr>
          <a:xfrm>
            <a:off x="3581325" y="693775"/>
            <a:ext cx="5346102" cy="3137401"/>
          </a:xfrm>
          <a:prstGeom prst="rect">
            <a:avLst/>
          </a:prstGeom>
          <a:noFill/>
          <a:ln>
            <a:noFill/>
          </a:ln>
        </p:spPr>
      </p:pic>
      <p:pic>
        <p:nvPicPr>
          <p:cNvPr id="264" name="Google Shape;264;p30"/>
          <p:cNvPicPr preferRelativeResize="0"/>
          <p:nvPr/>
        </p:nvPicPr>
        <p:blipFill>
          <a:blip r:embed="rId4">
            <a:alphaModFix/>
          </a:blip>
          <a:stretch>
            <a:fillRect/>
          </a:stretch>
        </p:blipFill>
        <p:spPr>
          <a:xfrm>
            <a:off x="373675" y="693775"/>
            <a:ext cx="3169850" cy="2968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1"/>
          <p:cNvSpPr txBox="1">
            <a:spLocks noGrp="1"/>
          </p:cNvSpPr>
          <p:nvPr>
            <p:ph type="title" idx="4294967295"/>
          </p:nvPr>
        </p:nvSpPr>
        <p:spPr>
          <a:xfrm>
            <a:off x="533400" y="161925"/>
            <a:ext cx="8610600" cy="531813"/>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Analytics. Shopping preference by age group</a:t>
            </a:r>
            <a:endParaRPr/>
          </a:p>
        </p:txBody>
      </p:sp>
      <p:sp>
        <p:nvSpPr>
          <p:cNvPr id="270" name="Google Shape;270;p31"/>
          <p:cNvSpPr txBox="1"/>
          <p:nvPr/>
        </p:nvSpPr>
        <p:spPr>
          <a:xfrm>
            <a:off x="266988" y="4158300"/>
            <a:ext cx="8610000" cy="985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chemeClr val="dk2"/>
                </a:solidFill>
                <a:latin typeface="Nunito"/>
                <a:ea typeface="Nunito"/>
                <a:cs typeface="Nunito"/>
                <a:sym typeface="Nunito"/>
              </a:rPr>
              <a:t>Analysis (all confirmed by ANOVA test):</a:t>
            </a:r>
            <a:endParaRPr sz="1300" b="1">
              <a:solidFill>
                <a:schemeClr val="dk2"/>
              </a:solidFill>
              <a:latin typeface="Nunito"/>
              <a:ea typeface="Nunito"/>
              <a:cs typeface="Nunito"/>
              <a:sym typeface="Nunito"/>
            </a:endParaRPr>
          </a:p>
          <a:p>
            <a:pPr marL="457200" marR="0" lvl="0" indent="-311150" algn="l" rtl="0">
              <a:lnSpc>
                <a:spcPct val="100000"/>
              </a:lnSpc>
              <a:spcBef>
                <a:spcPts val="0"/>
              </a:spcBef>
              <a:spcAft>
                <a:spcPts val="0"/>
              </a:spcAft>
              <a:buClr>
                <a:schemeClr val="dk2"/>
              </a:buClr>
              <a:buSzPts val="1300"/>
              <a:buFont typeface="Nunito"/>
              <a:buAutoNum type="arabicPeriod"/>
            </a:pPr>
            <a:r>
              <a:rPr lang="en" sz="1300">
                <a:solidFill>
                  <a:schemeClr val="dk2"/>
                </a:solidFill>
                <a:latin typeface="Nunito"/>
                <a:ea typeface="Nunito"/>
                <a:cs typeface="Nunito"/>
                <a:sym typeface="Nunito"/>
              </a:rPr>
              <a:t>In the common case there is no dependency between price and quantity of an average transaction and age</a:t>
            </a:r>
            <a:endParaRPr sz="1300">
              <a:solidFill>
                <a:schemeClr val="dk2"/>
              </a:solidFill>
              <a:latin typeface="Nunito"/>
              <a:ea typeface="Nunito"/>
              <a:cs typeface="Nunito"/>
              <a:sym typeface="Nunito"/>
            </a:endParaRPr>
          </a:p>
          <a:p>
            <a:pPr marL="457200" marR="0" lvl="0" indent="-311150" algn="l" rtl="0">
              <a:lnSpc>
                <a:spcPct val="100000"/>
              </a:lnSpc>
              <a:spcBef>
                <a:spcPts val="0"/>
              </a:spcBef>
              <a:spcAft>
                <a:spcPts val="0"/>
              </a:spcAft>
              <a:buClr>
                <a:schemeClr val="dk2"/>
              </a:buClr>
              <a:buSzPts val="1300"/>
              <a:buFont typeface="Nunito"/>
              <a:buAutoNum type="arabicPeriod"/>
            </a:pPr>
            <a:r>
              <a:rPr lang="en" sz="1300">
                <a:solidFill>
                  <a:schemeClr val="dk2"/>
                </a:solidFill>
                <a:latin typeface="Nunito"/>
                <a:ea typeface="Nunito"/>
                <a:cs typeface="Nunito"/>
                <a:sym typeface="Nunito"/>
              </a:rPr>
              <a:t>For the Clothing category average price in the age group 28-38 is statistically higher than for other age groups. Therefore, customers in the age group 28-38 prefer more expensive clothing</a:t>
            </a:r>
            <a:endParaRPr sz="1300">
              <a:solidFill>
                <a:schemeClr val="dk2"/>
              </a:solidFill>
              <a:latin typeface="Nunito"/>
              <a:ea typeface="Nunito"/>
              <a:cs typeface="Nunito"/>
              <a:sym typeface="Nunito"/>
            </a:endParaRPr>
          </a:p>
        </p:txBody>
      </p:sp>
      <p:pic>
        <p:nvPicPr>
          <p:cNvPr id="271" name="Google Shape;271;p31"/>
          <p:cNvPicPr preferRelativeResize="0"/>
          <p:nvPr/>
        </p:nvPicPr>
        <p:blipFill>
          <a:blip r:embed="rId3">
            <a:alphaModFix/>
          </a:blip>
          <a:stretch>
            <a:fillRect/>
          </a:stretch>
        </p:blipFill>
        <p:spPr>
          <a:xfrm>
            <a:off x="711300" y="693775"/>
            <a:ext cx="7642101" cy="35538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idx="4294967295"/>
          </p:nvPr>
        </p:nvSpPr>
        <p:spPr>
          <a:xfrm>
            <a:off x="0" y="328613"/>
            <a:ext cx="7505700" cy="954087"/>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sources</a:t>
            </a:r>
            <a:endParaRPr/>
          </a:p>
        </p:txBody>
      </p:sp>
      <p:sp>
        <p:nvSpPr>
          <p:cNvPr id="135" name="Google Shape;135;p14"/>
          <p:cNvSpPr txBox="1">
            <a:spLocks noGrp="1"/>
          </p:cNvSpPr>
          <p:nvPr>
            <p:ph type="body" idx="4294967295"/>
          </p:nvPr>
        </p:nvSpPr>
        <p:spPr>
          <a:xfrm>
            <a:off x="0" y="1112838"/>
            <a:ext cx="7669213" cy="346075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b="1"/>
              <a:t>Customer Shopping Dataset - Retail Sales Data </a:t>
            </a:r>
            <a:r>
              <a:rPr lang="en" sz="1500"/>
              <a:t>- </a:t>
            </a:r>
            <a:r>
              <a:rPr lang="en" sz="1500" u="sng">
                <a:solidFill>
                  <a:schemeClr val="hlink"/>
                </a:solidFill>
                <a:hlinkClick r:id="rId3"/>
              </a:rPr>
              <a:t>https://www.kaggle.com/datasets/mehmettahiraslan/customer-shopping-dataset</a:t>
            </a:r>
            <a:r>
              <a:rPr lang="en" sz="1500"/>
              <a:t> - Exploring Market Basket Analysis in Istanbul Retail Data. 100k records of retail sales activity in 8 shopping malls in Istanbul in 2021, 2022 and 2023</a:t>
            </a:r>
            <a:endParaRPr sz="1500"/>
          </a:p>
          <a:p>
            <a:pPr marL="457200" lvl="0" indent="-323850" algn="l" rtl="0">
              <a:spcBef>
                <a:spcPts val="1000"/>
              </a:spcBef>
              <a:spcAft>
                <a:spcPts val="0"/>
              </a:spcAft>
              <a:buSzPts val="1500"/>
              <a:buChar char="●"/>
            </a:pPr>
            <a:r>
              <a:rPr lang="en" sz="1500" b="1"/>
              <a:t>OpenExchangeRates API</a:t>
            </a:r>
            <a:r>
              <a:rPr lang="en" sz="1500"/>
              <a:t> - </a:t>
            </a:r>
            <a:r>
              <a:rPr lang="en" sz="1500" u="sng">
                <a:solidFill>
                  <a:schemeClr val="hlink"/>
                </a:solidFill>
                <a:hlinkClick r:id="rId4"/>
              </a:rPr>
              <a:t>https://docs.openexchangerates.org</a:t>
            </a:r>
            <a:r>
              <a:rPr lang="en" sz="1500"/>
              <a:t> - historical currency exchange rates of Turkish lira to US dollar. Used to account for inflation in Turkey in 2021, 2022 and 2023</a:t>
            </a:r>
            <a:endParaRPr sz="1500"/>
          </a:p>
          <a:p>
            <a:pPr marL="457200" lvl="0" indent="-323850" algn="l" rtl="0">
              <a:spcBef>
                <a:spcPts val="1000"/>
              </a:spcBef>
              <a:spcAft>
                <a:spcPts val="1200"/>
              </a:spcAft>
              <a:buSzPts val="1500"/>
              <a:buChar char="●"/>
            </a:pPr>
            <a:r>
              <a:rPr lang="en" sz="1500" b="1"/>
              <a:t>Visual Crossing Weather API </a:t>
            </a:r>
            <a:r>
              <a:rPr lang="en" sz="1500"/>
              <a:t>- </a:t>
            </a:r>
            <a:r>
              <a:rPr lang="en" sz="1500" u="sng">
                <a:solidFill>
                  <a:schemeClr val="hlink"/>
                </a:solidFill>
                <a:hlinkClick r:id="rId5"/>
              </a:rPr>
              <a:t>https://www.visualcrossing.com</a:t>
            </a:r>
            <a:r>
              <a:rPr lang="en" sz="1500"/>
              <a:t> - historical weather in Istanbul in 2021, 2022 and 2023</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2"/>
          <p:cNvSpPr txBox="1">
            <a:spLocks noGrp="1"/>
          </p:cNvSpPr>
          <p:nvPr>
            <p:ph type="title" idx="4294967295"/>
          </p:nvPr>
        </p:nvSpPr>
        <p:spPr>
          <a:xfrm>
            <a:off x="533400" y="161925"/>
            <a:ext cx="8610600" cy="531813"/>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Analytics. Shopping preference by gender</a:t>
            </a:r>
            <a:endParaRPr/>
          </a:p>
        </p:txBody>
      </p:sp>
      <p:sp>
        <p:nvSpPr>
          <p:cNvPr id="277" name="Google Shape;277;p32"/>
          <p:cNvSpPr txBox="1"/>
          <p:nvPr/>
        </p:nvSpPr>
        <p:spPr>
          <a:xfrm>
            <a:off x="266988" y="4158300"/>
            <a:ext cx="8610000" cy="985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chemeClr val="dk2"/>
                </a:solidFill>
                <a:latin typeface="Nunito"/>
                <a:ea typeface="Nunito"/>
                <a:cs typeface="Nunito"/>
                <a:sym typeface="Nunito"/>
              </a:rPr>
              <a:t>Analysis (all confirmed by ANOVA test):</a:t>
            </a:r>
            <a:endParaRPr sz="1300" b="1">
              <a:solidFill>
                <a:schemeClr val="dk2"/>
              </a:solidFill>
              <a:latin typeface="Nunito"/>
              <a:ea typeface="Nunito"/>
              <a:cs typeface="Nunito"/>
              <a:sym typeface="Nunito"/>
            </a:endParaRPr>
          </a:p>
          <a:p>
            <a:pPr marL="457200" marR="0" lvl="0" indent="-311150" algn="l" rtl="0">
              <a:lnSpc>
                <a:spcPct val="100000"/>
              </a:lnSpc>
              <a:spcBef>
                <a:spcPts val="0"/>
              </a:spcBef>
              <a:spcAft>
                <a:spcPts val="0"/>
              </a:spcAft>
              <a:buClr>
                <a:schemeClr val="dk2"/>
              </a:buClr>
              <a:buSzPts val="1300"/>
              <a:buFont typeface="Nunito"/>
              <a:buAutoNum type="arabicPeriod"/>
            </a:pPr>
            <a:r>
              <a:rPr lang="en" sz="1300">
                <a:solidFill>
                  <a:schemeClr val="dk2"/>
                </a:solidFill>
                <a:latin typeface="Nunito"/>
                <a:ea typeface="Nunito"/>
                <a:cs typeface="Nunito"/>
                <a:sym typeface="Nunito"/>
              </a:rPr>
              <a:t>For most of categories there is a dependency between price and quantity of an average transaction and age</a:t>
            </a:r>
            <a:endParaRPr sz="1300">
              <a:solidFill>
                <a:schemeClr val="dk2"/>
              </a:solidFill>
              <a:latin typeface="Nunito"/>
              <a:ea typeface="Nunito"/>
              <a:cs typeface="Nunito"/>
              <a:sym typeface="Nunito"/>
            </a:endParaRPr>
          </a:p>
          <a:p>
            <a:pPr marL="457200" marR="0" lvl="0" indent="-311150" algn="l" rtl="0">
              <a:lnSpc>
                <a:spcPct val="100000"/>
              </a:lnSpc>
              <a:spcBef>
                <a:spcPts val="0"/>
              </a:spcBef>
              <a:spcAft>
                <a:spcPts val="0"/>
              </a:spcAft>
              <a:buClr>
                <a:schemeClr val="dk2"/>
              </a:buClr>
              <a:buSzPts val="1300"/>
              <a:buFont typeface="Nunito"/>
              <a:buAutoNum type="arabicPeriod"/>
            </a:pPr>
            <a:r>
              <a:rPr lang="en" sz="1300">
                <a:solidFill>
                  <a:schemeClr val="dk2"/>
                </a:solidFill>
                <a:latin typeface="Nunito"/>
                <a:ea typeface="Nunito"/>
                <a:cs typeface="Nunito"/>
                <a:sym typeface="Nunito"/>
              </a:rPr>
              <a:t>In Cosmetics category both price and quantity in an average transaction is higher for women than for men</a:t>
            </a:r>
            <a:endParaRPr sz="1300">
              <a:solidFill>
                <a:schemeClr val="dk2"/>
              </a:solidFill>
              <a:latin typeface="Nunito"/>
              <a:ea typeface="Nunito"/>
              <a:cs typeface="Nunito"/>
              <a:sym typeface="Nunito"/>
            </a:endParaRPr>
          </a:p>
          <a:p>
            <a:pPr marL="457200" marR="0" lvl="0" indent="-311150" algn="l" rtl="0">
              <a:lnSpc>
                <a:spcPct val="100000"/>
              </a:lnSpc>
              <a:spcBef>
                <a:spcPts val="0"/>
              </a:spcBef>
              <a:spcAft>
                <a:spcPts val="0"/>
              </a:spcAft>
              <a:buClr>
                <a:schemeClr val="dk2"/>
              </a:buClr>
              <a:buSzPts val="1300"/>
              <a:buFont typeface="Nunito"/>
              <a:buAutoNum type="arabicPeriod"/>
            </a:pPr>
            <a:r>
              <a:rPr lang="en" sz="1300">
                <a:solidFill>
                  <a:schemeClr val="dk2"/>
                </a:solidFill>
                <a:latin typeface="Nunito"/>
                <a:ea typeface="Nunito"/>
                <a:cs typeface="Nunito"/>
                <a:sym typeface="Nunito"/>
              </a:rPr>
              <a:t>In Souvenir category women buy more souvenirs than men, but their souvenirs are less expensive</a:t>
            </a:r>
            <a:endParaRPr sz="1300">
              <a:solidFill>
                <a:schemeClr val="dk2"/>
              </a:solidFill>
              <a:latin typeface="Nunito"/>
              <a:ea typeface="Nunito"/>
              <a:cs typeface="Nunito"/>
              <a:sym typeface="Nunito"/>
            </a:endParaRPr>
          </a:p>
        </p:txBody>
      </p:sp>
      <p:pic>
        <p:nvPicPr>
          <p:cNvPr id="278" name="Google Shape;278;p32"/>
          <p:cNvPicPr preferRelativeResize="0"/>
          <p:nvPr/>
        </p:nvPicPr>
        <p:blipFill>
          <a:blip r:embed="rId3">
            <a:alphaModFix/>
          </a:blip>
          <a:stretch>
            <a:fillRect/>
          </a:stretch>
        </p:blipFill>
        <p:spPr>
          <a:xfrm>
            <a:off x="767575" y="693775"/>
            <a:ext cx="7743401" cy="35200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3"/>
          <p:cNvSpPr txBox="1">
            <a:spLocks noGrp="1"/>
          </p:cNvSpPr>
          <p:nvPr>
            <p:ph type="title" idx="4294967295"/>
          </p:nvPr>
        </p:nvSpPr>
        <p:spPr>
          <a:xfrm>
            <a:off x="533400" y="161925"/>
            <a:ext cx="8610600" cy="531813"/>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Analytics. Shopping malls traffic</a:t>
            </a:r>
            <a:endParaRPr/>
          </a:p>
        </p:txBody>
      </p:sp>
      <p:sp>
        <p:nvSpPr>
          <p:cNvPr id="284" name="Google Shape;284;p33"/>
          <p:cNvSpPr txBox="1"/>
          <p:nvPr/>
        </p:nvSpPr>
        <p:spPr>
          <a:xfrm>
            <a:off x="266988" y="4158300"/>
            <a:ext cx="8610000" cy="985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chemeClr val="dk2"/>
                </a:solidFill>
                <a:latin typeface="Nunito"/>
                <a:ea typeface="Nunito"/>
                <a:cs typeface="Nunito"/>
                <a:sym typeface="Nunito"/>
              </a:rPr>
              <a:t>Analysis:</a:t>
            </a:r>
            <a:endParaRPr sz="1300" b="1">
              <a:solidFill>
                <a:schemeClr val="dk2"/>
              </a:solidFill>
              <a:latin typeface="Nunito"/>
              <a:ea typeface="Nunito"/>
              <a:cs typeface="Nunito"/>
              <a:sym typeface="Nunito"/>
            </a:endParaRPr>
          </a:p>
          <a:p>
            <a:pPr marL="457200" marR="0" lvl="0" indent="-311150" algn="l" rtl="0">
              <a:lnSpc>
                <a:spcPct val="100000"/>
              </a:lnSpc>
              <a:spcBef>
                <a:spcPts val="0"/>
              </a:spcBef>
              <a:spcAft>
                <a:spcPts val="0"/>
              </a:spcAft>
              <a:buClr>
                <a:schemeClr val="dk2"/>
              </a:buClr>
              <a:buSzPts val="1300"/>
              <a:buFont typeface="Nunito"/>
              <a:buAutoNum type="arabicPeriod"/>
            </a:pPr>
            <a:r>
              <a:rPr lang="en" sz="1300">
                <a:solidFill>
                  <a:schemeClr val="dk2"/>
                </a:solidFill>
                <a:latin typeface="Nunito"/>
                <a:ea typeface="Nunito"/>
                <a:cs typeface="Nunito"/>
                <a:sym typeface="Nunito"/>
              </a:rPr>
              <a:t>Checked the hypothesis that female and male traffic for some shopping malls is different from a common distribution of 60:40 female:male transactions</a:t>
            </a:r>
            <a:endParaRPr sz="1300">
              <a:solidFill>
                <a:schemeClr val="dk2"/>
              </a:solidFill>
              <a:latin typeface="Nunito"/>
              <a:ea typeface="Nunito"/>
              <a:cs typeface="Nunito"/>
              <a:sym typeface="Nunito"/>
            </a:endParaRPr>
          </a:p>
          <a:p>
            <a:pPr marL="457200" marR="0" lvl="0" indent="-311150" algn="l" rtl="0">
              <a:lnSpc>
                <a:spcPct val="100000"/>
              </a:lnSpc>
              <a:spcBef>
                <a:spcPts val="0"/>
              </a:spcBef>
              <a:spcAft>
                <a:spcPts val="0"/>
              </a:spcAft>
              <a:buClr>
                <a:schemeClr val="dk2"/>
              </a:buClr>
              <a:buSzPts val="1300"/>
              <a:buFont typeface="Nunito"/>
              <a:buAutoNum type="arabicPeriod"/>
            </a:pPr>
            <a:r>
              <a:rPr lang="en" sz="1300">
                <a:solidFill>
                  <a:schemeClr val="dk2"/>
                </a:solidFill>
                <a:latin typeface="Nunito"/>
                <a:ea typeface="Nunito"/>
                <a:cs typeface="Nunito"/>
                <a:sym typeface="Nunito"/>
              </a:rPr>
              <a:t>Chi-square test shows that there are no preferable shopping malls neither for women nor for men</a:t>
            </a:r>
            <a:endParaRPr sz="1300">
              <a:solidFill>
                <a:schemeClr val="dk2"/>
              </a:solidFill>
              <a:latin typeface="Nunito"/>
              <a:ea typeface="Nunito"/>
              <a:cs typeface="Nunito"/>
              <a:sym typeface="Nunito"/>
            </a:endParaRPr>
          </a:p>
        </p:txBody>
      </p:sp>
      <p:pic>
        <p:nvPicPr>
          <p:cNvPr id="285" name="Google Shape;285;p33"/>
          <p:cNvPicPr preferRelativeResize="0"/>
          <p:nvPr/>
        </p:nvPicPr>
        <p:blipFill>
          <a:blip r:embed="rId3">
            <a:alphaModFix/>
          </a:blip>
          <a:stretch>
            <a:fillRect/>
          </a:stretch>
        </p:blipFill>
        <p:spPr>
          <a:xfrm>
            <a:off x="591350" y="693775"/>
            <a:ext cx="3777799" cy="3159725"/>
          </a:xfrm>
          <a:prstGeom prst="rect">
            <a:avLst/>
          </a:prstGeom>
          <a:noFill/>
          <a:ln>
            <a:noFill/>
          </a:ln>
        </p:spPr>
      </p:pic>
      <p:pic>
        <p:nvPicPr>
          <p:cNvPr id="286" name="Google Shape;286;p33"/>
          <p:cNvPicPr preferRelativeResize="0"/>
          <p:nvPr/>
        </p:nvPicPr>
        <p:blipFill>
          <a:blip r:embed="rId4">
            <a:alphaModFix/>
          </a:blip>
          <a:stretch>
            <a:fillRect/>
          </a:stretch>
        </p:blipFill>
        <p:spPr>
          <a:xfrm>
            <a:off x="4886875" y="693775"/>
            <a:ext cx="3939225" cy="31597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4"/>
          <p:cNvSpPr txBox="1">
            <a:spLocks noGrp="1"/>
          </p:cNvSpPr>
          <p:nvPr>
            <p:ph type="title" idx="4294967295"/>
          </p:nvPr>
        </p:nvSpPr>
        <p:spPr>
          <a:xfrm>
            <a:off x="533400" y="161925"/>
            <a:ext cx="8610600" cy="531813"/>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Analytics. Seasonal variance analysis</a:t>
            </a:r>
            <a:endParaRPr/>
          </a:p>
        </p:txBody>
      </p:sp>
      <p:sp>
        <p:nvSpPr>
          <p:cNvPr id="292" name="Google Shape;292;p34"/>
          <p:cNvSpPr txBox="1"/>
          <p:nvPr/>
        </p:nvSpPr>
        <p:spPr>
          <a:xfrm>
            <a:off x="266988" y="3648850"/>
            <a:ext cx="8610000" cy="1445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chemeClr val="dk2"/>
                </a:solidFill>
                <a:latin typeface="Nunito"/>
                <a:ea typeface="Nunito"/>
                <a:cs typeface="Nunito"/>
                <a:sym typeface="Nunito"/>
              </a:rPr>
              <a:t>Analysis:</a:t>
            </a:r>
            <a:endParaRPr sz="1300" b="1">
              <a:solidFill>
                <a:schemeClr val="dk2"/>
              </a:solidFill>
              <a:latin typeface="Nunito"/>
              <a:ea typeface="Nunito"/>
              <a:cs typeface="Nunito"/>
              <a:sym typeface="Nunito"/>
            </a:endParaRPr>
          </a:p>
          <a:p>
            <a:pPr marL="457200" marR="0" lvl="0" indent="-311150" algn="l" rtl="0">
              <a:lnSpc>
                <a:spcPct val="100000"/>
              </a:lnSpc>
              <a:spcBef>
                <a:spcPts val="0"/>
              </a:spcBef>
              <a:spcAft>
                <a:spcPts val="0"/>
              </a:spcAft>
              <a:buClr>
                <a:schemeClr val="dk2"/>
              </a:buClr>
              <a:buSzPts val="1300"/>
              <a:buFont typeface="Nunito"/>
              <a:buAutoNum type="arabicPeriod"/>
            </a:pPr>
            <a:r>
              <a:rPr lang="en" sz="1300">
                <a:solidFill>
                  <a:schemeClr val="dk2"/>
                </a:solidFill>
                <a:latin typeface="Nunito"/>
                <a:ea typeface="Nunito"/>
                <a:cs typeface="Nunito"/>
                <a:sym typeface="Nunito"/>
              </a:rPr>
              <a:t>Chi-square test confirmed that for all categories there are statistically significant differences both in total price and total quantity between different months</a:t>
            </a:r>
            <a:endParaRPr sz="1300">
              <a:solidFill>
                <a:schemeClr val="dk2"/>
              </a:solidFill>
              <a:latin typeface="Nunito"/>
              <a:ea typeface="Nunito"/>
              <a:cs typeface="Nunito"/>
              <a:sym typeface="Nunito"/>
            </a:endParaRPr>
          </a:p>
          <a:p>
            <a:pPr marL="457200" lvl="0" indent="-311150" algn="l" rtl="0">
              <a:lnSpc>
                <a:spcPct val="115000"/>
              </a:lnSpc>
              <a:spcBef>
                <a:spcPts val="0"/>
              </a:spcBef>
              <a:spcAft>
                <a:spcPts val="0"/>
              </a:spcAft>
              <a:buClr>
                <a:schemeClr val="dk2"/>
              </a:buClr>
              <a:buSzPts val="1300"/>
              <a:buFont typeface="Nunito"/>
              <a:buAutoNum type="arabicPeriod"/>
            </a:pPr>
            <a:r>
              <a:rPr lang="en" sz="1300">
                <a:solidFill>
                  <a:schemeClr val="dk2"/>
                </a:solidFill>
                <a:latin typeface="Nunito"/>
                <a:ea typeface="Nunito"/>
                <a:cs typeface="Nunito"/>
                <a:sym typeface="Nunito"/>
              </a:rPr>
              <a:t>For all categories December shows less than average total prices, but greater than average total quantities that can be explained by sales season, while February usually shows less than average activity of customers. For Souvenirs the peak month is August that can be explained by a touristic season</a:t>
            </a:r>
            <a:endParaRPr sz="1300">
              <a:solidFill>
                <a:schemeClr val="dk2"/>
              </a:solidFill>
              <a:latin typeface="Nunito"/>
              <a:ea typeface="Nunito"/>
              <a:cs typeface="Nunito"/>
              <a:sym typeface="Nunito"/>
            </a:endParaRPr>
          </a:p>
        </p:txBody>
      </p:sp>
      <p:pic>
        <p:nvPicPr>
          <p:cNvPr id="293" name="Google Shape;293;p34"/>
          <p:cNvPicPr preferRelativeResize="0"/>
          <p:nvPr/>
        </p:nvPicPr>
        <p:blipFill>
          <a:blip r:embed="rId3">
            <a:alphaModFix/>
          </a:blip>
          <a:stretch>
            <a:fillRect/>
          </a:stretch>
        </p:blipFill>
        <p:spPr>
          <a:xfrm>
            <a:off x="464950" y="693275"/>
            <a:ext cx="4103616" cy="3045601"/>
          </a:xfrm>
          <a:prstGeom prst="rect">
            <a:avLst/>
          </a:prstGeom>
          <a:noFill/>
          <a:ln>
            <a:noFill/>
          </a:ln>
        </p:spPr>
      </p:pic>
      <p:pic>
        <p:nvPicPr>
          <p:cNvPr id="294" name="Google Shape;294;p34"/>
          <p:cNvPicPr preferRelativeResize="0"/>
          <p:nvPr/>
        </p:nvPicPr>
        <p:blipFill>
          <a:blip r:embed="rId4">
            <a:alphaModFix/>
          </a:blip>
          <a:stretch>
            <a:fillRect/>
          </a:stretch>
        </p:blipFill>
        <p:spPr>
          <a:xfrm>
            <a:off x="4803941" y="679925"/>
            <a:ext cx="3971084" cy="30455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5"/>
          <p:cNvSpPr txBox="1">
            <a:spLocks noGrp="1"/>
          </p:cNvSpPr>
          <p:nvPr>
            <p:ph type="title"/>
          </p:nvPr>
        </p:nvSpPr>
        <p:spPr>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idx="4294967295"/>
          </p:nvPr>
        </p:nvSpPr>
        <p:spPr>
          <a:xfrm>
            <a:off x="0" y="69850"/>
            <a:ext cx="7031038" cy="722313"/>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Project structure</a:t>
            </a:r>
            <a:endParaRPr/>
          </a:p>
        </p:txBody>
      </p:sp>
      <p:sp>
        <p:nvSpPr>
          <p:cNvPr id="141" name="Google Shape;141;p15"/>
          <p:cNvSpPr txBox="1"/>
          <p:nvPr/>
        </p:nvSpPr>
        <p:spPr>
          <a:xfrm>
            <a:off x="172800" y="1567900"/>
            <a:ext cx="10200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chemeClr val="dk2"/>
                </a:solidFill>
                <a:latin typeface="Nunito"/>
                <a:ea typeface="Nunito"/>
                <a:cs typeface="Nunito"/>
                <a:sym typeface="Nunito"/>
              </a:rPr>
              <a:t>Ingestion</a:t>
            </a:r>
            <a:endParaRPr sz="1300" b="1">
              <a:solidFill>
                <a:schemeClr val="dk2"/>
              </a:solidFill>
              <a:latin typeface="Nunito"/>
              <a:ea typeface="Nunito"/>
              <a:cs typeface="Nunito"/>
              <a:sym typeface="Nunito"/>
            </a:endParaRPr>
          </a:p>
        </p:txBody>
      </p:sp>
      <p:sp>
        <p:nvSpPr>
          <p:cNvPr id="142" name="Google Shape;142;p15"/>
          <p:cNvSpPr txBox="1"/>
          <p:nvPr/>
        </p:nvSpPr>
        <p:spPr>
          <a:xfrm>
            <a:off x="172800" y="2680100"/>
            <a:ext cx="10200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chemeClr val="dk2"/>
                </a:solidFill>
                <a:latin typeface="Nunito"/>
                <a:ea typeface="Nunito"/>
                <a:cs typeface="Nunito"/>
                <a:sym typeface="Nunito"/>
              </a:rPr>
              <a:t>Processing</a:t>
            </a:r>
            <a:endParaRPr sz="1300" b="1">
              <a:solidFill>
                <a:schemeClr val="dk2"/>
              </a:solidFill>
              <a:latin typeface="Nunito"/>
              <a:ea typeface="Nunito"/>
              <a:cs typeface="Nunito"/>
              <a:sym typeface="Nunito"/>
            </a:endParaRPr>
          </a:p>
        </p:txBody>
      </p:sp>
      <p:sp>
        <p:nvSpPr>
          <p:cNvPr id="143" name="Google Shape;143;p15"/>
          <p:cNvSpPr txBox="1"/>
          <p:nvPr/>
        </p:nvSpPr>
        <p:spPr>
          <a:xfrm>
            <a:off x="172800" y="3730050"/>
            <a:ext cx="10200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chemeClr val="dk2"/>
                </a:solidFill>
                <a:latin typeface="Nunito"/>
                <a:ea typeface="Nunito"/>
                <a:cs typeface="Nunito"/>
                <a:sym typeface="Nunito"/>
              </a:rPr>
              <a:t>Analysis</a:t>
            </a:r>
            <a:endParaRPr sz="1300" b="1">
              <a:solidFill>
                <a:schemeClr val="dk2"/>
              </a:solidFill>
              <a:latin typeface="Nunito"/>
              <a:ea typeface="Nunito"/>
              <a:cs typeface="Nunito"/>
              <a:sym typeface="Nunito"/>
            </a:endParaRPr>
          </a:p>
        </p:txBody>
      </p:sp>
      <p:sp>
        <p:nvSpPr>
          <p:cNvPr id="144" name="Google Shape;144;p15"/>
          <p:cNvSpPr/>
          <p:nvPr/>
        </p:nvSpPr>
        <p:spPr>
          <a:xfrm>
            <a:off x="3546925" y="678000"/>
            <a:ext cx="2592600" cy="384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Nunito"/>
                <a:ea typeface="Nunito"/>
                <a:cs typeface="Nunito"/>
                <a:sym typeface="Nunito"/>
              </a:rPr>
              <a:t>OpenExchangeRates API</a:t>
            </a:r>
            <a:endParaRPr>
              <a:latin typeface="Nunito"/>
              <a:ea typeface="Nunito"/>
              <a:cs typeface="Nunito"/>
              <a:sym typeface="Nunito"/>
            </a:endParaRPr>
          </a:p>
        </p:txBody>
      </p:sp>
      <p:sp>
        <p:nvSpPr>
          <p:cNvPr id="145" name="Google Shape;145;p15"/>
          <p:cNvSpPr/>
          <p:nvPr/>
        </p:nvSpPr>
        <p:spPr>
          <a:xfrm>
            <a:off x="6216288" y="678000"/>
            <a:ext cx="2592600" cy="384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Nunito"/>
                <a:ea typeface="Nunito"/>
                <a:cs typeface="Nunito"/>
                <a:sym typeface="Nunito"/>
              </a:rPr>
              <a:t>Visual Crossing Weather API</a:t>
            </a:r>
            <a:endParaRPr>
              <a:latin typeface="Nunito"/>
              <a:ea typeface="Nunito"/>
              <a:cs typeface="Nunito"/>
              <a:sym typeface="Nunito"/>
            </a:endParaRPr>
          </a:p>
        </p:txBody>
      </p:sp>
      <p:sp>
        <p:nvSpPr>
          <p:cNvPr id="146" name="Google Shape;146;p15"/>
          <p:cNvSpPr/>
          <p:nvPr/>
        </p:nvSpPr>
        <p:spPr>
          <a:xfrm>
            <a:off x="1151400" y="678000"/>
            <a:ext cx="2318700" cy="384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Nunito"/>
                <a:ea typeface="Nunito"/>
                <a:cs typeface="Nunito"/>
                <a:sym typeface="Nunito"/>
              </a:rPr>
              <a:t>Kaggle</a:t>
            </a:r>
            <a:endParaRPr>
              <a:latin typeface="Nunito"/>
              <a:ea typeface="Nunito"/>
              <a:cs typeface="Nunito"/>
              <a:sym typeface="Nunito"/>
            </a:endParaRPr>
          </a:p>
        </p:txBody>
      </p:sp>
      <p:sp>
        <p:nvSpPr>
          <p:cNvPr id="147" name="Google Shape;147;p15"/>
          <p:cNvSpPr/>
          <p:nvPr/>
        </p:nvSpPr>
        <p:spPr>
          <a:xfrm>
            <a:off x="3546925" y="1136050"/>
            <a:ext cx="2592600" cy="1058100"/>
          </a:xfrm>
          <a:prstGeom prst="roundRect">
            <a:avLst>
              <a:gd name="adj" fmla="val 4636"/>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300" b="1">
                <a:latin typeface="Nunito"/>
                <a:ea typeface="Nunito"/>
                <a:cs typeface="Nunito"/>
                <a:sym typeface="Nunito"/>
              </a:rPr>
              <a:t>CurrencyExchangeAPI.ipynb</a:t>
            </a:r>
            <a:endParaRPr sz="1300" b="1">
              <a:latin typeface="Nunito"/>
              <a:ea typeface="Nunito"/>
              <a:cs typeface="Nunito"/>
              <a:sym typeface="Nunito"/>
            </a:endParaRPr>
          </a:p>
          <a:p>
            <a:pPr marL="0" lvl="0" indent="0" algn="l" rtl="0">
              <a:spcBef>
                <a:spcPts val="0"/>
              </a:spcBef>
              <a:spcAft>
                <a:spcPts val="0"/>
              </a:spcAft>
              <a:buNone/>
            </a:pPr>
            <a:r>
              <a:rPr lang="en" sz="1300">
                <a:latin typeface="Nunito"/>
                <a:ea typeface="Nunito"/>
                <a:cs typeface="Nunito"/>
                <a:sym typeface="Nunito"/>
              </a:rPr>
              <a:t>Ingestion of historical currency exchange rates</a:t>
            </a:r>
            <a:endParaRPr sz="1300">
              <a:latin typeface="Nunito"/>
              <a:ea typeface="Nunito"/>
              <a:cs typeface="Nunito"/>
              <a:sym typeface="Nunito"/>
            </a:endParaRPr>
          </a:p>
          <a:p>
            <a:pPr marL="0" lvl="0" indent="0" algn="l" rtl="0">
              <a:spcBef>
                <a:spcPts val="0"/>
              </a:spcBef>
              <a:spcAft>
                <a:spcPts val="0"/>
              </a:spcAft>
              <a:buNone/>
            </a:pPr>
            <a:r>
              <a:rPr lang="en" sz="1300" i="1">
                <a:latin typeface="Nunito"/>
                <a:ea typeface="Nunito"/>
                <a:cs typeface="Nunito"/>
                <a:sym typeface="Nunito"/>
              </a:rPr>
              <a:t>Resources\output\ exchange_rate.csv</a:t>
            </a:r>
            <a:endParaRPr sz="1300" i="1">
              <a:latin typeface="Nunito"/>
              <a:ea typeface="Nunito"/>
              <a:cs typeface="Nunito"/>
              <a:sym typeface="Nunito"/>
            </a:endParaRPr>
          </a:p>
        </p:txBody>
      </p:sp>
      <p:sp>
        <p:nvSpPr>
          <p:cNvPr id="148" name="Google Shape;148;p15"/>
          <p:cNvSpPr/>
          <p:nvPr/>
        </p:nvSpPr>
        <p:spPr>
          <a:xfrm>
            <a:off x="6216300" y="1136050"/>
            <a:ext cx="2592600" cy="1058100"/>
          </a:xfrm>
          <a:prstGeom prst="roundRect">
            <a:avLst>
              <a:gd name="adj" fmla="val 4636"/>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300" b="1">
                <a:latin typeface="Nunito"/>
                <a:ea typeface="Nunito"/>
                <a:cs typeface="Nunito"/>
                <a:sym typeface="Nunito"/>
              </a:rPr>
              <a:t>WeatherAPI.ipynb</a:t>
            </a:r>
            <a:endParaRPr sz="1300" b="1">
              <a:latin typeface="Nunito"/>
              <a:ea typeface="Nunito"/>
              <a:cs typeface="Nunito"/>
              <a:sym typeface="Nunito"/>
            </a:endParaRPr>
          </a:p>
          <a:p>
            <a:pPr marL="0" lvl="0" indent="0" algn="l" rtl="0">
              <a:spcBef>
                <a:spcPts val="0"/>
              </a:spcBef>
              <a:spcAft>
                <a:spcPts val="0"/>
              </a:spcAft>
              <a:buNone/>
            </a:pPr>
            <a:r>
              <a:rPr lang="en" sz="1300">
                <a:latin typeface="Nunito"/>
                <a:ea typeface="Nunito"/>
                <a:cs typeface="Nunito"/>
                <a:sym typeface="Nunito"/>
              </a:rPr>
              <a:t>Ingestion of historical weather</a:t>
            </a:r>
            <a:endParaRPr sz="1300">
              <a:latin typeface="Nunito"/>
              <a:ea typeface="Nunito"/>
              <a:cs typeface="Nunito"/>
              <a:sym typeface="Nunito"/>
            </a:endParaRPr>
          </a:p>
          <a:p>
            <a:pPr marL="0" lvl="0" indent="0" algn="l" rtl="0">
              <a:spcBef>
                <a:spcPts val="0"/>
              </a:spcBef>
              <a:spcAft>
                <a:spcPts val="0"/>
              </a:spcAft>
              <a:buNone/>
            </a:pPr>
            <a:r>
              <a:rPr lang="en" sz="1300" i="1">
                <a:latin typeface="Nunito"/>
                <a:ea typeface="Nunito"/>
                <a:cs typeface="Nunito"/>
                <a:sym typeface="Nunito"/>
              </a:rPr>
              <a:t>Resources\output\ Istanbul_historical_weather.csv</a:t>
            </a:r>
            <a:endParaRPr sz="1300" i="1">
              <a:latin typeface="Nunito"/>
              <a:ea typeface="Nunito"/>
              <a:cs typeface="Nunito"/>
              <a:sym typeface="Nunito"/>
            </a:endParaRPr>
          </a:p>
        </p:txBody>
      </p:sp>
      <p:sp>
        <p:nvSpPr>
          <p:cNvPr id="149" name="Google Shape;149;p15"/>
          <p:cNvSpPr/>
          <p:nvPr/>
        </p:nvSpPr>
        <p:spPr>
          <a:xfrm>
            <a:off x="1151400" y="1136050"/>
            <a:ext cx="2318700" cy="1058100"/>
          </a:xfrm>
          <a:prstGeom prst="roundRect">
            <a:avLst>
              <a:gd name="adj" fmla="val 4636"/>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300" b="1">
                <a:latin typeface="Nunito"/>
                <a:ea typeface="Nunito"/>
                <a:cs typeface="Nunito"/>
                <a:sym typeface="Nunito"/>
              </a:rPr>
              <a:t>Manual download</a:t>
            </a:r>
            <a:endParaRPr sz="1300" b="1">
              <a:latin typeface="Nunito"/>
              <a:ea typeface="Nunito"/>
              <a:cs typeface="Nunito"/>
              <a:sym typeface="Nunito"/>
            </a:endParaRPr>
          </a:p>
          <a:p>
            <a:pPr marL="0" lvl="0" indent="0" algn="l" rtl="0">
              <a:spcBef>
                <a:spcPts val="0"/>
              </a:spcBef>
              <a:spcAft>
                <a:spcPts val="0"/>
              </a:spcAft>
              <a:buNone/>
            </a:pPr>
            <a:r>
              <a:rPr lang="en" sz="1300">
                <a:latin typeface="Nunito"/>
                <a:ea typeface="Nunito"/>
                <a:cs typeface="Nunito"/>
                <a:sym typeface="Nunito"/>
              </a:rPr>
              <a:t>Customer shopping dataset</a:t>
            </a:r>
            <a:endParaRPr sz="1300">
              <a:latin typeface="Nunito"/>
              <a:ea typeface="Nunito"/>
              <a:cs typeface="Nunito"/>
              <a:sym typeface="Nunito"/>
            </a:endParaRPr>
          </a:p>
          <a:p>
            <a:pPr marL="0" lvl="0" indent="0" algn="l" rtl="0">
              <a:spcBef>
                <a:spcPts val="0"/>
              </a:spcBef>
              <a:spcAft>
                <a:spcPts val="0"/>
              </a:spcAft>
              <a:buNone/>
            </a:pPr>
            <a:r>
              <a:rPr lang="en" sz="1300" i="1">
                <a:latin typeface="Nunito"/>
                <a:ea typeface="Nunito"/>
                <a:cs typeface="Nunito"/>
                <a:sym typeface="Nunito"/>
              </a:rPr>
              <a:t>Resources\source\customer_shopping_data.csv</a:t>
            </a:r>
            <a:endParaRPr sz="1300" i="1">
              <a:latin typeface="Nunito"/>
              <a:ea typeface="Nunito"/>
              <a:cs typeface="Nunito"/>
              <a:sym typeface="Nunito"/>
            </a:endParaRPr>
          </a:p>
        </p:txBody>
      </p:sp>
      <p:sp>
        <p:nvSpPr>
          <p:cNvPr id="150" name="Google Shape;150;p15"/>
          <p:cNvSpPr/>
          <p:nvPr/>
        </p:nvSpPr>
        <p:spPr>
          <a:xfrm>
            <a:off x="1151400" y="2257775"/>
            <a:ext cx="2318700" cy="1058100"/>
          </a:xfrm>
          <a:prstGeom prst="roundRect">
            <a:avLst>
              <a:gd name="adj" fmla="val 4636"/>
            </a:avLst>
          </a:prstGeom>
          <a:solidFill>
            <a:srgbClr val="F6B2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300" b="1">
                <a:latin typeface="Nunito"/>
                <a:ea typeface="Nunito"/>
                <a:cs typeface="Nunito"/>
                <a:sym typeface="Nunito"/>
              </a:rPr>
              <a:t>DataDiscovery.ipynb</a:t>
            </a:r>
            <a:endParaRPr sz="1300" b="1">
              <a:latin typeface="Nunito"/>
              <a:ea typeface="Nunito"/>
              <a:cs typeface="Nunito"/>
              <a:sym typeface="Nunito"/>
            </a:endParaRPr>
          </a:p>
          <a:p>
            <a:pPr marL="0" lvl="0" indent="0" algn="l" rtl="0">
              <a:spcBef>
                <a:spcPts val="0"/>
              </a:spcBef>
              <a:spcAft>
                <a:spcPts val="0"/>
              </a:spcAft>
              <a:buNone/>
            </a:pPr>
            <a:r>
              <a:rPr lang="en" sz="1300">
                <a:latin typeface="Nunito"/>
                <a:ea typeface="Nunito"/>
                <a:cs typeface="Nunito"/>
                <a:sym typeface="Nunito"/>
              </a:rPr>
              <a:t>Initial data discovery on raw shopping data</a:t>
            </a:r>
            <a:endParaRPr sz="1300" i="1">
              <a:latin typeface="Nunito"/>
              <a:ea typeface="Nunito"/>
              <a:cs typeface="Nunito"/>
              <a:sym typeface="Nunito"/>
            </a:endParaRPr>
          </a:p>
        </p:txBody>
      </p:sp>
      <p:sp>
        <p:nvSpPr>
          <p:cNvPr id="151" name="Google Shape;151;p15"/>
          <p:cNvSpPr/>
          <p:nvPr/>
        </p:nvSpPr>
        <p:spPr>
          <a:xfrm>
            <a:off x="3546925" y="2257775"/>
            <a:ext cx="5262000" cy="1058100"/>
          </a:xfrm>
          <a:prstGeom prst="roundRect">
            <a:avLst>
              <a:gd name="adj" fmla="val 4636"/>
            </a:avLst>
          </a:prstGeom>
          <a:solidFill>
            <a:srgbClr val="F6B2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300" b="1">
                <a:latin typeface="Nunito"/>
                <a:ea typeface="Nunito"/>
                <a:cs typeface="Nunito"/>
                <a:sym typeface="Nunito"/>
              </a:rPr>
              <a:t>DataPreparation.ipynb</a:t>
            </a:r>
            <a:endParaRPr sz="1300" b="1">
              <a:latin typeface="Nunito"/>
              <a:ea typeface="Nunito"/>
              <a:cs typeface="Nunito"/>
              <a:sym typeface="Nunito"/>
            </a:endParaRPr>
          </a:p>
          <a:p>
            <a:pPr marL="0" lvl="0" indent="0" algn="l" rtl="0">
              <a:spcBef>
                <a:spcPts val="0"/>
              </a:spcBef>
              <a:spcAft>
                <a:spcPts val="0"/>
              </a:spcAft>
              <a:buNone/>
            </a:pPr>
            <a:r>
              <a:rPr lang="en" sz="1300">
                <a:latin typeface="Nunito"/>
                <a:ea typeface="Nunito"/>
                <a:cs typeface="Nunito"/>
                <a:sym typeface="Nunito"/>
              </a:rPr>
              <a:t>Merging customer shopping dataset with historical currency exchange rates and weather; calculating cost metrics in USD; adding age buckets and calendar columns; renaming and reordering</a:t>
            </a:r>
            <a:endParaRPr sz="1300">
              <a:latin typeface="Nunito"/>
              <a:ea typeface="Nunito"/>
              <a:cs typeface="Nunito"/>
              <a:sym typeface="Nunito"/>
            </a:endParaRPr>
          </a:p>
          <a:p>
            <a:pPr marL="0" lvl="0" indent="0" algn="l" rtl="0">
              <a:spcBef>
                <a:spcPts val="0"/>
              </a:spcBef>
              <a:spcAft>
                <a:spcPts val="0"/>
              </a:spcAft>
              <a:buNone/>
            </a:pPr>
            <a:r>
              <a:rPr lang="en" sz="1300" i="1">
                <a:latin typeface="Nunito"/>
                <a:ea typeface="Nunito"/>
                <a:cs typeface="Nunito"/>
                <a:sym typeface="Nunito"/>
              </a:rPr>
              <a:t>Resources\output\customer_shopping_data.csv</a:t>
            </a:r>
            <a:endParaRPr sz="1300" i="1">
              <a:latin typeface="Nunito"/>
              <a:ea typeface="Nunito"/>
              <a:cs typeface="Nunito"/>
              <a:sym typeface="Nunito"/>
            </a:endParaRPr>
          </a:p>
        </p:txBody>
      </p:sp>
      <p:sp>
        <p:nvSpPr>
          <p:cNvPr id="152" name="Google Shape;152;p15"/>
          <p:cNvSpPr/>
          <p:nvPr/>
        </p:nvSpPr>
        <p:spPr>
          <a:xfrm>
            <a:off x="1151400" y="3379500"/>
            <a:ext cx="7657500" cy="933600"/>
          </a:xfrm>
          <a:prstGeom prst="roundRect">
            <a:avLst>
              <a:gd name="adj" fmla="val 4636"/>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300" b="1">
                <a:latin typeface="Nunito"/>
                <a:ea typeface="Nunito"/>
                <a:cs typeface="Nunito"/>
                <a:sym typeface="Nunito"/>
              </a:rPr>
              <a:t>DataAnalytics.ipynb</a:t>
            </a:r>
            <a:endParaRPr sz="1300" b="1">
              <a:latin typeface="Nunito"/>
              <a:ea typeface="Nunito"/>
              <a:cs typeface="Nunito"/>
              <a:sym typeface="Nunito"/>
            </a:endParaRPr>
          </a:p>
          <a:p>
            <a:pPr marL="0" lvl="0" indent="0" algn="l" rtl="0">
              <a:spcBef>
                <a:spcPts val="0"/>
              </a:spcBef>
              <a:spcAft>
                <a:spcPts val="0"/>
              </a:spcAft>
              <a:buNone/>
            </a:pPr>
            <a:r>
              <a:rPr lang="en" sz="1300">
                <a:latin typeface="Nunito"/>
                <a:ea typeface="Nunito"/>
                <a:cs typeface="Nunito"/>
                <a:sym typeface="Nunito"/>
              </a:rPr>
              <a:t>Common dependencies; Shopping malls traffic; Dependency on weather conditions; Average weather conditions over year; Seasonal changes of average price and total cost for different categories</a:t>
            </a:r>
            <a:endParaRPr sz="1300" i="1">
              <a:latin typeface="Nunito"/>
              <a:ea typeface="Nunito"/>
              <a:cs typeface="Nunito"/>
              <a:sym typeface="Nunito"/>
            </a:endParaRPr>
          </a:p>
        </p:txBody>
      </p:sp>
      <p:sp>
        <p:nvSpPr>
          <p:cNvPr id="153" name="Google Shape;153;p15"/>
          <p:cNvSpPr txBox="1"/>
          <p:nvPr/>
        </p:nvSpPr>
        <p:spPr>
          <a:xfrm>
            <a:off x="172800" y="716100"/>
            <a:ext cx="10200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chemeClr val="dk2"/>
                </a:solidFill>
                <a:latin typeface="Nunito"/>
                <a:ea typeface="Nunito"/>
                <a:cs typeface="Nunito"/>
                <a:sym typeface="Nunito"/>
              </a:rPr>
              <a:t>Sources</a:t>
            </a:r>
            <a:endParaRPr sz="1300" b="1">
              <a:solidFill>
                <a:schemeClr val="dk2"/>
              </a:solidFill>
              <a:latin typeface="Nunito"/>
              <a:ea typeface="Nunito"/>
              <a:cs typeface="Nunito"/>
              <a:sym typeface="Nunito"/>
            </a:endParaRPr>
          </a:p>
        </p:txBody>
      </p:sp>
      <p:sp>
        <p:nvSpPr>
          <p:cNvPr id="154" name="Google Shape;154;p15"/>
          <p:cNvSpPr txBox="1"/>
          <p:nvPr/>
        </p:nvSpPr>
        <p:spPr>
          <a:xfrm>
            <a:off x="257075" y="4300525"/>
            <a:ext cx="8727900" cy="78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chemeClr val="dk2"/>
                </a:solidFill>
                <a:latin typeface="Nunito"/>
                <a:ea typeface="Nunito"/>
                <a:cs typeface="Nunito"/>
                <a:sym typeface="Nunito"/>
              </a:rPr>
              <a:t>Technology stack:</a:t>
            </a:r>
            <a:endParaRPr sz="1300" b="1">
              <a:solidFill>
                <a:schemeClr val="dk2"/>
              </a:solidFill>
              <a:latin typeface="Nunito"/>
              <a:ea typeface="Nunito"/>
              <a:cs typeface="Nunito"/>
              <a:sym typeface="Nunito"/>
            </a:endParaRPr>
          </a:p>
          <a:p>
            <a:pPr marL="457200" lvl="0" indent="-311150" algn="l" rtl="0">
              <a:spcBef>
                <a:spcPts val="0"/>
              </a:spcBef>
              <a:spcAft>
                <a:spcPts val="0"/>
              </a:spcAft>
              <a:buClr>
                <a:schemeClr val="dk2"/>
              </a:buClr>
              <a:buSzPts val="1300"/>
              <a:buFont typeface="Nunito"/>
              <a:buAutoNum type="arabicPeriod"/>
            </a:pPr>
            <a:r>
              <a:rPr lang="en" sz="1300">
                <a:solidFill>
                  <a:schemeClr val="dk2"/>
                </a:solidFill>
                <a:latin typeface="Nunito"/>
                <a:ea typeface="Nunito"/>
                <a:cs typeface="Nunito"/>
                <a:sym typeface="Nunito"/>
              </a:rPr>
              <a:t>Python: pandas, matplotlib, scipy.stats, requests</a:t>
            </a:r>
            <a:endParaRPr sz="1300">
              <a:solidFill>
                <a:schemeClr val="dk2"/>
              </a:solidFill>
              <a:latin typeface="Nunito"/>
              <a:ea typeface="Nunito"/>
              <a:cs typeface="Nunito"/>
              <a:sym typeface="Nunito"/>
            </a:endParaRPr>
          </a:p>
          <a:p>
            <a:pPr marL="457200" lvl="0" indent="-311150" algn="l" rtl="0">
              <a:spcBef>
                <a:spcPts val="0"/>
              </a:spcBef>
              <a:spcAft>
                <a:spcPts val="0"/>
              </a:spcAft>
              <a:buClr>
                <a:schemeClr val="dk2"/>
              </a:buClr>
              <a:buSzPts val="1300"/>
              <a:buFont typeface="Nunito"/>
              <a:buAutoNum type="arabicPeriod"/>
            </a:pPr>
            <a:r>
              <a:rPr lang="en" sz="1300">
                <a:solidFill>
                  <a:schemeClr val="dk2"/>
                </a:solidFill>
                <a:latin typeface="Nunito"/>
                <a:ea typeface="Nunito"/>
                <a:cs typeface="Nunito"/>
                <a:sym typeface="Nunito"/>
              </a:rPr>
              <a:t>Jupyter Notebook (IronPython), REST API, CSV</a:t>
            </a:r>
            <a:endParaRPr sz="1300">
              <a:solidFill>
                <a:schemeClr val="dk2"/>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6"/>
          <p:cNvSpPr txBox="1">
            <a:spLocks noGrp="1"/>
          </p:cNvSpPr>
          <p:nvPr>
            <p:ph type="title" idx="4294967295"/>
          </p:nvPr>
        </p:nvSpPr>
        <p:spPr>
          <a:xfrm>
            <a:off x="0" y="160338"/>
            <a:ext cx="7029450" cy="56515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Random Data Generation</a:t>
            </a:r>
            <a:endParaRPr/>
          </a:p>
        </p:txBody>
      </p:sp>
      <p:sp>
        <p:nvSpPr>
          <p:cNvPr id="160" name="Google Shape;160;p16"/>
          <p:cNvSpPr txBox="1"/>
          <p:nvPr/>
        </p:nvSpPr>
        <p:spPr>
          <a:xfrm>
            <a:off x="272350" y="938400"/>
            <a:ext cx="2538600" cy="389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chemeClr val="dk2"/>
                </a:solidFill>
                <a:latin typeface="Nunito"/>
                <a:ea typeface="Nunito"/>
                <a:cs typeface="Nunito"/>
                <a:sym typeface="Nunito"/>
              </a:rPr>
              <a:t>Key features:</a:t>
            </a:r>
            <a:endParaRPr sz="1300" b="1">
              <a:solidFill>
                <a:schemeClr val="dk2"/>
              </a:solidFill>
              <a:latin typeface="Nunito"/>
              <a:ea typeface="Nunito"/>
              <a:cs typeface="Nunito"/>
              <a:sym typeface="Nunito"/>
            </a:endParaRPr>
          </a:p>
          <a:p>
            <a:pPr marL="457200" lvl="0" indent="-311150" algn="l" rtl="0">
              <a:spcBef>
                <a:spcPts val="1000"/>
              </a:spcBef>
              <a:spcAft>
                <a:spcPts val="0"/>
              </a:spcAft>
              <a:buClr>
                <a:schemeClr val="dk2"/>
              </a:buClr>
              <a:buSzPts val="1300"/>
              <a:buFont typeface="Nunito"/>
              <a:buAutoNum type="arabicPeriod"/>
            </a:pPr>
            <a:r>
              <a:rPr lang="en" sz="1300">
                <a:solidFill>
                  <a:schemeClr val="dk2"/>
                </a:solidFill>
                <a:latin typeface="Nunito"/>
                <a:ea typeface="Nunito"/>
                <a:cs typeface="Nunito"/>
                <a:sym typeface="Nunito"/>
              </a:rPr>
              <a:t>Random generation of price (total price of a transaction) and quantity</a:t>
            </a:r>
            <a:endParaRPr sz="1300">
              <a:solidFill>
                <a:schemeClr val="dk2"/>
              </a:solidFill>
              <a:latin typeface="Nunito"/>
              <a:ea typeface="Nunito"/>
              <a:cs typeface="Nunito"/>
              <a:sym typeface="Nunito"/>
            </a:endParaRPr>
          </a:p>
          <a:p>
            <a:pPr marL="457200" lvl="0" indent="-311150" algn="l" rtl="0">
              <a:spcBef>
                <a:spcPts val="1000"/>
              </a:spcBef>
              <a:spcAft>
                <a:spcPts val="0"/>
              </a:spcAft>
              <a:buClr>
                <a:schemeClr val="dk2"/>
              </a:buClr>
              <a:buSzPts val="1300"/>
              <a:buFont typeface="Nunito"/>
              <a:buAutoNum type="arabicPeriod"/>
            </a:pPr>
            <a:r>
              <a:rPr lang="en" sz="1300">
                <a:solidFill>
                  <a:schemeClr val="dk2"/>
                </a:solidFill>
                <a:latin typeface="Nunito"/>
                <a:ea typeface="Nunito"/>
                <a:cs typeface="Nunito"/>
                <a:sym typeface="Nunito"/>
              </a:rPr>
              <a:t>Price can be configured at category, price segment, gender and month level </a:t>
            </a:r>
            <a:endParaRPr sz="1300">
              <a:solidFill>
                <a:schemeClr val="dk2"/>
              </a:solidFill>
              <a:latin typeface="Nunito"/>
              <a:ea typeface="Nunito"/>
              <a:cs typeface="Nunito"/>
              <a:sym typeface="Nunito"/>
            </a:endParaRPr>
          </a:p>
          <a:p>
            <a:pPr marL="457200" lvl="0" indent="-311150" algn="l" rtl="0">
              <a:spcBef>
                <a:spcPts val="1000"/>
              </a:spcBef>
              <a:spcAft>
                <a:spcPts val="0"/>
              </a:spcAft>
              <a:buClr>
                <a:schemeClr val="dk2"/>
              </a:buClr>
              <a:buSzPts val="1300"/>
              <a:buFont typeface="Nunito"/>
              <a:buAutoNum type="arabicPeriod"/>
            </a:pPr>
            <a:r>
              <a:rPr lang="en" sz="1300">
                <a:solidFill>
                  <a:schemeClr val="dk2"/>
                </a:solidFill>
                <a:latin typeface="Nunito"/>
                <a:ea typeface="Nunito"/>
                <a:cs typeface="Nunito"/>
                <a:sym typeface="Nunito"/>
              </a:rPr>
              <a:t>Quantity can be configured at category, gender and month level</a:t>
            </a:r>
            <a:endParaRPr sz="1300">
              <a:solidFill>
                <a:schemeClr val="dk2"/>
              </a:solidFill>
              <a:latin typeface="Nunito"/>
              <a:ea typeface="Nunito"/>
              <a:cs typeface="Nunito"/>
              <a:sym typeface="Nunito"/>
            </a:endParaRPr>
          </a:p>
          <a:p>
            <a:pPr marL="457200" lvl="0" indent="-311150" algn="l" rtl="0">
              <a:spcBef>
                <a:spcPts val="1000"/>
              </a:spcBef>
              <a:spcAft>
                <a:spcPts val="0"/>
              </a:spcAft>
              <a:buClr>
                <a:schemeClr val="dk2"/>
              </a:buClr>
              <a:buSzPts val="1300"/>
              <a:buFont typeface="Nunito"/>
              <a:buAutoNum type="arabicPeriod"/>
            </a:pPr>
            <a:r>
              <a:rPr lang="en" sz="1300">
                <a:solidFill>
                  <a:schemeClr val="dk2"/>
                </a:solidFill>
                <a:latin typeface="Nunito"/>
                <a:ea typeface="Nunito"/>
                <a:cs typeface="Nunito"/>
                <a:sym typeface="Nunito"/>
              </a:rPr>
              <a:t>Configuration allows to embed multiple patterns into the retail data that can be leveraged for different kind of analytics</a:t>
            </a:r>
            <a:endParaRPr sz="1300">
              <a:solidFill>
                <a:schemeClr val="dk2"/>
              </a:solidFill>
              <a:latin typeface="Nunito"/>
              <a:ea typeface="Nunito"/>
              <a:cs typeface="Nunito"/>
              <a:sym typeface="Nunito"/>
            </a:endParaRPr>
          </a:p>
        </p:txBody>
      </p:sp>
      <p:pic>
        <p:nvPicPr>
          <p:cNvPr id="161" name="Google Shape;161;p16"/>
          <p:cNvPicPr preferRelativeResize="0"/>
          <p:nvPr/>
        </p:nvPicPr>
        <p:blipFill>
          <a:blip r:embed="rId3">
            <a:alphaModFix/>
          </a:blip>
          <a:stretch>
            <a:fillRect/>
          </a:stretch>
        </p:blipFill>
        <p:spPr>
          <a:xfrm>
            <a:off x="2810950" y="877250"/>
            <a:ext cx="6180650" cy="387838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7"/>
          <p:cNvSpPr txBox="1">
            <a:spLocks noGrp="1"/>
          </p:cNvSpPr>
          <p:nvPr>
            <p:ph type="title" idx="4294967295"/>
          </p:nvPr>
        </p:nvSpPr>
        <p:spPr>
          <a:xfrm>
            <a:off x="0" y="182563"/>
            <a:ext cx="5856288" cy="53022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Discovery</a:t>
            </a:r>
            <a:endParaRPr/>
          </a:p>
        </p:txBody>
      </p:sp>
      <p:sp>
        <p:nvSpPr>
          <p:cNvPr id="167" name="Google Shape;167;p17"/>
          <p:cNvSpPr txBox="1"/>
          <p:nvPr/>
        </p:nvSpPr>
        <p:spPr>
          <a:xfrm>
            <a:off x="238600" y="3239500"/>
            <a:ext cx="8610000" cy="178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chemeClr val="dk2"/>
                </a:solidFill>
                <a:latin typeface="Nunito"/>
                <a:ea typeface="Nunito"/>
                <a:cs typeface="Nunito"/>
                <a:sym typeface="Nunito"/>
              </a:rPr>
              <a:t>Main observations:</a:t>
            </a:r>
            <a:endParaRPr sz="1300" b="1">
              <a:solidFill>
                <a:schemeClr val="dk2"/>
              </a:solidFill>
              <a:latin typeface="Nunito"/>
              <a:ea typeface="Nunito"/>
              <a:cs typeface="Nunito"/>
              <a:sym typeface="Nunito"/>
            </a:endParaRPr>
          </a:p>
          <a:p>
            <a:pPr marL="457200" lvl="0" indent="-311150" algn="l" rtl="0">
              <a:spcBef>
                <a:spcPts val="0"/>
              </a:spcBef>
              <a:spcAft>
                <a:spcPts val="0"/>
              </a:spcAft>
              <a:buClr>
                <a:schemeClr val="dk2"/>
              </a:buClr>
              <a:buSzPts val="1300"/>
              <a:buFont typeface="Nunito"/>
              <a:buAutoNum type="arabicPeriod"/>
            </a:pPr>
            <a:r>
              <a:rPr lang="en" sz="1300">
                <a:solidFill>
                  <a:schemeClr val="dk2"/>
                </a:solidFill>
                <a:latin typeface="Nunito"/>
                <a:ea typeface="Nunito"/>
                <a:cs typeface="Nunito"/>
                <a:sym typeface="Nunito"/>
              </a:rPr>
              <a:t>There are only 100k records to analyze, each record has unique </a:t>
            </a:r>
            <a:r>
              <a:rPr lang="en" sz="1300" b="1">
                <a:solidFill>
                  <a:schemeClr val="dk2"/>
                </a:solidFill>
                <a:latin typeface="Nunito"/>
                <a:ea typeface="Nunito"/>
                <a:cs typeface="Nunito"/>
                <a:sym typeface="Nunito"/>
              </a:rPr>
              <a:t>invoice_no </a:t>
            </a:r>
            <a:r>
              <a:rPr lang="en" sz="1300">
                <a:solidFill>
                  <a:schemeClr val="dk2"/>
                </a:solidFill>
                <a:latin typeface="Nunito"/>
                <a:ea typeface="Nunito"/>
                <a:cs typeface="Nunito"/>
                <a:sym typeface="Nunito"/>
              </a:rPr>
              <a:t>and unique </a:t>
            </a:r>
            <a:r>
              <a:rPr lang="en" sz="1300" b="1">
                <a:solidFill>
                  <a:schemeClr val="dk2"/>
                </a:solidFill>
                <a:latin typeface="Nunito"/>
                <a:ea typeface="Nunito"/>
                <a:cs typeface="Nunito"/>
                <a:sym typeface="Nunito"/>
              </a:rPr>
              <a:t>customer_id</a:t>
            </a:r>
            <a:r>
              <a:rPr lang="en" sz="1300">
                <a:solidFill>
                  <a:schemeClr val="dk2"/>
                </a:solidFill>
                <a:latin typeface="Nunito"/>
                <a:ea typeface="Nunito"/>
                <a:cs typeface="Nunito"/>
                <a:sym typeface="Nunito"/>
              </a:rPr>
              <a:t>, so there are no opportunities for neither basket analysis nor customer behavior over time analysis</a:t>
            </a:r>
            <a:endParaRPr sz="1300">
              <a:solidFill>
                <a:schemeClr val="dk2"/>
              </a:solidFill>
              <a:latin typeface="Nunito"/>
              <a:ea typeface="Nunito"/>
              <a:cs typeface="Nunito"/>
              <a:sym typeface="Nunito"/>
            </a:endParaRPr>
          </a:p>
          <a:p>
            <a:pPr marL="457200" lvl="0" indent="-311150" algn="l" rtl="0">
              <a:spcBef>
                <a:spcPts val="0"/>
              </a:spcBef>
              <a:spcAft>
                <a:spcPts val="0"/>
              </a:spcAft>
              <a:buClr>
                <a:schemeClr val="dk2"/>
              </a:buClr>
              <a:buSzPts val="1300"/>
              <a:buFont typeface="Nunito"/>
              <a:buAutoNum type="arabicPeriod"/>
            </a:pPr>
            <a:r>
              <a:rPr lang="en" sz="1300">
                <a:solidFill>
                  <a:schemeClr val="dk2"/>
                </a:solidFill>
                <a:latin typeface="Nunito"/>
                <a:ea typeface="Nunito"/>
                <a:cs typeface="Nunito"/>
                <a:sym typeface="Nunito"/>
              </a:rPr>
              <a:t>Date is presented from 1/1/2021 till 3/8/2023, total 797 days</a:t>
            </a:r>
            <a:endParaRPr sz="1300">
              <a:solidFill>
                <a:schemeClr val="dk2"/>
              </a:solidFill>
              <a:latin typeface="Nunito"/>
              <a:ea typeface="Nunito"/>
              <a:cs typeface="Nunito"/>
              <a:sym typeface="Nunito"/>
            </a:endParaRPr>
          </a:p>
          <a:p>
            <a:pPr marL="457200" lvl="0" indent="-311150" algn="l" rtl="0">
              <a:spcBef>
                <a:spcPts val="0"/>
              </a:spcBef>
              <a:spcAft>
                <a:spcPts val="0"/>
              </a:spcAft>
              <a:buClr>
                <a:schemeClr val="dk2"/>
              </a:buClr>
              <a:buSzPts val="1300"/>
              <a:buFont typeface="Nunito"/>
              <a:buAutoNum type="arabicPeriod"/>
            </a:pPr>
            <a:r>
              <a:rPr lang="en" sz="1300">
                <a:solidFill>
                  <a:schemeClr val="dk2"/>
                </a:solidFill>
                <a:latin typeface="Nunito"/>
                <a:ea typeface="Nunito"/>
                <a:cs typeface="Nunito"/>
                <a:sym typeface="Nunito"/>
              </a:rPr>
              <a:t>Total quantity per day shows seasonal peaks, while average daily price shows big inflation and seasonal peaks</a:t>
            </a:r>
            <a:endParaRPr sz="1300">
              <a:solidFill>
                <a:schemeClr val="dk2"/>
              </a:solidFill>
              <a:latin typeface="Nunito"/>
              <a:ea typeface="Nunito"/>
              <a:cs typeface="Nunito"/>
              <a:sym typeface="Nunito"/>
            </a:endParaRPr>
          </a:p>
          <a:p>
            <a:pPr marL="457200" lvl="0" indent="-311150" algn="l" rtl="0">
              <a:spcBef>
                <a:spcPts val="0"/>
              </a:spcBef>
              <a:spcAft>
                <a:spcPts val="0"/>
              </a:spcAft>
              <a:buClr>
                <a:schemeClr val="dk2"/>
              </a:buClr>
              <a:buSzPts val="1300"/>
              <a:buFont typeface="Nunito"/>
              <a:buAutoNum type="arabicPeriod"/>
            </a:pPr>
            <a:r>
              <a:rPr lang="en" sz="1300">
                <a:solidFill>
                  <a:schemeClr val="dk2"/>
                </a:solidFill>
                <a:latin typeface="Nunito"/>
                <a:ea typeface="Nunito"/>
                <a:cs typeface="Nunito"/>
                <a:sym typeface="Nunito"/>
              </a:rPr>
              <a:t>There is 60:40 ratio for women’s and men’s transactions for a whole data set</a:t>
            </a:r>
            <a:endParaRPr sz="1300">
              <a:solidFill>
                <a:schemeClr val="dk2"/>
              </a:solidFill>
              <a:latin typeface="Nunito"/>
              <a:ea typeface="Nunito"/>
              <a:cs typeface="Nunito"/>
              <a:sym typeface="Nunito"/>
            </a:endParaRPr>
          </a:p>
          <a:p>
            <a:pPr marL="457200" lvl="0" indent="-311150" algn="l" rtl="0">
              <a:spcBef>
                <a:spcPts val="0"/>
              </a:spcBef>
              <a:spcAft>
                <a:spcPts val="0"/>
              </a:spcAft>
              <a:buClr>
                <a:schemeClr val="dk2"/>
              </a:buClr>
              <a:buSzPts val="1300"/>
              <a:buFont typeface="Nunito"/>
              <a:buAutoNum type="arabicPeriod"/>
            </a:pPr>
            <a:r>
              <a:rPr lang="en" sz="1300">
                <a:solidFill>
                  <a:schemeClr val="dk2"/>
                </a:solidFill>
                <a:latin typeface="Nunito"/>
                <a:ea typeface="Nunito"/>
                <a:cs typeface="Nunito"/>
                <a:sym typeface="Nunito"/>
              </a:rPr>
              <a:t>There are only 8 categories of products and only 10 shopping malls to analyze</a:t>
            </a:r>
            <a:endParaRPr sz="1300">
              <a:solidFill>
                <a:schemeClr val="dk2"/>
              </a:solidFill>
              <a:latin typeface="Nunito"/>
              <a:ea typeface="Nunito"/>
              <a:cs typeface="Nunito"/>
              <a:sym typeface="Nunito"/>
            </a:endParaRPr>
          </a:p>
        </p:txBody>
      </p:sp>
      <p:pic>
        <p:nvPicPr>
          <p:cNvPr id="168" name="Google Shape;168;p17"/>
          <p:cNvPicPr preferRelativeResize="0"/>
          <p:nvPr/>
        </p:nvPicPr>
        <p:blipFill>
          <a:blip r:embed="rId3">
            <a:alphaModFix/>
          </a:blip>
          <a:stretch>
            <a:fillRect/>
          </a:stretch>
        </p:blipFill>
        <p:spPr>
          <a:xfrm>
            <a:off x="429050" y="803475"/>
            <a:ext cx="8229099" cy="2436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8"/>
          <p:cNvSpPr txBox="1">
            <a:spLocks noGrp="1"/>
          </p:cNvSpPr>
          <p:nvPr>
            <p:ph type="title" idx="4294967295"/>
          </p:nvPr>
        </p:nvSpPr>
        <p:spPr>
          <a:xfrm>
            <a:off x="0" y="160338"/>
            <a:ext cx="7029450" cy="56515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Currency Exchange API</a:t>
            </a:r>
            <a:endParaRPr/>
          </a:p>
        </p:txBody>
      </p:sp>
      <p:sp>
        <p:nvSpPr>
          <p:cNvPr id="174" name="Google Shape;174;p18"/>
          <p:cNvSpPr txBox="1"/>
          <p:nvPr/>
        </p:nvSpPr>
        <p:spPr>
          <a:xfrm>
            <a:off x="272350" y="938400"/>
            <a:ext cx="2386200" cy="2770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chemeClr val="dk2"/>
                </a:solidFill>
                <a:latin typeface="Nunito"/>
                <a:ea typeface="Nunito"/>
                <a:cs typeface="Nunito"/>
                <a:sym typeface="Nunito"/>
              </a:rPr>
              <a:t>Key features:</a:t>
            </a:r>
            <a:endParaRPr sz="1300" b="1">
              <a:solidFill>
                <a:schemeClr val="dk2"/>
              </a:solidFill>
              <a:latin typeface="Nunito"/>
              <a:ea typeface="Nunito"/>
              <a:cs typeface="Nunito"/>
              <a:sym typeface="Nunito"/>
            </a:endParaRPr>
          </a:p>
          <a:p>
            <a:pPr marL="457200" lvl="0" indent="-311150" algn="l" rtl="0">
              <a:spcBef>
                <a:spcPts val="1000"/>
              </a:spcBef>
              <a:spcAft>
                <a:spcPts val="0"/>
              </a:spcAft>
              <a:buClr>
                <a:schemeClr val="dk2"/>
              </a:buClr>
              <a:buSzPts val="1300"/>
              <a:buFont typeface="Nunito"/>
              <a:buAutoNum type="arabicPeriod"/>
            </a:pPr>
            <a:r>
              <a:rPr lang="en" sz="1300">
                <a:solidFill>
                  <a:schemeClr val="dk2"/>
                </a:solidFill>
                <a:latin typeface="Nunito"/>
                <a:ea typeface="Nunito"/>
                <a:cs typeface="Nunito"/>
                <a:sym typeface="Nunito"/>
              </a:rPr>
              <a:t>Using a loop across unique days only to limit a number of API requests</a:t>
            </a:r>
            <a:endParaRPr sz="1300">
              <a:solidFill>
                <a:schemeClr val="dk2"/>
              </a:solidFill>
              <a:latin typeface="Nunito"/>
              <a:ea typeface="Nunito"/>
              <a:cs typeface="Nunito"/>
              <a:sym typeface="Nunito"/>
            </a:endParaRPr>
          </a:p>
          <a:p>
            <a:pPr marL="457200" lvl="0" indent="-311150" algn="l" rtl="0">
              <a:spcBef>
                <a:spcPts val="1000"/>
              </a:spcBef>
              <a:spcAft>
                <a:spcPts val="0"/>
              </a:spcAft>
              <a:buClr>
                <a:schemeClr val="dk2"/>
              </a:buClr>
              <a:buSzPts val="1300"/>
              <a:buFont typeface="Nunito"/>
              <a:buAutoNum type="arabicPeriod"/>
            </a:pPr>
            <a:r>
              <a:rPr lang="en" sz="1300">
                <a:solidFill>
                  <a:schemeClr val="dk2"/>
                </a:solidFill>
                <a:latin typeface="Nunito"/>
                <a:ea typeface="Nunito"/>
                <a:cs typeface="Nunito"/>
                <a:sym typeface="Nunito"/>
              </a:rPr>
              <a:t>Date format conversion from DD/MM/YYYY to YYYY-MM-DD to meet API format </a:t>
            </a:r>
            <a:endParaRPr sz="1300">
              <a:solidFill>
                <a:schemeClr val="dk2"/>
              </a:solidFill>
              <a:latin typeface="Nunito"/>
              <a:ea typeface="Nunito"/>
              <a:cs typeface="Nunito"/>
              <a:sym typeface="Nunito"/>
            </a:endParaRPr>
          </a:p>
          <a:p>
            <a:pPr marL="457200" lvl="0" indent="-311150" algn="l" rtl="0">
              <a:spcBef>
                <a:spcPts val="1000"/>
              </a:spcBef>
              <a:spcAft>
                <a:spcPts val="0"/>
              </a:spcAft>
              <a:buClr>
                <a:schemeClr val="dk2"/>
              </a:buClr>
              <a:buSzPts val="1300"/>
              <a:buFont typeface="Nunito"/>
              <a:buAutoNum type="arabicPeriod"/>
            </a:pPr>
            <a:r>
              <a:rPr lang="en" sz="1300">
                <a:solidFill>
                  <a:schemeClr val="dk2"/>
                </a:solidFill>
                <a:latin typeface="Nunito"/>
                <a:ea typeface="Nunito"/>
                <a:cs typeface="Nunito"/>
                <a:sym typeface="Nunito"/>
              </a:rPr>
              <a:t>Saving result to CSV file</a:t>
            </a:r>
            <a:endParaRPr sz="1300">
              <a:solidFill>
                <a:schemeClr val="dk2"/>
              </a:solidFill>
              <a:latin typeface="Nunito"/>
              <a:ea typeface="Nunito"/>
              <a:cs typeface="Nunito"/>
              <a:sym typeface="Nunito"/>
            </a:endParaRPr>
          </a:p>
        </p:txBody>
      </p:sp>
      <p:pic>
        <p:nvPicPr>
          <p:cNvPr id="175" name="Google Shape;175;p18"/>
          <p:cNvPicPr preferRelativeResize="0"/>
          <p:nvPr/>
        </p:nvPicPr>
        <p:blipFill>
          <a:blip r:embed="rId3">
            <a:alphaModFix/>
          </a:blip>
          <a:stretch>
            <a:fillRect/>
          </a:stretch>
        </p:blipFill>
        <p:spPr>
          <a:xfrm>
            <a:off x="2703575" y="938400"/>
            <a:ext cx="6325100" cy="393860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9"/>
          <p:cNvSpPr txBox="1">
            <a:spLocks noGrp="1"/>
          </p:cNvSpPr>
          <p:nvPr>
            <p:ph type="title" idx="4294967295"/>
          </p:nvPr>
        </p:nvSpPr>
        <p:spPr>
          <a:xfrm>
            <a:off x="0" y="193675"/>
            <a:ext cx="7031038" cy="58737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Weather API</a:t>
            </a:r>
            <a:endParaRPr/>
          </a:p>
        </p:txBody>
      </p:sp>
      <p:sp>
        <p:nvSpPr>
          <p:cNvPr id="181" name="Google Shape;181;p19"/>
          <p:cNvSpPr txBox="1"/>
          <p:nvPr/>
        </p:nvSpPr>
        <p:spPr>
          <a:xfrm>
            <a:off x="317375" y="1006150"/>
            <a:ext cx="2723700" cy="3827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chemeClr val="dk2"/>
                </a:solidFill>
                <a:latin typeface="Nunito"/>
                <a:ea typeface="Nunito"/>
                <a:cs typeface="Nunito"/>
                <a:sym typeface="Nunito"/>
              </a:rPr>
              <a:t>Key features:</a:t>
            </a:r>
            <a:endParaRPr sz="1300" b="1">
              <a:solidFill>
                <a:schemeClr val="dk2"/>
              </a:solidFill>
              <a:latin typeface="Nunito"/>
              <a:ea typeface="Nunito"/>
              <a:cs typeface="Nunito"/>
              <a:sym typeface="Nunito"/>
            </a:endParaRPr>
          </a:p>
          <a:p>
            <a:pPr marL="457200" lvl="0" indent="-311150" algn="l" rtl="0">
              <a:spcBef>
                <a:spcPts val="1000"/>
              </a:spcBef>
              <a:spcAft>
                <a:spcPts val="0"/>
              </a:spcAft>
              <a:buClr>
                <a:schemeClr val="dk2"/>
              </a:buClr>
              <a:buSzPts val="1300"/>
              <a:buFont typeface="Nunito"/>
              <a:buAutoNum type="arabicPeriod"/>
            </a:pPr>
            <a:r>
              <a:rPr lang="en" sz="1300">
                <a:solidFill>
                  <a:schemeClr val="dk2"/>
                </a:solidFill>
                <a:latin typeface="Nunito"/>
                <a:ea typeface="Nunito"/>
                <a:cs typeface="Nunito"/>
                <a:sym typeface="Nunito"/>
              </a:rPr>
              <a:t>Using a loop across unique monthly ranges only to limit a number of API requests</a:t>
            </a:r>
            <a:endParaRPr sz="1300">
              <a:solidFill>
                <a:schemeClr val="dk2"/>
              </a:solidFill>
              <a:latin typeface="Nunito"/>
              <a:ea typeface="Nunito"/>
              <a:cs typeface="Nunito"/>
              <a:sym typeface="Nunito"/>
            </a:endParaRPr>
          </a:p>
          <a:p>
            <a:pPr marL="457200" lvl="0" indent="-311150" algn="l" rtl="0">
              <a:spcBef>
                <a:spcPts val="1000"/>
              </a:spcBef>
              <a:spcAft>
                <a:spcPts val="0"/>
              </a:spcAft>
              <a:buClr>
                <a:schemeClr val="dk2"/>
              </a:buClr>
              <a:buSzPts val="1300"/>
              <a:buFont typeface="Nunito"/>
              <a:buAutoNum type="arabicPeriod"/>
            </a:pPr>
            <a:r>
              <a:rPr lang="en" sz="1300">
                <a:solidFill>
                  <a:schemeClr val="dk2"/>
                </a:solidFill>
                <a:latin typeface="Nunito"/>
                <a:ea typeface="Nunito"/>
                <a:cs typeface="Nunito"/>
                <a:sym typeface="Nunito"/>
              </a:rPr>
              <a:t>Additional parsing of the response to retrieve daily data</a:t>
            </a:r>
            <a:endParaRPr sz="1300">
              <a:solidFill>
                <a:schemeClr val="dk2"/>
              </a:solidFill>
              <a:latin typeface="Nunito"/>
              <a:ea typeface="Nunito"/>
              <a:cs typeface="Nunito"/>
              <a:sym typeface="Nunito"/>
            </a:endParaRPr>
          </a:p>
          <a:p>
            <a:pPr marL="457200" lvl="0" indent="-311150" algn="l" rtl="0">
              <a:spcBef>
                <a:spcPts val="1000"/>
              </a:spcBef>
              <a:spcAft>
                <a:spcPts val="0"/>
              </a:spcAft>
              <a:buClr>
                <a:schemeClr val="dk2"/>
              </a:buClr>
              <a:buSzPts val="1300"/>
              <a:buFont typeface="Nunito"/>
              <a:buAutoNum type="arabicPeriod"/>
            </a:pPr>
            <a:r>
              <a:rPr lang="en" sz="1300">
                <a:solidFill>
                  <a:schemeClr val="dk2"/>
                </a:solidFill>
                <a:latin typeface="Nunito"/>
                <a:ea typeface="Nunito"/>
                <a:cs typeface="Nunito"/>
                <a:sym typeface="Nunito"/>
              </a:rPr>
              <a:t>Additional parsing of lists to have a fully flat final structure</a:t>
            </a:r>
            <a:endParaRPr sz="1300">
              <a:solidFill>
                <a:schemeClr val="dk2"/>
              </a:solidFill>
              <a:latin typeface="Nunito"/>
              <a:ea typeface="Nunito"/>
              <a:cs typeface="Nunito"/>
              <a:sym typeface="Nunito"/>
            </a:endParaRPr>
          </a:p>
          <a:p>
            <a:pPr marL="457200" lvl="0" indent="-311150" algn="l" rtl="0">
              <a:spcBef>
                <a:spcPts val="1000"/>
              </a:spcBef>
              <a:spcAft>
                <a:spcPts val="0"/>
              </a:spcAft>
              <a:buClr>
                <a:schemeClr val="dk2"/>
              </a:buClr>
              <a:buSzPts val="1300"/>
              <a:buFont typeface="Nunito"/>
              <a:buAutoNum type="arabicPeriod"/>
            </a:pPr>
            <a:r>
              <a:rPr lang="en" sz="1300">
                <a:solidFill>
                  <a:schemeClr val="dk2"/>
                </a:solidFill>
                <a:latin typeface="Nunito"/>
                <a:ea typeface="Nunito"/>
                <a:cs typeface="Nunito"/>
                <a:sym typeface="Nunito"/>
              </a:rPr>
              <a:t>Date format conversion from DD/MM/YYYY to YYYY-MM-DD to meet API format </a:t>
            </a:r>
            <a:endParaRPr sz="1300">
              <a:solidFill>
                <a:schemeClr val="dk2"/>
              </a:solidFill>
              <a:latin typeface="Nunito"/>
              <a:ea typeface="Nunito"/>
              <a:cs typeface="Nunito"/>
              <a:sym typeface="Nunito"/>
            </a:endParaRPr>
          </a:p>
          <a:p>
            <a:pPr marL="457200" lvl="0" indent="-311150" algn="l" rtl="0">
              <a:spcBef>
                <a:spcPts val="1000"/>
              </a:spcBef>
              <a:spcAft>
                <a:spcPts val="0"/>
              </a:spcAft>
              <a:buClr>
                <a:schemeClr val="dk2"/>
              </a:buClr>
              <a:buSzPts val="1300"/>
              <a:buFont typeface="Nunito"/>
              <a:buAutoNum type="arabicPeriod"/>
            </a:pPr>
            <a:r>
              <a:rPr lang="en" sz="1300">
                <a:solidFill>
                  <a:schemeClr val="dk2"/>
                </a:solidFill>
                <a:latin typeface="Nunito"/>
                <a:ea typeface="Nunito"/>
                <a:cs typeface="Nunito"/>
                <a:sym typeface="Nunito"/>
              </a:rPr>
              <a:t>Saving result to CSV file</a:t>
            </a:r>
            <a:endParaRPr sz="1300">
              <a:solidFill>
                <a:schemeClr val="dk2"/>
              </a:solidFill>
              <a:latin typeface="Nunito"/>
              <a:ea typeface="Nunito"/>
              <a:cs typeface="Nunito"/>
              <a:sym typeface="Nunito"/>
            </a:endParaRPr>
          </a:p>
        </p:txBody>
      </p:sp>
      <p:pic>
        <p:nvPicPr>
          <p:cNvPr id="182" name="Google Shape;182;p19"/>
          <p:cNvPicPr preferRelativeResize="0"/>
          <p:nvPr/>
        </p:nvPicPr>
        <p:blipFill>
          <a:blip r:embed="rId3">
            <a:alphaModFix/>
          </a:blip>
          <a:stretch>
            <a:fillRect/>
          </a:stretch>
        </p:blipFill>
        <p:spPr>
          <a:xfrm>
            <a:off x="3103650" y="1006150"/>
            <a:ext cx="5889849" cy="3781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0"/>
          <p:cNvSpPr txBox="1">
            <a:spLocks noGrp="1"/>
          </p:cNvSpPr>
          <p:nvPr>
            <p:ph type="title" idx="4294967295"/>
          </p:nvPr>
        </p:nvSpPr>
        <p:spPr>
          <a:xfrm>
            <a:off x="0" y="193675"/>
            <a:ext cx="7029450" cy="722313"/>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Preparation</a:t>
            </a:r>
            <a:endParaRPr/>
          </a:p>
        </p:txBody>
      </p:sp>
      <p:sp>
        <p:nvSpPr>
          <p:cNvPr id="188" name="Google Shape;188;p20"/>
          <p:cNvSpPr txBox="1"/>
          <p:nvPr/>
        </p:nvSpPr>
        <p:spPr>
          <a:xfrm>
            <a:off x="283550" y="1051150"/>
            <a:ext cx="2611200" cy="395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chemeClr val="dk2"/>
                </a:solidFill>
                <a:latin typeface="Nunito"/>
                <a:ea typeface="Nunito"/>
                <a:cs typeface="Nunito"/>
                <a:sym typeface="Nunito"/>
              </a:rPr>
              <a:t>Key features:</a:t>
            </a:r>
            <a:endParaRPr sz="1300" b="1">
              <a:solidFill>
                <a:schemeClr val="dk2"/>
              </a:solidFill>
              <a:latin typeface="Nunito"/>
              <a:ea typeface="Nunito"/>
              <a:cs typeface="Nunito"/>
              <a:sym typeface="Nunito"/>
            </a:endParaRPr>
          </a:p>
          <a:p>
            <a:pPr marL="457200" lvl="0" indent="-311150" algn="l" rtl="0">
              <a:spcBef>
                <a:spcPts val="1000"/>
              </a:spcBef>
              <a:spcAft>
                <a:spcPts val="0"/>
              </a:spcAft>
              <a:buClr>
                <a:schemeClr val="dk2"/>
              </a:buClr>
              <a:buSzPts val="1300"/>
              <a:buFont typeface="Nunito"/>
              <a:buAutoNum type="arabicPeriod"/>
            </a:pPr>
            <a:r>
              <a:rPr lang="en" sz="1300">
                <a:solidFill>
                  <a:schemeClr val="dk2"/>
                </a:solidFill>
                <a:latin typeface="Nunito"/>
                <a:ea typeface="Nunito"/>
                <a:cs typeface="Nunito"/>
                <a:sym typeface="Nunito"/>
              </a:rPr>
              <a:t>Merge with exchange rates to consider inflation by converting to USD</a:t>
            </a:r>
            <a:endParaRPr sz="1300">
              <a:solidFill>
                <a:schemeClr val="dk2"/>
              </a:solidFill>
              <a:latin typeface="Nunito"/>
              <a:ea typeface="Nunito"/>
              <a:cs typeface="Nunito"/>
              <a:sym typeface="Nunito"/>
            </a:endParaRPr>
          </a:p>
          <a:p>
            <a:pPr marL="457200" lvl="0" indent="-311150" algn="l" rtl="0">
              <a:spcBef>
                <a:spcPts val="1000"/>
              </a:spcBef>
              <a:spcAft>
                <a:spcPts val="0"/>
              </a:spcAft>
              <a:buClr>
                <a:schemeClr val="dk2"/>
              </a:buClr>
              <a:buSzPts val="1300"/>
              <a:buFont typeface="Nunito"/>
              <a:buAutoNum type="arabicPeriod"/>
            </a:pPr>
            <a:r>
              <a:rPr lang="en" sz="1300">
                <a:solidFill>
                  <a:schemeClr val="dk2"/>
                </a:solidFill>
                <a:latin typeface="Nunito"/>
                <a:ea typeface="Nunito"/>
                <a:cs typeface="Nunito"/>
                <a:sym typeface="Nunito"/>
              </a:rPr>
              <a:t>Merge with historical weather in Istanbul</a:t>
            </a:r>
            <a:endParaRPr sz="1300">
              <a:solidFill>
                <a:schemeClr val="dk2"/>
              </a:solidFill>
              <a:latin typeface="Nunito"/>
              <a:ea typeface="Nunito"/>
              <a:cs typeface="Nunito"/>
              <a:sym typeface="Nunito"/>
            </a:endParaRPr>
          </a:p>
          <a:p>
            <a:pPr marL="457200" lvl="0" indent="-311150" algn="l" rtl="0">
              <a:spcBef>
                <a:spcPts val="1000"/>
              </a:spcBef>
              <a:spcAft>
                <a:spcPts val="0"/>
              </a:spcAft>
              <a:buClr>
                <a:schemeClr val="dk2"/>
              </a:buClr>
              <a:buSzPts val="1300"/>
              <a:buFont typeface="Nunito"/>
              <a:buAutoNum type="arabicPeriod"/>
            </a:pPr>
            <a:r>
              <a:rPr lang="en" sz="1300">
                <a:solidFill>
                  <a:schemeClr val="dk2"/>
                </a:solidFill>
                <a:latin typeface="Nunito"/>
                <a:ea typeface="Nunito"/>
                <a:cs typeface="Nunito"/>
                <a:sym typeface="Nunito"/>
              </a:rPr>
              <a:t>Calculating two types of age buckets</a:t>
            </a:r>
            <a:endParaRPr sz="1300">
              <a:solidFill>
                <a:schemeClr val="dk2"/>
              </a:solidFill>
              <a:latin typeface="Nunito"/>
              <a:ea typeface="Nunito"/>
              <a:cs typeface="Nunito"/>
              <a:sym typeface="Nunito"/>
            </a:endParaRPr>
          </a:p>
          <a:p>
            <a:pPr marL="457200" lvl="0" indent="-311150" algn="l" rtl="0">
              <a:spcBef>
                <a:spcPts val="1000"/>
              </a:spcBef>
              <a:spcAft>
                <a:spcPts val="0"/>
              </a:spcAft>
              <a:buClr>
                <a:schemeClr val="dk2"/>
              </a:buClr>
              <a:buSzPts val="1300"/>
              <a:buFont typeface="Nunito"/>
              <a:buAutoNum type="arabicPeriod"/>
            </a:pPr>
            <a:r>
              <a:rPr lang="en" sz="1300">
                <a:solidFill>
                  <a:schemeClr val="dk2"/>
                </a:solidFill>
                <a:latin typeface="Nunito"/>
                <a:ea typeface="Nunito"/>
                <a:cs typeface="Nunito"/>
                <a:sym typeface="Nunito"/>
              </a:rPr>
              <a:t>Calculating calendar columns for seasonal analytics and year-over-year comparison</a:t>
            </a:r>
            <a:endParaRPr sz="1300">
              <a:solidFill>
                <a:schemeClr val="dk2"/>
              </a:solidFill>
              <a:latin typeface="Nunito"/>
              <a:ea typeface="Nunito"/>
              <a:cs typeface="Nunito"/>
              <a:sym typeface="Nunito"/>
            </a:endParaRPr>
          </a:p>
          <a:p>
            <a:pPr marL="457200" lvl="0" indent="-311150" algn="l" rtl="0">
              <a:spcBef>
                <a:spcPts val="1000"/>
              </a:spcBef>
              <a:spcAft>
                <a:spcPts val="0"/>
              </a:spcAft>
              <a:buClr>
                <a:schemeClr val="dk2"/>
              </a:buClr>
              <a:buSzPts val="1300"/>
              <a:buFont typeface="Nunito"/>
              <a:buAutoNum type="arabicPeriod"/>
            </a:pPr>
            <a:r>
              <a:rPr lang="en" sz="1300">
                <a:solidFill>
                  <a:schemeClr val="dk2"/>
                </a:solidFill>
                <a:latin typeface="Nunito"/>
                <a:ea typeface="Nunito"/>
                <a:cs typeface="Nunito"/>
                <a:sym typeface="Nunito"/>
              </a:rPr>
              <a:t>Renaming and reordering</a:t>
            </a:r>
            <a:endParaRPr sz="1300">
              <a:solidFill>
                <a:schemeClr val="dk2"/>
              </a:solidFill>
              <a:latin typeface="Nunito"/>
              <a:ea typeface="Nunito"/>
              <a:cs typeface="Nunito"/>
              <a:sym typeface="Nunito"/>
            </a:endParaRPr>
          </a:p>
          <a:p>
            <a:pPr marL="457200" lvl="0" indent="-311150" algn="l" rtl="0">
              <a:spcBef>
                <a:spcPts val="1000"/>
              </a:spcBef>
              <a:spcAft>
                <a:spcPts val="0"/>
              </a:spcAft>
              <a:buClr>
                <a:schemeClr val="dk2"/>
              </a:buClr>
              <a:buSzPts val="1300"/>
              <a:buFont typeface="Nunito"/>
              <a:buAutoNum type="arabicPeriod"/>
            </a:pPr>
            <a:r>
              <a:rPr lang="en" sz="1300">
                <a:solidFill>
                  <a:schemeClr val="dk2"/>
                </a:solidFill>
                <a:latin typeface="Nunito"/>
                <a:ea typeface="Nunito"/>
                <a:cs typeface="Nunito"/>
                <a:sym typeface="Nunito"/>
              </a:rPr>
              <a:t>Saving result to CSV file</a:t>
            </a:r>
            <a:endParaRPr sz="1300">
              <a:solidFill>
                <a:schemeClr val="dk2"/>
              </a:solidFill>
              <a:latin typeface="Nunito"/>
              <a:ea typeface="Nunito"/>
              <a:cs typeface="Nunito"/>
              <a:sym typeface="Nunito"/>
            </a:endParaRPr>
          </a:p>
        </p:txBody>
      </p:sp>
      <p:pic>
        <p:nvPicPr>
          <p:cNvPr id="189" name="Google Shape;189;p20"/>
          <p:cNvPicPr preferRelativeResize="0"/>
          <p:nvPr/>
        </p:nvPicPr>
        <p:blipFill>
          <a:blip r:embed="rId3">
            <a:alphaModFix/>
          </a:blip>
          <a:stretch>
            <a:fillRect/>
          </a:stretch>
        </p:blipFill>
        <p:spPr>
          <a:xfrm>
            <a:off x="2894750" y="1051150"/>
            <a:ext cx="6104400" cy="3714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1"/>
          <p:cNvSpPr txBox="1">
            <a:spLocks noGrp="1"/>
          </p:cNvSpPr>
          <p:nvPr>
            <p:ph type="title" idx="4294967295"/>
          </p:nvPr>
        </p:nvSpPr>
        <p:spPr>
          <a:xfrm>
            <a:off x="0" y="114300"/>
            <a:ext cx="5856288" cy="531813"/>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Analytics</a:t>
            </a:r>
            <a:endParaRPr/>
          </a:p>
        </p:txBody>
      </p:sp>
      <p:sp>
        <p:nvSpPr>
          <p:cNvPr id="195" name="Google Shape;195;p21"/>
          <p:cNvSpPr txBox="1"/>
          <p:nvPr/>
        </p:nvSpPr>
        <p:spPr>
          <a:xfrm>
            <a:off x="267000" y="786150"/>
            <a:ext cx="8739300" cy="4012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chemeClr val="dk2"/>
                </a:solidFill>
                <a:latin typeface="Nunito"/>
                <a:ea typeface="Nunito"/>
                <a:cs typeface="Nunito"/>
                <a:sym typeface="Nunito"/>
              </a:rPr>
              <a:t>Key features:</a:t>
            </a:r>
            <a:endParaRPr sz="1300" b="1">
              <a:solidFill>
                <a:schemeClr val="dk2"/>
              </a:solidFill>
              <a:latin typeface="Nunito"/>
              <a:ea typeface="Nunito"/>
              <a:cs typeface="Nunito"/>
              <a:sym typeface="Nunito"/>
            </a:endParaRPr>
          </a:p>
          <a:p>
            <a:pPr marL="457200" lvl="0" indent="-311150" algn="l" rtl="0">
              <a:spcBef>
                <a:spcPts val="1000"/>
              </a:spcBef>
              <a:spcAft>
                <a:spcPts val="0"/>
              </a:spcAft>
              <a:buClr>
                <a:schemeClr val="dk2"/>
              </a:buClr>
              <a:buSzPts val="1300"/>
              <a:buFont typeface="Nunito"/>
              <a:buAutoNum type="arabicPeriod"/>
            </a:pPr>
            <a:r>
              <a:rPr lang="en" sz="1300">
                <a:solidFill>
                  <a:schemeClr val="dk2"/>
                </a:solidFill>
                <a:latin typeface="Nunito"/>
                <a:ea typeface="Nunito"/>
                <a:cs typeface="Nunito"/>
                <a:sym typeface="Nunito"/>
              </a:rPr>
              <a:t>Utilizing a prepared CSV file minimizes additional data transformations, enhancing performance and reducing memory usage. Selecting only necessary columns from the dataset further optimizes memory consumption</a:t>
            </a:r>
            <a:endParaRPr sz="1300">
              <a:solidFill>
                <a:schemeClr val="dk2"/>
              </a:solidFill>
              <a:latin typeface="Nunito"/>
              <a:ea typeface="Nunito"/>
              <a:cs typeface="Nunito"/>
              <a:sym typeface="Nunito"/>
            </a:endParaRPr>
          </a:p>
          <a:p>
            <a:pPr marL="457200" lvl="0" indent="-311150" algn="l" rtl="0">
              <a:spcBef>
                <a:spcPts val="1000"/>
              </a:spcBef>
              <a:spcAft>
                <a:spcPts val="0"/>
              </a:spcAft>
              <a:buClr>
                <a:schemeClr val="dk2"/>
              </a:buClr>
              <a:buSzPts val="1300"/>
              <a:buFont typeface="Nunito"/>
              <a:buAutoNum type="arabicPeriod"/>
            </a:pPr>
            <a:r>
              <a:rPr lang="en" sz="1300">
                <a:solidFill>
                  <a:schemeClr val="dk2"/>
                </a:solidFill>
                <a:latin typeface="Nunito"/>
                <a:ea typeface="Nunito"/>
                <a:cs typeface="Nunito"/>
                <a:sym typeface="Nunito"/>
              </a:rPr>
              <a:t>Applying the following statistical tests:</a:t>
            </a:r>
            <a:endParaRPr sz="1300">
              <a:solidFill>
                <a:schemeClr val="dk2"/>
              </a:solidFill>
              <a:latin typeface="Nunito"/>
              <a:ea typeface="Nunito"/>
              <a:cs typeface="Nunito"/>
              <a:sym typeface="Nunito"/>
            </a:endParaRPr>
          </a:p>
          <a:p>
            <a:pPr marL="914400" lvl="1" indent="-311150" algn="l" rtl="0">
              <a:spcBef>
                <a:spcPts val="1000"/>
              </a:spcBef>
              <a:spcAft>
                <a:spcPts val="0"/>
              </a:spcAft>
              <a:buClr>
                <a:schemeClr val="dk2"/>
              </a:buClr>
              <a:buSzPts val="1300"/>
              <a:buFont typeface="Nunito"/>
              <a:buAutoNum type="alphaLcPeriod"/>
            </a:pPr>
            <a:r>
              <a:rPr lang="en" sz="1300">
                <a:solidFill>
                  <a:schemeClr val="dk2"/>
                </a:solidFill>
                <a:latin typeface="Nunito"/>
                <a:ea typeface="Nunito"/>
                <a:cs typeface="Nunito"/>
                <a:sym typeface="Nunito"/>
              </a:rPr>
              <a:t>ANOVA test is applied for comparing metrics distribution across different attribute values, replacing T-tests for two groups</a:t>
            </a:r>
            <a:endParaRPr sz="1300">
              <a:solidFill>
                <a:schemeClr val="dk2"/>
              </a:solidFill>
              <a:latin typeface="Nunito"/>
              <a:ea typeface="Nunito"/>
              <a:cs typeface="Nunito"/>
              <a:sym typeface="Nunito"/>
            </a:endParaRPr>
          </a:p>
          <a:p>
            <a:pPr marL="914400" lvl="1" indent="-311150" algn="l" rtl="0">
              <a:spcBef>
                <a:spcPts val="1000"/>
              </a:spcBef>
              <a:spcAft>
                <a:spcPts val="0"/>
              </a:spcAft>
              <a:buClr>
                <a:schemeClr val="dk2"/>
              </a:buClr>
              <a:buSzPts val="1300"/>
              <a:buFont typeface="Nunito"/>
              <a:buAutoNum type="alphaLcPeriod"/>
            </a:pPr>
            <a:r>
              <a:rPr lang="en" sz="1300">
                <a:solidFill>
                  <a:schemeClr val="dk2"/>
                </a:solidFill>
                <a:latin typeface="Nunito"/>
                <a:ea typeface="Nunito"/>
                <a:cs typeface="Nunito"/>
                <a:sym typeface="Nunito"/>
              </a:rPr>
              <a:t>Chi-square test is employed to analyze mall traffic distribution by gender</a:t>
            </a:r>
            <a:endParaRPr sz="1300">
              <a:solidFill>
                <a:schemeClr val="dk2"/>
              </a:solidFill>
              <a:latin typeface="Nunito"/>
              <a:ea typeface="Nunito"/>
              <a:cs typeface="Nunito"/>
              <a:sym typeface="Nunito"/>
            </a:endParaRPr>
          </a:p>
          <a:p>
            <a:pPr marL="914400" lvl="1" indent="-311150" algn="l" rtl="0">
              <a:spcBef>
                <a:spcPts val="1000"/>
              </a:spcBef>
              <a:spcAft>
                <a:spcPts val="0"/>
              </a:spcAft>
              <a:buClr>
                <a:schemeClr val="dk2"/>
              </a:buClr>
              <a:buSzPts val="1300"/>
              <a:buFont typeface="Nunito"/>
              <a:buAutoNum type="alphaLcPeriod"/>
            </a:pPr>
            <a:r>
              <a:rPr lang="en" sz="1300">
                <a:solidFill>
                  <a:schemeClr val="dk2"/>
                </a:solidFill>
                <a:latin typeface="Nunito"/>
                <a:ea typeface="Nunito"/>
                <a:cs typeface="Nunito"/>
                <a:sym typeface="Nunito"/>
              </a:rPr>
              <a:t>Correlation coefficients are calculated for time-series analysis</a:t>
            </a:r>
            <a:endParaRPr sz="1300">
              <a:solidFill>
                <a:schemeClr val="dk2"/>
              </a:solidFill>
              <a:latin typeface="Nunito"/>
              <a:ea typeface="Nunito"/>
              <a:cs typeface="Nunito"/>
              <a:sym typeface="Nunito"/>
            </a:endParaRPr>
          </a:p>
          <a:p>
            <a:pPr marL="457200" lvl="0" indent="-311150" algn="l" rtl="0">
              <a:spcBef>
                <a:spcPts val="1000"/>
              </a:spcBef>
              <a:spcAft>
                <a:spcPts val="0"/>
              </a:spcAft>
              <a:buClr>
                <a:schemeClr val="dk2"/>
              </a:buClr>
              <a:buSzPts val="1300"/>
              <a:buFont typeface="Nunito"/>
              <a:buAutoNum type="arabicPeriod"/>
            </a:pPr>
            <a:r>
              <a:rPr lang="en" sz="1300">
                <a:solidFill>
                  <a:schemeClr val="dk2"/>
                </a:solidFill>
                <a:latin typeface="Nunito"/>
                <a:ea typeface="Nunito"/>
                <a:cs typeface="Nunito"/>
                <a:sym typeface="Nunito"/>
              </a:rPr>
              <a:t>Custom data visualization functions, namely </a:t>
            </a:r>
            <a:r>
              <a:rPr lang="en" sz="1300" b="1">
                <a:solidFill>
                  <a:schemeClr val="dk2"/>
                </a:solidFill>
                <a:latin typeface="Nunito"/>
                <a:ea typeface="Nunito"/>
                <a:cs typeface="Nunito"/>
                <a:sym typeface="Nunito"/>
              </a:rPr>
              <a:t>metrics_distribution_by_attribute </a:t>
            </a:r>
            <a:r>
              <a:rPr lang="en" sz="1300">
                <a:solidFill>
                  <a:schemeClr val="dk2"/>
                </a:solidFill>
                <a:latin typeface="Nunito"/>
                <a:ea typeface="Nunito"/>
                <a:cs typeface="Nunito"/>
                <a:sym typeface="Nunito"/>
              </a:rPr>
              <a:t>and </a:t>
            </a:r>
            <a:r>
              <a:rPr lang="en" sz="1300" b="1">
                <a:solidFill>
                  <a:schemeClr val="dk2"/>
                </a:solidFill>
                <a:latin typeface="Nunito"/>
                <a:ea typeface="Nunito"/>
                <a:cs typeface="Nunito"/>
                <a:sym typeface="Nunito"/>
              </a:rPr>
              <a:t>time_series_plots</a:t>
            </a:r>
            <a:r>
              <a:rPr lang="en" sz="1300">
                <a:solidFill>
                  <a:schemeClr val="dk2"/>
                </a:solidFill>
                <a:latin typeface="Nunito"/>
                <a:ea typeface="Nunito"/>
                <a:cs typeface="Nunito"/>
                <a:sym typeface="Nunito"/>
              </a:rPr>
              <a:t>, are utilized to simplify development and prioritize data analysis</a:t>
            </a:r>
            <a:endParaRPr sz="1300">
              <a:solidFill>
                <a:schemeClr val="dk2"/>
              </a:solidFill>
              <a:latin typeface="Nunito"/>
              <a:ea typeface="Nunito"/>
              <a:cs typeface="Nunito"/>
              <a:sym typeface="Nunito"/>
            </a:endParaRPr>
          </a:p>
          <a:p>
            <a:pPr marL="457200" lvl="0" indent="-311150" algn="l" rtl="0">
              <a:spcBef>
                <a:spcPts val="1000"/>
              </a:spcBef>
              <a:spcAft>
                <a:spcPts val="0"/>
              </a:spcAft>
              <a:buClr>
                <a:schemeClr val="dk2"/>
              </a:buClr>
              <a:buSzPts val="1300"/>
              <a:buFont typeface="Nunito"/>
              <a:buAutoNum type="arabicPeriod"/>
            </a:pPr>
            <a:r>
              <a:rPr lang="en" sz="1300">
                <a:solidFill>
                  <a:schemeClr val="dk2"/>
                </a:solidFill>
                <a:latin typeface="Nunito"/>
                <a:ea typeface="Nunito"/>
                <a:cs typeface="Nunito"/>
                <a:sym typeface="Nunito"/>
              </a:rPr>
              <a:t>The </a:t>
            </a:r>
            <a:r>
              <a:rPr lang="en" sz="1300" b="1">
                <a:solidFill>
                  <a:schemeClr val="dk2"/>
                </a:solidFill>
                <a:latin typeface="Nunito"/>
                <a:ea typeface="Nunito"/>
                <a:cs typeface="Nunito"/>
                <a:sym typeface="Nunito"/>
              </a:rPr>
              <a:t>pivot_table()</a:t>
            </a:r>
            <a:r>
              <a:rPr lang="en" sz="1300">
                <a:solidFill>
                  <a:schemeClr val="dk2"/>
                </a:solidFill>
                <a:latin typeface="Nunito"/>
                <a:ea typeface="Nunito"/>
                <a:cs typeface="Nunito"/>
                <a:sym typeface="Nunito"/>
              </a:rPr>
              <a:t> method of DataFrame is utilized to compute year-over-year weather conditions distribution, with stacked bar charts used to identify months with specific weather conditions</a:t>
            </a:r>
            <a:endParaRPr sz="1300">
              <a:solidFill>
                <a:schemeClr val="dk2"/>
              </a:solidFill>
              <a:latin typeface="Nunito"/>
              <a:ea typeface="Nunito"/>
              <a:cs typeface="Nunito"/>
              <a:sym typeface="Nunito"/>
            </a:endParaRPr>
          </a:p>
          <a:p>
            <a:pPr marL="457200" lvl="0" indent="-311150" algn="l" rtl="0">
              <a:spcBef>
                <a:spcPts val="1000"/>
              </a:spcBef>
              <a:spcAft>
                <a:spcPts val="0"/>
              </a:spcAft>
              <a:buClr>
                <a:schemeClr val="dk2"/>
              </a:buClr>
              <a:buSzPts val="1300"/>
              <a:buFont typeface="Nunito"/>
              <a:buAutoNum type="arabicPeriod"/>
            </a:pPr>
            <a:r>
              <a:rPr lang="en" sz="1300">
                <a:solidFill>
                  <a:schemeClr val="dk2"/>
                </a:solidFill>
                <a:latin typeface="Nunito"/>
                <a:ea typeface="Nunito"/>
                <a:cs typeface="Nunito"/>
                <a:sym typeface="Nunito"/>
              </a:rPr>
              <a:t>Analysis encompasses various combinations of product categories and attributes, with focus on the most relevant findings included in the final analysis file</a:t>
            </a:r>
            <a:endParaRPr sz="1300">
              <a:solidFill>
                <a:schemeClr val="dk2"/>
              </a:solidFill>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0</TotalTime>
  <Words>1965</Words>
  <Application>Microsoft Office PowerPoint</Application>
  <PresentationFormat>On-screen Show (16:9)</PresentationFormat>
  <Paragraphs>174</Paragraphs>
  <Slides>23</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Nunito</vt:lpstr>
      <vt:lpstr>Courier New</vt:lpstr>
      <vt:lpstr>Wingdings 3</vt:lpstr>
      <vt:lpstr>Trebuchet MS</vt:lpstr>
      <vt:lpstr>Calibri</vt:lpstr>
      <vt:lpstr>Arial</vt:lpstr>
      <vt:lpstr>Facet</vt:lpstr>
      <vt:lpstr>Shopping in Istanbul</vt:lpstr>
      <vt:lpstr>Data sources</vt:lpstr>
      <vt:lpstr>Project structure</vt:lpstr>
      <vt:lpstr>Random Data Generation</vt:lpstr>
      <vt:lpstr>Data Discovery</vt:lpstr>
      <vt:lpstr>Currency Exchange API</vt:lpstr>
      <vt:lpstr>Weather API</vt:lpstr>
      <vt:lpstr>Data Preparation</vt:lpstr>
      <vt:lpstr>Data Analytics</vt:lpstr>
      <vt:lpstr>Advanced Statistics. Sales Patterns By Gender </vt:lpstr>
      <vt:lpstr>Advanced Statistics. Shopping Mall Traffic</vt:lpstr>
      <vt:lpstr>Advanced Statistics. Sales Dependency On Weather</vt:lpstr>
      <vt:lpstr>Data Analytics. Weather Conditions By Month</vt:lpstr>
      <vt:lpstr>Data Analytics. Seasonal Changes For Clothing</vt:lpstr>
      <vt:lpstr>Data Analytics. Seasonal Changes For Souvenirs</vt:lpstr>
      <vt:lpstr>Conclusions</vt:lpstr>
      <vt:lpstr>Random Data Generation</vt:lpstr>
      <vt:lpstr>Data Analytics. Preferable payment methods</vt:lpstr>
      <vt:lpstr>Data Analytics. Shopping preference by age group</vt:lpstr>
      <vt:lpstr>Data Analytics. Shopping preference by gender</vt:lpstr>
      <vt:lpstr>Data Analytics. Shopping malls traffic</vt:lpstr>
      <vt:lpstr>Data Analytics. Seasonal variance analysis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Nataliia Shevchenko</cp:lastModifiedBy>
  <cp:revision>1</cp:revision>
  <dcterms:modified xsi:type="dcterms:W3CDTF">2024-10-31T19:20:59Z</dcterms:modified>
</cp:coreProperties>
</file>