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3/23/2022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294452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865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58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640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636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32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99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07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9226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213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3/23/2022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8272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3/23/2022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227428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079E-E7AD-4649-8C66-F63518E39941}"/>
              </a:ext>
            </a:extLst>
          </p:cNvPr>
          <p:cNvSpPr>
            <a:spLocks noGrp="1"/>
          </p:cNvSpPr>
          <p:nvPr>
            <p:ph type="ctrTitle"/>
          </p:nvPr>
        </p:nvSpPr>
        <p:spPr>
          <a:xfrm>
            <a:off x="7587182" y="893935"/>
            <a:ext cx="3756670" cy="3339390"/>
          </a:xfrm>
        </p:spPr>
        <p:txBody>
          <a:bodyPr anchor="b">
            <a:normAutofit fontScale="90000"/>
          </a:bodyPr>
          <a:lstStyle/>
          <a:p>
            <a:r>
              <a:rPr lang="en-US" sz="6000" dirty="0"/>
              <a:t>Food Insecurity in the United States of America</a:t>
            </a:r>
          </a:p>
        </p:txBody>
      </p:sp>
      <p:sp>
        <p:nvSpPr>
          <p:cNvPr id="3" name="Subtitle 2">
            <a:extLst>
              <a:ext uri="{FF2B5EF4-FFF2-40B4-BE49-F238E27FC236}">
                <a16:creationId xmlns:a16="http://schemas.microsoft.com/office/drawing/2014/main" id="{A5905B0A-51C1-4B05-97A1-647AB33310CB}"/>
              </a:ext>
            </a:extLst>
          </p:cNvPr>
          <p:cNvSpPr>
            <a:spLocks noGrp="1"/>
          </p:cNvSpPr>
          <p:nvPr>
            <p:ph type="subTitle" idx="1"/>
          </p:nvPr>
        </p:nvSpPr>
        <p:spPr>
          <a:xfrm>
            <a:off x="7587181" y="4382814"/>
            <a:ext cx="3756669" cy="1403837"/>
          </a:xfrm>
        </p:spPr>
        <p:txBody>
          <a:bodyPr anchor="t">
            <a:normAutofit lnSpcReduction="10000"/>
          </a:bodyPr>
          <a:lstStyle/>
          <a:p>
            <a:r>
              <a:rPr lang="en-US" dirty="0"/>
              <a:t>What is the truth behind our food system and how are Americans being affected over time?</a:t>
            </a:r>
          </a:p>
        </p:txBody>
      </p:sp>
      <p:pic>
        <p:nvPicPr>
          <p:cNvPr id="4" name="Picture 3">
            <a:extLst>
              <a:ext uri="{FF2B5EF4-FFF2-40B4-BE49-F238E27FC236}">
                <a16:creationId xmlns:a16="http://schemas.microsoft.com/office/drawing/2014/main" id="{F946F0CD-0EF7-6F4D-AD3B-B0D3B198A4DE}"/>
              </a:ext>
            </a:extLst>
          </p:cNvPr>
          <p:cNvPicPr>
            <a:picLocks noChangeAspect="1"/>
          </p:cNvPicPr>
          <p:nvPr/>
        </p:nvPicPr>
        <p:blipFill rotWithShape="1">
          <a:blip r:embed="rId2"/>
          <a:srcRect l="18693" r="19167"/>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2335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F302-C3BF-4EE7-A7E1-7FF45FC21026}"/>
              </a:ext>
            </a:extLst>
          </p:cNvPr>
          <p:cNvSpPr>
            <a:spLocks noGrp="1"/>
          </p:cNvSpPr>
          <p:nvPr>
            <p:ph type="title"/>
          </p:nvPr>
        </p:nvSpPr>
        <p:spPr/>
        <p:txBody>
          <a:bodyPr/>
          <a:lstStyle/>
          <a:p>
            <a:r>
              <a:rPr lang="en-US" dirty="0"/>
              <a:t>Your Background</a:t>
            </a:r>
          </a:p>
        </p:txBody>
      </p:sp>
      <p:sp>
        <p:nvSpPr>
          <p:cNvPr id="3" name="Content Placeholder 2">
            <a:extLst>
              <a:ext uri="{FF2B5EF4-FFF2-40B4-BE49-F238E27FC236}">
                <a16:creationId xmlns:a16="http://schemas.microsoft.com/office/drawing/2014/main" id="{FB0CC419-52BF-4596-9497-C5B222B3D405}"/>
              </a:ext>
            </a:extLst>
          </p:cNvPr>
          <p:cNvSpPr>
            <a:spLocks noGrp="1"/>
          </p:cNvSpPr>
          <p:nvPr>
            <p:ph idx="1"/>
          </p:nvPr>
        </p:nvSpPr>
        <p:spPr/>
        <p:txBody>
          <a:bodyPr/>
          <a:lstStyle/>
          <a:p>
            <a:r>
              <a:rPr lang="en-US" dirty="0"/>
              <a:t>One slide per teammate.</a:t>
            </a:r>
          </a:p>
          <a:p>
            <a:r>
              <a:rPr lang="en-US" dirty="0"/>
              <a:t>Bullet point your: prior education if applicable, employment, subject matter expertise, where you were last or currently employed.</a:t>
            </a:r>
          </a:p>
          <a:p>
            <a:r>
              <a:rPr lang="en-US" dirty="0"/>
              <a:t>A picture of yourself is a bonus. </a:t>
            </a:r>
          </a:p>
          <a:p>
            <a:r>
              <a:rPr lang="en-US" dirty="0"/>
              <a:t>Connect who you are to your project or data science.</a:t>
            </a:r>
          </a:p>
          <a:p>
            <a:r>
              <a:rPr lang="en-US" dirty="0"/>
              <a:t>Sell yourself! Potential employers may see this!</a:t>
            </a:r>
          </a:p>
        </p:txBody>
      </p:sp>
    </p:spTree>
    <p:extLst>
      <p:ext uri="{BB962C8B-B14F-4D97-AF65-F5344CB8AC3E}">
        <p14:creationId xmlns:p14="http://schemas.microsoft.com/office/powerpoint/2010/main" val="21437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5E03-518A-4805-9C04-9EC10F609C4C}"/>
              </a:ext>
            </a:extLst>
          </p:cNvPr>
          <p:cNvSpPr>
            <a:spLocks noGrp="1"/>
          </p:cNvSpPr>
          <p:nvPr>
            <p:ph type="title"/>
          </p:nvPr>
        </p:nvSpPr>
        <p:spPr/>
        <p:txBody>
          <a:bodyPr/>
          <a:lstStyle/>
          <a:p>
            <a:r>
              <a:rPr lang="en-US" dirty="0"/>
              <a:t>Project Background/Intro</a:t>
            </a:r>
          </a:p>
        </p:txBody>
      </p:sp>
      <p:sp>
        <p:nvSpPr>
          <p:cNvPr id="3" name="Content Placeholder 2">
            <a:extLst>
              <a:ext uri="{FF2B5EF4-FFF2-40B4-BE49-F238E27FC236}">
                <a16:creationId xmlns:a16="http://schemas.microsoft.com/office/drawing/2014/main" id="{5A3FA1F2-D8AB-433D-9057-E8F42EE2790F}"/>
              </a:ext>
            </a:extLst>
          </p:cNvPr>
          <p:cNvSpPr>
            <a:spLocks noGrp="1"/>
          </p:cNvSpPr>
          <p:nvPr>
            <p:ph idx="1"/>
          </p:nvPr>
        </p:nvSpPr>
        <p:spPr/>
        <p:txBody>
          <a:bodyPr/>
          <a:lstStyle/>
          <a:p>
            <a:r>
              <a:rPr lang="en-US" dirty="0"/>
              <a:t>Wind up to your evaluation questions</a:t>
            </a:r>
          </a:p>
          <a:p>
            <a:r>
              <a:rPr lang="en-US" dirty="0"/>
              <a:t>What does someone need to know to understand your project topic?</a:t>
            </a:r>
          </a:p>
          <a:p>
            <a:r>
              <a:rPr lang="en-US" dirty="0"/>
              <a:t>What is relevant to understanding your results and findings?</a:t>
            </a:r>
          </a:p>
          <a:p>
            <a:r>
              <a:rPr lang="en-US" dirty="0"/>
              <a:t>Start general and get more specific-storytelling!</a:t>
            </a:r>
          </a:p>
          <a:p>
            <a:r>
              <a:rPr lang="en-US" dirty="0"/>
              <a:t>Don’t overload them.</a:t>
            </a:r>
          </a:p>
          <a:p>
            <a:r>
              <a:rPr lang="en-US" dirty="0"/>
              <a:t>Approximately 3-5 slides. Food Insecurity causes, introduction to what it is, organizations that monitor and deal with it. Feeding America…data. USDA, BEA ,BLS….US Census</a:t>
            </a:r>
          </a:p>
        </p:txBody>
      </p:sp>
    </p:spTree>
    <p:extLst>
      <p:ext uri="{BB962C8B-B14F-4D97-AF65-F5344CB8AC3E}">
        <p14:creationId xmlns:p14="http://schemas.microsoft.com/office/powerpoint/2010/main" val="358856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3D5-C8B4-4387-944D-7A35FE55FFB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E612D064-EF1B-438B-B81B-D622F2734BA3}"/>
              </a:ext>
            </a:extLst>
          </p:cNvPr>
          <p:cNvSpPr>
            <a:spLocks noGrp="1"/>
          </p:cNvSpPr>
          <p:nvPr>
            <p:ph idx="1"/>
          </p:nvPr>
        </p:nvSpPr>
        <p:spPr/>
        <p:txBody>
          <a:bodyPr/>
          <a:lstStyle/>
          <a:p>
            <a:r>
              <a:rPr lang="en-US" dirty="0"/>
              <a:t>Evaluation questions</a:t>
            </a:r>
          </a:p>
          <a:p>
            <a:r>
              <a:rPr lang="en-US" dirty="0"/>
              <a:t>Talk about how you: Gathered/found data, manipulated/wrangled data, created new variables. Linear regression?</a:t>
            </a:r>
          </a:p>
          <a:p>
            <a:r>
              <a:rPr lang="en-US" dirty="0"/>
              <a:t>Approximately 1-3 slides</a:t>
            </a:r>
          </a:p>
        </p:txBody>
      </p:sp>
    </p:spTree>
    <p:extLst>
      <p:ext uri="{BB962C8B-B14F-4D97-AF65-F5344CB8AC3E}">
        <p14:creationId xmlns:p14="http://schemas.microsoft.com/office/powerpoint/2010/main" val="129988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8CE0-5D2B-46D6-99FB-8F7A6775E19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2579A20-6492-40DD-A397-D6B0BB06139C}"/>
              </a:ext>
            </a:extLst>
          </p:cNvPr>
          <p:cNvSpPr>
            <a:spLocks noGrp="1"/>
          </p:cNvSpPr>
          <p:nvPr>
            <p:ph idx="1"/>
          </p:nvPr>
        </p:nvSpPr>
        <p:spPr/>
        <p:txBody>
          <a:bodyPr>
            <a:normAutofit fontScale="92500"/>
          </a:bodyPr>
          <a:lstStyle/>
          <a:p>
            <a:r>
              <a:rPr lang="en-US" dirty="0"/>
              <a:t>This is the meat and potatoes of the project!</a:t>
            </a:r>
          </a:p>
          <a:p>
            <a:r>
              <a:rPr lang="en-US" dirty="0"/>
              <a:t>This should be the longest part of our presentation.</a:t>
            </a:r>
          </a:p>
          <a:p>
            <a:r>
              <a:rPr lang="en-US" dirty="0"/>
              <a:t>Discuss exploratory findings. Include manufacturing and production images for sure. </a:t>
            </a:r>
          </a:p>
          <a:p>
            <a:r>
              <a:rPr lang="en-US" dirty="0"/>
              <a:t>Order them to tell your story. </a:t>
            </a:r>
          </a:p>
          <a:p>
            <a:r>
              <a:rPr lang="en-US" dirty="0"/>
              <a:t>Each slide should be visual with a summary header.</a:t>
            </a:r>
          </a:p>
          <a:p>
            <a:r>
              <a:rPr lang="en-US" dirty="0"/>
              <a:t>Relevant p values can go in the bottom right corner.</a:t>
            </a:r>
          </a:p>
          <a:p>
            <a:r>
              <a:rPr lang="en-US" dirty="0"/>
              <a:t>Each slide should cover different information. Unemployment, inflation, population below poverty, RPP, and child food insecurity.</a:t>
            </a:r>
          </a:p>
          <a:p>
            <a:r>
              <a:rPr lang="en-US" dirty="0"/>
              <a:t>Code should not be shown.</a:t>
            </a:r>
          </a:p>
        </p:txBody>
      </p:sp>
    </p:spTree>
    <p:extLst>
      <p:ext uri="{BB962C8B-B14F-4D97-AF65-F5344CB8AC3E}">
        <p14:creationId xmlns:p14="http://schemas.microsoft.com/office/powerpoint/2010/main" val="246645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C70E-DC39-4F40-965C-05F23B1439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84E09F-3015-450B-A3CE-C44A0ED8C85D}"/>
              </a:ext>
            </a:extLst>
          </p:cNvPr>
          <p:cNvSpPr>
            <a:spLocks noGrp="1"/>
          </p:cNvSpPr>
          <p:nvPr>
            <p:ph idx="1"/>
          </p:nvPr>
        </p:nvSpPr>
        <p:spPr/>
        <p:txBody>
          <a:bodyPr/>
          <a:lstStyle/>
          <a:p>
            <a:r>
              <a:rPr lang="en-US" dirty="0"/>
              <a:t>Just one slide! </a:t>
            </a:r>
            <a:r>
              <a:rPr lang="en-US"/>
              <a:t>Domino effect for FI</a:t>
            </a:r>
            <a:endParaRPr lang="en-US" dirty="0"/>
          </a:p>
          <a:p>
            <a:r>
              <a:rPr lang="en-US" dirty="0"/>
              <a:t>Sum up the results section: What changed? What didn’t change? What was significant? What were the predictors?</a:t>
            </a:r>
          </a:p>
        </p:txBody>
      </p:sp>
    </p:spTree>
    <p:extLst>
      <p:ext uri="{BB962C8B-B14F-4D97-AF65-F5344CB8AC3E}">
        <p14:creationId xmlns:p14="http://schemas.microsoft.com/office/powerpoint/2010/main" val="332939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0D7F-EAB6-4069-83DE-03CCF664634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8A1299B-82BA-4903-A983-7695ADF8A1A8}"/>
              </a:ext>
            </a:extLst>
          </p:cNvPr>
          <p:cNvSpPr>
            <a:spLocks noGrp="1"/>
          </p:cNvSpPr>
          <p:nvPr>
            <p:ph idx="1"/>
          </p:nvPr>
        </p:nvSpPr>
        <p:spPr/>
        <p:txBody>
          <a:bodyPr/>
          <a:lstStyle/>
          <a:p>
            <a:r>
              <a:rPr lang="en-US" dirty="0"/>
              <a:t>Just one slide!</a:t>
            </a:r>
          </a:p>
          <a:p>
            <a:r>
              <a:rPr lang="en-US" dirty="0"/>
              <a:t>What is the big takeaway?</a:t>
            </a:r>
          </a:p>
          <a:p>
            <a:r>
              <a:rPr lang="en-US" dirty="0"/>
              <a:t>What do you want someone to take action on?</a:t>
            </a:r>
          </a:p>
          <a:p>
            <a:r>
              <a:rPr lang="en-US" dirty="0"/>
              <a:t>What is the most important part of this work?</a:t>
            </a:r>
          </a:p>
          <a:p>
            <a:r>
              <a:rPr lang="en-US" dirty="0"/>
              <a:t>How does this project change: Lives? The industry? A company’s business operations, profit margins ,and efficiency?.....</a:t>
            </a:r>
          </a:p>
        </p:txBody>
      </p:sp>
    </p:spTree>
    <p:extLst>
      <p:ext uri="{BB962C8B-B14F-4D97-AF65-F5344CB8AC3E}">
        <p14:creationId xmlns:p14="http://schemas.microsoft.com/office/powerpoint/2010/main" val="170641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A54-F29A-4488-BE16-FEBBF0196FD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5E4501F-BD1C-4E3B-ADE0-686B8BE58556}"/>
              </a:ext>
            </a:extLst>
          </p:cNvPr>
          <p:cNvSpPr>
            <a:spLocks noGrp="1"/>
          </p:cNvSpPr>
          <p:nvPr>
            <p:ph idx="1"/>
          </p:nvPr>
        </p:nvSpPr>
        <p:spPr/>
        <p:txBody>
          <a:bodyPr/>
          <a:lstStyle/>
          <a:p>
            <a:r>
              <a:rPr lang="en-US" dirty="0"/>
              <a:t>Have an ending slide with “Questions?” on it.</a:t>
            </a:r>
          </a:p>
          <a:p>
            <a:r>
              <a:rPr lang="en-US" dirty="0"/>
              <a:t>Be prepared for questions from staff like: If you had more time, what else would you do? What’s next for you? What was the most difficult part of this project?</a:t>
            </a:r>
          </a:p>
          <a:p>
            <a:r>
              <a:rPr lang="en-US" dirty="0"/>
              <a:t>The more questions about your work, the better you did!</a:t>
            </a:r>
          </a:p>
          <a:p>
            <a:r>
              <a:rPr lang="en-US" dirty="0"/>
              <a:t>Can have slides in reserve to handle anticipated questions. Someone with a good computer have Google docs up to pull up graphs to go into further detail for questions they may have….create a folder with our best graphics.</a:t>
            </a:r>
          </a:p>
        </p:txBody>
      </p:sp>
    </p:spTree>
    <p:extLst>
      <p:ext uri="{BB962C8B-B14F-4D97-AF65-F5344CB8AC3E}">
        <p14:creationId xmlns:p14="http://schemas.microsoft.com/office/powerpoint/2010/main" val="422779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0DE4-4640-4F66-A9B6-61739284B84D}"/>
              </a:ext>
            </a:extLst>
          </p:cNvPr>
          <p:cNvSpPr>
            <a:spLocks noGrp="1"/>
          </p:cNvSpPr>
          <p:nvPr>
            <p:ph type="title"/>
          </p:nvPr>
        </p:nvSpPr>
        <p:spPr/>
        <p:txBody>
          <a:bodyPr/>
          <a:lstStyle/>
          <a:p>
            <a:r>
              <a:rPr lang="en-US" dirty="0"/>
              <a:t>How do I handle references?	</a:t>
            </a:r>
          </a:p>
        </p:txBody>
      </p:sp>
      <p:sp>
        <p:nvSpPr>
          <p:cNvPr id="3" name="Content Placeholder 2">
            <a:extLst>
              <a:ext uri="{FF2B5EF4-FFF2-40B4-BE49-F238E27FC236}">
                <a16:creationId xmlns:a16="http://schemas.microsoft.com/office/drawing/2014/main" id="{A9EBE5FA-2578-4D62-9C19-3054ECE4B6CB}"/>
              </a:ext>
            </a:extLst>
          </p:cNvPr>
          <p:cNvSpPr>
            <a:spLocks noGrp="1"/>
          </p:cNvSpPr>
          <p:nvPr>
            <p:ph idx="1"/>
          </p:nvPr>
        </p:nvSpPr>
        <p:spPr/>
        <p:txBody>
          <a:bodyPr/>
          <a:lstStyle/>
          <a:p>
            <a:r>
              <a:rPr lang="en-US" dirty="0"/>
              <a:t>If you borrow people’s work, you must cite it.</a:t>
            </a:r>
          </a:p>
          <a:p>
            <a:r>
              <a:rPr lang="en-US" dirty="0"/>
              <a:t>Put name and year in bottom right corner, tiny text.</a:t>
            </a:r>
          </a:p>
          <a:p>
            <a:r>
              <a:rPr lang="en-US" dirty="0"/>
              <a:t>Put whole reference at the end of the deck, only to show if asked. </a:t>
            </a:r>
          </a:p>
        </p:txBody>
      </p:sp>
    </p:spTree>
    <p:extLst>
      <p:ext uri="{BB962C8B-B14F-4D97-AF65-F5344CB8AC3E}">
        <p14:creationId xmlns:p14="http://schemas.microsoft.com/office/powerpoint/2010/main" val="118598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A1D1-776B-4E64-9145-D98E33504FFE}"/>
              </a:ext>
            </a:extLst>
          </p:cNvPr>
          <p:cNvSpPr>
            <a:spLocks noGrp="1"/>
          </p:cNvSpPr>
          <p:nvPr>
            <p:ph type="title"/>
          </p:nvPr>
        </p:nvSpPr>
        <p:spPr/>
        <p:txBody>
          <a:bodyPr/>
          <a:lstStyle/>
          <a:p>
            <a:r>
              <a:rPr lang="en-US" dirty="0"/>
              <a:t>Who’s my audience?	</a:t>
            </a:r>
          </a:p>
        </p:txBody>
      </p:sp>
      <p:sp>
        <p:nvSpPr>
          <p:cNvPr id="3" name="Content Placeholder 2">
            <a:extLst>
              <a:ext uri="{FF2B5EF4-FFF2-40B4-BE49-F238E27FC236}">
                <a16:creationId xmlns:a16="http://schemas.microsoft.com/office/drawing/2014/main" id="{2081CBDE-E68A-4308-A929-2FFA59968C0F}"/>
              </a:ext>
            </a:extLst>
          </p:cNvPr>
          <p:cNvSpPr>
            <a:spLocks noGrp="1"/>
          </p:cNvSpPr>
          <p:nvPr>
            <p:ph idx="1"/>
          </p:nvPr>
        </p:nvSpPr>
        <p:spPr/>
        <p:txBody>
          <a:bodyPr/>
          <a:lstStyle/>
          <a:p>
            <a:r>
              <a:rPr lang="en-US" dirty="0"/>
              <a:t>Fellow project students</a:t>
            </a:r>
          </a:p>
          <a:p>
            <a:r>
              <a:rPr lang="en-US" dirty="0"/>
              <a:t>Staff at your school and Woz U</a:t>
            </a:r>
          </a:p>
          <a:p>
            <a:r>
              <a:rPr lang="en-US" dirty="0"/>
              <a:t>Potential employers</a:t>
            </a:r>
          </a:p>
          <a:p>
            <a:r>
              <a:rPr lang="en-US" dirty="0"/>
              <a:t>Current students and graduates</a:t>
            </a:r>
          </a:p>
        </p:txBody>
      </p:sp>
    </p:spTree>
    <p:extLst>
      <p:ext uri="{BB962C8B-B14F-4D97-AF65-F5344CB8AC3E}">
        <p14:creationId xmlns:p14="http://schemas.microsoft.com/office/powerpoint/2010/main" val="295378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ECA9-E2A6-411D-95D5-48932B8A5E8E}"/>
              </a:ext>
            </a:extLst>
          </p:cNvPr>
          <p:cNvSpPr>
            <a:spLocks noGrp="1"/>
          </p:cNvSpPr>
          <p:nvPr>
            <p:ph type="title"/>
          </p:nvPr>
        </p:nvSpPr>
        <p:spPr/>
        <p:txBody>
          <a:bodyPr/>
          <a:lstStyle/>
          <a:p>
            <a:r>
              <a:rPr lang="en-US" dirty="0"/>
              <a:t>What tone should I use?</a:t>
            </a:r>
          </a:p>
        </p:txBody>
      </p:sp>
      <p:sp>
        <p:nvSpPr>
          <p:cNvPr id="3" name="Content Placeholder 2">
            <a:extLst>
              <a:ext uri="{FF2B5EF4-FFF2-40B4-BE49-F238E27FC236}">
                <a16:creationId xmlns:a16="http://schemas.microsoft.com/office/drawing/2014/main" id="{4D3D0308-1AD1-42CD-8F35-B79B0C5ACC93}"/>
              </a:ext>
            </a:extLst>
          </p:cNvPr>
          <p:cNvSpPr>
            <a:spLocks noGrp="1"/>
          </p:cNvSpPr>
          <p:nvPr>
            <p:ph idx="1"/>
          </p:nvPr>
        </p:nvSpPr>
        <p:spPr/>
        <p:txBody>
          <a:bodyPr/>
          <a:lstStyle/>
          <a:p>
            <a:r>
              <a:rPr lang="en-US" dirty="0"/>
              <a:t>Speak to a non-technical audience</a:t>
            </a:r>
          </a:p>
          <a:p>
            <a:r>
              <a:rPr lang="en-US" dirty="0"/>
              <a:t>Communicating technical info easily is a skill itself</a:t>
            </a:r>
          </a:p>
          <a:p>
            <a:r>
              <a:rPr lang="en-US" dirty="0"/>
              <a:t>Keep it light and fun</a:t>
            </a:r>
          </a:p>
          <a:p>
            <a:r>
              <a:rPr lang="en-US" dirty="0"/>
              <a:t>Practice, so you aren’t nervous and don’t get too fast</a:t>
            </a:r>
          </a:p>
        </p:txBody>
      </p:sp>
    </p:spTree>
    <p:extLst>
      <p:ext uri="{BB962C8B-B14F-4D97-AF65-F5344CB8AC3E}">
        <p14:creationId xmlns:p14="http://schemas.microsoft.com/office/powerpoint/2010/main" val="277587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E4C59-735B-4603-B13E-DF179073C5D6}"/>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Color Scheme</a:t>
            </a:r>
          </a:p>
        </p:txBody>
      </p:sp>
      <p:sp>
        <p:nvSpPr>
          <p:cNvPr id="3" name="Content Placeholder 2">
            <a:extLst>
              <a:ext uri="{FF2B5EF4-FFF2-40B4-BE49-F238E27FC236}">
                <a16:creationId xmlns:a16="http://schemas.microsoft.com/office/drawing/2014/main" id="{2B510FD0-327D-4FFC-83A7-96D3DBB367DE}"/>
              </a:ext>
            </a:extLst>
          </p:cNvPr>
          <p:cNvSpPr>
            <a:spLocks noGrp="1"/>
          </p:cNvSpPr>
          <p:nvPr>
            <p:ph idx="1"/>
          </p:nvPr>
        </p:nvSpPr>
        <p:spPr>
          <a:xfrm>
            <a:off x="758824" y="2607732"/>
            <a:ext cx="8412480" cy="3174357"/>
          </a:xfrm>
        </p:spPr>
        <p:txBody>
          <a:bodyPr>
            <a:normAutofit/>
          </a:bodyPr>
          <a:lstStyle/>
          <a:p>
            <a:r>
              <a:rPr lang="en-US" dirty="0"/>
              <a:t>What color scheme would we like to go with? In terms of colors based on interior design psychology, yellow and orange are colors that will make people feel hungry. This also goes with the colors provided by Feeding America. So possibly yellow, orange, and green? Yes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6419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3662-5257-4B66-B793-ED1457EFDE9C}"/>
              </a:ext>
            </a:extLst>
          </p:cNvPr>
          <p:cNvSpPr>
            <a:spLocks noGrp="1"/>
          </p:cNvSpPr>
          <p:nvPr>
            <p:ph type="title"/>
          </p:nvPr>
        </p:nvSpPr>
        <p:spPr/>
        <p:txBody>
          <a:bodyPr/>
          <a:lstStyle/>
          <a:p>
            <a:r>
              <a:rPr lang="en-US" dirty="0"/>
              <a:t>WIIFM	</a:t>
            </a:r>
          </a:p>
        </p:txBody>
      </p:sp>
      <p:sp>
        <p:nvSpPr>
          <p:cNvPr id="3" name="Content Placeholder 2">
            <a:extLst>
              <a:ext uri="{FF2B5EF4-FFF2-40B4-BE49-F238E27FC236}">
                <a16:creationId xmlns:a16="http://schemas.microsoft.com/office/drawing/2014/main" id="{CB554508-1938-456A-9290-FF6F8ABD9976}"/>
              </a:ext>
            </a:extLst>
          </p:cNvPr>
          <p:cNvSpPr>
            <a:spLocks noGrp="1"/>
          </p:cNvSpPr>
          <p:nvPr>
            <p:ph idx="1"/>
          </p:nvPr>
        </p:nvSpPr>
        <p:spPr/>
        <p:txBody>
          <a:bodyPr/>
          <a:lstStyle/>
          <a:p>
            <a:r>
              <a:rPr lang="en-US" dirty="0"/>
              <a:t>“What’s in it for me?”</a:t>
            </a:r>
          </a:p>
          <a:p>
            <a:r>
              <a:rPr lang="en-US" dirty="0"/>
              <a:t>You should answer this throughout your presentation</a:t>
            </a:r>
          </a:p>
          <a:p>
            <a:r>
              <a:rPr lang="en-US" dirty="0"/>
              <a:t>Clearly hit on it in the conclusions</a:t>
            </a:r>
          </a:p>
          <a:p>
            <a:r>
              <a:rPr lang="en-US" dirty="0"/>
              <a:t>Helps engage your audience-put yourself in their shoes and hook them in</a:t>
            </a:r>
          </a:p>
        </p:txBody>
      </p:sp>
    </p:spTree>
    <p:extLst>
      <p:ext uri="{BB962C8B-B14F-4D97-AF65-F5344CB8AC3E}">
        <p14:creationId xmlns:p14="http://schemas.microsoft.com/office/powerpoint/2010/main" val="416478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B21C-C035-4F73-82C7-7755A481AAEB}"/>
              </a:ext>
            </a:extLst>
          </p:cNvPr>
          <p:cNvSpPr>
            <a:spLocks noGrp="1"/>
          </p:cNvSpPr>
          <p:nvPr>
            <p:ph type="title"/>
          </p:nvPr>
        </p:nvSpPr>
        <p:spPr/>
        <p:txBody>
          <a:bodyPr/>
          <a:lstStyle/>
          <a:p>
            <a:r>
              <a:rPr lang="en-US" dirty="0"/>
              <a:t>Signpost your work</a:t>
            </a:r>
          </a:p>
        </p:txBody>
      </p:sp>
      <p:sp>
        <p:nvSpPr>
          <p:cNvPr id="3" name="Content Placeholder 2">
            <a:extLst>
              <a:ext uri="{FF2B5EF4-FFF2-40B4-BE49-F238E27FC236}">
                <a16:creationId xmlns:a16="http://schemas.microsoft.com/office/drawing/2014/main" id="{2E8FD2AC-226E-4469-880D-22E48B91BEFC}"/>
              </a:ext>
            </a:extLst>
          </p:cNvPr>
          <p:cNvSpPr>
            <a:spLocks noGrp="1"/>
          </p:cNvSpPr>
          <p:nvPr>
            <p:ph idx="1"/>
          </p:nvPr>
        </p:nvSpPr>
        <p:spPr/>
        <p:txBody>
          <a:bodyPr/>
          <a:lstStyle/>
          <a:p>
            <a:r>
              <a:rPr lang="en-US" dirty="0"/>
              <a:t>Give them an outline</a:t>
            </a:r>
          </a:p>
          <a:p>
            <a:r>
              <a:rPr lang="en-US" dirty="0"/>
              <a:t>Tell them where they are in your presentation at any given time</a:t>
            </a:r>
          </a:p>
          <a:p>
            <a:r>
              <a:rPr lang="en-US" dirty="0"/>
              <a:t>Divide up results by evaluation question</a:t>
            </a:r>
          </a:p>
          <a:p>
            <a:r>
              <a:rPr lang="en-US" dirty="0"/>
              <a:t>Use sub-headers</a:t>
            </a:r>
          </a:p>
        </p:txBody>
      </p:sp>
    </p:spTree>
    <p:extLst>
      <p:ext uri="{BB962C8B-B14F-4D97-AF65-F5344CB8AC3E}">
        <p14:creationId xmlns:p14="http://schemas.microsoft.com/office/powerpoint/2010/main" val="2294062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0D32-426D-4600-B758-F00CABE4AE39}"/>
              </a:ext>
            </a:extLst>
          </p:cNvPr>
          <p:cNvSpPr>
            <a:spLocks noGrp="1"/>
          </p:cNvSpPr>
          <p:nvPr>
            <p:ph type="title"/>
          </p:nvPr>
        </p:nvSpPr>
        <p:spPr/>
        <p:txBody>
          <a:bodyPr/>
          <a:lstStyle/>
          <a:p>
            <a:r>
              <a:rPr lang="en-US" dirty="0"/>
              <a:t>Aesthetics	</a:t>
            </a:r>
          </a:p>
        </p:txBody>
      </p:sp>
      <p:sp>
        <p:nvSpPr>
          <p:cNvPr id="3" name="Content Placeholder 2">
            <a:extLst>
              <a:ext uri="{FF2B5EF4-FFF2-40B4-BE49-F238E27FC236}">
                <a16:creationId xmlns:a16="http://schemas.microsoft.com/office/drawing/2014/main" id="{0CEC0A77-88A3-4C55-96B8-22B8A66D16BF}"/>
              </a:ext>
            </a:extLst>
          </p:cNvPr>
          <p:cNvSpPr>
            <a:spLocks noGrp="1"/>
          </p:cNvSpPr>
          <p:nvPr>
            <p:ph idx="1"/>
          </p:nvPr>
        </p:nvSpPr>
        <p:spPr/>
        <p:txBody>
          <a:bodyPr/>
          <a:lstStyle/>
          <a:p>
            <a:r>
              <a:rPr lang="en-US" dirty="0"/>
              <a:t>Your background graphics should not be distracting</a:t>
            </a:r>
          </a:p>
          <a:p>
            <a:r>
              <a:rPr lang="en-US" dirty="0"/>
              <a:t>Your text must stand out from your background (high contrast)</a:t>
            </a:r>
          </a:p>
          <a:p>
            <a:r>
              <a:rPr lang="en-US" dirty="0"/>
              <a:t>No neon colors. Period.</a:t>
            </a:r>
          </a:p>
          <a:p>
            <a:r>
              <a:rPr lang="en-US" dirty="0"/>
              <a:t>Don’t use black backgrounds</a:t>
            </a:r>
          </a:p>
          <a:p>
            <a:r>
              <a:rPr lang="en-US" dirty="0"/>
              <a:t>No more than 3 colors</a:t>
            </a:r>
          </a:p>
          <a:p>
            <a:r>
              <a:rPr lang="en-US" dirty="0"/>
              <a:t>Same font size, type, and color throughout</a:t>
            </a:r>
          </a:p>
          <a:p>
            <a:r>
              <a:rPr lang="en-US" dirty="0"/>
              <a:t>Slides should look the same no matter who made them</a:t>
            </a:r>
          </a:p>
        </p:txBody>
      </p:sp>
    </p:spTree>
    <p:extLst>
      <p:ext uri="{BB962C8B-B14F-4D97-AF65-F5344CB8AC3E}">
        <p14:creationId xmlns:p14="http://schemas.microsoft.com/office/powerpoint/2010/main" val="26556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DD09-1373-4DBC-8554-B356B8DE6FE8}"/>
              </a:ext>
            </a:extLst>
          </p:cNvPr>
          <p:cNvSpPr>
            <a:spLocks noGrp="1"/>
          </p:cNvSpPr>
          <p:nvPr>
            <p:ph type="title"/>
          </p:nvPr>
        </p:nvSpPr>
        <p:spPr/>
        <p:txBody>
          <a:bodyPr/>
          <a:lstStyle/>
          <a:p>
            <a:r>
              <a:rPr lang="en-US" dirty="0"/>
              <a:t>Don’t read off of your slide</a:t>
            </a:r>
          </a:p>
        </p:txBody>
      </p:sp>
      <p:sp>
        <p:nvSpPr>
          <p:cNvPr id="3" name="Content Placeholder 2">
            <a:extLst>
              <a:ext uri="{FF2B5EF4-FFF2-40B4-BE49-F238E27FC236}">
                <a16:creationId xmlns:a16="http://schemas.microsoft.com/office/drawing/2014/main" id="{11362BDB-3182-44CA-A295-4E0E2CB55960}"/>
              </a:ext>
            </a:extLst>
          </p:cNvPr>
          <p:cNvSpPr>
            <a:spLocks noGrp="1"/>
          </p:cNvSpPr>
          <p:nvPr>
            <p:ph idx="1"/>
          </p:nvPr>
        </p:nvSpPr>
        <p:spPr/>
        <p:txBody>
          <a:bodyPr/>
          <a:lstStyle/>
          <a:p>
            <a:r>
              <a:rPr lang="en-US" dirty="0"/>
              <a:t>Slides shouldn’t be summaries of your discussion</a:t>
            </a:r>
          </a:p>
          <a:p>
            <a:r>
              <a:rPr lang="en-US" dirty="0"/>
              <a:t>Create a script, but the practice it  and ultimately ditch it</a:t>
            </a:r>
          </a:p>
          <a:p>
            <a:r>
              <a:rPr lang="en-US" dirty="0"/>
              <a:t>Utilize the notes section in PPT</a:t>
            </a:r>
          </a:p>
          <a:p>
            <a:r>
              <a:rPr lang="en-US" dirty="0"/>
              <a:t>Slides should be text-minimal</a:t>
            </a:r>
          </a:p>
        </p:txBody>
      </p:sp>
    </p:spTree>
    <p:extLst>
      <p:ext uri="{BB962C8B-B14F-4D97-AF65-F5344CB8AC3E}">
        <p14:creationId xmlns:p14="http://schemas.microsoft.com/office/powerpoint/2010/main" val="14331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AEBE-AE95-4171-93CD-D29C68CFE4D9}"/>
              </a:ext>
            </a:extLst>
          </p:cNvPr>
          <p:cNvSpPr>
            <a:spLocks noGrp="1"/>
          </p:cNvSpPr>
          <p:nvPr>
            <p:ph type="title"/>
          </p:nvPr>
        </p:nvSpPr>
        <p:spPr/>
        <p:txBody>
          <a:bodyPr/>
          <a:lstStyle/>
          <a:p>
            <a:r>
              <a:rPr lang="en-US" dirty="0"/>
              <a:t>Create a plan of attack: </a:t>
            </a:r>
          </a:p>
        </p:txBody>
      </p:sp>
      <p:sp>
        <p:nvSpPr>
          <p:cNvPr id="3" name="Content Placeholder 2">
            <a:extLst>
              <a:ext uri="{FF2B5EF4-FFF2-40B4-BE49-F238E27FC236}">
                <a16:creationId xmlns:a16="http://schemas.microsoft.com/office/drawing/2014/main" id="{393CE0E1-0D81-43A8-91E1-761D85799D68}"/>
              </a:ext>
            </a:extLst>
          </p:cNvPr>
          <p:cNvSpPr>
            <a:spLocks noGrp="1"/>
          </p:cNvSpPr>
          <p:nvPr>
            <p:ph idx="1"/>
          </p:nvPr>
        </p:nvSpPr>
        <p:spPr/>
        <p:txBody>
          <a:bodyPr/>
          <a:lstStyle/>
          <a:p>
            <a:r>
              <a:rPr lang="en-US" dirty="0"/>
              <a:t>What is our main message? Inform, educate, inspire action, and possible future legislation changes regarding food insecurity. Encourage government to strengthen our food systems inside America and decrease dependency on foreign nations.</a:t>
            </a:r>
          </a:p>
          <a:p>
            <a:r>
              <a:rPr lang="en-US" dirty="0"/>
              <a:t>What findings are important? High correlation in categories that we were evaluating.</a:t>
            </a:r>
          </a:p>
          <a:p>
            <a:r>
              <a:rPr lang="en-US" dirty="0"/>
              <a:t>What do we want others to care about? The future of food security in the US. Inspire action in citizens towards decreasing overall level of food insecurity. Pressure government to better allocate funds for food related social welfare programs. </a:t>
            </a:r>
          </a:p>
        </p:txBody>
      </p:sp>
    </p:spTree>
    <p:extLst>
      <p:ext uri="{BB962C8B-B14F-4D97-AF65-F5344CB8AC3E}">
        <p14:creationId xmlns:p14="http://schemas.microsoft.com/office/powerpoint/2010/main" val="295195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33B7-E7CC-4723-A41C-1AADF6B2CDB9}"/>
              </a:ext>
            </a:extLst>
          </p:cNvPr>
          <p:cNvSpPr>
            <a:spLocks noGrp="1"/>
          </p:cNvSpPr>
          <p:nvPr>
            <p:ph type="title"/>
          </p:nvPr>
        </p:nvSpPr>
        <p:spPr/>
        <p:txBody>
          <a:bodyPr/>
          <a:lstStyle/>
          <a:p>
            <a:r>
              <a:rPr lang="en-US" dirty="0"/>
              <a:t>What do we need to tell our story?		</a:t>
            </a:r>
          </a:p>
        </p:txBody>
      </p:sp>
      <p:sp>
        <p:nvSpPr>
          <p:cNvPr id="3" name="Content Placeholder 2">
            <a:extLst>
              <a:ext uri="{FF2B5EF4-FFF2-40B4-BE49-F238E27FC236}">
                <a16:creationId xmlns:a16="http://schemas.microsoft.com/office/drawing/2014/main" id="{3255D530-F3AA-4281-819A-0AA101D426DF}"/>
              </a:ext>
            </a:extLst>
          </p:cNvPr>
          <p:cNvSpPr>
            <a:spLocks noGrp="1"/>
          </p:cNvSpPr>
          <p:nvPr>
            <p:ph idx="1"/>
          </p:nvPr>
        </p:nvSpPr>
        <p:spPr/>
        <p:txBody>
          <a:bodyPr/>
          <a:lstStyle/>
          <a:p>
            <a:r>
              <a:rPr lang="en-US" dirty="0"/>
              <a:t>The data should hold our story, NOT our beliefs.</a:t>
            </a:r>
          </a:p>
          <a:p>
            <a:r>
              <a:rPr lang="en-US" dirty="0"/>
              <a:t>Look at the big picture and write down all findings in one place.</a:t>
            </a:r>
          </a:p>
          <a:p>
            <a:r>
              <a:rPr lang="en-US" dirty="0"/>
              <a:t>Are there specific results you need to highlight?</a:t>
            </a:r>
          </a:p>
          <a:p>
            <a:r>
              <a:rPr lang="en-US" dirty="0"/>
              <a:t>How can we emphasize the appropriate data?</a:t>
            </a:r>
          </a:p>
        </p:txBody>
      </p:sp>
    </p:spTree>
    <p:extLst>
      <p:ext uri="{BB962C8B-B14F-4D97-AF65-F5344CB8AC3E}">
        <p14:creationId xmlns:p14="http://schemas.microsoft.com/office/powerpoint/2010/main" val="23887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6D71-AAE9-4206-96BB-DF8CA07444D6}"/>
              </a:ext>
            </a:extLst>
          </p:cNvPr>
          <p:cNvSpPr>
            <a:spLocks noGrp="1"/>
          </p:cNvSpPr>
          <p:nvPr>
            <p:ph type="title"/>
          </p:nvPr>
        </p:nvSpPr>
        <p:spPr/>
        <p:txBody>
          <a:bodyPr/>
          <a:lstStyle/>
          <a:p>
            <a:r>
              <a:rPr lang="en-US" dirty="0"/>
              <a:t>Mix and match our tools</a:t>
            </a:r>
          </a:p>
        </p:txBody>
      </p:sp>
      <p:sp>
        <p:nvSpPr>
          <p:cNvPr id="3" name="Content Placeholder 2">
            <a:extLst>
              <a:ext uri="{FF2B5EF4-FFF2-40B4-BE49-F238E27FC236}">
                <a16:creationId xmlns:a16="http://schemas.microsoft.com/office/drawing/2014/main" id="{B01B64AF-AA5B-41DE-AAB5-D168BD05B60E}"/>
              </a:ext>
            </a:extLst>
          </p:cNvPr>
          <p:cNvSpPr>
            <a:spLocks noGrp="1"/>
          </p:cNvSpPr>
          <p:nvPr>
            <p:ph idx="1"/>
          </p:nvPr>
        </p:nvSpPr>
        <p:spPr/>
        <p:txBody>
          <a:bodyPr/>
          <a:lstStyle/>
          <a:p>
            <a:r>
              <a:rPr lang="en-US" dirty="0"/>
              <a:t>Want to emphasize certain singular numbers or benchmarks? If so, use an infographic-style format.</a:t>
            </a:r>
          </a:p>
          <a:p>
            <a:r>
              <a:rPr lang="en-US" dirty="0"/>
              <a:t>Need to demonstrate category frequencies? If so, try a bar graph.</a:t>
            </a:r>
          </a:p>
          <a:p>
            <a:r>
              <a:rPr lang="en-US" dirty="0"/>
              <a:t>Categories differ by a second important categorical variable? If so, do a tree map.</a:t>
            </a:r>
          </a:p>
          <a:p>
            <a:r>
              <a:rPr lang="en-US" dirty="0"/>
              <a:t>Demonstrating a relationship between two variables? If so, try a scatterplot or heatmap of correlations. </a:t>
            </a:r>
          </a:p>
          <a:p>
            <a:r>
              <a:rPr lang="en-US" dirty="0"/>
              <a:t>Geographic differences? If so, use Tableau and map it. </a:t>
            </a:r>
          </a:p>
          <a:p>
            <a:r>
              <a:rPr lang="en-US" dirty="0"/>
              <a:t>Get creative!</a:t>
            </a:r>
          </a:p>
          <a:p>
            <a:pPr marL="0" indent="0">
              <a:buNone/>
            </a:pPr>
            <a:endParaRPr lang="en-US" dirty="0"/>
          </a:p>
        </p:txBody>
      </p:sp>
    </p:spTree>
    <p:extLst>
      <p:ext uri="{BB962C8B-B14F-4D97-AF65-F5344CB8AC3E}">
        <p14:creationId xmlns:p14="http://schemas.microsoft.com/office/powerpoint/2010/main" val="401113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3805-226F-41B4-9408-47E21042FCC8}"/>
              </a:ext>
            </a:extLst>
          </p:cNvPr>
          <p:cNvSpPr>
            <a:spLocks noGrp="1"/>
          </p:cNvSpPr>
          <p:nvPr>
            <p:ph type="title"/>
          </p:nvPr>
        </p:nvSpPr>
        <p:spPr/>
        <p:txBody>
          <a:bodyPr/>
          <a:lstStyle/>
          <a:p>
            <a:r>
              <a:rPr lang="en-US" dirty="0"/>
              <a:t>Create a framework first</a:t>
            </a:r>
          </a:p>
        </p:txBody>
      </p:sp>
      <p:sp>
        <p:nvSpPr>
          <p:cNvPr id="3" name="Content Placeholder 2">
            <a:extLst>
              <a:ext uri="{FF2B5EF4-FFF2-40B4-BE49-F238E27FC236}">
                <a16:creationId xmlns:a16="http://schemas.microsoft.com/office/drawing/2014/main" id="{4A72A7FD-6C1B-4095-9789-5A61C31EF949}"/>
              </a:ext>
            </a:extLst>
          </p:cNvPr>
          <p:cNvSpPr>
            <a:spLocks noGrp="1"/>
          </p:cNvSpPr>
          <p:nvPr>
            <p:ph idx="1"/>
          </p:nvPr>
        </p:nvSpPr>
        <p:spPr/>
        <p:txBody>
          <a:bodyPr/>
          <a:lstStyle/>
          <a:p>
            <a:r>
              <a:rPr lang="en-US" dirty="0"/>
              <a:t>Begin with the end in mind.</a:t>
            </a:r>
          </a:p>
          <a:p>
            <a:r>
              <a:rPr lang="en-US" dirty="0"/>
              <a:t>Outline your slides with headers.</a:t>
            </a:r>
          </a:p>
          <a:p>
            <a:r>
              <a:rPr lang="en-US" dirty="0"/>
              <a:t>Split slides if you see too much content per slide.</a:t>
            </a:r>
          </a:p>
          <a:p>
            <a:pPr marL="0" indent="0">
              <a:buNone/>
            </a:pPr>
            <a:endParaRPr lang="en-US" dirty="0"/>
          </a:p>
        </p:txBody>
      </p:sp>
    </p:spTree>
    <p:extLst>
      <p:ext uri="{BB962C8B-B14F-4D97-AF65-F5344CB8AC3E}">
        <p14:creationId xmlns:p14="http://schemas.microsoft.com/office/powerpoint/2010/main" val="155363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5820-88E7-40CD-81D7-3E98C196DA56}"/>
              </a:ext>
            </a:extLst>
          </p:cNvPr>
          <p:cNvSpPr>
            <a:spLocks noGrp="1"/>
          </p:cNvSpPr>
          <p:nvPr>
            <p:ph type="title"/>
          </p:nvPr>
        </p:nvSpPr>
        <p:spPr/>
        <p:txBody>
          <a:bodyPr/>
          <a:lstStyle/>
          <a:p>
            <a:r>
              <a:rPr lang="en-US" dirty="0"/>
              <a:t>Show, not tell…</a:t>
            </a:r>
          </a:p>
        </p:txBody>
      </p:sp>
      <p:sp>
        <p:nvSpPr>
          <p:cNvPr id="3" name="Content Placeholder 2">
            <a:extLst>
              <a:ext uri="{FF2B5EF4-FFF2-40B4-BE49-F238E27FC236}">
                <a16:creationId xmlns:a16="http://schemas.microsoft.com/office/drawing/2014/main" id="{139BAEB3-6DFF-485C-9DD6-517065A2BC76}"/>
              </a:ext>
            </a:extLst>
          </p:cNvPr>
          <p:cNvSpPr>
            <a:spLocks noGrp="1"/>
          </p:cNvSpPr>
          <p:nvPr>
            <p:ph idx="1"/>
          </p:nvPr>
        </p:nvSpPr>
        <p:spPr/>
        <p:txBody>
          <a:bodyPr/>
          <a:lstStyle/>
          <a:p>
            <a:r>
              <a:rPr lang="en-US" dirty="0"/>
              <a:t>Someone who isn’t paying attention well should be able to glance at the slide and still get the message from it. </a:t>
            </a:r>
          </a:p>
          <a:p>
            <a:r>
              <a:rPr lang="en-US" dirty="0"/>
              <a:t>Graphs should be simplified, labeled, and highlighted to showcase the most important work.</a:t>
            </a:r>
          </a:p>
          <a:p>
            <a:r>
              <a:rPr lang="en-US" dirty="0"/>
              <a:t>Slide headers should summarize the findings for that slide.</a:t>
            </a:r>
          </a:p>
        </p:txBody>
      </p:sp>
    </p:spTree>
    <p:extLst>
      <p:ext uri="{BB962C8B-B14F-4D97-AF65-F5344CB8AC3E}">
        <p14:creationId xmlns:p14="http://schemas.microsoft.com/office/powerpoint/2010/main" val="366246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370-C127-4727-AE38-D6EB655BB8B0}"/>
              </a:ext>
            </a:extLst>
          </p:cNvPr>
          <p:cNvSpPr>
            <a:spLocks noGrp="1"/>
          </p:cNvSpPr>
          <p:nvPr>
            <p:ph type="title"/>
          </p:nvPr>
        </p:nvSpPr>
        <p:spPr/>
        <p:txBody>
          <a:bodyPr/>
          <a:lstStyle/>
          <a:p>
            <a:r>
              <a:rPr lang="en-US" dirty="0"/>
              <a:t>Design principles</a:t>
            </a:r>
          </a:p>
        </p:txBody>
      </p:sp>
      <p:sp>
        <p:nvSpPr>
          <p:cNvPr id="3" name="Content Placeholder 2">
            <a:extLst>
              <a:ext uri="{FF2B5EF4-FFF2-40B4-BE49-F238E27FC236}">
                <a16:creationId xmlns:a16="http://schemas.microsoft.com/office/drawing/2014/main" id="{71E9A803-379D-40AD-B18F-78E64510F170}"/>
              </a:ext>
            </a:extLst>
          </p:cNvPr>
          <p:cNvSpPr>
            <a:spLocks noGrp="1"/>
          </p:cNvSpPr>
          <p:nvPr>
            <p:ph idx="1"/>
          </p:nvPr>
        </p:nvSpPr>
        <p:spPr/>
        <p:txBody>
          <a:bodyPr/>
          <a:lstStyle/>
          <a:p>
            <a:r>
              <a:rPr lang="en-US" dirty="0"/>
              <a:t>Bullet points</a:t>
            </a:r>
          </a:p>
          <a:p>
            <a:r>
              <a:rPr lang="en-US" dirty="0"/>
              <a:t>No complete sentences</a:t>
            </a:r>
          </a:p>
          <a:p>
            <a:r>
              <a:rPr lang="en-US" dirty="0"/>
              <a:t>Large enough font(at least size 14)</a:t>
            </a:r>
          </a:p>
          <a:p>
            <a:r>
              <a:rPr lang="en-US" dirty="0"/>
              <a:t>Clearly readable text and graphics</a:t>
            </a:r>
          </a:p>
        </p:txBody>
      </p:sp>
    </p:spTree>
    <p:extLst>
      <p:ext uri="{BB962C8B-B14F-4D97-AF65-F5344CB8AC3E}">
        <p14:creationId xmlns:p14="http://schemas.microsoft.com/office/powerpoint/2010/main" val="411179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C47A-9199-46C5-9412-66F9AC613488}"/>
              </a:ext>
            </a:extLst>
          </p:cNvPr>
          <p:cNvSpPr>
            <a:spLocks noGrp="1"/>
          </p:cNvSpPr>
          <p:nvPr>
            <p:ph type="title"/>
          </p:nvPr>
        </p:nvSpPr>
        <p:spPr/>
        <p:txBody>
          <a:bodyPr/>
          <a:lstStyle/>
          <a:p>
            <a:r>
              <a:rPr lang="en-US" dirty="0"/>
              <a:t>Title Slide</a:t>
            </a:r>
          </a:p>
        </p:txBody>
      </p:sp>
      <p:sp>
        <p:nvSpPr>
          <p:cNvPr id="3" name="Content Placeholder 2">
            <a:extLst>
              <a:ext uri="{FF2B5EF4-FFF2-40B4-BE49-F238E27FC236}">
                <a16:creationId xmlns:a16="http://schemas.microsoft.com/office/drawing/2014/main" id="{BE4C35D6-BAAD-46FA-A6D0-BA0E6FAEA1DC}"/>
              </a:ext>
            </a:extLst>
          </p:cNvPr>
          <p:cNvSpPr>
            <a:spLocks noGrp="1"/>
          </p:cNvSpPr>
          <p:nvPr>
            <p:ph idx="1"/>
          </p:nvPr>
        </p:nvSpPr>
        <p:spPr/>
        <p:txBody>
          <a:bodyPr/>
          <a:lstStyle/>
          <a:p>
            <a:r>
              <a:rPr lang="en-US" dirty="0"/>
              <a:t>Name your project.</a:t>
            </a:r>
          </a:p>
          <a:p>
            <a:r>
              <a:rPr lang="en-US" dirty="0"/>
              <a:t>Have fun with it and make it catchy!</a:t>
            </a:r>
          </a:p>
          <a:p>
            <a:r>
              <a:rPr lang="en-US" dirty="0"/>
              <a:t>List your teammates in alphabetical order.</a:t>
            </a:r>
          </a:p>
          <a:p>
            <a:r>
              <a:rPr lang="en-US" dirty="0"/>
              <a:t>School logos are a bonus. Woz-U and Entity</a:t>
            </a:r>
          </a:p>
          <a:p>
            <a:pPr marL="0" indent="0">
              <a:buNone/>
            </a:pPr>
            <a:endParaRPr lang="en-US" dirty="0"/>
          </a:p>
        </p:txBody>
      </p:sp>
    </p:spTree>
    <p:extLst>
      <p:ext uri="{BB962C8B-B14F-4D97-AF65-F5344CB8AC3E}">
        <p14:creationId xmlns:p14="http://schemas.microsoft.com/office/powerpoint/2010/main" val="3044009679"/>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B2C2F"/>
      </a:dk2>
      <a:lt2>
        <a:srgbClr val="F1F3F0"/>
      </a:lt2>
      <a:accent1>
        <a:srgbClr val="974DC3"/>
      </a:accent1>
      <a:accent2>
        <a:srgbClr val="5C44B5"/>
      </a:accent2>
      <a:accent3>
        <a:srgbClr val="4D65C3"/>
      </a:accent3>
      <a:accent4>
        <a:srgbClr val="3B85B1"/>
      </a:accent4>
      <a:accent5>
        <a:srgbClr val="4BBEB9"/>
      </a:accent5>
      <a:accent6>
        <a:srgbClr val="3BB17B"/>
      </a:accent6>
      <a:hlink>
        <a:srgbClr val="3798A6"/>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116</TotalTime>
  <Words>1145</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Sitka Banner</vt:lpstr>
      <vt:lpstr>HeadlinesVTI</vt:lpstr>
      <vt:lpstr>Food Insecurity in the United States of America</vt:lpstr>
      <vt:lpstr>Color Scheme</vt:lpstr>
      <vt:lpstr>Create a plan of attack: </vt:lpstr>
      <vt:lpstr>What do we need to tell our story?  </vt:lpstr>
      <vt:lpstr>Mix and match our tools</vt:lpstr>
      <vt:lpstr>Create a framework first</vt:lpstr>
      <vt:lpstr>Show, not tell…</vt:lpstr>
      <vt:lpstr>Design principles</vt:lpstr>
      <vt:lpstr>Title Slide</vt:lpstr>
      <vt:lpstr>Your Background</vt:lpstr>
      <vt:lpstr>Project Background/Intro</vt:lpstr>
      <vt:lpstr>Methods</vt:lpstr>
      <vt:lpstr>Results</vt:lpstr>
      <vt:lpstr>Summary</vt:lpstr>
      <vt:lpstr>Conclusions</vt:lpstr>
      <vt:lpstr>Questions</vt:lpstr>
      <vt:lpstr>How do I handle references? </vt:lpstr>
      <vt:lpstr>Who’s my audience? </vt:lpstr>
      <vt:lpstr>What tone should I use?</vt:lpstr>
      <vt:lpstr>WIIFM </vt:lpstr>
      <vt:lpstr>Signpost your work</vt:lpstr>
      <vt:lpstr>Aesthetics </vt:lpstr>
      <vt:lpstr>Don’t read off of your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Insecurity in the United States of America</dc:title>
  <dc:creator>Cade Brady</dc:creator>
  <cp:lastModifiedBy>Cade Brady</cp:lastModifiedBy>
  <cp:revision>3</cp:revision>
  <dcterms:created xsi:type="dcterms:W3CDTF">2022-03-16T23:37:43Z</dcterms:created>
  <dcterms:modified xsi:type="dcterms:W3CDTF">2022-03-23T21:00:09Z</dcterms:modified>
</cp:coreProperties>
</file>