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0" r:id="rId6"/>
    <p:sldId id="29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талия Некрасова" initials="НН" lastIdx="1" clrIdx="0">
    <p:extLst>
      <p:ext uri="{19B8F6BF-5375-455C-9EA6-DF929625EA0E}">
        <p15:presenceInfo xmlns:p15="http://schemas.microsoft.com/office/powerpoint/2012/main" userId="42f3974d29fd10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4/20/24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aliyaNekrasova1988/Project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510580" y="1873297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algn="ctr">
              <a:defRPr/>
            </a:pPr>
            <a:r>
              <a:rPr lang="ru-RU" sz="6000" b="1" i="0" dirty="0">
                <a:effectLst/>
                <a:latin typeface="__Karla_555e8b"/>
              </a:rPr>
              <a:t>Модель </a:t>
            </a:r>
            <a:r>
              <a:rPr lang="ru-RU" sz="6000" b="1" i="0" dirty="0" err="1">
                <a:effectLst/>
                <a:latin typeface="__Karla_555e8b"/>
              </a:rPr>
              <a:t>коллаборативной</a:t>
            </a:r>
            <a:r>
              <a:rPr lang="ru-RU" sz="6000" b="1" i="0" dirty="0">
                <a:effectLst/>
                <a:latin typeface="__Karla_555e8b"/>
              </a:rPr>
              <a:t> фильтрации на основе кластеризации пользователей</a:t>
            </a:r>
            <a:endParaRPr lang="ru-RU" sz="6000" b="0" i="0" dirty="0">
              <a:effectLst/>
              <a:latin typeface="__Karla_555e8b"/>
            </a:endParaRPr>
          </a:p>
          <a:p>
            <a:pPr lvl="0" algn="ctr">
              <a:defRPr/>
            </a:pPr>
            <a:endParaRPr b="1"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>
                <a:solidFill>
                  <a:srgbClr val="333F48"/>
                </a:solidFill>
                <a:latin typeface="SB Sans Text Light"/>
                <a:cs typeface="SB Sans Text Light"/>
              </a:rPr>
              <a:t>Некрасова Наталия Юрьевна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36393" y="1307805"/>
            <a:ext cx="8194832" cy="5645888"/>
          </a:xfrm>
        </p:spPr>
        <p:txBody>
          <a:bodyPr>
            <a:normAutofit/>
          </a:bodyPr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Некрасова Наталия Юрьевна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Высшее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ПГПУ (учитель математики и информатики) </a:t>
            </a:r>
          </a:p>
          <a:p>
            <a:pPr marL="1609725" indent="-1609725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                     2006-2011гг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в </a:t>
            </a:r>
            <a:r>
              <a:rPr lang="ru-RU" sz="1800" b="1" u="sng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en-US" sz="18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8,5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лет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</a:t>
            </a:r>
            <a:r>
              <a:rPr lang="ru-RU" sz="1800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Обслуживание физических лиц премиального сегмента</a:t>
            </a:r>
            <a:r>
              <a:rPr lang="en-US" sz="1800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-  осуществление расчётно-кассового обслуживания ВИП-клиентов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приём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обмен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выдача наличных денег, покупка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/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продажа монет  и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слитков из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драг.металлов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, переводы и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тп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оформление инвестиционных продуктов и их </a:t>
            </a:r>
            <a:r>
              <a:rPr lang="ru-RU" sz="1800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постпродажное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   обслуживание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работа с клиентами в удалённых каналах обслуживания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проведение сделок купли-продажи и т п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решение сложных кейсов клиентов   </a:t>
            </a:r>
          </a:p>
          <a:p>
            <a:pPr marL="358775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 -  и т.д.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</a:t>
            </a:r>
            <a:r>
              <a:rPr lang="en-US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endParaRPr lang="ru-RU" sz="18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г.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Москва,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 переезду не готова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тел.</a:t>
            </a:r>
            <a:r>
              <a:rPr lang="en-US" sz="18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8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8919-448-75-59</a:t>
            </a:r>
          </a:p>
          <a:p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1" y="247615"/>
            <a:ext cx="1677390" cy="583658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r>
              <a:rPr lang="en-US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E60C39-5236-7A5F-442C-DA9D8B92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76" y="160186"/>
            <a:ext cx="3428783" cy="5653566"/>
          </a:xfrm>
          <a:prstGeom prst="rect">
            <a:avLst/>
          </a:prstGeom>
          <a:effectLst>
            <a:outerShdw blurRad="1270000" dist="220379" dir="11204845" sx="95665" sy="95665" algn="ctr" rotWithShape="0">
              <a:srgbClr val="000000">
                <a:alpha val="49000"/>
              </a:srgbClr>
            </a:outerShdw>
            <a:reflection stA="86000" endPos="16837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15679" y="1088074"/>
            <a:ext cx="11481391" cy="3449784"/>
          </a:xfrm>
        </p:spPr>
        <p:txBody>
          <a:bodyPr>
            <a:normAutofit lnSpcReduction="10000"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sz="2600" b="0" i="0" dirty="0">
                <a:effectLst/>
                <a:latin typeface="__Karla_555e8b"/>
              </a:rPr>
              <a:t>     </a:t>
            </a:r>
            <a:r>
              <a:rPr lang="ru-RU" sz="2600" b="0" i="0" dirty="0">
                <a:effectLst/>
                <a:latin typeface="__Karla_555e8b"/>
              </a:rPr>
              <a:t>Онлайн-знакомства и </a:t>
            </a:r>
            <a:r>
              <a:rPr lang="ru-RU" sz="2600" b="0" i="0" dirty="0" err="1">
                <a:effectLst/>
                <a:latin typeface="__Karla_555e8b"/>
              </a:rPr>
              <a:t>дейтинг</a:t>
            </a:r>
            <a:r>
              <a:rPr lang="ru-RU" sz="2600" b="0" i="0" dirty="0">
                <a:effectLst/>
                <a:latin typeface="__Karla_555e8b"/>
              </a:rPr>
              <a:t> продолжают быть популярными способами поиска партнера в современном мире. Люди всегда ищут способы найти свою половинку или просто интересного собеседника, поэтому </a:t>
            </a:r>
            <a:r>
              <a:rPr lang="ru-RU" sz="2600" b="0" i="0" dirty="0" err="1">
                <a:effectLst/>
                <a:latin typeface="__Karla_555e8b"/>
              </a:rPr>
              <a:t>дейтинговые</a:t>
            </a:r>
            <a:r>
              <a:rPr lang="ru-RU" sz="2600" b="0" i="0" dirty="0">
                <a:effectLst/>
                <a:latin typeface="__Karla_555e8b"/>
              </a:rPr>
              <a:t> приложения и сайты остаются востребованными</a:t>
            </a:r>
            <a:endParaRPr lang="en-US" sz="2600" b="0" i="0" dirty="0">
              <a:effectLst/>
              <a:latin typeface="__Karla_555e8b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en-US" sz="2600" b="0" i="0" dirty="0">
              <a:effectLst/>
              <a:latin typeface="__Karla_555e8b"/>
            </a:endParaRPr>
          </a:p>
          <a:p>
            <a:pPr marL="2090738" indent="-2090738" algn="l">
              <a:buNone/>
            </a:pPr>
            <a:r>
              <a:rPr lang="ru-RU" sz="2600" b="1" i="0" u="sng" dirty="0">
                <a:effectLst/>
                <a:latin typeface="__Karla_555e8b"/>
              </a:rPr>
              <a:t>Цель проекта</a:t>
            </a:r>
            <a:r>
              <a:rPr lang="ru-RU" sz="2600" b="1" i="0" dirty="0">
                <a:effectLst/>
                <a:latin typeface="__Karla_555e8b"/>
              </a:rPr>
              <a:t>:</a:t>
            </a:r>
            <a:r>
              <a:rPr lang="ru-RU" sz="2600" b="0" i="0" dirty="0">
                <a:effectLst/>
                <a:latin typeface="__Karla_555e8b"/>
              </a:rPr>
              <a:t> Разработка и применение </a:t>
            </a:r>
            <a:r>
              <a:rPr lang="ru-RU" sz="2600" b="0" i="1" dirty="0">
                <a:effectLst/>
                <a:latin typeface="__Karla_555e8b"/>
              </a:rPr>
              <a:t>модели </a:t>
            </a:r>
            <a:r>
              <a:rPr lang="ru-RU" sz="2600" b="0" i="1" dirty="0" err="1">
                <a:effectLst/>
                <a:latin typeface="__Karla_555e8b"/>
              </a:rPr>
              <a:t>коллаборативной</a:t>
            </a:r>
            <a:r>
              <a:rPr lang="ru-RU" sz="2600" b="0" i="1" dirty="0">
                <a:effectLst/>
                <a:latin typeface="__Karla_555e8b"/>
              </a:rPr>
              <a:t> фильтрации </a:t>
            </a:r>
            <a:r>
              <a:rPr lang="ru-RU" sz="2600" b="0" i="0" dirty="0">
                <a:effectLst/>
                <a:latin typeface="__Karla_555e8b"/>
              </a:rPr>
              <a:t>для рекомендации похожих пользователей и потенциальных совпадений на основе их предпочтений и взаимодействий</a:t>
            </a:r>
            <a:endParaRPr lang="en-US" sz="2600" b="0" i="0" dirty="0">
              <a:effectLst/>
              <a:latin typeface="__Karla_555e8b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515679" y="135083"/>
            <a:ext cx="10820400" cy="8104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E9FB6A7-22BE-D478-9CC3-5537BC3C179B}"/>
              </a:ext>
            </a:extLst>
          </p:cNvPr>
          <p:cNvSpPr txBox="1"/>
          <p:nvPr/>
        </p:nvSpPr>
        <p:spPr>
          <a:xfrm>
            <a:off x="515678" y="4680359"/>
            <a:ext cx="9693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Ссылка на репозиторий</a:t>
            </a:r>
            <a:r>
              <a:rPr lang="en-US" sz="2400" b="1" u="sng" dirty="0"/>
              <a:t>:</a:t>
            </a:r>
            <a:r>
              <a:rPr lang="ru-RU" sz="2400" dirty="0"/>
              <a:t>        </a:t>
            </a:r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/NataliyaNekrasova1988/Project</a:t>
            </a: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235527" y="167396"/>
            <a:ext cx="10820400" cy="75776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b="1" i="0" dirty="0">
                <a:effectLst/>
                <a:latin typeface="__Karla_555e8b"/>
              </a:rPr>
              <a:t>ШАГИ БИЗНЕС-ПРОЦЕССА:</a:t>
            </a:r>
            <a:endParaRPr lang="en-US" dirty="0"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CB857108-E40C-35EE-54D7-96C446C95668}"/>
              </a:ext>
            </a:extLst>
          </p:cNvPr>
          <p:cNvSpPr/>
          <p:nvPr/>
        </p:nvSpPr>
        <p:spPr>
          <a:xfrm>
            <a:off x="95614" y="1126807"/>
            <a:ext cx="1385114" cy="1088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  <a:r>
              <a:rPr lang="en-US" sz="1600" b="1" u="sng" dirty="0"/>
              <a:t>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Подготовка данных: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2F549F8-39F7-6C90-BDB6-CE698D4D14A7}"/>
              </a:ext>
            </a:extLst>
          </p:cNvPr>
          <p:cNvSpPr/>
          <p:nvPr/>
        </p:nvSpPr>
        <p:spPr>
          <a:xfrm>
            <a:off x="1762980" y="1116417"/>
            <a:ext cx="1628554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Инициализация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906AA149-296E-35F4-BA0B-5A4F0E430752}"/>
              </a:ext>
            </a:extLst>
          </p:cNvPr>
          <p:cNvSpPr/>
          <p:nvPr/>
        </p:nvSpPr>
        <p:spPr>
          <a:xfrm>
            <a:off x="3743548" y="1116417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Обучение модели: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D8226C2-3EA3-F953-C3C3-A35E021AB279}"/>
              </a:ext>
            </a:extLst>
          </p:cNvPr>
          <p:cNvSpPr/>
          <p:nvPr/>
        </p:nvSpPr>
        <p:spPr>
          <a:xfrm>
            <a:off x="5430520" y="1143475"/>
            <a:ext cx="1605287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4.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Поиск рекомендаций:</a:t>
            </a:r>
            <a:endParaRPr lang="ru-RU" sz="1400" u="sng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197D8340-594B-2B75-26E7-350F614E6D95}"/>
              </a:ext>
            </a:extLst>
          </p:cNvPr>
          <p:cNvSpPr/>
          <p:nvPr/>
        </p:nvSpPr>
        <p:spPr>
          <a:xfrm>
            <a:off x="7353983" y="1129945"/>
            <a:ext cx="125464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5.</a:t>
            </a:r>
            <a:r>
              <a:rPr lang="ru-RU" sz="1600" b="1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Вывод результатов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6CABB93-8922-CB6A-4F1D-7FA0E570D2B0}"/>
              </a:ext>
            </a:extLst>
          </p:cNvPr>
          <p:cNvSpPr/>
          <p:nvPr/>
        </p:nvSpPr>
        <p:spPr>
          <a:xfrm>
            <a:off x="8933320" y="1129945"/>
            <a:ext cx="1369602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chemeClr val="tx1"/>
                </a:solidFill>
                <a:effectLst/>
                <a:latin typeface="__Karla_555e8b"/>
              </a:rPr>
              <a:t>6.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Измерение времени выполнения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362ABEB7-0F4A-04A4-72F0-2DF6AC81BD1E}"/>
              </a:ext>
            </a:extLst>
          </p:cNvPr>
          <p:cNvSpPr/>
          <p:nvPr/>
        </p:nvSpPr>
        <p:spPr>
          <a:xfrm>
            <a:off x="10617451" y="1116416"/>
            <a:ext cx="1369601" cy="10887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7.</a:t>
            </a:r>
            <a:r>
              <a:rPr lang="ru-RU" sz="1400" i="0" u="sng" dirty="0">
                <a:solidFill>
                  <a:schemeClr val="tx1"/>
                </a:solidFill>
                <a:effectLst/>
                <a:latin typeface="__Karla_555e8b"/>
              </a:rPr>
              <a:t>Обработка исключений</a:t>
            </a:r>
            <a:r>
              <a:rPr lang="ru-RU" sz="1400" i="0" dirty="0">
                <a:solidFill>
                  <a:schemeClr val="tx1"/>
                </a:solidFill>
                <a:effectLst/>
                <a:latin typeface="__Karla_555e8b"/>
              </a:rPr>
              <a:t>: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12" name="Рисунок 11" descr="Угловые стрелки">
            <a:extLst>
              <a:ext uri="{FF2B5EF4-FFF2-40B4-BE49-F238E27FC236}">
                <a16:creationId xmlns:a16="http://schemas.microsoft.com/office/drawing/2014/main" id="{FEDC30A3-4CAB-5AAA-DE2B-6868DA5F0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951" y="1487253"/>
            <a:ext cx="278917" cy="278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0F3CB95-48BD-FA9B-2BF0-3CEDED1D0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591" y="1505124"/>
            <a:ext cx="406400" cy="6223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67F2C9-4CB6-EB81-07E1-29FD692BE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475" y="1496648"/>
            <a:ext cx="406400" cy="6223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5B6914C-64F4-11AF-EDDF-A5144ECD2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875" y="1510630"/>
            <a:ext cx="406400" cy="6223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D40B36F-02C1-C412-791F-9CFE70144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715" y="1509174"/>
            <a:ext cx="406400" cy="6223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09DAC82-7DC6-E65B-A77F-7854022C3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84" y="1496648"/>
            <a:ext cx="406400" cy="622300"/>
          </a:xfrm>
          <a:prstGeom prst="rect">
            <a:avLst/>
          </a:prstGeom>
        </p:spPr>
      </p:pic>
      <p:pic>
        <p:nvPicPr>
          <p:cNvPr id="28" name="Рисунок 27" descr="Круг со стрелкой вправо">
            <a:extLst>
              <a:ext uri="{FF2B5EF4-FFF2-40B4-BE49-F238E27FC236}">
                <a16:creationId xmlns:a16="http://schemas.microsoft.com/office/drawing/2014/main" id="{142C96B6-EB50-C6B1-6CE9-295796C3B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640140" y="2225965"/>
            <a:ext cx="287071" cy="287071"/>
          </a:xfrm>
          <a:prstGeom prst="rect">
            <a:avLst/>
          </a:prstGeom>
        </p:spPr>
      </p:pic>
      <p:sp>
        <p:nvSpPr>
          <p:cNvPr id="32" name="Загнутый угол 31">
            <a:extLst>
              <a:ext uri="{FF2B5EF4-FFF2-40B4-BE49-F238E27FC236}">
                <a16:creationId xmlns:a16="http://schemas.microsoft.com/office/drawing/2014/main" id="{AC4C3B13-B715-0052-18DA-7EA36B978145}"/>
              </a:ext>
            </a:extLst>
          </p:cNvPr>
          <p:cNvSpPr/>
          <p:nvPr/>
        </p:nvSpPr>
        <p:spPr>
          <a:xfrm>
            <a:off x="151802" y="2509938"/>
            <a:ext cx="1263745" cy="85362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1.1.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Загрузка данных о взаимодействиях пользователей с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5C4FBCE-ABDC-5893-E164-E4F28DC44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56" y="3352414"/>
            <a:ext cx="292100" cy="304800"/>
          </a:xfrm>
          <a:prstGeom prst="rect">
            <a:avLst/>
          </a:prstGeom>
        </p:spPr>
      </p:pic>
      <p:sp>
        <p:nvSpPr>
          <p:cNvPr id="37" name="Загнутый угол 36">
            <a:extLst>
              <a:ext uri="{FF2B5EF4-FFF2-40B4-BE49-F238E27FC236}">
                <a16:creationId xmlns:a16="http://schemas.microsoft.com/office/drawing/2014/main" id="{B6490BE2-B6E4-0B80-BE96-2091F4C2946D}"/>
              </a:ext>
            </a:extLst>
          </p:cNvPr>
          <p:cNvSpPr/>
          <p:nvPr/>
        </p:nvSpPr>
        <p:spPr>
          <a:xfrm>
            <a:off x="184064" y="3653365"/>
            <a:ext cx="1174170" cy="1226510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  <a:latin typeface="__Karla_555e8b"/>
              </a:rPr>
              <a:t>1.2.</a:t>
            </a:r>
            <a:r>
              <a:rPr lang="ru-RU" sz="1050" b="0" i="0" dirty="0">
                <a:solidFill>
                  <a:schemeClr val="tx1"/>
                </a:solidFill>
                <a:effectLst/>
                <a:latin typeface="__Karla_555e8b"/>
              </a:rPr>
              <a:t>Предобработка данных, преобразование категориальных данных и вычисление рейтингов.</a:t>
            </a:r>
            <a:endParaRPr lang="ru-RU" sz="1050" dirty="0">
              <a:solidFill>
                <a:schemeClr val="tx1"/>
              </a:solidFill>
            </a:endParaRPr>
          </a:p>
        </p:txBody>
      </p:sp>
      <p:pic>
        <p:nvPicPr>
          <p:cNvPr id="38" name="Рисунок 37" descr="Круг со стрелкой вправо">
            <a:extLst>
              <a:ext uri="{FF2B5EF4-FFF2-40B4-BE49-F238E27FC236}">
                <a16:creationId xmlns:a16="http://schemas.microsoft.com/office/drawing/2014/main" id="{36159434-B740-3B97-EE41-74BBCE065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421494" y="2222500"/>
            <a:ext cx="287071" cy="287071"/>
          </a:xfrm>
          <a:prstGeom prst="rect">
            <a:avLst/>
          </a:prstGeom>
        </p:spPr>
      </p:pic>
      <p:sp>
        <p:nvSpPr>
          <p:cNvPr id="39" name="Загнутый угол 38">
            <a:extLst>
              <a:ext uri="{FF2B5EF4-FFF2-40B4-BE49-F238E27FC236}">
                <a16:creationId xmlns:a16="http://schemas.microsoft.com/office/drawing/2014/main" id="{A28DC199-647D-E8EE-8D6A-472BE81E5EF7}"/>
              </a:ext>
            </a:extLst>
          </p:cNvPr>
          <p:cNvSpPr/>
          <p:nvPr/>
        </p:nvSpPr>
        <p:spPr>
          <a:xfrm>
            <a:off x="1726290" y="2516492"/>
            <a:ext cx="1640192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Создание объекта модели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коллаборативной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фильтрации на основе кластеризации </a:t>
            </a:r>
            <a:r>
              <a:rPr lang="ru-RU" sz="1100" b="0" i="0" dirty="0" err="1">
                <a:solidFill>
                  <a:schemeClr val="tx1"/>
                </a:solidFill>
                <a:effectLst/>
                <a:latin typeface="__Karla_555e8b"/>
              </a:rPr>
              <a:t>пользователей.с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 объектами.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6A68FEF-3FE3-CF7E-A0FA-A7F57489A7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384" y="3773791"/>
            <a:ext cx="292100" cy="304800"/>
          </a:xfrm>
          <a:prstGeom prst="rect">
            <a:avLst/>
          </a:prstGeom>
        </p:spPr>
      </p:pic>
      <p:sp>
        <p:nvSpPr>
          <p:cNvPr id="41" name="Загнутый угол 40">
            <a:extLst>
              <a:ext uri="{FF2B5EF4-FFF2-40B4-BE49-F238E27FC236}">
                <a16:creationId xmlns:a16="http://schemas.microsoft.com/office/drawing/2014/main" id="{AB7F7CDC-51B4-D679-FF3E-64B20FFE2371}"/>
              </a:ext>
            </a:extLst>
          </p:cNvPr>
          <p:cNvSpPr/>
          <p:nvPr/>
        </p:nvSpPr>
        <p:spPr>
          <a:xfrm>
            <a:off x="1778072" y="4064314"/>
            <a:ext cx="1640192" cy="11415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2.2.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KMeans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кластеризации 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анализа ближайших соседей.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92C49E4A-89D2-D704-6359-1BBF41CBA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2205183"/>
            <a:ext cx="292100" cy="304800"/>
          </a:xfrm>
          <a:prstGeom prst="rect">
            <a:avLst/>
          </a:prstGeom>
        </p:spPr>
      </p:pic>
      <p:sp>
        <p:nvSpPr>
          <p:cNvPr id="43" name="Загнутый угол 42">
            <a:extLst>
              <a:ext uri="{FF2B5EF4-FFF2-40B4-BE49-F238E27FC236}">
                <a16:creationId xmlns:a16="http://schemas.microsoft.com/office/drawing/2014/main" id="{7DD590CD-09CE-175B-A19D-7C4C72688A28}"/>
              </a:ext>
            </a:extLst>
          </p:cNvPr>
          <p:cNvSpPr/>
          <p:nvPr/>
        </p:nvSpPr>
        <p:spPr>
          <a:xfrm>
            <a:off x="3733034" y="2501071"/>
            <a:ext cx="1429102" cy="84716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Обновление модели на основе новых данных или обучающих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6DF8CD3D-544B-49DF-C3E7-1155CE5EE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086" y="3348234"/>
            <a:ext cx="292100" cy="304800"/>
          </a:xfrm>
          <a:prstGeom prst="rect">
            <a:avLst/>
          </a:prstGeom>
        </p:spPr>
      </p:pic>
      <p:sp>
        <p:nvSpPr>
          <p:cNvPr id="47" name="Загнутый угол 46">
            <a:extLst>
              <a:ext uri="{FF2B5EF4-FFF2-40B4-BE49-F238E27FC236}">
                <a16:creationId xmlns:a16="http://schemas.microsoft.com/office/drawing/2014/main" id="{C565145D-CB5F-2758-FAE5-DCAE0BE619CF}"/>
              </a:ext>
            </a:extLst>
          </p:cNvPr>
          <p:cNvSpPr/>
          <p:nvPr/>
        </p:nvSpPr>
        <p:spPr>
          <a:xfrm>
            <a:off x="3733034" y="3657283"/>
            <a:ext cx="1429102" cy="1141531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ru-RU" sz="1100" b="1" dirty="0">
                <a:solidFill>
                  <a:schemeClr val="tx1"/>
                </a:solidFill>
                <a:latin typeface="__Karla_555e8b"/>
              </a:rPr>
              <a:t>3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каждого кластера обучение модели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Nearest Neighbors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на соответствующих данных.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D0563AC-204E-7845-DB6E-1415B39F1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377" y="2222500"/>
            <a:ext cx="292100" cy="304800"/>
          </a:xfrm>
          <a:prstGeom prst="rect">
            <a:avLst/>
          </a:prstGeom>
        </p:spPr>
      </p:pic>
      <p:sp>
        <p:nvSpPr>
          <p:cNvPr id="49" name="Загнутый угол 48">
            <a:extLst>
              <a:ext uri="{FF2B5EF4-FFF2-40B4-BE49-F238E27FC236}">
                <a16:creationId xmlns:a16="http://schemas.microsoft.com/office/drawing/2014/main" id="{7904C254-6E14-3359-BE76-09EBA14CD8DE}"/>
              </a:ext>
            </a:extLst>
          </p:cNvPr>
          <p:cNvSpPr/>
          <p:nvPr/>
        </p:nvSpPr>
        <p:spPr>
          <a:xfrm>
            <a:off x="5409082" y="2511770"/>
            <a:ext cx="1758690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пользователей с максимальной вероятностью понравиться указанному пользователю в том же кластере..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E000921-FC81-1B87-E502-F38A6B1E7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867" y="3756896"/>
            <a:ext cx="292100" cy="304800"/>
          </a:xfrm>
          <a:prstGeom prst="rect">
            <a:avLst/>
          </a:prstGeom>
        </p:spPr>
      </p:pic>
      <p:sp>
        <p:nvSpPr>
          <p:cNvPr id="54" name="Загнутый угол 53">
            <a:extLst>
              <a:ext uri="{FF2B5EF4-FFF2-40B4-BE49-F238E27FC236}">
                <a16:creationId xmlns:a16="http://schemas.microsoft.com/office/drawing/2014/main" id="{EF480EC1-4146-6B91-EEF2-3A35182F6B72}"/>
              </a:ext>
            </a:extLst>
          </p:cNvPr>
          <p:cNvSpPr/>
          <p:nvPr/>
        </p:nvSpPr>
        <p:spPr>
          <a:xfrm>
            <a:off x="5409081" y="4048597"/>
            <a:ext cx="1758690" cy="7502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4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Поиск потенциальных совпадений на основе ближайших соседей в кластере.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51B96DC-8402-4E29-E080-16F99723C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998" y="2208609"/>
            <a:ext cx="292100" cy="304800"/>
          </a:xfrm>
          <a:prstGeom prst="rect">
            <a:avLst/>
          </a:prstGeom>
        </p:spPr>
      </p:pic>
      <p:sp>
        <p:nvSpPr>
          <p:cNvPr id="56" name="Загнутый угол 55">
            <a:extLst>
              <a:ext uri="{FF2B5EF4-FFF2-40B4-BE49-F238E27FC236}">
                <a16:creationId xmlns:a16="http://schemas.microsoft.com/office/drawing/2014/main" id="{7577F3BE-C7AA-E7F4-7789-C1F3E0EC7684}"/>
              </a:ext>
            </a:extLst>
          </p:cNvPr>
          <p:cNvSpPr/>
          <p:nvPr/>
        </p:nvSpPr>
        <p:spPr>
          <a:xfrm>
            <a:off x="7353983" y="2527300"/>
            <a:ext cx="1398980" cy="125729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__Karla_555e8b"/>
              </a:rPr>
              <a:t>5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Анализ результатов и формирование списка рекомендаций для каждого пользователя.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29C18809-EF0F-43BD-2406-CCD52CB49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858" y="3805386"/>
            <a:ext cx="292100" cy="304800"/>
          </a:xfrm>
          <a:prstGeom prst="rect">
            <a:avLst/>
          </a:prstGeom>
        </p:spPr>
      </p:pic>
      <p:sp>
        <p:nvSpPr>
          <p:cNvPr id="58" name="Загнутый угол 57">
            <a:extLst>
              <a:ext uri="{FF2B5EF4-FFF2-40B4-BE49-F238E27FC236}">
                <a16:creationId xmlns:a16="http://schemas.microsoft.com/office/drawing/2014/main" id="{4A6738AE-4814-4FE4-E5F9-ADF295662659}"/>
              </a:ext>
            </a:extLst>
          </p:cNvPr>
          <p:cNvSpPr/>
          <p:nvPr/>
        </p:nvSpPr>
        <p:spPr>
          <a:xfrm>
            <a:off x="7366613" y="4106330"/>
            <a:ext cx="1429102" cy="108876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__Karla_555e8b"/>
              </a:rPr>
              <a:t>5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Логирование информации о найденных пользователях и потенциальных совпадениях.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8E48445-F726-2E03-9A23-494265211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078" y="2232891"/>
            <a:ext cx="292100" cy="304800"/>
          </a:xfrm>
          <a:prstGeom prst="rect">
            <a:avLst/>
          </a:prstGeom>
        </p:spPr>
      </p:pic>
      <p:sp>
        <p:nvSpPr>
          <p:cNvPr id="60" name="Загнутый угол 59">
            <a:extLst>
              <a:ext uri="{FF2B5EF4-FFF2-40B4-BE49-F238E27FC236}">
                <a16:creationId xmlns:a16="http://schemas.microsoft.com/office/drawing/2014/main" id="{00FA5595-1308-2505-B913-33349AC8D978}"/>
              </a:ext>
            </a:extLst>
          </p:cNvPr>
          <p:cNvSpPr/>
          <p:nvPr/>
        </p:nvSpPr>
        <p:spPr>
          <a:xfrm>
            <a:off x="8969926" y="2532664"/>
            <a:ext cx="1398980" cy="935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6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.1.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Использование функции </a:t>
            </a:r>
            <a:r>
              <a:rPr lang="en-US" sz="1100" b="0" i="0" dirty="0" err="1">
                <a:solidFill>
                  <a:schemeClr val="tx1"/>
                </a:solidFill>
                <a:effectLst/>
                <a:latin typeface="__Karla_555e8b"/>
              </a:rPr>
              <a:t>timeit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для измерения времени работы процесса.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51F5D1D-4BC1-555B-A9FF-65FB4E90E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1685" y="2222503"/>
            <a:ext cx="292100" cy="304800"/>
          </a:xfrm>
          <a:prstGeom prst="rect">
            <a:avLst/>
          </a:prstGeom>
        </p:spPr>
      </p:pic>
      <p:sp>
        <p:nvSpPr>
          <p:cNvPr id="62" name="Загнутый угол 61">
            <a:extLst>
              <a:ext uri="{FF2B5EF4-FFF2-40B4-BE49-F238E27FC236}">
                <a16:creationId xmlns:a16="http://schemas.microsoft.com/office/drawing/2014/main" id="{A131E51B-D428-0C68-246E-329792C8759E}"/>
              </a:ext>
            </a:extLst>
          </p:cNvPr>
          <p:cNvSpPr/>
          <p:nvPr/>
        </p:nvSpPr>
        <p:spPr>
          <a:xfrm>
            <a:off x="10587700" y="2527144"/>
            <a:ext cx="1429102" cy="935117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7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</a:t>
            </a:r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1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Защита кода от возможных ошибок и сбоев с использованием блоков 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__Karla_555e8b"/>
              </a:rPr>
              <a:t>try-except.</a:t>
            </a:r>
            <a:endParaRPr lang="ru-RU" sz="1100" dirty="0">
              <a:solidFill>
                <a:schemeClr val="tx1"/>
              </a:solidFill>
            </a:endParaRP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6A01B6D-97AB-A274-44F8-82C576AFD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3715" y="3467274"/>
            <a:ext cx="292100" cy="304800"/>
          </a:xfrm>
          <a:prstGeom prst="rect">
            <a:avLst/>
          </a:prstGeom>
        </p:spPr>
      </p:pic>
      <p:sp>
        <p:nvSpPr>
          <p:cNvPr id="64" name="Загнутый угол 63">
            <a:extLst>
              <a:ext uri="{FF2B5EF4-FFF2-40B4-BE49-F238E27FC236}">
                <a16:creationId xmlns:a16="http://schemas.microsoft.com/office/drawing/2014/main" id="{74C0168E-9CDE-59F9-20DF-E7C38C878951}"/>
              </a:ext>
            </a:extLst>
          </p:cNvPr>
          <p:cNvSpPr/>
          <p:nvPr/>
        </p:nvSpPr>
        <p:spPr>
          <a:xfrm>
            <a:off x="10577740" y="3782675"/>
            <a:ext cx="1429102" cy="870139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100" b="0" i="0" dirty="0">
              <a:solidFill>
                <a:schemeClr val="tx1"/>
              </a:solidFill>
              <a:effectLst/>
              <a:latin typeface="__Karla_555e8b"/>
            </a:endParaRPr>
          </a:p>
          <a:p>
            <a:pPr algn="ctr"/>
            <a:r>
              <a:rPr lang="en-US" sz="1100" b="1" i="0" dirty="0">
                <a:solidFill>
                  <a:schemeClr val="tx1"/>
                </a:solidFill>
                <a:effectLst/>
                <a:latin typeface="__Karla_555e8b"/>
              </a:rPr>
              <a:t>7</a:t>
            </a:r>
            <a:r>
              <a:rPr lang="ru-RU" sz="1100" b="1" i="0" dirty="0">
                <a:solidFill>
                  <a:schemeClr val="tx1"/>
                </a:solidFill>
                <a:effectLst/>
                <a:latin typeface="__Karla_555e8b"/>
              </a:rPr>
              <a:t>.2. </a:t>
            </a:r>
            <a:r>
              <a:rPr lang="ru-RU" sz="1100" b="0" i="0" dirty="0">
                <a:solidFill>
                  <a:schemeClr val="tx1"/>
                </a:solidFill>
                <a:effectLst/>
                <a:latin typeface="__Karla_555e8b"/>
              </a:rPr>
              <a:t>Логирование ошибок для отслеживания их возникновения и обработки.</a:t>
            </a:r>
            <a:endParaRPr lang="ru-RU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56778" y="2116898"/>
            <a:ext cx="10515600" cy="46391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dirty="0">
                <a:latin typeface="__Karla_555e8b"/>
              </a:rPr>
              <a:t>       1.</a:t>
            </a:r>
            <a:r>
              <a:rPr lang="en-US" sz="2400" dirty="0"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Использование разреженной </a:t>
            </a:r>
            <a:r>
              <a:rPr lang="ru-RU" sz="2400" b="0" i="1" u="sng" dirty="0">
                <a:effectLst/>
                <a:latin typeface="__Karla_555e8b"/>
              </a:rPr>
              <a:t>матрицы взаимодействий </a:t>
            </a:r>
          </a:p>
          <a:p>
            <a:pPr marL="0" indent="0" algn="l">
              <a:buNone/>
            </a:pPr>
            <a:r>
              <a:rPr lang="ru-RU" sz="2400" b="1" i="1" dirty="0">
                <a:latin typeface="__Karla_555e8b"/>
              </a:rPr>
              <a:t>           </a:t>
            </a:r>
            <a:r>
              <a:rPr lang="ru-RU" sz="2400" b="0" i="0" dirty="0">
                <a:effectLst/>
                <a:latin typeface="__Karla_555e8b"/>
              </a:rPr>
              <a:t>пользователь-объект.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r>
              <a:rPr lang="ru-RU" sz="2400" b="0" i="0" dirty="0">
                <a:effectLst/>
                <a:latin typeface="__Karla_555e8b"/>
              </a:rPr>
              <a:t>2. Применение алгоритма </a:t>
            </a:r>
            <a:r>
              <a:rPr lang="en-US" sz="2400" b="0" i="1" u="sng" dirty="0" err="1">
                <a:effectLst/>
                <a:latin typeface="__Karla_555e8b"/>
              </a:rPr>
              <a:t>KMeans</a:t>
            </a:r>
            <a:r>
              <a:rPr lang="en-US" sz="2400" b="0" i="0" dirty="0">
                <a:effectLst/>
                <a:latin typeface="__Karla_555e8b"/>
              </a:rPr>
              <a:t> </a:t>
            </a:r>
            <a:r>
              <a:rPr lang="ru-RU" sz="2400" b="0" i="0" dirty="0">
                <a:effectLst/>
                <a:latin typeface="__Karla_555e8b"/>
              </a:rPr>
              <a:t>для кластеризации </a:t>
            </a:r>
          </a:p>
          <a:p>
            <a:pPr marL="0" indent="0" algn="l">
              <a:buNone/>
            </a:pPr>
            <a:r>
              <a:rPr lang="ru-RU" sz="2400" b="0" i="0" dirty="0">
                <a:effectLst/>
                <a:latin typeface="__Karla_555e8b"/>
              </a:rPr>
              <a:t>           пользователей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__Karla_555e8b"/>
              </a:rPr>
              <a:t>    </a:t>
            </a:r>
            <a:r>
              <a:rPr lang="ru-RU" sz="2400" b="0" i="0" dirty="0">
                <a:effectLst/>
                <a:latin typeface="__Karla_555e8b"/>
              </a:rPr>
              <a:t> </a:t>
            </a:r>
            <a:r>
              <a:rPr lang="en-US" sz="2400" b="0" i="0" dirty="0">
                <a:effectLst/>
                <a:latin typeface="__Karla_555e8b"/>
              </a:rPr>
              <a:t>  </a:t>
            </a:r>
            <a:r>
              <a:rPr lang="ru-RU" sz="2400" b="0" i="0" dirty="0">
                <a:effectLst/>
                <a:latin typeface="__Karla_555e8b"/>
              </a:rPr>
              <a:t>3. Обучение модели </a:t>
            </a:r>
            <a:r>
              <a:rPr lang="en-US" sz="2400" b="0" i="1" u="sng" dirty="0">
                <a:effectLst/>
                <a:latin typeface="__Karla_555e8b"/>
              </a:rPr>
              <a:t>Nearest Neighbors </a:t>
            </a:r>
            <a:r>
              <a:rPr lang="ru-RU" sz="2400" b="0" i="0" dirty="0">
                <a:effectLst/>
                <a:latin typeface="__Karla_555e8b"/>
              </a:rPr>
              <a:t>для каждого кластера   </a:t>
            </a:r>
          </a:p>
          <a:p>
            <a:pPr marL="758825" indent="0" algn="l">
              <a:buNone/>
            </a:pPr>
            <a:r>
              <a:rPr lang="ru-RU" sz="2400" dirty="0">
                <a:latin typeface="__Karla_555e8b"/>
              </a:rPr>
              <a:t>пользователей</a:t>
            </a:r>
          </a:p>
          <a:p>
            <a:pPr marL="846138" indent="-349250" algn="l">
              <a:buNone/>
            </a:pPr>
            <a:r>
              <a:rPr lang="ru-RU" sz="2400" b="0" i="0" dirty="0">
                <a:effectLst/>
                <a:latin typeface="__Karla_555e8b"/>
              </a:rPr>
              <a:t>4. Разработка методов для нахождения пользователей с наибольшей </a:t>
            </a:r>
            <a:r>
              <a:rPr lang="ru-RU" sz="2400" dirty="0">
                <a:latin typeface="__Karla_555e8b"/>
              </a:rPr>
              <a:t>вероятностью  </a:t>
            </a:r>
            <a:r>
              <a:rPr lang="ru-RU" sz="2400" b="0" i="0" dirty="0">
                <a:effectLst/>
                <a:latin typeface="__Karla_555e8b"/>
              </a:rPr>
              <a:t>лайка и с возможностью </a:t>
            </a:r>
            <a:r>
              <a:rPr lang="ru-RU" sz="2400" b="0" i="0" dirty="0" err="1">
                <a:effectLst/>
                <a:latin typeface="__Karla_555e8b"/>
              </a:rPr>
              <a:t>мэтча</a:t>
            </a:r>
            <a:r>
              <a:rPr lang="ru-RU" sz="2400" b="0" i="0" dirty="0">
                <a:effectLst/>
                <a:latin typeface="__Karla_555e8b"/>
              </a:rPr>
              <a:t>.</a:t>
            </a:r>
          </a:p>
          <a:p>
            <a:pPr marL="758825" indent="-758825" algn="l">
              <a:buNone/>
            </a:pPr>
            <a:r>
              <a:rPr lang="en-US" sz="2400" b="0" i="0" dirty="0">
                <a:effectLst/>
                <a:latin typeface="__Karla_555e8b"/>
              </a:rPr>
              <a:t>       </a:t>
            </a:r>
            <a:r>
              <a:rPr lang="ru-RU" sz="2400" b="0" i="0" dirty="0">
                <a:effectLst/>
                <a:latin typeface="__Karla_555e8b"/>
              </a:rPr>
              <a:t>5. </a:t>
            </a:r>
            <a:r>
              <a:rPr lang="ru-RU" sz="2400" b="0" i="1" u="sng" dirty="0">
                <a:effectLst/>
                <a:latin typeface="__Karla_555e8b"/>
              </a:rPr>
              <a:t>Логирование информации </a:t>
            </a:r>
            <a:r>
              <a:rPr lang="ru-RU" sz="2400" b="0" i="0" dirty="0">
                <a:effectLst/>
                <a:latin typeface="__Karla_555e8b"/>
              </a:rPr>
              <a:t>и обработка исключений для повышения   надежности и устойчивости модели.</a:t>
            </a:r>
          </a:p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495796" y="1392381"/>
            <a:ext cx="10820400" cy="65657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r>
              <a:rPr lang="en-US" sz="4000" b="1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: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7946BD3A-4699-A7D9-8CE5-368AE0DAD2FA}"/>
              </a:ext>
            </a:extLst>
          </p:cNvPr>
          <p:cNvSpPr/>
          <p:nvPr/>
        </p:nvSpPr>
        <p:spPr>
          <a:xfrm>
            <a:off x="495796" y="339921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Данные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040BC28-42C2-C544-9547-FEA80D7C8552}"/>
              </a:ext>
            </a:extLst>
          </p:cNvPr>
          <p:cNvSpPr/>
          <p:nvPr/>
        </p:nvSpPr>
        <p:spPr>
          <a:xfrm>
            <a:off x="3011891" y="353128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Кластеризация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59711AB3-0FDB-7C16-B38E-3656EE0E1D53}"/>
              </a:ext>
            </a:extLst>
          </p:cNvPr>
          <p:cNvSpPr/>
          <p:nvPr/>
        </p:nvSpPr>
        <p:spPr>
          <a:xfrm>
            <a:off x="5538873" y="376967"/>
            <a:ext cx="1997912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Коллаборативная</a:t>
            </a:r>
            <a:r>
              <a:rPr lang="ru-RU" dirty="0">
                <a:solidFill>
                  <a:schemeClr val="tx1"/>
                </a:solidFill>
              </a:rPr>
              <a:t> фильтрация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DAB7DECA-27F9-5EB7-5750-2B89264BB784}"/>
              </a:ext>
            </a:extLst>
          </p:cNvPr>
          <p:cNvSpPr/>
          <p:nvPr/>
        </p:nvSpPr>
        <p:spPr>
          <a:xfrm>
            <a:off x="8322150" y="373387"/>
            <a:ext cx="1736765" cy="8550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Рекомендации</a:t>
            </a:r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16857795-CC8E-C494-F014-4ADB9973422D}"/>
              </a:ext>
            </a:extLst>
          </p:cNvPr>
          <p:cNvSpPr/>
          <p:nvPr/>
        </p:nvSpPr>
        <p:spPr>
          <a:xfrm>
            <a:off x="2296627" y="698145"/>
            <a:ext cx="660329" cy="17204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F4D53330-C926-7AD3-AE91-AACCB18F8F09}"/>
              </a:ext>
            </a:extLst>
          </p:cNvPr>
          <p:cNvSpPr/>
          <p:nvPr/>
        </p:nvSpPr>
        <p:spPr>
          <a:xfrm>
            <a:off x="4821384" y="698144"/>
            <a:ext cx="650393" cy="17346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98787254-906D-F25F-2D3A-C7D36C30919B}"/>
              </a:ext>
            </a:extLst>
          </p:cNvPr>
          <p:cNvSpPr/>
          <p:nvPr/>
        </p:nvSpPr>
        <p:spPr>
          <a:xfrm>
            <a:off x="7612083" y="698143"/>
            <a:ext cx="666727" cy="17204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7B52EE-2D89-3CAD-79E8-6BB35A4DB30E}"/>
              </a:ext>
            </a:extLst>
          </p:cNvPr>
          <p:cNvSpPr txBox="1"/>
          <p:nvPr/>
        </p:nvSpPr>
        <p:spPr>
          <a:xfrm>
            <a:off x="779319" y="904008"/>
            <a:ext cx="10692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Применение:</a:t>
            </a:r>
            <a:endParaRPr lang="ru-RU" sz="2400" b="0" i="0" u="sng" dirty="0">
              <a:effectLst/>
              <a:latin typeface="__Karla_555e8b"/>
            </a:endParaRP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Поиск пользователей с максимальной вероятностью понравиться конкретному пользователю в том же  кластере.</a:t>
            </a: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Нахождение потенциальных совпадений для указанного пользователя на основе ближайших соседей.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Результаты и выводы:</a:t>
            </a:r>
            <a:endParaRPr lang="ru-RU" sz="2400" b="0" i="0" u="sng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1800" b="0" i="0" dirty="0">
                <a:effectLst/>
                <a:latin typeface="__Karla_555e8b"/>
              </a:rPr>
              <a:t>      Модель успешно обучается на данных и находит релевантные рекомендации для пользователей.</a:t>
            </a:r>
          </a:p>
          <a:p>
            <a:pPr marL="311150" indent="-311150" algn="l">
              <a:buNone/>
            </a:pPr>
            <a:r>
              <a:rPr lang="ru-RU" sz="1800" b="0" i="0" dirty="0">
                <a:effectLst/>
                <a:latin typeface="__Karla_555e8b"/>
              </a:rPr>
              <a:t>      Использование алгоритма кластеризации помогает улучшить качество рекомендаций и приводит к большему удовлетворению пользователей.</a:t>
            </a:r>
            <a:endParaRPr lang="en-US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endParaRPr lang="en-US" dirty="0">
              <a:latin typeface="__Karla_555e8b"/>
            </a:endParaRPr>
          </a:p>
          <a:p>
            <a:pPr marL="0" indent="0" algn="l">
              <a:buNone/>
            </a:pPr>
            <a:endParaRPr lang="ru-RU" sz="1800" b="0" i="0" dirty="0">
              <a:effectLst/>
              <a:latin typeface="__Karla_555e8b"/>
            </a:endParaRPr>
          </a:p>
          <a:p>
            <a:pPr marL="0" indent="0" algn="l">
              <a:buNone/>
            </a:pPr>
            <a:r>
              <a:rPr lang="ru-RU" sz="2400" b="1" i="0" u="sng" dirty="0">
                <a:effectLst/>
                <a:latin typeface="__Karla_555e8b"/>
              </a:rPr>
              <a:t>Заключение:</a:t>
            </a:r>
            <a:r>
              <a:rPr lang="ru-RU" sz="2400" b="0" i="0" u="sng" dirty="0">
                <a:effectLst/>
                <a:latin typeface="__Karla_555e8b"/>
              </a:rPr>
              <a:t> </a:t>
            </a:r>
          </a:p>
          <a:p>
            <a:pPr marL="360363" indent="-360363" algn="l">
              <a:buNone/>
            </a:pPr>
            <a:r>
              <a:rPr lang="ru-RU" sz="2400" dirty="0">
                <a:latin typeface="__Karla_555e8b"/>
              </a:rPr>
              <a:t>     </a:t>
            </a:r>
            <a:r>
              <a:rPr lang="ru-RU" sz="1800" b="0" i="0" dirty="0">
                <a:effectLst/>
                <a:latin typeface="__Karla_555e8b"/>
              </a:rPr>
              <a:t>Проект представляет эффективный подход для рекомендации пользователей на основе </a:t>
            </a:r>
            <a:r>
              <a:rPr lang="ru-RU" sz="1800" b="0" i="0" dirty="0" err="1">
                <a:effectLst/>
                <a:latin typeface="__Karla_555e8b"/>
              </a:rPr>
              <a:t>коллаборативной</a:t>
            </a:r>
            <a:r>
              <a:rPr lang="ru-RU" sz="1800" b="0" i="0" dirty="0">
                <a:effectLst/>
                <a:latin typeface="__Karla_555e8b"/>
              </a:rPr>
              <a:t> фильтрации и кластеризации. </a:t>
            </a:r>
          </a:p>
          <a:p>
            <a:pPr marL="311150" indent="-311150" algn="l">
              <a:buNone/>
            </a:pPr>
            <a:r>
              <a:rPr lang="ru-RU" dirty="0">
                <a:latin typeface="__Karla_555e8b"/>
              </a:rPr>
              <a:t>      </a:t>
            </a:r>
            <a:r>
              <a:rPr lang="ru-RU" sz="1800" b="0" i="0" dirty="0">
                <a:effectLst/>
                <a:latin typeface="__Karla_555e8b"/>
              </a:rPr>
              <a:t>Разработанная модель позволяет проводить персонализированный анализ и предлагать релевантные рекомендации, способствуя улучшению пользовательского опыта.</a:t>
            </a:r>
          </a:p>
          <a:p>
            <a:endParaRPr lang="ru-RU" dirty="0"/>
          </a:p>
        </p:txBody>
      </p:sp>
      <p:pic>
        <p:nvPicPr>
          <p:cNvPr id="3" name="Рисунок 2" descr="Маркеры-галочки">
            <a:extLst>
              <a:ext uri="{FF2B5EF4-FFF2-40B4-BE49-F238E27FC236}">
                <a16:creationId xmlns:a16="http://schemas.microsoft.com/office/drawing/2014/main" id="{B66449FC-A00E-FDEB-C970-6FAFA90A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1367888"/>
            <a:ext cx="221918" cy="221918"/>
          </a:xfrm>
          <a:prstGeom prst="rect">
            <a:avLst/>
          </a:prstGeom>
        </p:spPr>
      </p:pic>
      <p:pic>
        <p:nvPicPr>
          <p:cNvPr id="5" name="Рисунок 4" descr="Маркеры-галочки">
            <a:extLst>
              <a:ext uri="{FF2B5EF4-FFF2-40B4-BE49-F238E27FC236}">
                <a16:creationId xmlns:a16="http://schemas.microsoft.com/office/drawing/2014/main" id="{CEED8B00-6EBA-5936-9139-DF2C03D3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1918987"/>
            <a:ext cx="221918" cy="221918"/>
          </a:xfrm>
          <a:prstGeom prst="rect">
            <a:avLst/>
          </a:prstGeom>
        </p:spPr>
      </p:pic>
      <p:pic>
        <p:nvPicPr>
          <p:cNvPr id="6" name="Рисунок 5" descr="Маркеры-галочки">
            <a:extLst>
              <a:ext uri="{FF2B5EF4-FFF2-40B4-BE49-F238E27FC236}">
                <a16:creationId xmlns:a16="http://schemas.microsoft.com/office/drawing/2014/main" id="{FC554838-D2BD-91D8-866F-8F152312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278" y="2812234"/>
            <a:ext cx="221918" cy="221918"/>
          </a:xfrm>
          <a:prstGeom prst="rect">
            <a:avLst/>
          </a:prstGeom>
        </p:spPr>
      </p:pic>
      <p:pic>
        <p:nvPicPr>
          <p:cNvPr id="7" name="Рисунок 6" descr="Маркеры-галочки">
            <a:extLst>
              <a:ext uri="{FF2B5EF4-FFF2-40B4-BE49-F238E27FC236}">
                <a16:creationId xmlns:a16="http://schemas.microsoft.com/office/drawing/2014/main" id="{9B187AB7-5CBD-2882-461E-7D6224F5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048" y="3061996"/>
            <a:ext cx="221918" cy="221918"/>
          </a:xfrm>
          <a:prstGeom prst="rect">
            <a:avLst/>
          </a:prstGeom>
        </p:spPr>
      </p:pic>
      <p:pic>
        <p:nvPicPr>
          <p:cNvPr id="8" name="Рисунок 7" descr="Маркеры-галочки">
            <a:extLst>
              <a:ext uri="{FF2B5EF4-FFF2-40B4-BE49-F238E27FC236}">
                <a16:creationId xmlns:a16="http://schemas.microsoft.com/office/drawing/2014/main" id="{7625C17E-5707-5249-77F3-3923C73F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60" y="4651421"/>
            <a:ext cx="221918" cy="221918"/>
          </a:xfrm>
          <a:prstGeom prst="rect">
            <a:avLst/>
          </a:prstGeom>
        </p:spPr>
      </p:pic>
      <p:pic>
        <p:nvPicPr>
          <p:cNvPr id="9" name="Рисунок 8" descr="Маркеры-галочки">
            <a:extLst>
              <a:ext uri="{FF2B5EF4-FFF2-40B4-BE49-F238E27FC236}">
                <a16:creationId xmlns:a16="http://schemas.microsoft.com/office/drawing/2014/main" id="{6F54AEDE-2207-9C12-A2AF-0CBA5A31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060" y="5160952"/>
            <a:ext cx="221919" cy="2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0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570</Words>
  <Application>Microsoft Macintosh PowerPoint</Application>
  <PresentationFormat>Широкоэкранный</PresentationFormat>
  <Paragraphs>84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__Karla_555e8b</vt:lpstr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Наталия Некрасова</cp:lastModifiedBy>
  <cp:revision>29</cp:revision>
  <dcterms:created xsi:type="dcterms:W3CDTF">2021-02-19T10:44:02Z</dcterms:created>
  <dcterms:modified xsi:type="dcterms:W3CDTF">2024-04-20T08:33:02Z</dcterms:modified>
</cp:coreProperties>
</file>