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0"/>
  </p:notesMasterIdLst>
  <p:sldIdLst>
    <p:sldId id="278" r:id="rId5"/>
    <p:sldId id="290" r:id="rId6"/>
    <p:sldId id="295" r:id="rId7"/>
    <p:sldId id="296" r:id="rId8"/>
    <p:sldId id="279" r:id="rId9"/>
    <p:sldId id="299" r:id="rId10"/>
    <p:sldId id="298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3" r:id="rId24"/>
    <p:sldId id="312" r:id="rId25"/>
    <p:sldId id="292" r:id="rId26"/>
    <p:sldId id="281" r:id="rId27"/>
    <p:sldId id="282" r:id="rId28"/>
    <p:sldId id="293" r:id="rId2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FDFBF6"/>
    <a:srgbClr val="202C8F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61D16-FFCC-4903-AEA1-1C095CBE82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D48BF979-F708-4F48-B113-82A63D878455}">
      <dgm:prSet phldrT="[Текст]" custT="1"/>
      <dgm:spPr>
        <a:solidFill>
          <a:schemeClr val="accent1">
            <a:alpha val="99000"/>
          </a:schemeClr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пользователей по источникам перехода</a:t>
          </a:r>
          <a:endParaRPr lang="ru-BY" sz="1600" dirty="0">
            <a:solidFill>
              <a:schemeClr val="accent6"/>
            </a:solidFill>
          </a:endParaRPr>
        </a:p>
      </dgm:t>
    </dgm:pt>
    <dgm:pt modelId="{692D8525-F86F-4318-A473-E62212797EE5}" type="parTrans" cxnId="{4D184305-EBEA-4BDD-BDD3-0C2C5F86FEEA}">
      <dgm:prSet/>
      <dgm:spPr/>
      <dgm:t>
        <a:bodyPr/>
        <a:lstStyle/>
        <a:p>
          <a:endParaRPr lang="ru-BY"/>
        </a:p>
      </dgm:t>
    </dgm:pt>
    <dgm:pt modelId="{D320C857-8264-4C76-874A-7054653B5955}" type="sibTrans" cxnId="{4D184305-EBEA-4BDD-BDD3-0C2C5F86FEEA}">
      <dgm:prSet/>
      <dgm:spPr/>
      <dgm:t>
        <a:bodyPr/>
        <a:lstStyle/>
        <a:p>
          <a:endParaRPr lang="ru-BY"/>
        </a:p>
      </dgm:t>
    </dgm:pt>
    <dgm:pt modelId="{1C84BE9E-FFC0-428D-B5C6-A3CC2FA23692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</a:t>
          </a:r>
          <a:r>
            <a:rPr lang="ru-RU" sz="1600" dirty="0" err="1">
              <a:solidFill>
                <a:schemeClr val="accent6"/>
              </a:solidFill>
            </a:rPr>
            <a:t>лидов</a:t>
          </a:r>
          <a:r>
            <a:rPr lang="ru-RU" sz="1600" dirty="0">
              <a:solidFill>
                <a:schemeClr val="accent6"/>
              </a:solidFill>
            </a:rPr>
            <a:t> по источникам перехода</a:t>
          </a:r>
          <a:endParaRPr lang="ru-BY" sz="1600" dirty="0">
            <a:solidFill>
              <a:schemeClr val="accent6"/>
            </a:solidFill>
          </a:endParaRPr>
        </a:p>
      </dgm:t>
    </dgm:pt>
    <dgm:pt modelId="{40F3F1B0-0C35-42DE-AA46-3D88FCC2E35B}" type="parTrans" cxnId="{72421851-7C9C-45F9-A63A-BF32935CC4C0}">
      <dgm:prSet/>
      <dgm:spPr/>
      <dgm:t>
        <a:bodyPr/>
        <a:lstStyle/>
        <a:p>
          <a:endParaRPr lang="ru-BY"/>
        </a:p>
      </dgm:t>
    </dgm:pt>
    <dgm:pt modelId="{CCF68322-3F43-4600-9A44-35F47FF65B93}" type="sibTrans" cxnId="{72421851-7C9C-45F9-A63A-BF32935CC4C0}">
      <dgm:prSet/>
      <dgm:spPr/>
      <dgm:t>
        <a:bodyPr/>
        <a:lstStyle/>
        <a:p>
          <a:endParaRPr lang="ru-BY"/>
        </a:p>
      </dgm:t>
    </dgm:pt>
    <dgm:pt modelId="{B69410F6-23BF-40E8-BD11-9154ADAE282B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клиентов по источникам перехода</a:t>
          </a:r>
          <a:endParaRPr lang="ru-BY" sz="1600" dirty="0">
            <a:solidFill>
              <a:schemeClr val="accent6"/>
            </a:solidFill>
          </a:endParaRPr>
        </a:p>
      </dgm:t>
    </dgm:pt>
    <dgm:pt modelId="{5366B34A-0EBE-4AE0-8563-581EC0BE17C3}" type="parTrans" cxnId="{656BEE9F-2951-464E-B36E-95D0C8B8AEB6}">
      <dgm:prSet/>
      <dgm:spPr/>
      <dgm:t>
        <a:bodyPr/>
        <a:lstStyle/>
        <a:p>
          <a:endParaRPr lang="ru-BY"/>
        </a:p>
      </dgm:t>
    </dgm:pt>
    <dgm:pt modelId="{B2205392-3CC5-47F5-BDA4-3F44E877D712}" type="sibTrans" cxnId="{656BEE9F-2951-464E-B36E-95D0C8B8AEB6}">
      <dgm:prSet/>
      <dgm:spPr/>
      <dgm:t>
        <a:bodyPr/>
        <a:lstStyle/>
        <a:p>
          <a:endParaRPr lang="ru-BY"/>
        </a:p>
      </dgm:t>
    </dgm:pt>
    <dgm:pt modelId="{435C0D18-8E0B-48AC-8F5F-A892B51650AE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рекламных расходов</a:t>
          </a:r>
          <a:endParaRPr lang="ru-BY" sz="1600" dirty="0">
            <a:solidFill>
              <a:schemeClr val="accent6"/>
            </a:solidFill>
          </a:endParaRPr>
        </a:p>
      </dgm:t>
    </dgm:pt>
    <dgm:pt modelId="{889EEACD-280B-4DCF-BDB6-01A57EC420CD}" type="parTrans" cxnId="{0B30A089-DEBA-4130-9D46-9DC46311EA09}">
      <dgm:prSet/>
      <dgm:spPr/>
      <dgm:t>
        <a:bodyPr/>
        <a:lstStyle/>
        <a:p>
          <a:endParaRPr lang="ru-BY"/>
        </a:p>
      </dgm:t>
    </dgm:pt>
    <dgm:pt modelId="{6BBC4C48-065D-453F-8A18-57E7CF91370A}" type="sibTrans" cxnId="{0B30A089-DEBA-4130-9D46-9DC46311EA09}">
      <dgm:prSet/>
      <dgm:spPr/>
      <dgm:t>
        <a:bodyPr/>
        <a:lstStyle/>
        <a:p>
          <a:endParaRPr lang="ru-BY"/>
        </a:p>
      </dgm:t>
    </dgm:pt>
    <dgm:pt modelId="{CF2ED77D-49C2-4B43-B987-FB7980F8BF60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Выявление рентабельных и убыточных источников / рекламных кампаний</a:t>
          </a:r>
          <a:endParaRPr lang="ru-BY" sz="1600" dirty="0">
            <a:solidFill>
              <a:schemeClr val="accent6"/>
            </a:solidFill>
          </a:endParaRPr>
        </a:p>
      </dgm:t>
    </dgm:pt>
    <dgm:pt modelId="{D8A7D471-68F7-4C24-BC57-8315054A630F}" type="parTrans" cxnId="{9B6DD58D-691E-4581-AE06-FD207C0F62D8}">
      <dgm:prSet/>
      <dgm:spPr/>
      <dgm:t>
        <a:bodyPr/>
        <a:lstStyle/>
        <a:p>
          <a:endParaRPr lang="ru-BY"/>
        </a:p>
      </dgm:t>
    </dgm:pt>
    <dgm:pt modelId="{6E18CA32-BB0F-44A8-9D16-C4F65A6A07F8}" type="sibTrans" cxnId="{9B6DD58D-691E-4581-AE06-FD207C0F62D8}">
      <dgm:prSet/>
      <dgm:spPr/>
      <dgm:t>
        <a:bodyPr/>
        <a:lstStyle/>
        <a:p>
          <a:endParaRPr lang="ru-BY"/>
        </a:p>
      </dgm:t>
    </dgm:pt>
    <dgm:pt modelId="{A42E68AD-1462-4F4C-9745-592B596B220F}" type="pres">
      <dgm:prSet presAssocID="{1EC61D16-FFCC-4903-AEA1-1C095CBE8238}" presName="linear" presStyleCnt="0">
        <dgm:presLayoutVars>
          <dgm:dir/>
          <dgm:animLvl val="lvl"/>
          <dgm:resizeHandles val="exact"/>
        </dgm:presLayoutVars>
      </dgm:prSet>
      <dgm:spPr/>
    </dgm:pt>
    <dgm:pt modelId="{0A5DAD5F-80F8-4419-9577-082A6AEF3FD2}" type="pres">
      <dgm:prSet presAssocID="{D48BF979-F708-4F48-B113-82A63D878455}" presName="parentLin" presStyleCnt="0"/>
      <dgm:spPr/>
    </dgm:pt>
    <dgm:pt modelId="{39FF2F2E-C1A6-4BC9-8D66-2FAECA6F8F13}" type="pres">
      <dgm:prSet presAssocID="{D48BF979-F708-4F48-B113-82A63D878455}" presName="parentLeftMargin" presStyleLbl="node1" presStyleIdx="0" presStyleCnt="5"/>
      <dgm:spPr/>
    </dgm:pt>
    <dgm:pt modelId="{1487056A-6136-4564-AF7A-1DCCD45F000C}" type="pres">
      <dgm:prSet presAssocID="{D48BF979-F708-4F48-B113-82A63D87845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CEF341-88AF-4068-8C05-71103B6F60D8}" type="pres">
      <dgm:prSet presAssocID="{D48BF979-F708-4F48-B113-82A63D878455}" presName="negativeSpace" presStyleCnt="0"/>
      <dgm:spPr/>
    </dgm:pt>
    <dgm:pt modelId="{C224A1DF-93D1-4DCC-9119-85071E9E2C60}" type="pres">
      <dgm:prSet presAssocID="{D48BF979-F708-4F48-B113-82A63D878455}" presName="childText" presStyleLbl="conFgAcc1" presStyleIdx="0" presStyleCnt="5">
        <dgm:presLayoutVars>
          <dgm:bulletEnabled val="1"/>
        </dgm:presLayoutVars>
      </dgm:prSet>
      <dgm:spPr/>
    </dgm:pt>
    <dgm:pt modelId="{174525AF-7381-45BA-A9BB-4AF19F8A10BE}" type="pres">
      <dgm:prSet presAssocID="{D320C857-8264-4C76-874A-7054653B5955}" presName="spaceBetweenRectangles" presStyleCnt="0"/>
      <dgm:spPr/>
    </dgm:pt>
    <dgm:pt modelId="{71C06406-89D3-4BF0-9F62-DC7B255074D4}" type="pres">
      <dgm:prSet presAssocID="{1C84BE9E-FFC0-428D-B5C6-A3CC2FA23692}" presName="parentLin" presStyleCnt="0"/>
      <dgm:spPr/>
    </dgm:pt>
    <dgm:pt modelId="{092EC8B9-2AD8-4C20-9019-0C9DFE640DD2}" type="pres">
      <dgm:prSet presAssocID="{1C84BE9E-FFC0-428D-B5C6-A3CC2FA23692}" presName="parentLeftMargin" presStyleLbl="node1" presStyleIdx="0" presStyleCnt="5"/>
      <dgm:spPr/>
    </dgm:pt>
    <dgm:pt modelId="{37072066-D7D9-4C72-939F-2FE479B86CE2}" type="pres">
      <dgm:prSet presAssocID="{1C84BE9E-FFC0-428D-B5C6-A3CC2FA236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C0F738-5998-4351-AB26-D9F4DA2B79B1}" type="pres">
      <dgm:prSet presAssocID="{1C84BE9E-FFC0-428D-B5C6-A3CC2FA23692}" presName="negativeSpace" presStyleCnt="0"/>
      <dgm:spPr/>
    </dgm:pt>
    <dgm:pt modelId="{DA793888-7F64-4299-B2F1-0AC3F06794EF}" type="pres">
      <dgm:prSet presAssocID="{1C84BE9E-FFC0-428D-B5C6-A3CC2FA23692}" presName="childText" presStyleLbl="conFgAcc1" presStyleIdx="1" presStyleCnt="5">
        <dgm:presLayoutVars>
          <dgm:bulletEnabled val="1"/>
        </dgm:presLayoutVars>
      </dgm:prSet>
      <dgm:spPr/>
    </dgm:pt>
    <dgm:pt modelId="{CA422682-142E-4733-A674-AD2531F2AA1D}" type="pres">
      <dgm:prSet presAssocID="{CCF68322-3F43-4600-9A44-35F47FF65B93}" presName="spaceBetweenRectangles" presStyleCnt="0"/>
      <dgm:spPr/>
    </dgm:pt>
    <dgm:pt modelId="{18A7A187-3ABB-4C26-93DF-1B7CEF69C616}" type="pres">
      <dgm:prSet presAssocID="{B69410F6-23BF-40E8-BD11-9154ADAE282B}" presName="parentLin" presStyleCnt="0"/>
      <dgm:spPr/>
    </dgm:pt>
    <dgm:pt modelId="{6A74FC2A-B8C7-47B2-8986-8E3B3425D485}" type="pres">
      <dgm:prSet presAssocID="{B69410F6-23BF-40E8-BD11-9154ADAE282B}" presName="parentLeftMargin" presStyleLbl="node1" presStyleIdx="1" presStyleCnt="5"/>
      <dgm:spPr/>
    </dgm:pt>
    <dgm:pt modelId="{FEAC2ACF-EE4C-41E4-B47A-F4779E6C3A12}" type="pres">
      <dgm:prSet presAssocID="{B69410F6-23BF-40E8-BD11-9154ADAE282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4D3D1F-A9FD-4A23-B782-E1F0C6624963}" type="pres">
      <dgm:prSet presAssocID="{B69410F6-23BF-40E8-BD11-9154ADAE282B}" presName="negativeSpace" presStyleCnt="0"/>
      <dgm:spPr/>
    </dgm:pt>
    <dgm:pt modelId="{5FA4BBD1-2E08-441C-B8AC-71A5FCF69E0E}" type="pres">
      <dgm:prSet presAssocID="{B69410F6-23BF-40E8-BD11-9154ADAE282B}" presName="childText" presStyleLbl="conFgAcc1" presStyleIdx="2" presStyleCnt="5">
        <dgm:presLayoutVars>
          <dgm:bulletEnabled val="1"/>
        </dgm:presLayoutVars>
      </dgm:prSet>
      <dgm:spPr/>
    </dgm:pt>
    <dgm:pt modelId="{EC6CC306-70C7-4FCB-B473-FF06C5F8C547}" type="pres">
      <dgm:prSet presAssocID="{B2205392-3CC5-47F5-BDA4-3F44E877D712}" presName="spaceBetweenRectangles" presStyleCnt="0"/>
      <dgm:spPr/>
    </dgm:pt>
    <dgm:pt modelId="{DFBBD5D8-0167-43CB-BBA0-64C5FE69BE69}" type="pres">
      <dgm:prSet presAssocID="{435C0D18-8E0B-48AC-8F5F-A892B51650AE}" presName="parentLin" presStyleCnt="0"/>
      <dgm:spPr/>
    </dgm:pt>
    <dgm:pt modelId="{25E9B3B8-DCCC-44C0-B57A-84C3B55593FD}" type="pres">
      <dgm:prSet presAssocID="{435C0D18-8E0B-48AC-8F5F-A892B51650AE}" presName="parentLeftMargin" presStyleLbl="node1" presStyleIdx="2" presStyleCnt="5"/>
      <dgm:spPr/>
    </dgm:pt>
    <dgm:pt modelId="{66094B47-3F98-4A39-AF9D-4F2C64D5560D}" type="pres">
      <dgm:prSet presAssocID="{435C0D18-8E0B-48AC-8F5F-A892B51650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35B4BE-A1D5-4AF3-A993-F0E50F86B32E}" type="pres">
      <dgm:prSet presAssocID="{435C0D18-8E0B-48AC-8F5F-A892B51650AE}" presName="negativeSpace" presStyleCnt="0"/>
      <dgm:spPr/>
    </dgm:pt>
    <dgm:pt modelId="{02BED769-E248-42CA-92A1-07A6CC3C9FAC}" type="pres">
      <dgm:prSet presAssocID="{435C0D18-8E0B-48AC-8F5F-A892B51650AE}" presName="childText" presStyleLbl="conFgAcc1" presStyleIdx="3" presStyleCnt="5">
        <dgm:presLayoutVars>
          <dgm:bulletEnabled val="1"/>
        </dgm:presLayoutVars>
      </dgm:prSet>
      <dgm:spPr/>
    </dgm:pt>
    <dgm:pt modelId="{7F06A503-595C-43BD-A10B-604FAFE90905}" type="pres">
      <dgm:prSet presAssocID="{6BBC4C48-065D-453F-8A18-57E7CF91370A}" presName="spaceBetweenRectangles" presStyleCnt="0"/>
      <dgm:spPr/>
    </dgm:pt>
    <dgm:pt modelId="{938AE2D8-6203-41DC-AEBE-6D31968B1771}" type="pres">
      <dgm:prSet presAssocID="{CF2ED77D-49C2-4B43-B987-FB7980F8BF60}" presName="parentLin" presStyleCnt="0"/>
      <dgm:spPr/>
    </dgm:pt>
    <dgm:pt modelId="{0D64EB22-CF1B-4278-87B6-9432B8EE03C2}" type="pres">
      <dgm:prSet presAssocID="{CF2ED77D-49C2-4B43-B987-FB7980F8BF60}" presName="parentLeftMargin" presStyleLbl="node1" presStyleIdx="3" presStyleCnt="5"/>
      <dgm:spPr/>
    </dgm:pt>
    <dgm:pt modelId="{B5385C14-B035-42A1-8238-3FB0CF379F20}" type="pres">
      <dgm:prSet presAssocID="{CF2ED77D-49C2-4B43-B987-FB7980F8BF6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B7C6A10-65D3-44DC-B37F-629A849C9298}" type="pres">
      <dgm:prSet presAssocID="{CF2ED77D-49C2-4B43-B987-FB7980F8BF60}" presName="negativeSpace" presStyleCnt="0"/>
      <dgm:spPr/>
    </dgm:pt>
    <dgm:pt modelId="{5976C859-A48C-48CC-823D-EB9E51609C81}" type="pres">
      <dgm:prSet presAssocID="{CF2ED77D-49C2-4B43-B987-FB7980F8BF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D184305-EBEA-4BDD-BDD3-0C2C5F86FEEA}" srcId="{1EC61D16-FFCC-4903-AEA1-1C095CBE8238}" destId="{D48BF979-F708-4F48-B113-82A63D878455}" srcOrd="0" destOrd="0" parTransId="{692D8525-F86F-4318-A473-E62212797EE5}" sibTransId="{D320C857-8264-4C76-874A-7054653B5955}"/>
    <dgm:cxn modelId="{ACCF9728-2B37-444B-AB04-473F19C40128}" type="presOf" srcId="{435C0D18-8E0B-48AC-8F5F-A892B51650AE}" destId="{66094B47-3F98-4A39-AF9D-4F2C64D5560D}" srcOrd="1" destOrd="0" presId="urn:microsoft.com/office/officeart/2005/8/layout/list1"/>
    <dgm:cxn modelId="{A9EF3C4C-1A3F-4AB6-8E82-C49D83A9A9C5}" type="presOf" srcId="{435C0D18-8E0B-48AC-8F5F-A892B51650AE}" destId="{25E9B3B8-DCCC-44C0-B57A-84C3B55593FD}" srcOrd="0" destOrd="0" presId="urn:microsoft.com/office/officeart/2005/8/layout/list1"/>
    <dgm:cxn modelId="{54B7F14E-E5CC-4691-8F35-638BDE7B056F}" type="presOf" srcId="{B69410F6-23BF-40E8-BD11-9154ADAE282B}" destId="{6A74FC2A-B8C7-47B2-8986-8E3B3425D485}" srcOrd="0" destOrd="0" presId="urn:microsoft.com/office/officeart/2005/8/layout/list1"/>
    <dgm:cxn modelId="{72421851-7C9C-45F9-A63A-BF32935CC4C0}" srcId="{1EC61D16-FFCC-4903-AEA1-1C095CBE8238}" destId="{1C84BE9E-FFC0-428D-B5C6-A3CC2FA23692}" srcOrd="1" destOrd="0" parTransId="{40F3F1B0-0C35-42DE-AA46-3D88FCC2E35B}" sibTransId="{CCF68322-3F43-4600-9A44-35F47FF65B93}"/>
    <dgm:cxn modelId="{29F6D879-6305-475E-B9E3-714D7C390FF4}" type="presOf" srcId="{D48BF979-F708-4F48-B113-82A63D878455}" destId="{39FF2F2E-C1A6-4BC9-8D66-2FAECA6F8F13}" srcOrd="0" destOrd="0" presId="urn:microsoft.com/office/officeart/2005/8/layout/list1"/>
    <dgm:cxn modelId="{C157D17C-5E2F-44C8-9E03-0556B2DF791D}" type="presOf" srcId="{1C84BE9E-FFC0-428D-B5C6-A3CC2FA23692}" destId="{092EC8B9-2AD8-4C20-9019-0C9DFE640DD2}" srcOrd="0" destOrd="0" presId="urn:microsoft.com/office/officeart/2005/8/layout/list1"/>
    <dgm:cxn modelId="{38CF6280-506E-4AA9-B7D7-0D8109211850}" type="presOf" srcId="{B69410F6-23BF-40E8-BD11-9154ADAE282B}" destId="{FEAC2ACF-EE4C-41E4-B47A-F4779E6C3A12}" srcOrd="1" destOrd="0" presId="urn:microsoft.com/office/officeart/2005/8/layout/list1"/>
    <dgm:cxn modelId="{24D25088-1B56-449F-9E5F-6A049DA7A5C5}" type="presOf" srcId="{1C84BE9E-FFC0-428D-B5C6-A3CC2FA23692}" destId="{37072066-D7D9-4C72-939F-2FE479B86CE2}" srcOrd="1" destOrd="0" presId="urn:microsoft.com/office/officeart/2005/8/layout/list1"/>
    <dgm:cxn modelId="{0B30A089-DEBA-4130-9D46-9DC46311EA09}" srcId="{1EC61D16-FFCC-4903-AEA1-1C095CBE8238}" destId="{435C0D18-8E0B-48AC-8F5F-A892B51650AE}" srcOrd="3" destOrd="0" parTransId="{889EEACD-280B-4DCF-BDB6-01A57EC420CD}" sibTransId="{6BBC4C48-065D-453F-8A18-57E7CF91370A}"/>
    <dgm:cxn modelId="{9B6DD58D-691E-4581-AE06-FD207C0F62D8}" srcId="{1EC61D16-FFCC-4903-AEA1-1C095CBE8238}" destId="{CF2ED77D-49C2-4B43-B987-FB7980F8BF60}" srcOrd="4" destOrd="0" parTransId="{D8A7D471-68F7-4C24-BC57-8315054A630F}" sibTransId="{6E18CA32-BB0F-44A8-9D16-C4F65A6A07F8}"/>
    <dgm:cxn modelId="{656BEE9F-2951-464E-B36E-95D0C8B8AEB6}" srcId="{1EC61D16-FFCC-4903-AEA1-1C095CBE8238}" destId="{B69410F6-23BF-40E8-BD11-9154ADAE282B}" srcOrd="2" destOrd="0" parTransId="{5366B34A-0EBE-4AE0-8563-581EC0BE17C3}" sibTransId="{B2205392-3CC5-47F5-BDA4-3F44E877D712}"/>
    <dgm:cxn modelId="{A7F5F8A2-F49E-480A-835D-11BB51A821B9}" type="presOf" srcId="{CF2ED77D-49C2-4B43-B987-FB7980F8BF60}" destId="{0D64EB22-CF1B-4278-87B6-9432B8EE03C2}" srcOrd="0" destOrd="0" presId="urn:microsoft.com/office/officeart/2005/8/layout/list1"/>
    <dgm:cxn modelId="{4A2D72CC-6A86-4C5B-B531-2A795303AFAE}" type="presOf" srcId="{1EC61D16-FFCC-4903-AEA1-1C095CBE8238}" destId="{A42E68AD-1462-4F4C-9745-592B596B220F}" srcOrd="0" destOrd="0" presId="urn:microsoft.com/office/officeart/2005/8/layout/list1"/>
    <dgm:cxn modelId="{FE338DCE-7607-4FA1-97BB-E6BC0F17BFB4}" type="presOf" srcId="{D48BF979-F708-4F48-B113-82A63D878455}" destId="{1487056A-6136-4564-AF7A-1DCCD45F000C}" srcOrd="1" destOrd="0" presId="urn:microsoft.com/office/officeart/2005/8/layout/list1"/>
    <dgm:cxn modelId="{773860D1-FBC5-48BB-8314-6871DD87A557}" type="presOf" srcId="{CF2ED77D-49C2-4B43-B987-FB7980F8BF60}" destId="{B5385C14-B035-42A1-8238-3FB0CF379F20}" srcOrd="1" destOrd="0" presId="urn:microsoft.com/office/officeart/2005/8/layout/list1"/>
    <dgm:cxn modelId="{3EFE7D7D-A065-4059-8142-0BAF55A04FE5}" type="presParOf" srcId="{A42E68AD-1462-4F4C-9745-592B596B220F}" destId="{0A5DAD5F-80F8-4419-9577-082A6AEF3FD2}" srcOrd="0" destOrd="0" presId="urn:microsoft.com/office/officeart/2005/8/layout/list1"/>
    <dgm:cxn modelId="{BA61B7E0-4A4A-4586-8CA0-F71D0842D864}" type="presParOf" srcId="{0A5DAD5F-80F8-4419-9577-082A6AEF3FD2}" destId="{39FF2F2E-C1A6-4BC9-8D66-2FAECA6F8F13}" srcOrd="0" destOrd="0" presId="urn:microsoft.com/office/officeart/2005/8/layout/list1"/>
    <dgm:cxn modelId="{DE35238B-74D6-49FB-A454-F4FA3DDC5396}" type="presParOf" srcId="{0A5DAD5F-80F8-4419-9577-082A6AEF3FD2}" destId="{1487056A-6136-4564-AF7A-1DCCD45F000C}" srcOrd="1" destOrd="0" presId="urn:microsoft.com/office/officeart/2005/8/layout/list1"/>
    <dgm:cxn modelId="{7DAC7C5B-EF9F-4E08-8FC3-A53FCC9C3008}" type="presParOf" srcId="{A42E68AD-1462-4F4C-9745-592B596B220F}" destId="{87CEF341-88AF-4068-8C05-71103B6F60D8}" srcOrd="1" destOrd="0" presId="urn:microsoft.com/office/officeart/2005/8/layout/list1"/>
    <dgm:cxn modelId="{2461A1FF-B996-40AF-B1A4-F10EA05B24CE}" type="presParOf" srcId="{A42E68AD-1462-4F4C-9745-592B596B220F}" destId="{C224A1DF-93D1-4DCC-9119-85071E9E2C60}" srcOrd="2" destOrd="0" presId="urn:microsoft.com/office/officeart/2005/8/layout/list1"/>
    <dgm:cxn modelId="{64AEC92F-EB54-47D0-A5AA-71D5C1D82877}" type="presParOf" srcId="{A42E68AD-1462-4F4C-9745-592B596B220F}" destId="{174525AF-7381-45BA-A9BB-4AF19F8A10BE}" srcOrd="3" destOrd="0" presId="urn:microsoft.com/office/officeart/2005/8/layout/list1"/>
    <dgm:cxn modelId="{BEA491CA-BAFC-43D5-9A63-ECBC21D5CCAE}" type="presParOf" srcId="{A42E68AD-1462-4F4C-9745-592B596B220F}" destId="{71C06406-89D3-4BF0-9F62-DC7B255074D4}" srcOrd="4" destOrd="0" presId="urn:microsoft.com/office/officeart/2005/8/layout/list1"/>
    <dgm:cxn modelId="{EB6F2F06-FC3B-412E-A4C6-E01A83D485C4}" type="presParOf" srcId="{71C06406-89D3-4BF0-9F62-DC7B255074D4}" destId="{092EC8B9-2AD8-4C20-9019-0C9DFE640DD2}" srcOrd="0" destOrd="0" presId="urn:microsoft.com/office/officeart/2005/8/layout/list1"/>
    <dgm:cxn modelId="{79B1B65D-C8AF-403D-BF31-A07145E59B1D}" type="presParOf" srcId="{71C06406-89D3-4BF0-9F62-DC7B255074D4}" destId="{37072066-D7D9-4C72-939F-2FE479B86CE2}" srcOrd="1" destOrd="0" presId="urn:microsoft.com/office/officeart/2005/8/layout/list1"/>
    <dgm:cxn modelId="{24DDF756-FA33-4353-95FB-FE71CBE831CE}" type="presParOf" srcId="{A42E68AD-1462-4F4C-9745-592B596B220F}" destId="{BEC0F738-5998-4351-AB26-D9F4DA2B79B1}" srcOrd="5" destOrd="0" presId="urn:microsoft.com/office/officeart/2005/8/layout/list1"/>
    <dgm:cxn modelId="{889D8444-1977-4C32-BDF1-627CD7404FAD}" type="presParOf" srcId="{A42E68AD-1462-4F4C-9745-592B596B220F}" destId="{DA793888-7F64-4299-B2F1-0AC3F06794EF}" srcOrd="6" destOrd="0" presId="urn:microsoft.com/office/officeart/2005/8/layout/list1"/>
    <dgm:cxn modelId="{961594C5-F51B-430D-BD70-0120C30FBE71}" type="presParOf" srcId="{A42E68AD-1462-4F4C-9745-592B596B220F}" destId="{CA422682-142E-4733-A674-AD2531F2AA1D}" srcOrd="7" destOrd="0" presId="urn:microsoft.com/office/officeart/2005/8/layout/list1"/>
    <dgm:cxn modelId="{753F73B9-6312-4F38-8698-BD7948F1D299}" type="presParOf" srcId="{A42E68AD-1462-4F4C-9745-592B596B220F}" destId="{18A7A187-3ABB-4C26-93DF-1B7CEF69C616}" srcOrd="8" destOrd="0" presId="urn:microsoft.com/office/officeart/2005/8/layout/list1"/>
    <dgm:cxn modelId="{8571FEF8-C9A0-4277-9DA1-2ED265313F12}" type="presParOf" srcId="{18A7A187-3ABB-4C26-93DF-1B7CEF69C616}" destId="{6A74FC2A-B8C7-47B2-8986-8E3B3425D485}" srcOrd="0" destOrd="0" presId="urn:microsoft.com/office/officeart/2005/8/layout/list1"/>
    <dgm:cxn modelId="{F5BB1BBB-FBFB-43B7-97E2-C476A2808A5F}" type="presParOf" srcId="{18A7A187-3ABB-4C26-93DF-1B7CEF69C616}" destId="{FEAC2ACF-EE4C-41E4-B47A-F4779E6C3A12}" srcOrd="1" destOrd="0" presId="urn:microsoft.com/office/officeart/2005/8/layout/list1"/>
    <dgm:cxn modelId="{D0C4594B-66C1-413B-967E-EC563E3A2EBF}" type="presParOf" srcId="{A42E68AD-1462-4F4C-9745-592B596B220F}" destId="{444D3D1F-A9FD-4A23-B782-E1F0C6624963}" srcOrd="9" destOrd="0" presId="urn:microsoft.com/office/officeart/2005/8/layout/list1"/>
    <dgm:cxn modelId="{460BFF08-87C2-4222-9EEE-215909228F52}" type="presParOf" srcId="{A42E68AD-1462-4F4C-9745-592B596B220F}" destId="{5FA4BBD1-2E08-441C-B8AC-71A5FCF69E0E}" srcOrd="10" destOrd="0" presId="urn:microsoft.com/office/officeart/2005/8/layout/list1"/>
    <dgm:cxn modelId="{1BC73BB5-5148-4F3B-9E37-0DF3F601ECCE}" type="presParOf" srcId="{A42E68AD-1462-4F4C-9745-592B596B220F}" destId="{EC6CC306-70C7-4FCB-B473-FF06C5F8C547}" srcOrd="11" destOrd="0" presId="urn:microsoft.com/office/officeart/2005/8/layout/list1"/>
    <dgm:cxn modelId="{DF83D3C6-E0D3-4B5E-B77B-AC4205B0F6F0}" type="presParOf" srcId="{A42E68AD-1462-4F4C-9745-592B596B220F}" destId="{DFBBD5D8-0167-43CB-BBA0-64C5FE69BE69}" srcOrd="12" destOrd="0" presId="urn:microsoft.com/office/officeart/2005/8/layout/list1"/>
    <dgm:cxn modelId="{732F7394-7D1B-42A8-BF53-F997398E23D7}" type="presParOf" srcId="{DFBBD5D8-0167-43CB-BBA0-64C5FE69BE69}" destId="{25E9B3B8-DCCC-44C0-B57A-84C3B55593FD}" srcOrd="0" destOrd="0" presId="urn:microsoft.com/office/officeart/2005/8/layout/list1"/>
    <dgm:cxn modelId="{948A1CC4-AC8D-4BAA-82DB-C2A2D1956500}" type="presParOf" srcId="{DFBBD5D8-0167-43CB-BBA0-64C5FE69BE69}" destId="{66094B47-3F98-4A39-AF9D-4F2C64D5560D}" srcOrd="1" destOrd="0" presId="urn:microsoft.com/office/officeart/2005/8/layout/list1"/>
    <dgm:cxn modelId="{8A04DE8A-688A-4C79-AB33-8F3C471F4788}" type="presParOf" srcId="{A42E68AD-1462-4F4C-9745-592B596B220F}" destId="{3E35B4BE-A1D5-4AF3-A993-F0E50F86B32E}" srcOrd="13" destOrd="0" presId="urn:microsoft.com/office/officeart/2005/8/layout/list1"/>
    <dgm:cxn modelId="{1F65D44B-FD95-431D-B98C-96F36415901F}" type="presParOf" srcId="{A42E68AD-1462-4F4C-9745-592B596B220F}" destId="{02BED769-E248-42CA-92A1-07A6CC3C9FAC}" srcOrd="14" destOrd="0" presId="urn:microsoft.com/office/officeart/2005/8/layout/list1"/>
    <dgm:cxn modelId="{E59FB5BF-592E-473B-A8CC-B5E1BA08DDC8}" type="presParOf" srcId="{A42E68AD-1462-4F4C-9745-592B596B220F}" destId="{7F06A503-595C-43BD-A10B-604FAFE90905}" srcOrd="15" destOrd="0" presId="urn:microsoft.com/office/officeart/2005/8/layout/list1"/>
    <dgm:cxn modelId="{A37E1AAF-FC45-47E3-A81C-21572241F0A5}" type="presParOf" srcId="{A42E68AD-1462-4F4C-9745-592B596B220F}" destId="{938AE2D8-6203-41DC-AEBE-6D31968B1771}" srcOrd="16" destOrd="0" presId="urn:microsoft.com/office/officeart/2005/8/layout/list1"/>
    <dgm:cxn modelId="{BB5DA3AC-25A3-4DEC-BB9B-BAEC2736341D}" type="presParOf" srcId="{938AE2D8-6203-41DC-AEBE-6D31968B1771}" destId="{0D64EB22-CF1B-4278-87B6-9432B8EE03C2}" srcOrd="0" destOrd="0" presId="urn:microsoft.com/office/officeart/2005/8/layout/list1"/>
    <dgm:cxn modelId="{6DA03527-2B26-46F3-A6DA-C9425F762429}" type="presParOf" srcId="{938AE2D8-6203-41DC-AEBE-6D31968B1771}" destId="{B5385C14-B035-42A1-8238-3FB0CF379F20}" srcOrd="1" destOrd="0" presId="urn:microsoft.com/office/officeart/2005/8/layout/list1"/>
    <dgm:cxn modelId="{22BF6E60-4569-4D09-BA96-5AEA0F506CAF}" type="presParOf" srcId="{A42E68AD-1462-4F4C-9745-592B596B220F}" destId="{BB7C6A10-65D3-44DC-B37F-629A849C9298}" srcOrd="17" destOrd="0" presId="urn:microsoft.com/office/officeart/2005/8/layout/list1"/>
    <dgm:cxn modelId="{8C838CF6-4539-4479-B577-A9CC9937189C}" type="presParOf" srcId="{A42E68AD-1462-4F4C-9745-592B596B220F}" destId="{5976C859-A48C-48CC-823D-EB9E51609C8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4A1DF-93D1-4DCC-9119-85071E9E2C60}">
      <dsp:nvSpPr>
        <dsp:cNvPr id="0" name=""/>
        <dsp:cNvSpPr/>
      </dsp:nvSpPr>
      <dsp:spPr>
        <a:xfrm>
          <a:off x="0" y="342379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7056A-6136-4564-AF7A-1DCCD45F000C}">
      <dsp:nvSpPr>
        <dsp:cNvPr id="0" name=""/>
        <dsp:cNvSpPr/>
      </dsp:nvSpPr>
      <dsp:spPr>
        <a:xfrm>
          <a:off x="464667" y="32419"/>
          <a:ext cx="6505346" cy="619920"/>
        </a:xfrm>
        <a:prstGeom prst="roundRect">
          <a:avLst/>
        </a:prstGeom>
        <a:solidFill>
          <a:schemeClr val="accent1">
            <a:alpha val="9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пользователей по источникам перехода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62681"/>
        <a:ext cx="6444822" cy="559396"/>
      </dsp:txXfrm>
    </dsp:sp>
    <dsp:sp modelId="{DA793888-7F64-4299-B2F1-0AC3F06794EF}">
      <dsp:nvSpPr>
        <dsp:cNvPr id="0" name=""/>
        <dsp:cNvSpPr/>
      </dsp:nvSpPr>
      <dsp:spPr>
        <a:xfrm>
          <a:off x="0" y="1294939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72066-D7D9-4C72-939F-2FE479B86CE2}">
      <dsp:nvSpPr>
        <dsp:cNvPr id="0" name=""/>
        <dsp:cNvSpPr/>
      </dsp:nvSpPr>
      <dsp:spPr>
        <a:xfrm>
          <a:off x="464667" y="984979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</a:t>
          </a:r>
          <a:r>
            <a:rPr lang="ru-RU" sz="1600" kern="1200" dirty="0" err="1">
              <a:solidFill>
                <a:schemeClr val="accent6"/>
              </a:solidFill>
            </a:rPr>
            <a:t>лидов</a:t>
          </a:r>
          <a:r>
            <a:rPr lang="ru-RU" sz="1600" kern="1200" dirty="0">
              <a:solidFill>
                <a:schemeClr val="accent6"/>
              </a:solidFill>
            </a:rPr>
            <a:t> по источникам перехода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1015241"/>
        <a:ext cx="6444822" cy="559396"/>
      </dsp:txXfrm>
    </dsp:sp>
    <dsp:sp modelId="{5FA4BBD1-2E08-441C-B8AC-71A5FCF69E0E}">
      <dsp:nvSpPr>
        <dsp:cNvPr id="0" name=""/>
        <dsp:cNvSpPr/>
      </dsp:nvSpPr>
      <dsp:spPr>
        <a:xfrm>
          <a:off x="0" y="2247500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C2ACF-EE4C-41E4-B47A-F4779E6C3A12}">
      <dsp:nvSpPr>
        <dsp:cNvPr id="0" name=""/>
        <dsp:cNvSpPr/>
      </dsp:nvSpPr>
      <dsp:spPr>
        <a:xfrm>
          <a:off x="464667" y="1937540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клиентов по источникам перехода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1967802"/>
        <a:ext cx="6444822" cy="559396"/>
      </dsp:txXfrm>
    </dsp:sp>
    <dsp:sp modelId="{02BED769-E248-42CA-92A1-07A6CC3C9FAC}">
      <dsp:nvSpPr>
        <dsp:cNvPr id="0" name=""/>
        <dsp:cNvSpPr/>
      </dsp:nvSpPr>
      <dsp:spPr>
        <a:xfrm>
          <a:off x="0" y="3200060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94B47-3F98-4A39-AF9D-4F2C64D5560D}">
      <dsp:nvSpPr>
        <dsp:cNvPr id="0" name=""/>
        <dsp:cNvSpPr/>
      </dsp:nvSpPr>
      <dsp:spPr>
        <a:xfrm>
          <a:off x="464667" y="2890100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рекламных расходов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2920362"/>
        <a:ext cx="6444822" cy="559396"/>
      </dsp:txXfrm>
    </dsp:sp>
    <dsp:sp modelId="{5976C859-A48C-48CC-823D-EB9E51609C81}">
      <dsp:nvSpPr>
        <dsp:cNvPr id="0" name=""/>
        <dsp:cNvSpPr/>
      </dsp:nvSpPr>
      <dsp:spPr>
        <a:xfrm>
          <a:off x="0" y="4152620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85C14-B035-42A1-8238-3FB0CF379F20}">
      <dsp:nvSpPr>
        <dsp:cNvPr id="0" name=""/>
        <dsp:cNvSpPr/>
      </dsp:nvSpPr>
      <dsp:spPr>
        <a:xfrm>
          <a:off x="464667" y="3842660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Выявление рентабельных и убыточных источников / рекламных кампаний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3872922"/>
        <a:ext cx="6444822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lliaVarabyova" TargetMode="External"/><Relationship Id="rId2" Type="http://schemas.openxmlformats.org/officeDocument/2006/relationships/hyperlink" Target="https://ru.hexlet.io/u/natallia_varabyova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оНЛАЙН</a:t>
            </a:r>
            <a:br>
              <a:rPr lang="ru-RU" dirty="0"/>
            </a:br>
            <a:r>
              <a:rPr lang="ru-RU" dirty="0"/>
              <a:t>школа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РЕКЛАМНЫХ ВЛОЖЕНИЙ ЗА ИЮНЬ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9132177-FBC1-0DD4-04D7-FA107307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584FD1-CD06-C069-DA49-99F9017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730FEF5-9332-D238-9239-B52FC67F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7" y="2785533"/>
            <a:ext cx="7433733" cy="1557868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Анализ Количества </a:t>
            </a:r>
            <a:r>
              <a:rPr lang="ru-RU" dirty="0" err="1">
                <a:latin typeface="Arial Black" panose="020B0604020202020204" pitchFamily="34" charset="0"/>
                <a:cs typeface="Arial Black" panose="020B0604020202020204" pitchFamily="34" charset="0"/>
              </a:rPr>
              <a:t>лидов</a:t>
            </a:r>
            <a:r>
              <a:rPr lang="ru-RU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 июнь 2023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7335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403D4F-580B-9EC6-25F6-34FF617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FBF4D-C91E-B482-40D8-5406D07BA045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8A760E-CDAF-17CB-A5CC-69B6A110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524000"/>
            <a:ext cx="7625376" cy="337406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9C9165-1580-8CDE-AE8E-842E23309324}"/>
              </a:ext>
            </a:extLst>
          </p:cNvPr>
          <p:cNvSpPr txBox="1">
            <a:spLocks/>
          </p:cNvSpPr>
          <p:nvPr/>
        </p:nvSpPr>
        <p:spPr>
          <a:xfrm>
            <a:off x="8549301" y="2279853"/>
            <a:ext cx="2760134" cy="186235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В день </a:t>
            </a:r>
          </a:p>
          <a:p>
            <a:pPr marL="0" indent="0">
              <a:buNone/>
            </a:pPr>
            <a:r>
              <a:rPr lang="ru-RU" sz="2200" dirty="0"/>
              <a:t>от 23 до 155 </a:t>
            </a:r>
            <a:r>
              <a:rPr lang="ru-RU" sz="2200" dirty="0" err="1"/>
              <a:t>лидов</a:t>
            </a:r>
            <a:r>
              <a:rPr lang="ru-RU" sz="2200" dirty="0"/>
              <a:t>, </a:t>
            </a:r>
          </a:p>
          <a:p>
            <a:pPr marL="0" indent="0">
              <a:buNone/>
            </a:pPr>
            <a:r>
              <a:rPr lang="ru-RU" sz="2400" b="1" dirty="0"/>
              <a:t>В среднем</a:t>
            </a:r>
          </a:p>
          <a:p>
            <a:pPr marL="0" indent="0">
              <a:buNone/>
            </a:pPr>
            <a:r>
              <a:rPr lang="en-US" sz="2200" dirty="0"/>
              <a:t>43</a:t>
            </a:r>
            <a:r>
              <a:rPr lang="ru-RU" sz="2200" dirty="0"/>
              <a:t> человека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61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73E9F-05AF-281B-AFC9-9DF7437F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A4680-B764-C51A-FD33-BA63D0289647}"/>
              </a:ext>
            </a:extLst>
          </p:cNvPr>
          <p:cNvSpPr txBox="1">
            <a:spLocks/>
          </p:cNvSpPr>
          <p:nvPr/>
        </p:nvSpPr>
        <p:spPr>
          <a:xfrm>
            <a:off x="6683923" y="1208563"/>
            <a:ext cx="4755221" cy="4440865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Больше всего </a:t>
            </a:r>
            <a:r>
              <a:rPr lang="ru-RU" sz="2400" dirty="0" err="1"/>
              <a:t>лидов</a:t>
            </a:r>
            <a:r>
              <a:rPr lang="ru-RU" sz="2400" dirty="0"/>
              <a:t> приносит </a:t>
            </a:r>
            <a:r>
              <a:rPr lang="en-US" sz="2400" dirty="0"/>
              <a:t>google</a:t>
            </a:r>
            <a:r>
              <a:rPr lang="ru-RU" sz="2400" dirty="0"/>
              <a:t>. Основные бесплатные (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organic) </a:t>
            </a:r>
            <a:r>
              <a:rPr lang="ru-RU" sz="2400" dirty="0"/>
              <a:t>и основные платные (</a:t>
            </a:r>
            <a:r>
              <a:rPr lang="en-US" sz="2400" dirty="0" err="1"/>
              <a:t>yandex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vk</a:t>
            </a:r>
            <a:r>
              <a:rPr lang="ru-RU" sz="2400" dirty="0"/>
              <a:t>) источники приносят примерно одинаковое количество </a:t>
            </a:r>
            <a:r>
              <a:rPr lang="ru-RU" sz="2400" dirty="0" err="1"/>
              <a:t>лидов</a:t>
            </a:r>
            <a:r>
              <a:rPr lang="ru-RU" sz="2400" dirty="0"/>
              <a:t> (1067 – 1081 человек).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/>
              <a:t>На долю остальных бесплатных и платных источников приходится 138 человека.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3253-FB2B-FB92-27E6-674C9B55C66F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30849A-D25B-1226-099E-A4C9C70B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902726"/>
            <a:ext cx="5608320" cy="50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E8184B-869B-65AA-337C-1DCBF75F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A1177-FDE6-BBFB-12F7-68C6F19C20F9}"/>
              </a:ext>
            </a:extLst>
          </p:cNvPr>
          <p:cNvSpPr txBox="1">
            <a:spLocks/>
          </p:cNvSpPr>
          <p:nvPr/>
        </p:nvSpPr>
        <p:spPr>
          <a:xfrm>
            <a:off x="6980256" y="2746347"/>
            <a:ext cx="4339677" cy="136530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По атрибуции </a:t>
            </a:r>
            <a:r>
              <a:rPr lang="en-US" sz="2400" dirty="0"/>
              <a:t>last paid click </a:t>
            </a:r>
            <a:r>
              <a:rPr lang="ru-RU" sz="2400" dirty="0"/>
              <a:t>только </a:t>
            </a:r>
            <a:r>
              <a:rPr lang="ru-RU" sz="2400" b="1" dirty="0"/>
              <a:t>0,05% </a:t>
            </a:r>
            <a:r>
              <a:rPr lang="ru-RU" sz="2400" dirty="0"/>
              <a:t>пользователей доходят до покупки.</a:t>
            </a:r>
            <a:endParaRPr 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05332-34C2-742D-1CA0-A735B1DE4573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21763F-3C5F-CC2D-99B4-BAA6B16C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422445"/>
            <a:ext cx="5608320" cy="4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7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440C35-90E8-93A1-A6FE-BAEE973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0E627CB-5A52-429D-4A01-8E73B137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7" y="2150533"/>
            <a:ext cx="7755466" cy="2192868"/>
          </a:xfrm>
        </p:spPr>
        <p:txBody>
          <a:bodyPr/>
          <a:lstStyle/>
          <a:p>
            <a:r>
              <a:rPr lang="ru-RU" b="1" i="0" dirty="0">
                <a:effectLst/>
              </a:rPr>
              <a:t>Расходы на рекламу (</a:t>
            </a:r>
            <a:r>
              <a:rPr lang="ru-RU" b="1" i="0" dirty="0" err="1">
                <a:effectLst/>
              </a:rPr>
              <a:t>vk</a:t>
            </a:r>
            <a:r>
              <a:rPr lang="ru-RU" b="1" i="0" dirty="0">
                <a:effectLst/>
              </a:rPr>
              <a:t> и </a:t>
            </a:r>
            <a:r>
              <a:rPr lang="ru-RU" b="1" i="0" dirty="0" err="1">
                <a:effectLst/>
              </a:rPr>
              <a:t>yandex</a:t>
            </a:r>
            <a:r>
              <a:rPr lang="ru-RU" b="1" i="0" dirty="0">
                <a:effectLst/>
              </a:rPr>
              <a:t>) за июнь 2023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4570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8237DC-FEAC-BAFA-52B6-5E38DDB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A962-3B6E-1418-2232-2FE3A1D01E34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F53665-90B2-1EC8-B017-DB52217CAF54}"/>
              </a:ext>
            </a:extLst>
          </p:cNvPr>
          <p:cNvSpPr txBox="1">
            <a:spLocks/>
          </p:cNvSpPr>
          <p:nvPr/>
        </p:nvSpPr>
        <p:spPr>
          <a:xfrm>
            <a:off x="6241625" y="3828783"/>
            <a:ext cx="4140201" cy="186235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В день </a:t>
            </a:r>
          </a:p>
          <a:p>
            <a:pPr marL="0" indent="0">
              <a:buNone/>
            </a:pPr>
            <a:r>
              <a:rPr lang="ru-RU" sz="2200" dirty="0"/>
              <a:t>от </a:t>
            </a:r>
            <a:r>
              <a:rPr lang="en-US" sz="2200" dirty="0"/>
              <a:t>180 </a:t>
            </a:r>
            <a:r>
              <a:rPr lang="ru-RU" sz="2200" dirty="0"/>
              <a:t>тыс. руб. до 267 тыс. руб., </a:t>
            </a:r>
          </a:p>
          <a:p>
            <a:pPr marL="0" indent="0">
              <a:buNone/>
            </a:pPr>
            <a:r>
              <a:rPr lang="ru-RU" sz="2400" b="1" dirty="0"/>
              <a:t>В среднем</a:t>
            </a:r>
          </a:p>
          <a:p>
            <a:pPr marL="0" indent="0">
              <a:buNone/>
            </a:pPr>
            <a:r>
              <a:rPr lang="ru-RU" sz="2200" dirty="0"/>
              <a:t>214 тыс. руб.</a:t>
            </a:r>
            <a:endParaRPr lang="en-US" sz="2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C95CAA-2887-5326-FB68-03030D7E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3" y="594360"/>
            <a:ext cx="10654453" cy="30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87ED422-4159-2E1B-496C-E07A591F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7279D-D098-7A62-8542-33B488BE3C58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DCD41-E11D-F6EC-C663-05C452BE2DB7}"/>
              </a:ext>
            </a:extLst>
          </p:cNvPr>
          <p:cNvSpPr txBox="1">
            <a:spLocks/>
          </p:cNvSpPr>
          <p:nvPr/>
        </p:nvSpPr>
        <p:spPr>
          <a:xfrm>
            <a:off x="8755803" y="1447911"/>
            <a:ext cx="2948517" cy="396217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Больше всего затрат на привлечение 1 пользователя у </a:t>
            </a:r>
            <a:r>
              <a:rPr lang="en-US" sz="2000" dirty="0" err="1"/>
              <a:t>yandex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- </a:t>
            </a:r>
            <a:r>
              <a:rPr lang="en-US" sz="2000" b="1" dirty="0"/>
              <a:t>prof-frontend (651 </a:t>
            </a:r>
            <a:r>
              <a:rPr lang="ru-RU" sz="2000" dirty="0"/>
              <a:t>руб.</a:t>
            </a:r>
            <a:r>
              <a:rPr lang="en-US" sz="2000" b="1" dirty="0"/>
              <a:t>)</a:t>
            </a:r>
            <a:r>
              <a:rPr lang="ru-RU" sz="2000" dirty="0"/>
              <a:t>,</a:t>
            </a: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- </a:t>
            </a:r>
            <a:r>
              <a:rPr lang="en-US" sz="2000" b="1" dirty="0"/>
              <a:t>prof-java (4</a:t>
            </a:r>
            <a:r>
              <a:rPr lang="ru-RU" sz="2000" b="1" dirty="0"/>
              <a:t>2</a:t>
            </a:r>
            <a:r>
              <a:rPr lang="en-US" sz="2000" b="1" dirty="0"/>
              <a:t>8</a:t>
            </a:r>
            <a:r>
              <a:rPr lang="ru-RU" sz="2000" b="1" dirty="0"/>
              <a:t> </a:t>
            </a:r>
            <a:r>
              <a:rPr lang="ru-RU" sz="2000" dirty="0"/>
              <a:t>руб.</a:t>
            </a:r>
            <a:r>
              <a:rPr lang="en-US" sz="2000" b="1" dirty="0"/>
              <a:t>)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b="1" dirty="0"/>
              <a:t>- prof-python (400 </a:t>
            </a:r>
            <a:r>
              <a:rPr lang="ru-RU" sz="2000" dirty="0"/>
              <a:t>руб.).</a:t>
            </a:r>
            <a:endParaRPr lang="ru-RU" sz="2000" b="1" dirty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Для привлечения 1 пользователя из </a:t>
            </a:r>
            <a:r>
              <a:rPr lang="en-US" sz="2000" dirty="0" err="1"/>
              <a:t>vk</a:t>
            </a:r>
            <a:r>
              <a:rPr lang="en-US" sz="2000" dirty="0"/>
              <a:t> </a:t>
            </a:r>
            <a:r>
              <a:rPr lang="ru-RU" sz="2000" dirty="0"/>
              <a:t>тратится не более </a:t>
            </a:r>
            <a:r>
              <a:rPr lang="ru-RU" sz="2000" b="1" dirty="0"/>
              <a:t>81 </a:t>
            </a:r>
            <a:r>
              <a:rPr lang="ru-RU" sz="2000" dirty="0"/>
              <a:t>руб.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4870E9-11E9-61C4-E21B-3FA1BD758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28" b="8506"/>
          <a:stretch/>
        </p:blipFill>
        <p:spPr>
          <a:xfrm>
            <a:off x="487680" y="1805043"/>
            <a:ext cx="7982746" cy="32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3D2A02-115B-D916-F17D-2808E33D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7E053-5744-B2D0-3FAB-ACCF047977CB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1B776A-8696-94BA-8C38-C4CA89366E9C}"/>
              </a:ext>
            </a:extLst>
          </p:cNvPr>
          <p:cNvSpPr txBox="1">
            <a:spLocks/>
          </p:cNvSpPr>
          <p:nvPr/>
        </p:nvSpPr>
        <p:spPr>
          <a:xfrm>
            <a:off x="8723418" y="1684881"/>
            <a:ext cx="2980902" cy="348669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Больше всего затрат на привлечение 1 </a:t>
            </a:r>
            <a:r>
              <a:rPr lang="ru-RU" sz="1600" dirty="0" err="1"/>
              <a:t>лида</a:t>
            </a:r>
            <a:r>
              <a:rPr lang="ru-RU" sz="1600" dirty="0"/>
              <a:t> у </a:t>
            </a:r>
            <a:r>
              <a:rPr lang="en-US" sz="1600" dirty="0" err="1"/>
              <a:t>yandex</a:t>
            </a: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prof-frontend (25 </a:t>
            </a:r>
            <a:r>
              <a:rPr lang="ru-RU" sz="1600" b="1" dirty="0"/>
              <a:t>тыс. </a:t>
            </a:r>
            <a:r>
              <a:rPr lang="ru-RU" sz="1600" dirty="0"/>
              <a:t>руб.),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prof-python (20</a:t>
            </a:r>
            <a:r>
              <a:rPr lang="ru-RU" sz="1600" b="1" dirty="0"/>
              <a:t>,</a:t>
            </a:r>
            <a:r>
              <a:rPr lang="en-US" sz="1600" b="1" dirty="0"/>
              <a:t>6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ru-RU" sz="1600" dirty="0"/>
              <a:t>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prof-java (20,2 </a:t>
            </a:r>
            <a:r>
              <a:rPr lang="ru-RU" sz="1600" b="1" dirty="0"/>
              <a:t>тыс.</a:t>
            </a:r>
            <a:r>
              <a:rPr lang="en-US" sz="1600" b="1" dirty="0"/>
              <a:t>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ru-RU" sz="1600" dirty="0"/>
              <a:t>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 err="1"/>
              <a:t>dod</a:t>
            </a:r>
            <a:r>
              <a:rPr lang="en-US" sz="1600" b="1" dirty="0"/>
              <a:t>-frontend (16,2 </a:t>
            </a:r>
            <a:r>
              <a:rPr lang="ru-RU" sz="1600" b="1" dirty="0"/>
              <a:t>тыс.</a:t>
            </a:r>
            <a:r>
              <a:rPr lang="en-US" sz="1600" b="1" dirty="0"/>
              <a:t>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b="1" dirty="0"/>
              <a:t>- prof-data-analytics (14,4 </a:t>
            </a:r>
            <a:r>
              <a:rPr lang="ru-RU" sz="1600" b="1" dirty="0"/>
              <a:t>тыс. </a:t>
            </a:r>
            <a:r>
              <a:rPr lang="ru-RU" sz="1600" dirty="0"/>
              <a:t>руб.).</a:t>
            </a:r>
            <a:endParaRPr lang="ru-RU" sz="1600" b="1" dirty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Максимальная сумма для привлечения 1 </a:t>
            </a:r>
            <a:r>
              <a:rPr lang="ru-RU" sz="1600" dirty="0" err="1"/>
              <a:t>лида</a:t>
            </a:r>
            <a:r>
              <a:rPr lang="ru-RU" sz="1600" dirty="0"/>
              <a:t> из </a:t>
            </a:r>
            <a:r>
              <a:rPr lang="en-US" sz="1600" dirty="0" err="1"/>
              <a:t>vk</a:t>
            </a:r>
            <a:r>
              <a:rPr lang="en-US" sz="1600" dirty="0"/>
              <a:t> </a:t>
            </a:r>
            <a:r>
              <a:rPr lang="ru-RU" sz="1600" dirty="0"/>
              <a:t>–</a:t>
            </a:r>
            <a:r>
              <a:rPr lang="ru-RU" sz="1600" b="1" dirty="0"/>
              <a:t>9,29 тыс. </a:t>
            </a:r>
            <a:r>
              <a:rPr lang="ru-RU" sz="1600" dirty="0"/>
              <a:t>руб.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821FFE6-8D4A-788F-940C-62AA35615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9" b="13000"/>
          <a:stretch/>
        </p:blipFill>
        <p:spPr>
          <a:xfrm>
            <a:off x="487680" y="1940322"/>
            <a:ext cx="7837170" cy="29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237670-ECA3-6277-A163-6A0DA269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BADC4-4FF9-E327-9E7A-51D55B74A114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74DA6-6F46-8B00-3780-6163A3BB85A6}"/>
              </a:ext>
            </a:extLst>
          </p:cNvPr>
          <p:cNvSpPr txBox="1">
            <a:spLocks/>
          </p:cNvSpPr>
          <p:nvPr/>
        </p:nvSpPr>
        <p:spPr>
          <a:xfrm>
            <a:off x="8576733" y="594360"/>
            <a:ext cx="3127587" cy="60584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Больше всего затрат на привлечение 1 клиента у рекламных кампаний:</a:t>
            </a: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prof-java (</a:t>
            </a:r>
            <a:r>
              <a:rPr lang="en-US" sz="1600" b="1" dirty="0" err="1"/>
              <a:t>yandex</a:t>
            </a:r>
            <a:r>
              <a:rPr lang="en-US" sz="1600" b="1" dirty="0"/>
              <a:t> – 248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),</a:t>
            </a: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base-java (</a:t>
            </a:r>
            <a:r>
              <a:rPr lang="en-US" sz="1600" b="1" dirty="0" err="1"/>
              <a:t>yandex</a:t>
            </a:r>
            <a:r>
              <a:rPr lang="en-US" sz="1600" b="1" dirty="0"/>
              <a:t> – 180 </a:t>
            </a:r>
            <a:r>
              <a:rPr lang="ru-RU" sz="1600" b="1" dirty="0"/>
              <a:t>тыс. </a:t>
            </a:r>
            <a:r>
              <a:rPr lang="ru-RU" sz="1600" dirty="0"/>
              <a:t>руб.),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prof-python (</a:t>
            </a:r>
            <a:r>
              <a:rPr lang="en-US" sz="1600" b="1" dirty="0" err="1"/>
              <a:t>yandex</a:t>
            </a:r>
            <a:r>
              <a:rPr lang="en-US" sz="1600" b="1" dirty="0"/>
              <a:t> – 179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prof-frontend (</a:t>
            </a:r>
            <a:r>
              <a:rPr lang="en-US" sz="1600" b="1" dirty="0" err="1"/>
              <a:t>yandex</a:t>
            </a:r>
            <a:r>
              <a:rPr lang="en-US" sz="1600" b="1" dirty="0"/>
              <a:t> – 152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prof-data-</a:t>
            </a:r>
            <a:r>
              <a:rPr lang="en-US" sz="1600" b="1" dirty="0" err="1"/>
              <a:t>analitycs</a:t>
            </a:r>
            <a:r>
              <a:rPr lang="en-US" sz="1600" b="1" dirty="0"/>
              <a:t> (</a:t>
            </a:r>
            <a:r>
              <a:rPr lang="en-US" sz="1600" b="1" dirty="0" err="1"/>
              <a:t>yandex</a:t>
            </a:r>
            <a:r>
              <a:rPr lang="en-US" sz="1600" b="1" dirty="0"/>
              <a:t> – 101 </a:t>
            </a:r>
            <a:r>
              <a:rPr lang="ru-RU" sz="1600" b="1" dirty="0"/>
              <a:t>тыс.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ru-RU" sz="1600" dirty="0"/>
              <a:t>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Наименьшие затраты для привлечения 1 клиента у: 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base-professions-retarget (</a:t>
            </a:r>
            <a:r>
              <a:rPr lang="en-US" sz="1600" b="1" dirty="0" err="1"/>
              <a:t>yandex</a:t>
            </a:r>
            <a:r>
              <a:rPr lang="en-US" sz="1600" b="1" dirty="0"/>
              <a:t> – 9,12 </a:t>
            </a:r>
            <a:r>
              <a:rPr lang="ru-RU" sz="1600" b="1" dirty="0"/>
              <a:t>тыс. </a:t>
            </a:r>
            <a:r>
              <a:rPr lang="ru-RU" sz="1600" dirty="0"/>
              <a:t>руб.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freemium-frontend (</a:t>
            </a:r>
            <a:r>
              <a:rPr lang="en-US" sz="1600" b="1" dirty="0" err="1"/>
              <a:t>vk</a:t>
            </a:r>
            <a:r>
              <a:rPr lang="en-US" sz="1600" b="1" dirty="0"/>
              <a:t> – </a:t>
            </a:r>
            <a:r>
              <a:rPr lang="ru-RU" sz="1600" b="1" dirty="0"/>
              <a:t>15</a:t>
            </a:r>
            <a:r>
              <a:rPr lang="en-US" sz="1600" b="1" dirty="0"/>
              <a:t>,</a:t>
            </a:r>
            <a:r>
              <a:rPr lang="ru-RU" sz="1600" b="1" dirty="0"/>
              <a:t>8 тыс.</a:t>
            </a:r>
            <a:r>
              <a:rPr lang="en-US" sz="1600" b="1" dirty="0"/>
              <a:t> </a:t>
            </a:r>
            <a:r>
              <a:rPr lang="ru-RU" sz="1600" dirty="0"/>
              <a:t>руб.),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freemium (</a:t>
            </a:r>
            <a:r>
              <a:rPr lang="en-US" sz="1600" b="1" dirty="0" err="1"/>
              <a:t>yandex</a:t>
            </a:r>
            <a:r>
              <a:rPr lang="en-US" sz="1600" b="1" dirty="0"/>
              <a:t> – </a:t>
            </a:r>
            <a:r>
              <a:rPr lang="ru-RU" sz="1600" b="1" dirty="0"/>
              <a:t>20</a:t>
            </a:r>
            <a:r>
              <a:rPr lang="en-US" sz="1600" b="1" dirty="0"/>
              <a:t>,1</a:t>
            </a:r>
            <a:r>
              <a:rPr lang="ru-RU" sz="1600" b="1" dirty="0"/>
              <a:t> тыс.</a:t>
            </a:r>
            <a:r>
              <a:rPr lang="en-US" sz="1600" b="1" dirty="0"/>
              <a:t>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en-US" sz="1600" dirty="0"/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A02931-46FC-E7A7-368F-E341DBAB7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0" b="9600"/>
          <a:stretch/>
        </p:blipFill>
        <p:spPr>
          <a:xfrm>
            <a:off x="487680" y="1952488"/>
            <a:ext cx="7732395" cy="29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2EBC83-6B82-555D-3EB0-674D8C28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80392-F078-DDD0-13B8-B7FBFC3653E8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1D6D8-6366-8D59-6F79-AB95E55E4737}"/>
              </a:ext>
            </a:extLst>
          </p:cNvPr>
          <p:cNvSpPr txBox="1">
            <a:spLocks/>
          </p:cNvSpPr>
          <p:nvPr/>
        </p:nvSpPr>
        <p:spPr>
          <a:xfrm>
            <a:off x="2400300" y="4511424"/>
            <a:ext cx="8151019" cy="120187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Лучше всего окупились          </a:t>
            </a:r>
            <a:r>
              <a:rPr lang="ru-RU" sz="1800" b="1" dirty="0"/>
              <a:t>- </a:t>
            </a:r>
            <a:r>
              <a:rPr lang="en-US" sz="1800" b="1" dirty="0"/>
              <a:t>base-professions-retarget (</a:t>
            </a:r>
            <a:r>
              <a:rPr lang="en-US" sz="1800" b="1" dirty="0" err="1"/>
              <a:t>yandex</a:t>
            </a:r>
            <a:r>
              <a:rPr lang="en-US" sz="1800" b="1" dirty="0"/>
              <a:t> – </a:t>
            </a:r>
            <a:r>
              <a:rPr lang="ru-RU" sz="1800" b="1" dirty="0"/>
              <a:t>в 1</a:t>
            </a:r>
            <a:r>
              <a:rPr lang="en-US" sz="1800" b="1" dirty="0"/>
              <a:t>3,7</a:t>
            </a:r>
            <a:r>
              <a:rPr lang="ru-RU" sz="1800" b="1" dirty="0"/>
              <a:t> раза</a:t>
            </a:r>
            <a:r>
              <a:rPr lang="en-US" sz="1800" dirty="0"/>
              <a:t>),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рекламные кампании:</a:t>
            </a:r>
            <a:r>
              <a:rPr lang="ru-RU" sz="1800" b="1" dirty="0"/>
              <a:t>             - </a:t>
            </a:r>
            <a:r>
              <a:rPr lang="en-US" sz="1800" b="1" dirty="0" err="1"/>
              <a:t>dod-php</a:t>
            </a:r>
            <a:r>
              <a:rPr lang="en-US" sz="1800" b="1" dirty="0"/>
              <a:t> (</a:t>
            </a:r>
            <a:r>
              <a:rPr lang="en-US" sz="1800" b="1" dirty="0" err="1"/>
              <a:t>yandex</a:t>
            </a:r>
            <a:r>
              <a:rPr lang="en-US" sz="1800" b="1" dirty="0"/>
              <a:t> – </a:t>
            </a:r>
            <a:r>
              <a:rPr lang="ru-RU" sz="1800" b="1" dirty="0"/>
              <a:t>в </a:t>
            </a:r>
            <a:r>
              <a:rPr lang="en-US" sz="1800" b="1" dirty="0"/>
              <a:t>6,28</a:t>
            </a:r>
            <a:r>
              <a:rPr lang="ru-RU" sz="1800" b="1" dirty="0"/>
              <a:t> раза</a:t>
            </a:r>
            <a:r>
              <a:rPr lang="ru-RU" sz="1800" dirty="0"/>
              <a:t>),</a:t>
            </a:r>
          </a:p>
          <a:p>
            <a:pPr marL="0" indent="0">
              <a:buNone/>
            </a:pPr>
            <a:r>
              <a:rPr lang="ru-RU" sz="1800" b="1" dirty="0"/>
              <a:t>                                                     - </a:t>
            </a:r>
            <a:r>
              <a:rPr lang="en-US" sz="1800" b="1" dirty="0"/>
              <a:t>freemium-frontend (</a:t>
            </a:r>
            <a:r>
              <a:rPr lang="en-US" sz="1800" b="1" dirty="0" err="1"/>
              <a:t>vk</a:t>
            </a:r>
            <a:r>
              <a:rPr lang="en-US" sz="1800" b="1" dirty="0"/>
              <a:t> – </a:t>
            </a:r>
            <a:r>
              <a:rPr lang="ru-RU" sz="1800" b="1" dirty="0"/>
              <a:t>в </a:t>
            </a:r>
            <a:r>
              <a:rPr lang="en-US" sz="1800" b="1" dirty="0"/>
              <a:t>3,29</a:t>
            </a:r>
            <a:r>
              <a:rPr lang="ru-RU" sz="1800" b="1" dirty="0"/>
              <a:t> раза</a:t>
            </a:r>
            <a:r>
              <a:rPr lang="ru-RU" sz="1800" dirty="0"/>
              <a:t>).</a:t>
            </a:r>
            <a:endParaRPr lang="en-US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D88D18-D5FA-EE8D-EEC8-ECAFA7DD9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" b="9000"/>
          <a:stretch/>
        </p:blipFill>
        <p:spPr>
          <a:xfrm>
            <a:off x="1640681" y="731705"/>
            <a:ext cx="891063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2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725424"/>
            <a:ext cx="8165592" cy="768096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176" y="2466848"/>
            <a:ext cx="6728968" cy="3665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Меня зовут Воробьёва Наталия. Я осваиваю профессию АНАЛИТИК ДАННЫХ в онлайн-школе программирования </a:t>
            </a:r>
            <a:r>
              <a:rPr lang="ru-RU" sz="2000" dirty="0" err="1"/>
              <a:t>Хекслет</a:t>
            </a:r>
            <a:r>
              <a:rPr lang="ru-RU" sz="2000" dirty="0"/>
              <a:t>. Сейчас завершаю второй учебный проект "Онлайн-школа". Далее приведу мои выводы по проекту.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Контакты:</a:t>
            </a:r>
          </a:p>
          <a:p>
            <a:pPr marL="0" indent="0">
              <a:buNone/>
            </a:pPr>
            <a:r>
              <a:rPr lang="ru-RU" sz="1600" dirty="0"/>
              <a:t>HEXLET </a:t>
            </a:r>
            <a:r>
              <a:rPr lang="ru-RU" sz="1600" dirty="0">
                <a:hlinkClick r:id="rId2"/>
              </a:rPr>
              <a:t>https://ru.hexlet.io/u/natallia_varabyova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GITHUB </a:t>
            </a:r>
            <a:r>
              <a:rPr lang="ru-RU" sz="1600" dirty="0">
                <a:hlinkClick r:id="rId3"/>
              </a:rPr>
              <a:t>https://github.com/NatalliaVarabyova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TELEGRAM @natallia_varabyova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005BF4-DADE-5586-E7DB-71C3E7D7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48164-2F95-BC31-E3B1-02B81A4D1306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DB9B81-5F4E-2CB5-2F1F-1D79729A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2"/>
          <a:stretch/>
        </p:blipFill>
        <p:spPr>
          <a:xfrm>
            <a:off x="609133" y="2167536"/>
            <a:ext cx="10973733" cy="25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55C84B-B500-82E9-1F58-200F552A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7A7B7-3B8D-716F-71E6-7BD3D4094F33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94744C-8DC7-3C53-962E-150AB0A73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8"/>
          <a:stretch/>
        </p:blipFill>
        <p:spPr>
          <a:xfrm>
            <a:off x="461962" y="854736"/>
            <a:ext cx="11268075" cy="51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1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31520"/>
            <a:ext cx="6766560" cy="768096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6226C7-8821-5026-C571-1DA24ACA5171}"/>
              </a:ext>
            </a:extLst>
          </p:cNvPr>
          <p:cNvSpPr txBox="1">
            <a:spLocks/>
          </p:cNvSpPr>
          <p:nvPr/>
        </p:nvSpPr>
        <p:spPr>
          <a:xfrm>
            <a:off x="822960" y="1802861"/>
            <a:ext cx="7075714" cy="369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1. Окупившиеся рекламные кампании:</a:t>
            </a:r>
          </a:p>
          <a:p>
            <a:r>
              <a:rPr lang="ru-RU" sz="1600" dirty="0">
                <a:latin typeface="Sabon Next LT" panose="02000500000000000000" pitchFamily="2" charset="0"/>
                <a:cs typeface="Sabon Next LT" panose="02000500000000000000" pitchFamily="2" charset="0"/>
              </a:rPr>
              <a:t>- </a:t>
            </a:r>
            <a:r>
              <a:rPr lang="en-US" sz="1600" dirty="0"/>
              <a:t>base-professions-retarget (</a:t>
            </a:r>
            <a:r>
              <a:rPr lang="en-US" sz="1600" dirty="0" err="1"/>
              <a:t>yandex</a:t>
            </a:r>
            <a:r>
              <a:rPr lang="en-US" sz="1600" dirty="0"/>
              <a:t> – </a:t>
            </a:r>
            <a:r>
              <a:rPr lang="ru-RU" sz="1600" dirty="0"/>
              <a:t>в 13,7 раза</a:t>
            </a:r>
            <a:r>
              <a:rPr lang="en-US" sz="1600" dirty="0"/>
              <a:t>), 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 err="1"/>
              <a:t>dod-php</a:t>
            </a:r>
            <a:r>
              <a:rPr lang="en-US" sz="1600" dirty="0"/>
              <a:t> (</a:t>
            </a:r>
            <a:r>
              <a:rPr lang="en-US" sz="1600" dirty="0" err="1"/>
              <a:t>yandex</a:t>
            </a:r>
            <a:r>
              <a:rPr lang="en-US" sz="1600" dirty="0"/>
              <a:t> </a:t>
            </a:r>
            <a:r>
              <a:rPr lang="ru-RU" sz="1600" dirty="0"/>
              <a:t>– в 6</a:t>
            </a:r>
            <a:r>
              <a:rPr lang="en-US" sz="1600" dirty="0"/>
              <a:t>,2</a:t>
            </a:r>
            <a:r>
              <a:rPr lang="ru-RU" sz="1600" dirty="0"/>
              <a:t>8 раза</a:t>
            </a:r>
            <a:r>
              <a:rPr lang="en-US" sz="1600" dirty="0"/>
              <a:t>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freemium-frontend (</a:t>
            </a:r>
            <a:r>
              <a:rPr lang="en-US" sz="1600" dirty="0" err="1"/>
              <a:t>vk</a:t>
            </a:r>
            <a:r>
              <a:rPr lang="en-US" sz="1600" dirty="0"/>
              <a:t> – </a:t>
            </a:r>
            <a:r>
              <a:rPr lang="ru-RU" sz="1600" dirty="0"/>
              <a:t>в 3,29 раза),</a:t>
            </a:r>
          </a:p>
          <a:p>
            <a:r>
              <a:rPr lang="ru-RU" sz="1600" dirty="0"/>
              <a:t>- </a:t>
            </a:r>
            <a:r>
              <a:rPr lang="en-US" sz="1600" dirty="0"/>
              <a:t>freemium (</a:t>
            </a:r>
            <a:r>
              <a:rPr lang="en-US" sz="1600" dirty="0" err="1"/>
              <a:t>yandex</a:t>
            </a:r>
            <a:r>
              <a:rPr lang="en-US" sz="1600" dirty="0"/>
              <a:t> –</a:t>
            </a:r>
            <a:r>
              <a:rPr lang="ru-RU" sz="1600" dirty="0"/>
              <a:t> в 2,3 раза</a:t>
            </a:r>
            <a:r>
              <a:rPr lang="en-US" sz="1600" dirty="0"/>
              <a:t>).</a:t>
            </a:r>
          </a:p>
          <a:p>
            <a:r>
              <a:rPr lang="ru-RU" sz="1600" b="1" dirty="0"/>
              <a:t>2. Рекламные кампании с низкой окупаемостью:</a:t>
            </a:r>
            <a:endParaRPr lang="en-US" sz="1600" b="1" dirty="0"/>
          </a:p>
          <a:p>
            <a:r>
              <a:rPr lang="ru-RU" sz="1600" dirty="0"/>
              <a:t>- </a:t>
            </a:r>
            <a:r>
              <a:rPr lang="en-US" sz="1600" dirty="0"/>
              <a:t>base-python (</a:t>
            </a:r>
            <a:r>
              <a:rPr lang="en-US" sz="1600" dirty="0" err="1"/>
              <a:t>yandex</a:t>
            </a:r>
            <a:r>
              <a:rPr lang="en-US" sz="1600" dirty="0"/>
              <a:t> </a:t>
            </a:r>
            <a:r>
              <a:rPr lang="ru-RU" sz="1600" dirty="0"/>
              <a:t>– в </a:t>
            </a:r>
            <a:r>
              <a:rPr lang="en-US" sz="1600" dirty="0"/>
              <a:t>1,74</a:t>
            </a:r>
            <a:r>
              <a:rPr lang="ru-RU" sz="1600" dirty="0"/>
              <a:t> раза</a:t>
            </a:r>
            <a:r>
              <a:rPr lang="en-US" sz="1600" dirty="0"/>
              <a:t>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prof-python (</a:t>
            </a:r>
            <a:r>
              <a:rPr lang="en-US" sz="1600" dirty="0" err="1"/>
              <a:t>vk</a:t>
            </a:r>
            <a:r>
              <a:rPr lang="en-US" sz="1600" dirty="0"/>
              <a:t> </a:t>
            </a:r>
            <a:r>
              <a:rPr lang="ru-RU" sz="1600" dirty="0"/>
              <a:t>– в </a:t>
            </a:r>
            <a:r>
              <a:rPr lang="en-US" sz="1600" dirty="0"/>
              <a:t>1,45</a:t>
            </a:r>
            <a:r>
              <a:rPr lang="ru-RU" sz="1600" dirty="0"/>
              <a:t> раза</a:t>
            </a:r>
            <a:r>
              <a:rPr lang="en-US" sz="1600" dirty="0"/>
              <a:t>),</a:t>
            </a:r>
          </a:p>
          <a:p>
            <a:r>
              <a:rPr lang="ru-RU" sz="1600" dirty="0"/>
              <a:t>- </a:t>
            </a:r>
            <a:r>
              <a:rPr lang="en-US" sz="1600" dirty="0"/>
              <a:t>prof-java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vk</a:t>
            </a:r>
            <a:r>
              <a:rPr lang="ru-RU" sz="1600" dirty="0"/>
              <a:t> – на </a:t>
            </a:r>
            <a:r>
              <a:rPr lang="en-US" sz="1600" dirty="0"/>
              <a:t>75,3%),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base-frontend(</a:t>
            </a:r>
            <a:r>
              <a:rPr lang="en-US" sz="1600" dirty="0" err="1"/>
              <a:t>yandex</a:t>
            </a:r>
            <a:r>
              <a:rPr lang="en-US" sz="1600" dirty="0"/>
              <a:t> </a:t>
            </a:r>
            <a:r>
              <a:rPr lang="ru-RU" sz="1600" dirty="0"/>
              <a:t>–  на </a:t>
            </a:r>
            <a:r>
              <a:rPr lang="en-US" sz="1600" dirty="0"/>
              <a:t>40,38%),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prof-professions-brand (</a:t>
            </a:r>
            <a:r>
              <a:rPr lang="en-US" sz="1600" dirty="0" err="1"/>
              <a:t>yandex</a:t>
            </a:r>
            <a:r>
              <a:rPr lang="ru-RU" sz="1600" dirty="0"/>
              <a:t> – на </a:t>
            </a:r>
            <a:r>
              <a:rPr lang="en-US" sz="1600" dirty="0"/>
              <a:t>25,06%),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prof-data-analytics (</a:t>
            </a:r>
            <a:r>
              <a:rPr lang="en-US" sz="1600" dirty="0" err="1"/>
              <a:t>yandex</a:t>
            </a:r>
            <a:r>
              <a:rPr lang="ru-RU" sz="1600" dirty="0"/>
              <a:t> – на </a:t>
            </a:r>
            <a:r>
              <a:rPr lang="en-US" sz="1600" dirty="0"/>
              <a:t>9,31%).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5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66CFEBA-2265-1EC4-3D2B-C47880A2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31520"/>
            <a:ext cx="3371850" cy="768096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4456AD4-EFE4-3064-D3EC-345055F180CC}"/>
              </a:ext>
            </a:extLst>
          </p:cNvPr>
          <p:cNvSpPr txBox="1">
            <a:spLocks/>
          </p:cNvSpPr>
          <p:nvPr/>
        </p:nvSpPr>
        <p:spPr>
          <a:xfrm>
            <a:off x="822960" y="1802861"/>
            <a:ext cx="7075714" cy="369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3. Убыточные рекламные кампании составляют – 16. Коэффициент окупаемости инвестиций за июнь 2023 года по всем рекламным кампаниям -2,45%, что говорит о неэффективности большинства каналов привлечения клиентов.</a:t>
            </a: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ru-RU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lang="ru-RU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4. Несмотря на огромное количество пользователей (213 тыс. чел.), только 1,3 тыс. человек совершили покупку (коэффициент конверсии из пользователя в клиента 0,05%).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81B89E1-0CF1-A95C-500B-8FC64B88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710" y="1034765"/>
            <a:ext cx="6774102" cy="71939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j-lt"/>
              </a:rPr>
              <a:t>рекомендации</a:t>
            </a:r>
            <a:r>
              <a:rPr lang="en-US" sz="4400" dirty="0">
                <a:latin typeface="+mj-lt"/>
              </a:rPr>
              <a:t>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890E4AA-0952-D462-F99B-F10E65FDA24C}"/>
              </a:ext>
            </a:extLst>
          </p:cNvPr>
          <p:cNvSpPr txBox="1">
            <a:spLocks/>
          </p:cNvSpPr>
          <p:nvPr/>
        </p:nvSpPr>
        <p:spPr>
          <a:xfrm>
            <a:off x="3013710" y="2106106"/>
            <a:ext cx="7075714" cy="369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Сокращать рекламные расходы путём отказа от убыточных каналов.</a:t>
            </a: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>
              <a:buAutoNum type="arabicPeriod"/>
            </a:pPr>
            <a:endParaRPr lang="ru-RU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Доработать низкорентабельные каналы.</a:t>
            </a: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>
              <a:buAutoNum type="arabicPeriod"/>
            </a:pPr>
            <a:endParaRPr lang="ru-RU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Проанализировать воронку продаж более детально, чтобы понять на каком этапе отваливаются клиенты.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73" y="2100834"/>
            <a:ext cx="5007102" cy="1328166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436" y="4913757"/>
            <a:ext cx="6274690" cy="758953"/>
          </a:xfrm>
        </p:spPr>
        <p:txBody>
          <a:bodyPr>
            <a:normAutofit/>
          </a:bodyPr>
          <a:lstStyle/>
          <a:p>
            <a:r>
              <a:rPr lang="ru-RU" sz="1400" dirty="0"/>
              <a:t>Более подробную информацию можно посмотреть по ссылке:</a:t>
            </a:r>
          </a:p>
          <a:p>
            <a:r>
              <a:rPr lang="en-US" sz="1400" dirty="0"/>
              <a:t>https://efc9b493.us2a.app.preset.io/superset/dashboard/8/?native_filters_key=M_BRsB3ae0fK1DKG0z4WZ0dcQ04mxOFge_LRFIPtsYqAy6uB0sIZ77Cs4k4WZ-iR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Повестка дня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359213"/>
            <a:ext cx="5417353" cy="22578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Что это за онлайн-школа?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Поставленные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Основные метрики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Графики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Выводы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Рекомендации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90226"/>
            <a:ext cx="5693664" cy="768096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ХЕКСЛЕТ - это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495" y="2005265"/>
            <a:ext cx="4892842" cy="10908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Лучшая школа программирования по версии пользователей </a:t>
            </a:r>
            <a:r>
              <a:rPr lang="ru-RU" sz="2000" dirty="0" err="1"/>
              <a:t>Хабра</a:t>
            </a:r>
            <a:endParaRPr lang="ru-RU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F6EE0-00C4-00B7-BCA2-B17AAE3A090C}"/>
              </a:ext>
            </a:extLst>
          </p:cNvPr>
          <p:cNvSpPr txBox="1">
            <a:spLocks/>
          </p:cNvSpPr>
          <p:nvPr/>
        </p:nvSpPr>
        <p:spPr>
          <a:xfrm>
            <a:off x="2855495" y="3096126"/>
            <a:ext cx="4892842" cy="109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/>
              <a:t>Обучающие программы для любого уровня по 7 направлениям подготовки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DF658-A752-6F80-28AF-E1982BEED156}"/>
              </a:ext>
            </a:extLst>
          </p:cNvPr>
          <p:cNvSpPr txBox="1">
            <a:spLocks/>
          </p:cNvSpPr>
          <p:nvPr/>
        </p:nvSpPr>
        <p:spPr>
          <a:xfrm>
            <a:off x="2855495" y="4186987"/>
            <a:ext cx="4892842" cy="109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/>
              <a:t>17 000+ человек учатся в месяц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601E97-520F-AE9E-257E-1F78A2CA3B2B}"/>
              </a:ext>
            </a:extLst>
          </p:cNvPr>
          <p:cNvSpPr txBox="1">
            <a:spLocks/>
          </p:cNvSpPr>
          <p:nvPr/>
        </p:nvSpPr>
        <p:spPr>
          <a:xfrm>
            <a:off x="2855495" y="5277848"/>
            <a:ext cx="4892842" cy="109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/>
              <a:t>с 2012 года на рынке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7C1883-CA6C-E629-B930-CC664D0E4FBA}"/>
              </a:ext>
            </a:extLst>
          </p:cNvPr>
          <p:cNvSpPr txBox="1">
            <a:spLocks/>
          </p:cNvSpPr>
          <p:nvPr/>
        </p:nvSpPr>
        <p:spPr>
          <a:xfrm>
            <a:off x="8765941" y="171652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Backend-</a:t>
            </a:r>
            <a:r>
              <a:rPr lang="ru-RU" sz="2000" dirty="0"/>
              <a:t>разработка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17DA88-AEDD-875F-D3EA-8A92E7A797A2}"/>
              </a:ext>
            </a:extLst>
          </p:cNvPr>
          <p:cNvSpPr txBox="1">
            <a:spLocks/>
          </p:cNvSpPr>
          <p:nvPr/>
        </p:nvSpPr>
        <p:spPr>
          <a:xfrm>
            <a:off x="8752786" y="1125408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Frontend-</a:t>
            </a:r>
            <a:r>
              <a:rPr lang="ru-RU" sz="2000" dirty="0"/>
              <a:t>разработка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DCFB1-0358-F83D-A2E0-DA515EA0A888}"/>
              </a:ext>
            </a:extLst>
          </p:cNvPr>
          <p:cNvSpPr txBox="1">
            <a:spLocks/>
          </p:cNvSpPr>
          <p:nvPr/>
        </p:nvSpPr>
        <p:spPr>
          <a:xfrm>
            <a:off x="8762411" y="2079164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Создание сайтов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200EFD-C07E-D8AD-4228-C1AD74BF7483}"/>
              </a:ext>
            </a:extLst>
          </p:cNvPr>
          <p:cNvSpPr txBox="1">
            <a:spLocks/>
          </p:cNvSpPr>
          <p:nvPr/>
        </p:nvSpPr>
        <p:spPr>
          <a:xfrm>
            <a:off x="8752786" y="3032920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Тестирование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8C703B-1DFF-59FC-F068-5E2A9D8BBB10}"/>
              </a:ext>
            </a:extLst>
          </p:cNvPr>
          <p:cNvSpPr txBox="1">
            <a:spLocks/>
          </p:cNvSpPr>
          <p:nvPr/>
        </p:nvSpPr>
        <p:spPr>
          <a:xfrm>
            <a:off x="8752786" y="3986676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Аналитика данных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84CF1A-605B-201B-6F14-4AC697DFE800}"/>
              </a:ext>
            </a:extLst>
          </p:cNvPr>
          <p:cNvSpPr txBox="1">
            <a:spLocks/>
          </p:cNvSpPr>
          <p:nvPr/>
        </p:nvSpPr>
        <p:spPr>
          <a:xfrm>
            <a:off x="8752786" y="4943421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Интенсивные курсы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D535C3-0414-B93C-E05C-F59E48820312}"/>
              </a:ext>
            </a:extLst>
          </p:cNvPr>
          <p:cNvSpPr txBox="1">
            <a:spLocks/>
          </p:cNvSpPr>
          <p:nvPr/>
        </p:nvSpPr>
        <p:spPr>
          <a:xfrm>
            <a:off x="8752786" y="5897177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DevOps</a:t>
            </a:r>
            <a:endParaRPr lang="ru-RU" sz="2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DEB933-FD43-7088-274F-91007CA494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616" y="2005265"/>
            <a:ext cx="953756" cy="953756"/>
          </a:xfrm>
          <a:prstGeom prst="rect">
            <a:avLst/>
          </a:prstGeom>
          <a:noFill/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7AC7C05-50F1-D4E0-89C6-BDB46DED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2290" y="3037879"/>
            <a:ext cx="951082" cy="951082"/>
          </a:xfrm>
          <a:prstGeom prst="rect">
            <a:avLst/>
          </a:prstGeom>
        </p:spPr>
      </p:pic>
      <p:pic>
        <p:nvPicPr>
          <p:cNvPr id="1026" name="Picture 2" descr="Smile Folder Icon - Free PNG &amp; SVG 775453 - Noun Project">
            <a:extLst>
              <a:ext uri="{FF2B5EF4-FFF2-40B4-BE49-F238E27FC236}">
                <a16:creationId xmlns:a16="http://schemas.microsoft.com/office/drawing/2014/main" id="{63C10927-F3D9-F21C-3D70-864A2B3B1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3" t="33985" r="30225" b="33984"/>
          <a:stretch/>
        </p:blipFill>
        <p:spPr bwMode="auto">
          <a:xfrm>
            <a:off x="1499616" y="4098436"/>
            <a:ext cx="951083" cy="7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0D6998A-8C87-1F5B-F797-3C2FA445E8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616" y="4982286"/>
            <a:ext cx="840992" cy="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41" y="571881"/>
            <a:ext cx="8724899" cy="768096"/>
          </a:xfrm>
        </p:spPr>
        <p:txBody>
          <a:bodyPr/>
          <a:lstStyle/>
          <a:p>
            <a:r>
              <a:rPr lang="ru-RU" dirty="0">
                <a:latin typeface="Arial Black" panose="020B0604020202020204" pitchFamily="34" charset="0"/>
                <a:cs typeface="Arial Black" panose="020B0604020202020204" pitchFamily="34" charset="0"/>
              </a:rPr>
              <a:t>Задачи исследования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7E5E092D-7DEB-8440-DD8C-3B9EAF62C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262307"/>
              </p:ext>
            </p:extLst>
          </p:nvPr>
        </p:nvGraphicFramePr>
        <p:xfrm>
          <a:off x="2326641" y="1571879"/>
          <a:ext cx="9293352" cy="471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43139D-1B7D-47A9-7945-0554F1A3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2BF0873-3CF1-E8DE-EA15-A7B3BBA405F8}"/>
              </a:ext>
            </a:extLst>
          </p:cNvPr>
          <p:cNvGrpSpPr/>
          <p:nvPr/>
        </p:nvGrpSpPr>
        <p:grpSpPr>
          <a:xfrm>
            <a:off x="384030" y="1442332"/>
            <a:ext cx="5116798" cy="4825446"/>
            <a:chOff x="232143" y="892334"/>
            <a:chExt cx="5863883" cy="5417922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16D6B89F-46B1-B210-E627-69A6FF0D415B}"/>
                </a:ext>
              </a:extLst>
            </p:cNvPr>
            <p:cNvSpPr/>
            <p:nvPr/>
          </p:nvSpPr>
          <p:spPr>
            <a:xfrm rot="21600000">
              <a:off x="669493" y="892334"/>
              <a:ext cx="5379783" cy="874702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dirty="0">
                  <a:solidFill>
                    <a:srgbClr val="FCFBF6"/>
                  </a:solidFill>
                </a:rPr>
                <a:t>Количество уникальных пользователей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3AA0C83F-ACD6-8DCE-4E20-57888A51DA9B}"/>
                </a:ext>
              </a:extLst>
            </p:cNvPr>
            <p:cNvSpPr/>
            <p:nvPr/>
          </p:nvSpPr>
          <p:spPr>
            <a:xfrm>
              <a:off x="232143" y="892335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 dirty="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629183CE-4B94-FFCD-134A-AE2AD56EE5F3}"/>
                </a:ext>
              </a:extLst>
            </p:cNvPr>
            <p:cNvSpPr/>
            <p:nvPr/>
          </p:nvSpPr>
          <p:spPr>
            <a:xfrm rot="21600000">
              <a:off x="669493" y="2028139"/>
              <a:ext cx="5379783" cy="874702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rgbClr val="FCFBF6"/>
                  </a:solidFill>
                </a:rPr>
                <a:t>Количество </a:t>
              </a:r>
              <a:r>
                <a:rPr lang="ru-RU" sz="2000" kern="1200" dirty="0" err="1">
                  <a:solidFill>
                    <a:srgbClr val="FCFBF6"/>
                  </a:solidFill>
                </a:rPr>
                <a:t>лидов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25F4F21-9BB9-9D7E-BE9D-562654A3FF99}"/>
                </a:ext>
              </a:extLst>
            </p:cNvPr>
            <p:cNvSpPr/>
            <p:nvPr/>
          </p:nvSpPr>
          <p:spPr>
            <a:xfrm>
              <a:off x="232143" y="2028140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6921193A-1A21-3026-18E8-FEC2FE992945}"/>
                </a:ext>
              </a:extLst>
            </p:cNvPr>
            <p:cNvSpPr/>
            <p:nvPr/>
          </p:nvSpPr>
          <p:spPr>
            <a:xfrm rot="21600000">
              <a:off x="716243" y="3165318"/>
              <a:ext cx="5379783" cy="874701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rgbClr val="FCFBF6"/>
                  </a:solidFill>
                </a:rPr>
                <a:t>Количество продаж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5F3E35A-565C-C254-02E4-767258A3FBF7}"/>
                </a:ext>
              </a:extLst>
            </p:cNvPr>
            <p:cNvSpPr/>
            <p:nvPr/>
          </p:nvSpPr>
          <p:spPr>
            <a:xfrm>
              <a:off x="232143" y="3163946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F607CA15-F490-AE24-F87C-8707B096EA6B}"/>
                </a:ext>
              </a:extLst>
            </p:cNvPr>
            <p:cNvSpPr/>
            <p:nvPr/>
          </p:nvSpPr>
          <p:spPr>
            <a:xfrm rot="21600000">
              <a:off x="669493" y="4299750"/>
              <a:ext cx="5379783" cy="874701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rgbClr val="FCFBF6"/>
                  </a:solidFill>
                </a:rPr>
                <a:t>Конверсия из клика в </a:t>
              </a:r>
              <a:r>
                <a:rPr lang="ru-RU" sz="2000" kern="1200" dirty="0" err="1">
                  <a:solidFill>
                    <a:srgbClr val="FCFBF6"/>
                  </a:solidFill>
                </a:rPr>
                <a:t>лид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3AB04F8-6B24-7960-A7E9-1D5644C08F64}"/>
                </a:ext>
              </a:extLst>
            </p:cNvPr>
            <p:cNvSpPr/>
            <p:nvPr/>
          </p:nvSpPr>
          <p:spPr>
            <a:xfrm>
              <a:off x="232143" y="4299751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579986E-BACA-9337-B7F3-9C8AC8037D8F}"/>
                </a:ext>
              </a:extLst>
            </p:cNvPr>
            <p:cNvSpPr/>
            <p:nvPr/>
          </p:nvSpPr>
          <p:spPr>
            <a:xfrm rot="21600000">
              <a:off x="669493" y="5435555"/>
              <a:ext cx="5379784" cy="874701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3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dirty="0">
                  <a:solidFill>
                    <a:srgbClr val="FCFBF6"/>
                  </a:solidFill>
                </a:rPr>
                <a:t>Конверсия из </a:t>
              </a:r>
              <a:r>
                <a:rPr lang="ru-RU" sz="2000" dirty="0" err="1">
                  <a:solidFill>
                    <a:srgbClr val="FCFBF6"/>
                  </a:solidFill>
                </a:rPr>
                <a:t>лида</a:t>
              </a:r>
              <a:r>
                <a:rPr lang="ru-RU" sz="2000" dirty="0">
                  <a:solidFill>
                    <a:srgbClr val="FCFBF6"/>
                  </a:solidFill>
                </a:rPr>
                <a:t> в продажу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2DB8764-501E-AB2D-6698-B54A0687F282}"/>
                </a:ext>
              </a:extLst>
            </p:cNvPr>
            <p:cNvSpPr/>
            <p:nvPr/>
          </p:nvSpPr>
          <p:spPr>
            <a:xfrm>
              <a:off x="232143" y="5435556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3D359CC-07C9-1025-92FF-B577D2A79F7C}"/>
              </a:ext>
            </a:extLst>
          </p:cNvPr>
          <p:cNvSpPr txBox="1">
            <a:spLocks/>
          </p:cNvSpPr>
          <p:nvPr/>
        </p:nvSpPr>
        <p:spPr>
          <a:xfrm>
            <a:off x="1854346" y="487873"/>
            <a:ext cx="8483308" cy="7584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Основные метрики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1BF4F-000A-2999-EE79-DF88516B51F1}"/>
              </a:ext>
            </a:extLst>
          </p:cNvPr>
          <p:cNvSpPr txBox="1"/>
          <p:nvPr/>
        </p:nvSpPr>
        <p:spPr>
          <a:xfrm>
            <a:off x="283360" y="1537557"/>
            <a:ext cx="84985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213,6</a:t>
            </a:r>
            <a:r>
              <a:rPr lang="ru-RU" sz="2000" b="1" dirty="0">
                <a:solidFill>
                  <a:schemeClr val="accent6"/>
                </a:solidFill>
              </a:rPr>
              <a:t> тыс.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C2B1C-1E41-F2F0-0639-86C79FB096A9}"/>
              </a:ext>
            </a:extLst>
          </p:cNvPr>
          <p:cNvSpPr txBox="1"/>
          <p:nvPr/>
        </p:nvSpPr>
        <p:spPr>
          <a:xfrm>
            <a:off x="283360" y="249224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2,29</a:t>
            </a:r>
          </a:p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тыс.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C183-11C9-4DDB-DAA1-C380875EE5B6}"/>
              </a:ext>
            </a:extLst>
          </p:cNvPr>
          <p:cNvSpPr txBox="1"/>
          <p:nvPr/>
        </p:nvSpPr>
        <p:spPr>
          <a:xfrm>
            <a:off x="252218" y="3486981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1,3</a:t>
            </a:r>
            <a:r>
              <a:rPr lang="ru-RU" sz="2000" b="1" dirty="0">
                <a:solidFill>
                  <a:schemeClr val="accent6"/>
                </a:solidFill>
              </a:rPr>
              <a:t> тыс.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68D0E-E085-180E-2B84-61C6F7C68777}"/>
              </a:ext>
            </a:extLst>
          </p:cNvPr>
          <p:cNvSpPr txBox="1"/>
          <p:nvPr/>
        </p:nvSpPr>
        <p:spPr>
          <a:xfrm>
            <a:off x="287020" y="460924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1,07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%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E8044-0A5C-2A8F-54E4-B7D7E7820C87}"/>
              </a:ext>
            </a:extLst>
          </p:cNvPr>
          <p:cNvSpPr txBox="1"/>
          <p:nvPr/>
        </p:nvSpPr>
        <p:spPr>
          <a:xfrm>
            <a:off x="261697" y="560275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56,87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%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5F1B18F-B17B-40B1-C3A5-0135FE280466}"/>
              </a:ext>
            </a:extLst>
          </p:cNvPr>
          <p:cNvGrpSpPr/>
          <p:nvPr/>
        </p:nvGrpSpPr>
        <p:grpSpPr>
          <a:xfrm>
            <a:off x="5962894" y="1443010"/>
            <a:ext cx="5638952" cy="4824096"/>
            <a:chOff x="5962894" y="1443010"/>
            <a:chExt cx="5638952" cy="4824096"/>
          </a:xfrm>
        </p:grpSpPr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C5521157-F4A5-3E22-591E-3FAEC4E3EB18}"/>
                </a:ext>
              </a:extLst>
            </p:cNvPr>
            <p:cNvSpPr/>
            <p:nvPr/>
          </p:nvSpPr>
          <p:spPr>
            <a:xfrm rot="21600000">
              <a:off x="6285824" y="1443010"/>
              <a:ext cx="5300545" cy="778375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900" kern="1200" dirty="0"/>
                <a:t>Общие расходы на рекламу</a:t>
              </a:r>
              <a:endParaRPr lang="ru-BY" sz="1900" kern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9CB4102-B9ED-FC09-56E3-E6FEB1025998}"/>
                </a:ext>
              </a:extLst>
            </p:cNvPr>
            <p:cNvSpPr/>
            <p:nvPr/>
          </p:nvSpPr>
          <p:spPr>
            <a:xfrm>
              <a:off x="5986012" y="1456041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2CE79C5C-F402-38CD-1D38-2EB504668A1D}"/>
                </a:ext>
              </a:extLst>
            </p:cNvPr>
            <p:cNvSpPr/>
            <p:nvPr/>
          </p:nvSpPr>
          <p:spPr>
            <a:xfrm rot="21600000">
              <a:off x="6301301" y="2444121"/>
              <a:ext cx="5300545" cy="778375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CPU</a:t>
              </a:r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7BDF53C-EC04-7C6B-FBE4-A69B00DE757D}"/>
                </a:ext>
              </a:extLst>
            </p:cNvPr>
            <p:cNvSpPr/>
            <p:nvPr/>
          </p:nvSpPr>
          <p:spPr>
            <a:xfrm>
              <a:off x="5962894" y="2455144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7DC3DC32-00D9-9DA8-AE38-BB9BA9BF555E}"/>
                </a:ext>
              </a:extLst>
            </p:cNvPr>
            <p:cNvSpPr/>
            <p:nvPr/>
          </p:nvSpPr>
          <p:spPr>
            <a:xfrm rot="21600000">
              <a:off x="6284340" y="3465532"/>
              <a:ext cx="5300545" cy="778374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3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CPL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298A96C7-E181-2B86-FF3C-BA37E9E9A8B8}"/>
                </a:ext>
              </a:extLst>
            </p:cNvPr>
            <p:cNvSpPr/>
            <p:nvPr/>
          </p:nvSpPr>
          <p:spPr>
            <a:xfrm>
              <a:off x="5962894" y="3465868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FCE851F7-77F8-269B-84DA-7A92AB05FB61}"/>
                </a:ext>
              </a:extLst>
            </p:cNvPr>
            <p:cNvSpPr/>
            <p:nvPr/>
          </p:nvSpPr>
          <p:spPr>
            <a:xfrm rot="21600000">
              <a:off x="6275859" y="4474015"/>
              <a:ext cx="5300545" cy="778374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CPPU</a:t>
              </a:r>
              <a:endParaRPr lang="ru-RU" sz="1900" kern="12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15F1BC4-8730-B195-5D15-12F696EFDC1C}"/>
                </a:ext>
              </a:extLst>
            </p:cNvPr>
            <p:cNvSpPr/>
            <p:nvPr/>
          </p:nvSpPr>
          <p:spPr>
            <a:xfrm>
              <a:off x="5962894" y="4476592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E8CDF83-8EB3-18E6-ADC2-4A6A71C3CC07}"/>
                </a:ext>
              </a:extLst>
            </p:cNvPr>
            <p:cNvSpPr/>
            <p:nvPr/>
          </p:nvSpPr>
          <p:spPr>
            <a:xfrm rot="21600000">
              <a:off x="6300135" y="5488732"/>
              <a:ext cx="5300546" cy="778374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9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ROI</a:t>
              </a:r>
              <a:endParaRPr lang="ru-RU" sz="1900" kern="12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64795F0B-01F7-A793-5844-A604D1CCF037}"/>
                </a:ext>
              </a:extLst>
            </p:cNvPr>
            <p:cNvSpPr/>
            <p:nvPr/>
          </p:nvSpPr>
          <p:spPr>
            <a:xfrm>
              <a:off x="5962894" y="5487316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C8312FF-035E-365E-00CC-AC6F6E982EA8}"/>
              </a:ext>
            </a:extLst>
          </p:cNvPr>
          <p:cNvSpPr txBox="1"/>
          <p:nvPr/>
        </p:nvSpPr>
        <p:spPr>
          <a:xfrm>
            <a:off x="5888879" y="1537557"/>
            <a:ext cx="84985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6</a:t>
            </a:r>
            <a:r>
              <a:rPr lang="en-US" sz="2000" b="1" dirty="0">
                <a:solidFill>
                  <a:schemeClr val="accent6"/>
                </a:solidFill>
              </a:rPr>
              <a:t>,</a:t>
            </a:r>
            <a:r>
              <a:rPr lang="ru-RU" sz="2000" b="1" dirty="0">
                <a:solidFill>
                  <a:schemeClr val="accent6"/>
                </a:solidFill>
              </a:rPr>
              <a:t>43 млн.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F187BD-4B60-71B1-C446-E980819DC30E}"/>
              </a:ext>
            </a:extLst>
          </p:cNvPr>
          <p:cNvSpPr txBox="1"/>
          <p:nvPr/>
        </p:nvSpPr>
        <p:spPr>
          <a:xfrm>
            <a:off x="5828154" y="3536599"/>
            <a:ext cx="97130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9</a:t>
            </a:r>
            <a:r>
              <a:rPr lang="ru-RU" sz="2000" b="1" dirty="0">
                <a:solidFill>
                  <a:schemeClr val="accent6"/>
                </a:solidFill>
              </a:rPr>
              <a:t>,</a:t>
            </a:r>
            <a:r>
              <a:rPr lang="en-US" sz="2000" b="1" dirty="0">
                <a:solidFill>
                  <a:schemeClr val="accent6"/>
                </a:solidFill>
              </a:rPr>
              <a:t>11 </a:t>
            </a:r>
            <a:r>
              <a:rPr lang="ru-RU" sz="2000" b="1" dirty="0">
                <a:solidFill>
                  <a:schemeClr val="accent6"/>
                </a:solidFill>
              </a:rPr>
              <a:t>т.</a:t>
            </a:r>
          </a:p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руб.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687F1-63A2-FFF4-9B49-798C155355C4}"/>
              </a:ext>
            </a:extLst>
          </p:cNvPr>
          <p:cNvSpPr txBox="1"/>
          <p:nvPr/>
        </p:nvSpPr>
        <p:spPr>
          <a:xfrm>
            <a:off x="5867216" y="560275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-2.45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%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956580-4EF1-71E2-CB91-3B34E49567AD}"/>
              </a:ext>
            </a:extLst>
          </p:cNvPr>
          <p:cNvSpPr txBox="1"/>
          <p:nvPr/>
        </p:nvSpPr>
        <p:spPr>
          <a:xfrm>
            <a:off x="5820254" y="4552460"/>
            <a:ext cx="97130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77,</a:t>
            </a:r>
            <a:r>
              <a:rPr lang="en-US" sz="2000" b="1" dirty="0">
                <a:solidFill>
                  <a:schemeClr val="accent6"/>
                </a:solidFill>
              </a:rPr>
              <a:t>5 </a:t>
            </a:r>
            <a:r>
              <a:rPr lang="ru-RU" sz="2000" b="1" dirty="0">
                <a:solidFill>
                  <a:schemeClr val="accent6"/>
                </a:solidFill>
              </a:rPr>
              <a:t>т.</a:t>
            </a:r>
          </a:p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руб.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AE6563-83BF-8660-8AF8-3D1D355B0D75}"/>
              </a:ext>
            </a:extLst>
          </p:cNvPr>
          <p:cNvSpPr txBox="1"/>
          <p:nvPr/>
        </p:nvSpPr>
        <p:spPr>
          <a:xfrm>
            <a:off x="5816100" y="2526148"/>
            <a:ext cx="995413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38,01</a:t>
            </a:r>
            <a:r>
              <a:rPr lang="ru-RU" sz="2000" b="1" dirty="0">
                <a:solidFill>
                  <a:schemeClr val="accent6"/>
                </a:solidFill>
              </a:rPr>
              <a:t> руб.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460750-1D3A-ABBD-CF0E-1047F5143558}"/>
              </a:ext>
            </a:extLst>
          </p:cNvPr>
          <p:cNvSpPr txBox="1"/>
          <p:nvPr/>
        </p:nvSpPr>
        <p:spPr>
          <a:xfrm flipH="1">
            <a:off x="487680" y="6315663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0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0E5C59-0CD1-2773-4256-BEE8021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DF32AB6-A33C-1773-FABF-9CE73E2A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7" y="2082800"/>
            <a:ext cx="7433733" cy="2260601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Анализ Количества пользователей</a:t>
            </a:r>
            <a:b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 июнь 2023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148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AA430-6028-3A8D-A28D-638D3062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D27D5E-EFF5-8D09-793A-E5078EC3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355294"/>
            <a:ext cx="6988387" cy="414741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EDA-C18D-4112-CC40-2653564701A2}"/>
              </a:ext>
            </a:extLst>
          </p:cNvPr>
          <p:cNvSpPr txBox="1">
            <a:spLocks/>
          </p:cNvSpPr>
          <p:nvPr/>
        </p:nvSpPr>
        <p:spPr>
          <a:xfrm>
            <a:off x="8185234" y="2176246"/>
            <a:ext cx="2760134" cy="250550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В день </a:t>
            </a:r>
          </a:p>
          <a:p>
            <a:pPr marL="0" indent="0">
              <a:buNone/>
            </a:pPr>
            <a:r>
              <a:rPr lang="ru-RU" sz="2200" dirty="0"/>
              <a:t>от 3 до 10,3 тысяч уникальных пользователей, </a:t>
            </a:r>
          </a:p>
          <a:p>
            <a:pPr marL="0" indent="0">
              <a:buNone/>
            </a:pPr>
            <a:r>
              <a:rPr lang="ru-RU" sz="2400" b="1" dirty="0"/>
              <a:t>В среднем</a:t>
            </a:r>
          </a:p>
          <a:p>
            <a:pPr marL="0" indent="0">
              <a:buNone/>
            </a:pPr>
            <a:r>
              <a:rPr lang="en-US" sz="2200" dirty="0"/>
              <a:t>7,1 </a:t>
            </a:r>
            <a:r>
              <a:rPr lang="ru-RU" sz="2200" dirty="0"/>
              <a:t>тысяч человек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134FA-4E69-92BB-3604-A26C43085828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8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8E42C4-FB34-D4D9-1869-DA4031DE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095F2-A413-8AD3-2427-E3F6684694B0}"/>
              </a:ext>
            </a:extLst>
          </p:cNvPr>
          <p:cNvSpPr txBox="1">
            <a:spLocks/>
          </p:cNvSpPr>
          <p:nvPr/>
        </p:nvSpPr>
        <p:spPr>
          <a:xfrm>
            <a:off x="6949099" y="1959935"/>
            <a:ext cx="4193034" cy="2938125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Больше всего пользователей приходят из БЕСПЛАТНЫХ ИСТОЧНИКОВ </a:t>
            </a:r>
            <a:r>
              <a:rPr lang="en-US" sz="2400" dirty="0"/>
              <a:t>– google </a:t>
            </a:r>
            <a:r>
              <a:rPr lang="ru-RU" sz="2400" dirty="0"/>
              <a:t>и </a:t>
            </a:r>
            <a:r>
              <a:rPr lang="en-US" sz="2400" dirty="0"/>
              <a:t>organic (</a:t>
            </a:r>
            <a:r>
              <a:rPr lang="en-US" sz="2400" b="1" dirty="0"/>
              <a:t>170,7 </a:t>
            </a:r>
            <a:r>
              <a:rPr lang="ru-RU" sz="2400" b="1" dirty="0"/>
              <a:t>тыс. </a:t>
            </a:r>
            <a:r>
              <a:rPr lang="ru-RU" sz="2400" dirty="0"/>
              <a:t>чел.).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Среди платных преобладают </a:t>
            </a:r>
            <a:r>
              <a:rPr lang="en-US" sz="2400" b="1" dirty="0" err="1"/>
              <a:t>yandex</a:t>
            </a:r>
            <a:r>
              <a:rPr lang="en-US" sz="2400" b="1" dirty="0"/>
              <a:t> </a:t>
            </a:r>
            <a:r>
              <a:rPr lang="ru-RU" sz="2400" dirty="0"/>
              <a:t>и</a:t>
            </a:r>
            <a:r>
              <a:rPr lang="ru-RU" sz="2400" b="1" dirty="0"/>
              <a:t> </a:t>
            </a:r>
            <a:r>
              <a:rPr lang="en-US" sz="2400" b="1" dirty="0" err="1"/>
              <a:t>vk</a:t>
            </a:r>
            <a:r>
              <a:rPr lang="ru-RU" sz="2400" b="1" dirty="0"/>
              <a:t> (34,9 тыс.</a:t>
            </a:r>
            <a:r>
              <a:rPr lang="en-US" sz="2400" b="1" dirty="0"/>
              <a:t> </a:t>
            </a:r>
            <a:r>
              <a:rPr lang="ru-RU" sz="2400" dirty="0"/>
              <a:t>чел.)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4FFF2-6E39-3F10-BC38-AEBB7F4698BA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4F4E2E-FB2A-0795-A30C-548D0AEA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902727"/>
            <a:ext cx="5608320" cy="50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6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{5F6E4909-CAFF-4462-AE9E-73A2ED498AAC}tf78438558_win32</Template>
  <TotalTime>853</TotalTime>
  <Words>948</Words>
  <Application>Microsoft Office PowerPoint</Application>
  <PresentationFormat>Широкоэкранный</PresentationFormat>
  <Paragraphs>172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Sabon Next LT</vt:lpstr>
      <vt:lpstr>Тема Office</vt:lpstr>
      <vt:lpstr>оНЛАЙН школа</vt:lpstr>
      <vt:lpstr>Обо мне</vt:lpstr>
      <vt:lpstr>Повестка дня</vt:lpstr>
      <vt:lpstr>ХЕКСЛЕТ - это</vt:lpstr>
      <vt:lpstr>Задачи исследования</vt:lpstr>
      <vt:lpstr>Презентация PowerPoint</vt:lpstr>
      <vt:lpstr>Анализ Количества пользователей за июнь 2023</vt:lpstr>
      <vt:lpstr>Презентация PowerPoint</vt:lpstr>
      <vt:lpstr>Презентация PowerPoint</vt:lpstr>
      <vt:lpstr>Анализ Количества лидов за июнь 2023</vt:lpstr>
      <vt:lpstr>Презентация PowerPoint</vt:lpstr>
      <vt:lpstr>Презентация PowerPoint</vt:lpstr>
      <vt:lpstr>Презентация PowerPoint</vt:lpstr>
      <vt:lpstr>Расходы на рекламу (vk и yandex) за июнь 2023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</vt:lpstr>
      <vt:lpstr>Выводы </vt:lpstr>
      <vt:lpstr>рекомендации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школа</dc:title>
  <dc:subject/>
  <dc:creator>Natalia</dc:creator>
  <cp:lastModifiedBy>Natalia</cp:lastModifiedBy>
  <cp:revision>21</cp:revision>
  <dcterms:created xsi:type="dcterms:W3CDTF">2023-09-10T12:33:53Z</dcterms:created>
  <dcterms:modified xsi:type="dcterms:W3CDTF">2023-09-12T08:35:03Z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