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5" r:id="rId1"/>
  </p:sldMasterIdLst>
  <p:notesMasterIdLst>
    <p:notesMasterId r:id="rId20"/>
  </p:notesMasterIdLst>
  <p:sldIdLst>
    <p:sldId id="256" r:id="rId2"/>
    <p:sldId id="267" r:id="rId3"/>
    <p:sldId id="268" r:id="rId4"/>
    <p:sldId id="257" r:id="rId5"/>
    <p:sldId id="269" r:id="rId6"/>
    <p:sldId id="270" r:id="rId7"/>
    <p:sldId id="261" r:id="rId8"/>
    <p:sldId id="262" r:id="rId9"/>
    <p:sldId id="258" r:id="rId10"/>
    <p:sldId id="259" r:id="rId11"/>
    <p:sldId id="260" r:id="rId12"/>
    <p:sldId id="263" r:id="rId13"/>
    <p:sldId id="271" r:id="rId14"/>
    <p:sldId id="272" r:id="rId15"/>
    <p:sldId id="273" r:id="rId16"/>
    <p:sldId id="264" r:id="rId17"/>
    <p:sldId id="265" r:id="rId18"/>
    <p:sldId id="266" r:id="rId19"/>
  </p:sldIdLst>
  <p:sldSz cx="9144000" cy="6858000" type="screen4x3"/>
  <p:notesSz cx="6858000" cy="9144000"/>
  <p:embeddedFontLst>
    <p:embeddedFont>
      <p:font typeface="Garamond" pitchFamily="18" charset="0"/>
      <p:regular r:id="rId21"/>
      <p:bold r:id="rId22"/>
      <p:italic r:id="rId23"/>
    </p:embeddedFont>
    <p:embeddedFont>
      <p:font typeface="Tahoma" pitchFamily="34" charset="0"/>
      <p:regular r:id="rId24"/>
      <p:bold r:id="rId25"/>
    </p:embeddedFont>
    <p:embeddedFont>
      <p:font typeface="Arial Unicode MS" pitchFamily="34" charset="-128"/>
      <p:regular r:id="rId26"/>
    </p:embeddedFont>
  </p:embeddedFontLst>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FF0000"/>
    <a:srgbClr val="D5DE9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varScale="1">
        <p:scale>
          <a:sx n="97" d="100"/>
          <a:sy n="97" d="100"/>
        </p:scale>
        <p:origin x="-898"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BCF5C62-3BFC-43ED-8F1A-77094971BDB4}" type="slidenum">
              <a:rPr lang="en-AU"/>
              <a:pPr>
                <a:defRPr/>
              </a:pPr>
              <a:t>‹#›</a:t>
            </a:fld>
            <a:endParaRPr lang="en-A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E8A854EF-A2B0-45C4-84D6-175CABF05181}" type="slidenum">
              <a:rPr lang="en-AU" smtClean="0"/>
              <a:pPr/>
              <a:t>1</a:t>
            </a:fld>
            <a:endParaRPr lang="en-AU"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9F0DC8A7-D97D-495C-9221-DA6748BEAB08}" type="slidenum">
              <a:rPr lang="en-US">
                <a:ea typeface="ヒラギノ角ゴ Pro W3" pitchFamily="-76" charset="-128"/>
              </a:rPr>
              <a:pPr/>
              <a:t>12</a:t>
            </a:fld>
            <a:endParaRPr lang="en-US">
              <a:ea typeface="ヒラギノ角ゴ Pro W3" pitchFamily="-76"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29698" name="Rectangle 2"/>
          <p:cNvSpPr>
            <a:spLocks noGrp="1" noChangeArrowheads="1"/>
          </p:cNvSpPr>
          <p:nvPr>
            <p:ph type="ctrTitle"/>
          </p:nvPr>
        </p:nvSpPr>
        <p:spPr>
          <a:xfrm>
            <a:off x="914400" y="1524000"/>
            <a:ext cx="7623175" cy="1752600"/>
          </a:xfrm>
        </p:spPr>
        <p:txBody>
          <a:bodyPr/>
          <a:lstStyle>
            <a:lvl1pPr>
              <a:defRPr sz="5000"/>
            </a:lvl1pPr>
          </a:lstStyle>
          <a:p>
            <a:r>
              <a:rPr lang="en-AU" altLang="en-US"/>
              <a:t>Click to edit Master title style</a:t>
            </a:r>
          </a:p>
        </p:txBody>
      </p:sp>
      <p:sp>
        <p:nvSpPr>
          <p:cNvPr id="2969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AU"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D369809E-DB44-4C9E-9E10-1A181157B95A}" type="datetime1">
              <a:rPr lang="en-GB"/>
              <a:pPr>
                <a:defRPr/>
              </a:pPr>
              <a:t>09/09/2007</a:t>
            </a:fld>
            <a:endParaRPr lang="en-AU" altLang="en-US"/>
          </a:p>
        </p:txBody>
      </p:sp>
      <p:sp>
        <p:nvSpPr>
          <p:cNvPr id="7" name="Rectangle 5"/>
          <p:cNvSpPr>
            <a:spLocks noGrp="1" noChangeArrowheads="1"/>
          </p:cNvSpPr>
          <p:nvPr>
            <p:ph type="ftr" sz="quarter" idx="11"/>
          </p:nvPr>
        </p:nvSpPr>
        <p:spPr>
          <a:xfrm>
            <a:off x="2771775" y="6243638"/>
            <a:ext cx="3600450" cy="457200"/>
          </a:xfrm>
        </p:spPr>
        <p:txBody>
          <a:bodyPr/>
          <a:lstStyle>
            <a:lvl1pPr>
              <a:defRPr/>
            </a:lvl1pPr>
          </a:lstStyle>
          <a:p>
            <a:pPr>
              <a:defRPr/>
            </a:pPr>
            <a:r>
              <a:rPr lang="en-AU" altLang="en-US"/>
              <a:t>One-day Tutorial, CAMS'07, Bol, Croatia</a:t>
            </a:r>
          </a:p>
        </p:txBody>
      </p:sp>
      <p:sp>
        <p:nvSpPr>
          <p:cNvPr id="8" name="Rectangle 6"/>
          <p:cNvSpPr>
            <a:spLocks noGrp="1" noChangeArrowheads="1"/>
          </p:cNvSpPr>
          <p:nvPr>
            <p:ph type="sldNum" sz="quarter" idx="12"/>
          </p:nvPr>
        </p:nvSpPr>
        <p:spPr/>
        <p:txBody>
          <a:bodyPr/>
          <a:lstStyle>
            <a:lvl1pPr>
              <a:defRPr/>
            </a:lvl1pPr>
          </a:lstStyle>
          <a:p>
            <a:pPr>
              <a:defRPr/>
            </a:pPr>
            <a:fld id="{D1F3DDAB-FD1E-4799-AFFF-6BA22820AB6B}" type="slidenum">
              <a:rPr lang="en-AU" altLang="en-US"/>
              <a:pPr>
                <a:defRPr/>
              </a:pPr>
              <a:t>‹#›</a:t>
            </a:fld>
            <a:endParaRPr lang="en-AU"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E587E36-6CA8-40FB-973F-76DFB6EE09A2}" type="datetime1">
              <a:rPr lang="en-GB"/>
              <a:pPr>
                <a:defRPr/>
              </a:pPr>
              <a:t>09/09/2007</a:t>
            </a:fld>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One-day Tutorial, CAMS'07, Bol, Croatia</a:t>
            </a:r>
          </a:p>
        </p:txBody>
      </p:sp>
      <p:sp>
        <p:nvSpPr>
          <p:cNvPr id="6" name="Rectangle 6"/>
          <p:cNvSpPr>
            <a:spLocks noGrp="1" noChangeArrowheads="1"/>
          </p:cNvSpPr>
          <p:nvPr>
            <p:ph type="sldNum" sz="quarter" idx="12"/>
          </p:nvPr>
        </p:nvSpPr>
        <p:spPr>
          <a:ln/>
        </p:spPr>
        <p:txBody>
          <a:bodyPr/>
          <a:lstStyle>
            <a:lvl1pPr>
              <a:defRPr/>
            </a:lvl1pPr>
          </a:lstStyle>
          <a:p>
            <a:pPr>
              <a:defRPr/>
            </a:pPr>
            <a:fld id="{649DC572-3ACB-49D4-BED8-DCA4216F0668}" type="slidenum">
              <a:rPr lang="en-AU" altLang="en-US"/>
              <a:pPr>
                <a:defRPr/>
              </a:pPr>
              <a:t>‹#›</a:t>
            </a:fld>
            <a:endParaRPr lang="en-AU"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594F74CD-2A2D-4EE1-849C-925FF8E0F308}" type="datetime1">
              <a:rPr lang="en-GB"/>
              <a:pPr>
                <a:defRPr/>
              </a:pPr>
              <a:t>09/09/2007</a:t>
            </a:fld>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One-day Tutorial, CAMS'07, Bol, Croatia</a:t>
            </a:r>
          </a:p>
        </p:txBody>
      </p:sp>
      <p:sp>
        <p:nvSpPr>
          <p:cNvPr id="6" name="Rectangle 6"/>
          <p:cNvSpPr>
            <a:spLocks noGrp="1" noChangeArrowheads="1"/>
          </p:cNvSpPr>
          <p:nvPr>
            <p:ph type="sldNum" sz="quarter" idx="12"/>
          </p:nvPr>
        </p:nvSpPr>
        <p:spPr>
          <a:ln/>
        </p:spPr>
        <p:txBody>
          <a:bodyPr/>
          <a:lstStyle>
            <a:lvl1pPr>
              <a:defRPr/>
            </a:lvl1pPr>
          </a:lstStyle>
          <a:p>
            <a:pPr>
              <a:defRPr/>
            </a:pPr>
            <a:fld id="{5B59F717-69A7-4DD3-844A-F64F8583DF3A}" type="slidenum">
              <a:rPr lang="en-AU" altLang="en-US"/>
              <a:pPr>
                <a:defRPr/>
              </a:pPr>
              <a:t>‹#›</a:t>
            </a:fld>
            <a:endParaRPr lang="en-AU"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DCD31C7-1D7A-40BD-8670-1D2BCA4C3D19}" type="datetime1">
              <a:rPr lang="en-GB"/>
              <a:pPr>
                <a:defRPr/>
              </a:pPr>
              <a:t>09/09/2007</a:t>
            </a:fld>
            <a:endParaRPr lang="en-AU"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AU" altLang="en-US"/>
              <a:t>One-day Tutorial, CAMS'07, Bol, Croatia</a:t>
            </a:r>
          </a:p>
        </p:txBody>
      </p:sp>
      <p:sp>
        <p:nvSpPr>
          <p:cNvPr id="7" name="Rectangle 6"/>
          <p:cNvSpPr>
            <a:spLocks noGrp="1" noChangeArrowheads="1"/>
          </p:cNvSpPr>
          <p:nvPr>
            <p:ph type="sldNum" sz="quarter" idx="12"/>
          </p:nvPr>
        </p:nvSpPr>
        <p:spPr>
          <a:ln/>
        </p:spPr>
        <p:txBody>
          <a:bodyPr/>
          <a:lstStyle>
            <a:lvl1pPr>
              <a:defRPr/>
            </a:lvl1pPr>
          </a:lstStyle>
          <a:p>
            <a:pPr>
              <a:defRPr/>
            </a:pPr>
            <a:fld id="{149713A0-9C5D-45CB-9EF0-2995E5DBAE7C}" type="slidenum">
              <a:rPr lang="en-AU" altLang="en-US"/>
              <a:pPr>
                <a:defRPr/>
              </a:pPr>
              <a:t>‹#›</a:t>
            </a:fld>
            <a:endParaRPr lang="en-AU"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4C637A59-DDC2-4F8F-8087-2CF0FCAD8375}" type="datetime1">
              <a:rPr lang="en-GB"/>
              <a:pPr>
                <a:defRPr/>
              </a:pPr>
              <a:t>09/09/2007</a:t>
            </a:fld>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One-day Tutorial, CAMS'07, Bol, Croatia</a:t>
            </a:r>
          </a:p>
        </p:txBody>
      </p:sp>
      <p:sp>
        <p:nvSpPr>
          <p:cNvPr id="6" name="Rectangle 6"/>
          <p:cNvSpPr>
            <a:spLocks noGrp="1" noChangeArrowheads="1"/>
          </p:cNvSpPr>
          <p:nvPr>
            <p:ph type="sldNum" sz="quarter" idx="12"/>
          </p:nvPr>
        </p:nvSpPr>
        <p:spPr>
          <a:ln/>
        </p:spPr>
        <p:txBody>
          <a:bodyPr/>
          <a:lstStyle>
            <a:lvl1pPr>
              <a:defRPr/>
            </a:lvl1pPr>
          </a:lstStyle>
          <a:p>
            <a:pPr>
              <a:defRPr/>
            </a:pPr>
            <a:fld id="{6E575156-6206-476D-A68F-63B52EC75984}" type="slidenum">
              <a:rPr lang="en-AU" altLang="en-US"/>
              <a:pPr>
                <a:defRPr/>
              </a:pPr>
              <a:t>‹#›</a:t>
            </a:fld>
            <a:endParaRPr lang="en-AU"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E029B91-5673-4870-BEAC-8B71145294AF}" type="datetime1">
              <a:rPr lang="en-GB"/>
              <a:pPr>
                <a:defRPr/>
              </a:pPr>
              <a:t>09/09/2007</a:t>
            </a:fld>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One-day Tutorial, CAMS'07, Bol, Croatia</a:t>
            </a:r>
          </a:p>
        </p:txBody>
      </p:sp>
      <p:sp>
        <p:nvSpPr>
          <p:cNvPr id="6" name="Rectangle 6"/>
          <p:cNvSpPr>
            <a:spLocks noGrp="1" noChangeArrowheads="1"/>
          </p:cNvSpPr>
          <p:nvPr>
            <p:ph type="sldNum" sz="quarter" idx="12"/>
          </p:nvPr>
        </p:nvSpPr>
        <p:spPr>
          <a:ln/>
        </p:spPr>
        <p:txBody>
          <a:bodyPr/>
          <a:lstStyle>
            <a:lvl1pPr>
              <a:defRPr/>
            </a:lvl1pPr>
          </a:lstStyle>
          <a:p>
            <a:pPr>
              <a:defRPr/>
            </a:pPr>
            <a:fld id="{B18EEB49-5809-4C32-B7F2-C682F30FB0B7}" type="slidenum">
              <a:rPr lang="en-AU" altLang="en-US"/>
              <a:pPr>
                <a:defRPr/>
              </a:pPr>
              <a:t>‹#›</a:t>
            </a:fld>
            <a:endParaRPr lang="en-AU"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739919B-CF3B-413F-96ED-E558BD58920A}" type="datetime1">
              <a:rPr lang="en-GB"/>
              <a:pPr>
                <a:defRPr/>
              </a:pPr>
              <a:t>09/09/2007</a:t>
            </a:fld>
            <a:endParaRPr lang="en-AU"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AU" altLang="en-US"/>
              <a:t>One-day Tutorial, CAMS'07, Bol, Croatia</a:t>
            </a:r>
          </a:p>
        </p:txBody>
      </p:sp>
      <p:sp>
        <p:nvSpPr>
          <p:cNvPr id="6" name="Rectangle 6"/>
          <p:cNvSpPr>
            <a:spLocks noGrp="1" noChangeArrowheads="1"/>
          </p:cNvSpPr>
          <p:nvPr>
            <p:ph type="sldNum" sz="quarter" idx="12"/>
          </p:nvPr>
        </p:nvSpPr>
        <p:spPr>
          <a:ln/>
        </p:spPr>
        <p:txBody>
          <a:bodyPr/>
          <a:lstStyle>
            <a:lvl1pPr>
              <a:defRPr/>
            </a:lvl1pPr>
          </a:lstStyle>
          <a:p>
            <a:pPr>
              <a:defRPr/>
            </a:pPr>
            <a:fld id="{CD82E5E0-A9C6-4110-81D9-CC24B2839FBC}" type="slidenum">
              <a:rPr lang="en-AU" altLang="en-US"/>
              <a:pPr>
                <a:defRPr/>
              </a:pPr>
              <a:t>‹#›</a:t>
            </a:fld>
            <a:endParaRPr lang="en-AU"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8211BD42-568C-46A1-BCDE-85C07B35A5D0}" type="datetime1">
              <a:rPr lang="en-GB"/>
              <a:pPr>
                <a:defRPr/>
              </a:pPr>
              <a:t>09/09/2007</a:t>
            </a:fld>
            <a:endParaRPr lang="en-AU"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AU" altLang="en-US"/>
              <a:t>One-day Tutorial, CAMS'07, Bol, Croatia</a:t>
            </a:r>
          </a:p>
        </p:txBody>
      </p:sp>
      <p:sp>
        <p:nvSpPr>
          <p:cNvPr id="7" name="Rectangle 6"/>
          <p:cNvSpPr>
            <a:spLocks noGrp="1" noChangeArrowheads="1"/>
          </p:cNvSpPr>
          <p:nvPr>
            <p:ph type="sldNum" sz="quarter" idx="12"/>
          </p:nvPr>
        </p:nvSpPr>
        <p:spPr>
          <a:ln/>
        </p:spPr>
        <p:txBody>
          <a:bodyPr/>
          <a:lstStyle>
            <a:lvl1pPr>
              <a:defRPr/>
            </a:lvl1pPr>
          </a:lstStyle>
          <a:p>
            <a:pPr>
              <a:defRPr/>
            </a:pPr>
            <a:fld id="{BF4A22E1-075C-464C-AED9-31BAA81B656C}" type="slidenum">
              <a:rPr lang="en-AU" altLang="en-US"/>
              <a:pPr>
                <a:defRPr/>
              </a:pPr>
              <a:t>‹#›</a:t>
            </a:fld>
            <a:endParaRPr lang="en-AU"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DACE20A4-D829-4765-AD88-91C907A24996}" type="datetime1">
              <a:rPr lang="en-GB"/>
              <a:pPr>
                <a:defRPr/>
              </a:pPr>
              <a:t>09/09/2007</a:t>
            </a:fld>
            <a:endParaRPr lang="en-AU"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AU" altLang="en-US"/>
              <a:t>One-day Tutorial, CAMS'07, Bol, Croatia</a:t>
            </a:r>
          </a:p>
        </p:txBody>
      </p:sp>
      <p:sp>
        <p:nvSpPr>
          <p:cNvPr id="9" name="Rectangle 6"/>
          <p:cNvSpPr>
            <a:spLocks noGrp="1" noChangeArrowheads="1"/>
          </p:cNvSpPr>
          <p:nvPr>
            <p:ph type="sldNum" sz="quarter" idx="12"/>
          </p:nvPr>
        </p:nvSpPr>
        <p:spPr>
          <a:ln/>
        </p:spPr>
        <p:txBody>
          <a:bodyPr/>
          <a:lstStyle>
            <a:lvl1pPr>
              <a:defRPr/>
            </a:lvl1pPr>
          </a:lstStyle>
          <a:p>
            <a:pPr>
              <a:defRPr/>
            </a:pPr>
            <a:fld id="{2B49105C-5E43-4715-A0E2-365E14591C0D}" type="slidenum">
              <a:rPr lang="en-AU" altLang="en-US"/>
              <a:pPr>
                <a:defRPr/>
              </a:pPr>
              <a:t>‹#›</a:t>
            </a:fld>
            <a:endParaRPr lang="en-AU"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F9746679-BC3B-4E50-A841-4BC6A5DC94B4}" type="datetime1">
              <a:rPr lang="en-GB"/>
              <a:pPr>
                <a:defRPr/>
              </a:pPr>
              <a:t>09/09/2007</a:t>
            </a:fld>
            <a:endParaRPr lang="en-AU"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AU" altLang="en-US"/>
              <a:t>One-day Tutorial, CAMS'07, Bol, Croatia</a:t>
            </a:r>
          </a:p>
        </p:txBody>
      </p:sp>
      <p:sp>
        <p:nvSpPr>
          <p:cNvPr id="5" name="Rectangle 6"/>
          <p:cNvSpPr>
            <a:spLocks noGrp="1" noChangeArrowheads="1"/>
          </p:cNvSpPr>
          <p:nvPr>
            <p:ph type="sldNum" sz="quarter" idx="12"/>
          </p:nvPr>
        </p:nvSpPr>
        <p:spPr>
          <a:ln/>
        </p:spPr>
        <p:txBody>
          <a:bodyPr/>
          <a:lstStyle>
            <a:lvl1pPr>
              <a:defRPr/>
            </a:lvl1pPr>
          </a:lstStyle>
          <a:p>
            <a:pPr>
              <a:defRPr/>
            </a:pPr>
            <a:fld id="{00DA9D98-4FE5-4660-9A07-E48512B232D5}" type="slidenum">
              <a:rPr lang="en-AU" altLang="en-US"/>
              <a:pPr>
                <a:defRPr/>
              </a:pPr>
              <a:t>‹#›</a:t>
            </a:fld>
            <a:endParaRPr lang="en-AU"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7016193-27C8-4BB2-9A0E-A36383102329}" type="datetime1">
              <a:rPr lang="en-GB"/>
              <a:pPr>
                <a:defRPr/>
              </a:pPr>
              <a:t>09/09/2007</a:t>
            </a:fld>
            <a:endParaRPr lang="en-AU"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AU" altLang="en-US"/>
              <a:t>One-day Tutorial, CAMS'07, Bol, Croatia</a:t>
            </a:r>
          </a:p>
        </p:txBody>
      </p:sp>
      <p:sp>
        <p:nvSpPr>
          <p:cNvPr id="4" name="Rectangle 6"/>
          <p:cNvSpPr>
            <a:spLocks noGrp="1" noChangeArrowheads="1"/>
          </p:cNvSpPr>
          <p:nvPr>
            <p:ph type="sldNum" sz="quarter" idx="12"/>
          </p:nvPr>
        </p:nvSpPr>
        <p:spPr>
          <a:ln/>
        </p:spPr>
        <p:txBody>
          <a:bodyPr/>
          <a:lstStyle>
            <a:lvl1pPr>
              <a:defRPr/>
            </a:lvl1pPr>
          </a:lstStyle>
          <a:p>
            <a:pPr>
              <a:defRPr/>
            </a:pPr>
            <a:fld id="{59E6A680-8FDB-481C-B8B3-C636A0B54C5E}" type="slidenum">
              <a:rPr lang="en-AU" altLang="en-US"/>
              <a:pPr>
                <a:defRPr/>
              </a:pPr>
              <a:t>‹#›</a:t>
            </a:fld>
            <a:endParaRPr lang="en-AU"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F0B78B0-D56A-4D80-8F1E-14C25ED8BFEA}" type="datetime1">
              <a:rPr lang="en-GB"/>
              <a:pPr>
                <a:defRPr/>
              </a:pPr>
              <a:t>09/09/2007</a:t>
            </a:fld>
            <a:endParaRPr lang="en-AU"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AU" altLang="en-US"/>
              <a:t>One-day Tutorial, CAMS'07, Bol, Croatia</a:t>
            </a:r>
          </a:p>
        </p:txBody>
      </p:sp>
      <p:sp>
        <p:nvSpPr>
          <p:cNvPr id="7" name="Rectangle 6"/>
          <p:cNvSpPr>
            <a:spLocks noGrp="1" noChangeArrowheads="1"/>
          </p:cNvSpPr>
          <p:nvPr>
            <p:ph type="sldNum" sz="quarter" idx="12"/>
          </p:nvPr>
        </p:nvSpPr>
        <p:spPr>
          <a:ln/>
        </p:spPr>
        <p:txBody>
          <a:bodyPr/>
          <a:lstStyle>
            <a:lvl1pPr>
              <a:defRPr/>
            </a:lvl1pPr>
          </a:lstStyle>
          <a:p>
            <a:pPr>
              <a:defRPr/>
            </a:pPr>
            <a:fld id="{4F5A33A6-CF82-4108-87E8-B8A4AD10FCDA}" type="slidenum">
              <a:rPr lang="en-AU" altLang="en-US"/>
              <a:pPr>
                <a:defRPr/>
              </a:pPr>
              <a:t>‹#›</a:t>
            </a:fld>
            <a:endParaRPr lang="en-AU"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E8F55FD-1743-4C10-9408-844588646B66}" type="datetime1">
              <a:rPr lang="en-GB"/>
              <a:pPr>
                <a:defRPr/>
              </a:pPr>
              <a:t>09/09/2007</a:t>
            </a:fld>
            <a:endParaRPr lang="en-AU"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AU" altLang="en-US"/>
              <a:t>One-day Tutorial, CAMS'07, Bol, Croatia</a:t>
            </a:r>
          </a:p>
        </p:txBody>
      </p:sp>
      <p:sp>
        <p:nvSpPr>
          <p:cNvPr id="7" name="Rectangle 6"/>
          <p:cNvSpPr>
            <a:spLocks noGrp="1" noChangeArrowheads="1"/>
          </p:cNvSpPr>
          <p:nvPr>
            <p:ph type="sldNum" sz="quarter" idx="12"/>
          </p:nvPr>
        </p:nvSpPr>
        <p:spPr>
          <a:ln/>
        </p:spPr>
        <p:txBody>
          <a:bodyPr/>
          <a:lstStyle>
            <a:lvl1pPr>
              <a:defRPr/>
            </a:lvl1pPr>
          </a:lstStyle>
          <a:p>
            <a:pPr>
              <a:defRPr/>
            </a:pPr>
            <a:fld id="{DF582B47-80BF-4EBC-8C3A-508E17785D53}" type="slidenum">
              <a:rPr lang="en-AU" altLang="en-US"/>
              <a:pPr>
                <a:defRPr/>
              </a:pPr>
              <a:t>‹#›</a:t>
            </a:fld>
            <a:endParaRPr lang="en-AU"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286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a:defRPr/>
            </a:pPr>
            <a:fld id="{A2CC6CF7-FC48-4529-A7C8-C5F1197E17B8}" type="datetime1">
              <a:rPr lang="en-GB"/>
              <a:pPr>
                <a:defRPr/>
              </a:pPr>
              <a:t>09/09/2007</a:t>
            </a:fld>
            <a:endParaRPr lang="en-AU" altLang="en-US"/>
          </a:p>
        </p:txBody>
      </p:sp>
      <p:sp>
        <p:nvSpPr>
          <p:cNvPr id="28677" name="Rectangle 5"/>
          <p:cNvSpPr>
            <a:spLocks noGrp="1" noChangeArrowheads="1"/>
          </p:cNvSpPr>
          <p:nvPr>
            <p:ph type="ftr" sz="quarter" idx="3"/>
          </p:nvPr>
        </p:nvSpPr>
        <p:spPr bwMode="auto">
          <a:xfrm>
            <a:off x="2843213" y="6248400"/>
            <a:ext cx="36004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r>
              <a:rPr lang="en-AU" altLang="en-US"/>
              <a:t>One-day Tutorial, CAMS'07, Bol, Croatia</a:t>
            </a:r>
          </a:p>
        </p:txBody>
      </p:sp>
      <p:sp>
        <p:nvSpPr>
          <p:cNvPr id="286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2E71738F-103C-44B7-9230-9427D67B88C3}" type="slidenum">
              <a:rPr lang="en-AU" altLang="en-US"/>
              <a:pPr>
                <a:defRPr/>
              </a:pPr>
              <a:t>‹#›</a:t>
            </a:fld>
            <a:endParaRPr lang="en-AU" altLang="en-US"/>
          </a:p>
        </p:txBody>
      </p:sp>
      <p:sp>
        <p:nvSpPr>
          <p:cNvPr id="286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286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pic>
        <p:nvPicPr>
          <p:cNvPr id="4105" name="Picture 10"/>
          <p:cNvPicPr>
            <a:picLocks noChangeAspect="1" noChangeArrowheads="1"/>
          </p:cNvPicPr>
          <p:nvPr/>
        </p:nvPicPr>
        <p:blipFill>
          <a:blip r:embed="rId15"/>
          <a:srcRect/>
          <a:stretch>
            <a:fillRect/>
          </a:stretch>
        </p:blipFill>
        <p:spPr bwMode="auto">
          <a:xfrm>
            <a:off x="1547813" y="6237288"/>
            <a:ext cx="1276350" cy="498475"/>
          </a:xfrm>
          <a:prstGeom prst="rect">
            <a:avLst/>
          </a:prstGeom>
          <a:noFill/>
          <a:ln w="9525">
            <a:noFill/>
            <a:miter lim="800000"/>
            <a:headEnd/>
            <a:tailEnd/>
          </a:ln>
        </p:spPr>
      </p:pic>
      <p:pic>
        <p:nvPicPr>
          <p:cNvPr id="4106" name="Picture 12"/>
          <p:cNvPicPr>
            <a:picLocks noChangeAspect="1" noChangeArrowheads="1"/>
          </p:cNvPicPr>
          <p:nvPr/>
        </p:nvPicPr>
        <p:blipFill>
          <a:blip r:embed="rId16"/>
          <a:srcRect/>
          <a:stretch>
            <a:fillRect/>
          </a:stretch>
        </p:blipFill>
        <p:spPr bwMode="auto">
          <a:xfrm>
            <a:off x="6084888" y="6237288"/>
            <a:ext cx="1644650" cy="4794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0"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timing>
    <p:tnLst>
      <p:par>
        <p:cT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ahoma" pitchFamily="34" charset="0"/>
        </a:defRPr>
      </a:lvl2pPr>
      <a:lvl3pPr algn="l" rtl="0" eaLnBrk="0" fontAlgn="base" hangingPunct="0">
        <a:spcBef>
          <a:spcPct val="0"/>
        </a:spcBef>
        <a:spcAft>
          <a:spcPct val="0"/>
        </a:spcAft>
        <a:defRPr sz="4200">
          <a:solidFill>
            <a:schemeClr val="tx2"/>
          </a:solidFill>
          <a:latin typeface="Tahoma" pitchFamily="34" charset="0"/>
        </a:defRPr>
      </a:lvl3pPr>
      <a:lvl4pPr algn="l" rtl="0" eaLnBrk="0" fontAlgn="base" hangingPunct="0">
        <a:spcBef>
          <a:spcPct val="0"/>
        </a:spcBef>
        <a:spcAft>
          <a:spcPct val="0"/>
        </a:spcAft>
        <a:defRPr sz="4200">
          <a:solidFill>
            <a:schemeClr val="tx2"/>
          </a:solidFill>
          <a:latin typeface="Tahoma" pitchFamily="34" charset="0"/>
        </a:defRPr>
      </a:lvl4pPr>
      <a:lvl5pPr algn="l" rtl="0" eaLnBrk="0" fontAlgn="base" hangingPunct="0">
        <a:spcBef>
          <a:spcPct val="0"/>
        </a:spcBef>
        <a:spcAft>
          <a:spcPct val="0"/>
        </a:spcAft>
        <a:defRPr sz="4200">
          <a:solidFill>
            <a:schemeClr val="tx2"/>
          </a:solidFill>
          <a:latin typeface="Tahoma" pitchFamily="34" charset="0"/>
        </a:defRPr>
      </a:lvl5pPr>
      <a:lvl6pPr marL="457200" algn="l" rtl="0" fontAlgn="base">
        <a:spcBef>
          <a:spcPct val="0"/>
        </a:spcBef>
        <a:spcAft>
          <a:spcPct val="0"/>
        </a:spcAft>
        <a:defRPr sz="4200">
          <a:solidFill>
            <a:schemeClr val="tx2"/>
          </a:solidFill>
          <a:latin typeface="Tahoma" pitchFamily="34" charset="0"/>
        </a:defRPr>
      </a:lvl6pPr>
      <a:lvl7pPr marL="914400" algn="l" rtl="0" fontAlgn="base">
        <a:spcBef>
          <a:spcPct val="0"/>
        </a:spcBef>
        <a:spcAft>
          <a:spcPct val="0"/>
        </a:spcAft>
        <a:defRPr sz="4200">
          <a:solidFill>
            <a:schemeClr val="tx2"/>
          </a:solidFill>
          <a:latin typeface="Tahoma" pitchFamily="34" charset="0"/>
        </a:defRPr>
      </a:lvl7pPr>
      <a:lvl8pPr marL="1371600" algn="l" rtl="0" fontAlgn="base">
        <a:spcBef>
          <a:spcPct val="0"/>
        </a:spcBef>
        <a:spcAft>
          <a:spcPct val="0"/>
        </a:spcAft>
        <a:defRPr sz="4200">
          <a:solidFill>
            <a:schemeClr val="tx2"/>
          </a:solidFill>
          <a:latin typeface="Tahoma" pitchFamily="34" charset="0"/>
        </a:defRPr>
      </a:lvl8pPr>
      <a:lvl9pPr marL="1828800" algn="l" rtl="0" fontAlgn="base">
        <a:spcBef>
          <a:spcPct val="0"/>
        </a:spcBef>
        <a:spcAft>
          <a:spcPct val="0"/>
        </a:spcAft>
        <a:defRPr sz="42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3.wmf"/><Relationship Id="rId7" Type="http://schemas.openxmlformats.org/officeDocument/2006/relationships/hyperlink" Target="http://www.itk.ntnu.no/ansatte/Fossen_Thor/book/book.html" TargetMode="External"/><Relationship Id="rId2" Type="http://schemas.openxmlformats.org/officeDocument/2006/relationships/image" Target="../media/image22.wmf"/><Relationship Id="rId1" Type="http://schemas.openxmlformats.org/officeDocument/2006/relationships/slideLayout" Target="../slideLayouts/slideLayout7.xml"/><Relationship Id="rId6" Type="http://schemas.openxmlformats.org/officeDocument/2006/relationships/image" Target="../media/image26.wmf"/><Relationship Id="rId11" Type="http://schemas.openxmlformats.org/officeDocument/2006/relationships/image" Target="../media/image29.wmf"/><Relationship Id="rId5" Type="http://schemas.openxmlformats.org/officeDocument/2006/relationships/image" Target="../media/image25.wmf"/><Relationship Id="rId10" Type="http://schemas.openxmlformats.org/officeDocument/2006/relationships/image" Target="../media/image28.jpeg"/><Relationship Id="rId4" Type="http://schemas.openxmlformats.org/officeDocument/2006/relationships/image" Target="../media/image24.wmf"/><Relationship Id="rId9" Type="http://schemas.openxmlformats.org/officeDocument/2006/relationships/hyperlink" Target="http://www.marinecybernetics.com/books.ht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wmf"/><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jpeg"/><Relationship Id="rId1" Type="http://schemas.openxmlformats.org/officeDocument/2006/relationships/slideLayout" Target="../slideLayouts/slideLayout6.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p:spPr>
        <p:txBody>
          <a:bodyPr/>
          <a:lstStyle/>
          <a:p>
            <a:fld id="{65075CDD-BDEC-48CE-AA2D-F69274F52A79}" type="datetime1">
              <a:rPr lang="en-GB" smtClean="0"/>
              <a:pPr/>
              <a:t>09/09/2007</a:t>
            </a:fld>
            <a:endParaRPr lang="en-AU" altLang="en-US" smtClean="0"/>
          </a:p>
        </p:txBody>
      </p:sp>
      <p:sp>
        <p:nvSpPr>
          <p:cNvPr id="6147" name="Rectangle 5"/>
          <p:cNvSpPr>
            <a:spLocks noGrp="1" noChangeArrowheads="1"/>
          </p:cNvSpPr>
          <p:nvPr>
            <p:ph type="ftr" sz="quarter" idx="11"/>
          </p:nvPr>
        </p:nvSpPr>
        <p:spPr>
          <a:noFill/>
        </p:spPr>
        <p:txBody>
          <a:bodyPr/>
          <a:lstStyle/>
          <a:p>
            <a:r>
              <a:rPr lang="en-AU" altLang="en-US" smtClean="0"/>
              <a:t>One-day Tutorial, CAMS'07, Bol, Croatia</a:t>
            </a:r>
          </a:p>
        </p:txBody>
      </p:sp>
      <p:sp>
        <p:nvSpPr>
          <p:cNvPr id="6148" name="Rectangle 6"/>
          <p:cNvSpPr>
            <a:spLocks noGrp="1" noChangeArrowheads="1"/>
          </p:cNvSpPr>
          <p:nvPr>
            <p:ph type="sldNum" sz="quarter" idx="12"/>
          </p:nvPr>
        </p:nvSpPr>
        <p:spPr>
          <a:noFill/>
        </p:spPr>
        <p:txBody>
          <a:bodyPr/>
          <a:lstStyle/>
          <a:p>
            <a:fld id="{EA4A2187-894A-4B8F-B425-89197E7C6F52}" type="slidenum">
              <a:rPr lang="en-AU" altLang="en-US" smtClean="0"/>
              <a:pPr/>
              <a:t>1</a:t>
            </a:fld>
            <a:endParaRPr lang="en-AU" altLang="en-US" smtClean="0"/>
          </a:p>
        </p:txBody>
      </p:sp>
      <p:sp>
        <p:nvSpPr>
          <p:cNvPr id="6149" name="Rectangle 2"/>
          <p:cNvSpPr>
            <a:spLocks noGrp="1" noChangeArrowheads="1"/>
          </p:cNvSpPr>
          <p:nvPr>
            <p:ph type="ctrTitle"/>
          </p:nvPr>
        </p:nvSpPr>
        <p:spPr>
          <a:xfrm>
            <a:off x="755650" y="1341438"/>
            <a:ext cx="7816850" cy="2373312"/>
          </a:xfrm>
        </p:spPr>
        <p:txBody>
          <a:bodyPr/>
          <a:lstStyle/>
          <a:p>
            <a:pPr algn="ctr" eaLnBrk="1" hangingPunct="1"/>
            <a:r>
              <a:rPr lang="en-AU" sz="4200" dirty="0" smtClean="0"/>
              <a:t>Modelling and Simulation of Marine Surface Vessel Dynamics</a:t>
            </a:r>
            <a:br>
              <a:rPr lang="en-AU" sz="4200" dirty="0" smtClean="0"/>
            </a:br>
            <a:r>
              <a:rPr lang="en-AU" sz="2200" dirty="0" smtClean="0"/>
              <a:t>(Module 10: </a:t>
            </a:r>
            <a:r>
              <a:rPr lang="en-US" sz="2400" dirty="0" smtClean="0"/>
              <a:t>Software and Rapid Model Prototyping</a:t>
            </a:r>
            <a:r>
              <a:rPr lang="en-AU" sz="2200" dirty="0" smtClean="0"/>
              <a:t>)</a:t>
            </a:r>
            <a:r>
              <a:rPr lang="en-AU" sz="4200" dirty="0" smtClean="0"/>
              <a:t> </a:t>
            </a:r>
            <a:endParaRPr lang="en-AU" sz="3000" dirty="0" smtClean="0"/>
          </a:p>
        </p:txBody>
      </p:sp>
      <p:pic>
        <p:nvPicPr>
          <p:cNvPr id="6150" name="Picture 5"/>
          <p:cNvPicPr>
            <a:picLocks noChangeAspect="1" noChangeArrowheads="1"/>
          </p:cNvPicPr>
          <p:nvPr/>
        </p:nvPicPr>
        <p:blipFill>
          <a:blip r:embed="rId3"/>
          <a:srcRect/>
          <a:stretch>
            <a:fillRect/>
          </a:stretch>
        </p:blipFill>
        <p:spPr bwMode="auto">
          <a:xfrm>
            <a:off x="1285875" y="5300663"/>
            <a:ext cx="2320925" cy="890587"/>
          </a:xfrm>
          <a:prstGeom prst="rect">
            <a:avLst/>
          </a:prstGeom>
          <a:noFill/>
          <a:ln w="9525">
            <a:noFill/>
            <a:miter lim="800000"/>
            <a:headEnd/>
            <a:tailEnd/>
          </a:ln>
        </p:spPr>
      </p:pic>
      <p:sp>
        <p:nvSpPr>
          <p:cNvPr id="6151" name="Rectangle 7"/>
          <p:cNvSpPr>
            <a:spLocks noChangeArrowheads="1"/>
          </p:cNvSpPr>
          <p:nvPr/>
        </p:nvSpPr>
        <p:spPr bwMode="auto">
          <a:xfrm>
            <a:off x="1071563" y="4005263"/>
            <a:ext cx="3241675" cy="1223962"/>
          </a:xfrm>
          <a:prstGeom prst="rect">
            <a:avLst/>
          </a:prstGeom>
          <a:noFill/>
          <a:ln w="9525">
            <a:noFill/>
            <a:miter lim="800000"/>
            <a:headEnd/>
            <a:tailEnd/>
          </a:ln>
        </p:spPr>
        <p:txBody>
          <a:bodyPr/>
          <a:lstStyle/>
          <a:p>
            <a:pPr>
              <a:spcBef>
                <a:spcPct val="20000"/>
              </a:spcBef>
              <a:buClr>
                <a:schemeClr val="accent1"/>
              </a:buClr>
              <a:buSzPct val="65000"/>
              <a:buFont typeface="Wingdings" pitchFamily="2" charset="2"/>
              <a:buNone/>
            </a:pPr>
            <a:r>
              <a:rPr lang="en-AU" sz="2800"/>
              <a:t>Dr Tristan Perez 	</a:t>
            </a:r>
          </a:p>
          <a:p>
            <a:pPr>
              <a:spcBef>
                <a:spcPct val="20000"/>
              </a:spcBef>
              <a:buClr>
                <a:schemeClr val="accent1"/>
              </a:buClr>
              <a:buSzPct val="65000"/>
              <a:buFont typeface="Wingdings" pitchFamily="2" charset="2"/>
              <a:buNone/>
            </a:pPr>
            <a:r>
              <a:rPr lang="en-AU"/>
              <a:t>Centre for Complex Dynamic Systems and Control (CDSC)</a:t>
            </a:r>
          </a:p>
        </p:txBody>
      </p:sp>
      <p:sp>
        <p:nvSpPr>
          <p:cNvPr id="6152" name="Rectangle 11"/>
          <p:cNvSpPr>
            <a:spLocks noChangeArrowheads="1"/>
          </p:cNvSpPr>
          <p:nvPr/>
        </p:nvSpPr>
        <p:spPr bwMode="auto">
          <a:xfrm>
            <a:off x="4572000" y="4005263"/>
            <a:ext cx="3997325" cy="1223962"/>
          </a:xfrm>
          <a:prstGeom prst="rect">
            <a:avLst/>
          </a:prstGeom>
          <a:noFill/>
          <a:ln w="9525">
            <a:noFill/>
            <a:miter lim="800000"/>
            <a:headEnd/>
            <a:tailEnd/>
          </a:ln>
        </p:spPr>
        <p:txBody>
          <a:bodyPr/>
          <a:lstStyle/>
          <a:p>
            <a:pPr>
              <a:spcBef>
                <a:spcPct val="20000"/>
              </a:spcBef>
              <a:buClr>
                <a:schemeClr val="accent1"/>
              </a:buClr>
              <a:buSzPct val="65000"/>
              <a:buFont typeface="Wingdings" pitchFamily="2" charset="2"/>
              <a:buNone/>
            </a:pPr>
            <a:r>
              <a:rPr lang="en-AU" sz="2800"/>
              <a:t>Professor Thor I Fossen</a:t>
            </a:r>
          </a:p>
          <a:p>
            <a:pPr>
              <a:spcBef>
                <a:spcPct val="20000"/>
              </a:spcBef>
              <a:buClr>
                <a:schemeClr val="accent1"/>
              </a:buClr>
              <a:buSzPct val="65000"/>
              <a:buFont typeface="Wingdings" pitchFamily="2" charset="2"/>
              <a:buNone/>
            </a:pPr>
            <a:r>
              <a:rPr lang="en-AU"/>
              <a:t>Department of Engineering Cybernetics</a:t>
            </a:r>
          </a:p>
        </p:txBody>
      </p:sp>
      <p:pic>
        <p:nvPicPr>
          <p:cNvPr id="6153" name="Picture 12"/>
          <p:cNvPicPr>
            <a:picLocks noChangeAspect="1" noChangeArrowheads="1"/>
          </p:cNvPicPr>
          <p:nvPr/>
        </p:nvPicPr>
        <p:blipFill>
          <a:blip r:embed="rId4"/>
          <a:srcRect/>
          <a:stretch>
            <a:fillRect/>
          </a:stretch>
        </p:blipFill>
        <p:spPr bwMode="auto">
          <a:xfrm>
            <a:off x="5000625" y="5445125"/>
            <a:ext cx="2436813" cy="70961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352675" y="-912813"/>
            <a:ext cx="14003338" cy="87518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28596" y="142852"/>
            <a:ext cx="8501121" cy="1143000"/>
          </a:xfrm>
        </p:spPr>
        <p:txBody>
          <a:bodyPr/>
          <a:lstStyle/>
          <a:p>
            <a:pPr eaLnBrk="1" hangingPunct="1"/>
            <a:r>
              <a:rPr lang="en-US" dirty="0" smtClean="0"/>
              <a:t>WAMIT (</a:t>
            </a:r>
            <a:r>
              <a:rPr lang="en-US" dirty="0" err="1" smtClean="0"/>
              <a:t>Vers</a:t>
            </a:r>
            <a:r>
              <a:rPr lang="en-US" dirty="0" smtClean="0"/>
              <a:t>. 6.3) by WAMIT INC.</a:t>
            </a:r>
          </a:p>
        </p:txBody>
      </p:sp>
      <p:pic>
        <p:nvPicPr>
          <p:cNvPr id="9219" name="Picture 3"/>
          <p:cNvPicPr>
            <a:picLocks noChangeAspect="1" noChangeArrowheads="1"/>
          </p:cNvPicPr>
          <p:nvPr/>
        </p:nvPicPr>
        <p:blipFill>
          <a:blip r:embed="rId2"/>
          <a:srcRect/>
          <a:stretch>
            <a:fillRect/>
          </a:stretch>
        </p:blipFill>
        <p:spPr bwMode="auto">
          <a:xfrm>
            <a:off x="1150938" y="2457450"/>
            <a:ext cx="7489825" cy="3409950"/>
          </a:xfrm>
          <a:prstGeom prst="rect">
            <a:avLst/>
          </a:prstGeom>
          <a:solidFill>
            <a:srgbClr val="C0C0C0"/>
          </a:solidFill>
          <a:ln w="9525" algn="ctr">
            <a:noFill/>
            <a:miter lim="800000"/>
            <a:headEnd/>
            <a:tailEnd/>
          </a:ln>
        </p:spPr>
      </p:pic>
      <p:sp>
        <p:nvSpPr>
          <p:cNvPr id="9220" name="Rectangle 4"/>
          <p:cNvSpPr>
            <a:spLocks noChangeArrowheads="1"/>
          </p:cNvSpPr>
          <p:nvPr/>
        </p:nvSpPr>
        <p:spPr bwMode="auto">
          <a:xfrm>
            <a:off x="1008063" y="871538"/>
            <a:ext cx="7885112" cy="1657350"/>
          </a:xfrm>
          <a:prstGeom prst="rect">
            <a:avLst/>
          </a:prstGeom>
          <a:solidFill>
            <a:schemeClr val="bg1"/>
          </a:solidFill>
          <a:ln w="9525" algn="ctr">
            <a:noFill/>
            <a:miter lim="800000"/>
            <a:headEnd/>
            <a:tailEnd/>
          </a:ln>
        </p:spPr>
        <p:txBody>
          <a:bodyPr anchor="ctr">
            <a:spAutoFit/>
          </a:bodyPr>
          <a:lstStyle/>
          <a:p>
            <a:r>
              <a:rPr lang="en-US" sz="1600" b="1">
                <a:latin typeface="Arial" charset="0"/>
              </a:rPr>
              <a:t>WAMIT</a:t>
            </a:r>
            <a:r>
              <a:rPr lang="en-US" sz="1600" b="1" baseline="30000">
                <a:latin typeface="Arial" charset="0"/>
              </a:rPr>
              <a:t>®</a:t>
            </a:r>
            <a:r>
              <a:rPr lang="en-US" sz="1600" baseline="30000">
                <a:latin typeface="Arial" charset="0"/>
              </a:rPr>
              <a:t>  </a:t>
            </a:r>
            <a:r>
              <a:rPr lang="en-US" sz="1600">
                <a:latin typeface="Arial" charset="0"/>
              </a:rPr>
              <a:t>is the most advanced set of tools available for analyzing wave interactions with offshore platforms and other structures or vessels. </a:t>
            </a:r>
          </a:p>
          <a:p>
            <a:pPr>
              <a:lnSpc>
                <a:spcPct val="40000"/>
              </a:lnSpc>
            </a:pPr>
            <a:endParaRPr lang="en-US" sz="1600">
              <a:latin typeface="Arial" charset="0"/>
            </a:endParaRPr>
          </a:p>
          <a:p>
            <a:r>
              <a:rPr lang="en-US" sz="1600" b="1">
                <a:latin typeface="Arial" charset="0"/>
              </a:rPr>
              <a:t>WAMIT</a:t>
            </a:r>
            <a:r>
              <a:rPr lang="en-US" sz="1600" b="1" baseline="30000">
                <a:latin typeface="Arial" charset="0"/>
              </a:rPr>
              <a:t>®</a:t>
            </a:r>
            <a:r>
              <a:rPr lang="en-US" sz="1600">
                <a:latin typeface="Arial" charset="0"/>
              </a:rPr>
              <a:t>  was developed by </a:t>
            </a:r>
            <a:r>
              <a:rPr lang="en-US" sz="1600" b="1">
                <a:solidFill>
                  <a:srgbClr val="0033CC"/>
                </a:solidFill>
                <a:latin typeface="Arial" charset="0"/>
              </a:rPr>
              <a:t>Professor Newman</a:t>
            </a:r>
            <a:r>
              <a:rPr lang="en-US" sz="1600">
                <a:latin typeface="Arial" charset="0"/>
              </a:rPr>
              <a:t> and coworkers at </a:t>
            </a:r>
            <a:r>
              <a:rPr lang="en-US" sz="1600" b="1">
                <a:solidFill>
                  <a:srgbClr val="0033CC"/>
                </a:solidFill>
                <a:latin typeface="Arial" charset="0"/>
              </a:rPr>
              <a:t>MIT</a:t>
            </a:r>
            <a:r>
              <a:rPr lang="en-US" sz="1600">
                <a:latin typeface="Arial" charset="0"/>
              </a:rPr>
              <a:t> in 1987, and it has gained widespread recognition for its ability to analyze the complex structures with a high degree of accuracy and efficiency. </a:t>
            </a:r>
          </a:p>
          <a:p>
            <a:endParaRPr lang="en-US" sz="1600">
              <a:latin typeface="Arial" charset="0"/>
            </a:endParaRPr>
          </a:p>
        </p:txBody>
      </p:sp>
      <p:sp>
        <p:nvSpPr>
          <p:cNvPr id="9221" name="Rectangle 5"/>
          <p:cNvSpPr>
            <a:spLocks noChangeArrowheads="1"/>
          </p:cNvSpPr>
          <p:nvPr/>
        </p:nvSpPr>
        <p:spPr bwMode="auto">
          <a:xfrm>
            <a:off x="357158" y="5876925"/>
            <a:ext cx="8643998" cy="507831"/>
          </a:xfrm>
          <a:prstGeom prst="rect">
            <a:avLst/>
          </a:prstGeom>
          <a:noFill/>
          <a:ln w="9525" algn="ctr">
            <a:noFill/>
            <a:miter lim="800000"/>
            <a:headEnd/>
            <a:tailEnd/>
          </a:ln>
        </p:spPr>
        <p:txBody>
          <a:bodyPr wrap="square" anchor="ctr">
            <a:spAutoFit/>
          </a:bodyPr>
          <a:lstStyle/>
          <a:p>
            <a:r>
              <a:rPr lang="en-US" sz="1300" dirty="0">
                <a:latin typeface="Arial" charset="0"/>
              </a:rPr>
              <a:t>Over the past </a:t>
            </a:r>
            <a:r>
              <a:rPr lang="en-US" sz="1300" dirty="0" smtClean="0"/>
              <a:t>20</a:t>
            </a:r>
            <a:r>
              <a:rPr lang="en-US" sz="1300" dirty="0" smtClean="0">
                <a:latin typeface="Arial" charset="0"/>
              </a:rPr>
              <a:t> </a:t>
            </a:r>
            <a:r>
              <a:rPr lang="en-US" sz="1300" dirty="0">
                <a:latin typeface="Arial" charset="0"/>
              </a:rPr>
              <a:t>years WAMIT has been licensed to more </a:t>
            </a:r>
            <a:r>
              <a:rPr lang="en-US" sz="1300" smtClean="0">
                <a:latin typeface="Arial" charset="0"/>
              </a:rPr>
              <a:t>than </a:t>
            </a:r>
            <a:r>
              <a:rPr lang="en-US" sz="1300" smtClean="0">
                <a:latin typeface="Arial" charset="0"/>
              </a:rPr>
              <a:t>9</a:t>
            </a:r>
            <a:r>
              <a:rPr lang="en-US" sz="1300" smtClean="0"/>
              <a:t>0</a:t>
            </a:r>
            <a:r>
              <a:rPr lang="en-US" sz="1300" smtClean="0">
                <a:latin typeface="Arial" charset="0"/>
              </a:rPr>
              <a:t> </a:t>
            </a:r>
            <a:r>
              <a:rPr lang="en-US" sz="1300" dirty="0">
                <a:latin typeface="Arial" charset="0"/>
              </a:rPr>
              <a:t>industrial and research organizations worldwide.</a:t>
            </a:r>
          </a:p>
          <a:p>
            <a:endParaRPr lang="en-US" sz="1400" dirty="0">
              <a:latin typeface="Arial" charset="0"/>
            </a:endParaRPr>
          </a:p>
        </p:txBody>
      </p:sp>
      <p:sp>
        <p:nvSpPr>
          <p:cNvPr id="9222" name="Text Box 6"/>
          <p:cNvSpPr txBox="1">
            <a:spLocks noChangeArrowheads="1"/>
          </p:cNvSpPr>
          <p:nvPr/>
        </p:nvSpPr>
        <p:spPr bwMode="auto">
          <a:xfrm>
            <a:off x="6623050" y="2479675"/>
            <a:ext cx="2052638" cy="517525"/>
          </a:xfrm>
          <a:prstGeom prst="rect">
            <a:avLst/>
          </a:prstGeom>
          <a:noFill/>
          <a:ln w="9525" algn="ctr">
            <a:noFill/>
            <a:miter lim="800000"/>
            <a:headEnd/>
            <a:tailEnd/>
          </a:ln>
        </p:spPr>
        <p:txBody>
          <a:bodyPr wrap="none">
            <a:spAutoFit/>
          </a:bodyPr>
          <a:lstStyle/>
          <a:p>
            <a:pPr marL="877888" indent="-342900" algn="r"/>
            <a:r>
              <a:rPr lang="en-US" sz="1400">
                <a:latin typeface="Times New Roman" pitchFamily="18" charset="0"/>
                <a:ea typeface="Arial Unicode MS" pitchFamily="34" charset="-128"/>
                <a:cs typeface="Arial Unicode MS" pitchFamily="34" charset="-128"/>
              </a:rPr>
              <a:t>3D Panelization of</a:t>
            </a:r>
          </a:p>
          <a:p>
            <a:pPr marL="877888" indent="-342900" algn="r"/>
            <a:r>
              <a:rPr lang="en-US" sz="1400">
                <a:latin typeface="Times New Roman" pitchFamily="18" charset="0"/>
                <a:ea typeface="Arial Unicode MS" pitchFamily="34" charset="-128"/>
                <a:cs typeface="Arial Unicode MS" pitchFamily="34" charset="-128"/>
              </a:rPr>
              <a:t>a Supply Vessel</a:t>
            </a:r>
          </a:p>
        </p:txBody>
      </p:sp>
      <p:sp>
        <p:nvSpPr>
          <p:cNvPr id="7" name="Date Placeholder 2"/>
          <p:cNvSpPr>
            <a:spLocks noGrp="1"/>
          </p:cNvSpPr>
          <p:nvPr>
            <p:ph type="dt" sz="half" idx="10"/>
          </p:nvPr>
        </p:nvSpPr>
        <p:spPr>
          <a:xfrm>
            <a:off x="457200" y="6243638"/>
            <a:ext cx="2133600" cy="457200"/>
          </a:xfrm>
        </p:spPr>
        <p:txBody>
          <a:bodyPr/>
          <a:lstStyle/>
          <a:p>
            <a:pPr>
              <a:defRPr/>
            </a:pPr>
            <a:fld id="{F9746679-BC3B-4E50-A841-4BC6A5DC94B4}" type="datetime1">
              <a:rPr lang="en-GB" smtClean="0"/>
              <a:pPr>
                <a:defRPr/>
              </a:pPr>
              <a:t>09/09/2007</a:t>
            </a:fld>
            <a:endParaRPr lang="en-AU" altLang="en-US"/>
          </a:p>
        </p:txBody>
      </p:sp>
      <p:sp>
        <p:nvSpPr>
          <p:cNvPr id="8" name="Footer Placeholder 3"/>
          <p:cNvSpPr>
            <a:spLocks noGrp="1"/>
          </p:cNvSpPr>
          <p:nvPr>
            <p:ph type="ftr" sz="quarter" idx="11"/>
          </p:nvPr>
        </p:nvSpPr>
        <p:spPr>
          <a:xfrm>
            <a:off x="2843213" y="6248400"/>
            <a:ext cx="3600450" cy="457200"/>
          </a:xfrm>
        </p:spPr>
        <p:txBody>
          <a:bodyPr/>
          <a:lstStyle/>
          <a:p>
            <a:pPr>
              <a:defRPr/>
            </a:pPr>
            <a:r>
              <a:rPr lang="en-AU" altLang="en-US" smtClean="0"/>
              <a:t>One-day Tutorial, CAMS'07, Bol, Croatia</a:t>
            </a:r>
            <a:endParaRPr lang="en-AU" altLang="en-US"/>
          </a:p>
        </p:txBody>
      </p:sp>
      <p:sp>
        <p:nvSpPr>
          <p:cNvPr id="9" name="Slide Number Placeholder 4"/>
          <p:cNvSpPr>
            <a:spLocks noGrp="1"/>
          </p:cNvSpPr>
          <p:nvPr>
            <p:ph type="sldNum" sz="quarter" idx="12"/>
          </p:nvPr>
        </p:nvSpPr>
        <p:spPr>
          <a:xfrm>
            <a:off x="6553200" y="6243638"/>
            <a:ext cx="2133600" cy="457200"/>
          </a:xfrm>
        </p:spPr>
        <p:txBody>
          <a:bodyPr/>
          <a:lstStyle/>
          <a:p>
            <a:pPr>
              <a:defRPr/>
            </a:pPr>
            <a:fld id="{00DA9D98-4FE5-4660-9A07-E48512B232D5}" type="slidenum">
              <a:rPr lang="en-AU" altLang="en-US" smtClean="0"/>
              <a:pPr>
                <a:defRPr/>
              </a:pPr>
              <a:t>11</a:t>
            </a:fld>
            <a:endParaRPr lang="en-AU"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57158" y="214298"/>
            <a:ext cx="8786842" cy="1143000"/>
          </a:xfrm>
        </p:spPr>
        <p:txBody>
          <a:bodyPr/>
          <a:lstStyle/>
          <a:p>
            <a:pPr eaLnBrk="1" hangingPunct="1"/>
            <a:r>
              <a:rPr lang="en-US" sz="4000" dirty="0" smtClean="0"/>
              <a:t>Hydrodynamic Methods (MSS Hydro)</a:t>
            </a:r>
          </a:p>
        </p:txBody>
      </p:sp>
      <p:sp>
        <p:nvSpPr>
          <p:cNvPr id="12291" name="Rectangle 3"/>
          <p:cNvSpPr>
            <a:spLocks noGrp="1" noChangeArrowheads="1"/>
          </p:cNvSpPr>
          <p:nvPr>
            <p:ph type="body" sz="half" idx="1"/>
          </p:nvPr>
        </p:nvSpPr>
        <p:spPr>
          <a:xfrm>
            <a:off x="642910" y="857232"/>
            <a:ext cx="4464050" cy="5842000"/>
          </a:xfrm>
        </p:spPr>
        <p:txBody>
          <a:bodyPr/>
          <a:lstStyle/>
          <a:p>
            <a:pPr eaLnBrk="1" hangingPunct="1">
              <a:buFont typeface="Wingdings" pitchFamily="2" charset="2"/>
              <a:buChar char="q"/>
            </a:pPr>
            <a:r>
              <a:rPr lang="en-US" sz="1600" dirty="0" smtClean="0">
                <a:solidFill>
                  <a:schemeClr val="hlink"/>
                </a:solidFill>
              </a:rPr>
              <a:t>Frequency-Dependent Hydrodynamic Added Mass, Potential Damping, and Restoring Forces:  </a:t>
            </a:r>
            <a:br>
              <a:rPr lang="en-US" sz="1600" dirty="0" smtClean="0">
                <a:solidFill>
                  <a:schemeClr val="hlink"/>
                </a:solidFill>
              </a:rPr>
            </a:br>
            <a:r>
              <a:rPr lang="en-US" sz="1600" dirty="0" smtClean="0">
                <a:solidFill>
                  <a:schemeClr val="tx1"/>
                </a:solidFill>
              </a:rPr>
              <a:t>Computed using:  WAMIT, </a:t>
            </a:r>
            <a:r>
              <a:rPr lang="en-US" sz="1600" dirty="0" err="1" smtClean="0">
                <a:solidFill>
                  <a:schemeClr val="tx1"/>
                </a:solidFill>
              </a:rPr>
              <a:t>ShipX</a:t>
            </a:r>
            <a:r>
              <a:rPr lang="en-US" sz="1600" dirty="0" smtClean="0">
                <a:solidFill>
                  <a:schemeClr val="tx1"/>
                </a:solidFill>
              </a:rPr>
              <a:t> (VERES), </a:t>
            </a:r>
            <a:r>
              <a:rPr lang="en-US" sz="1600" dirty="0" smtClean="0"/>
              <a:t>or</a:t>
            </a:r>
            <a:r>
              <a:rPr lang="en-US" sz="1600" dirty="0" smtClean="0">
                <a:solidFill>
                  <a:schemeClr val="tx1"/>
                </a:solidFill>
              </a:rPr>
              <a:t> Octopus SEAWAY</a:t>
            </a:r>
            <a:br>
              <a:rPr lang="en-US" sz="1600" dirty="0" smtClean="0">
                <a:solidFill>
                  <a:schemeClr val="tx1"/>
                </a:solidFill>
              </a:rPr>
            </a:br>
            <a:endParaRPr lang="en-US" sz="1600" dirty="0" smtClean="0">
              <a:solidFill>
                <a:schemeClr val="tx1"/>
              </a:solidFill>
            </a:endParaRPr>
          </a:p>
          <a:p>
            <a:pPr eaLnBrk="1" hangingPunct="1">
              <a:buFont typeface="Wingdings" pitchFamily="2" charset="2"/>
              <a:buChar char="q"/>
            </a:pPr>
            <a:r>
              <a:rPr lang="en-US" sz="1600" dirty="0" smtClean="0">
                <a:solidFill>
                  <a:schemeClr val="hlink"/>
                </a:solidFill>
              </a:rPr>
              <a:t>Nonlinear Viscous Damping and Current Loads: </a:t>
            </a:r>
          </a:p>
          <a:p>
            <a:pPr lvl="1" eaLnBrk="1" hangingPunct="1">
              <a:buFont typeface="Wingdings" pitchFamily="2" charset="2"/>
              <a:buChar char="ü"/>
            </a:pPr>
            <a:r>
              <a:rPr lang="en-US" sz="1600" dirty="0" smtClean="0">
                <a:solidFill>
                  <a:schemeClr val="tx1"/>
                </a:solidFill>
              </a:rPr>
              <a:t>ITTC quadratic drag formulation/</a:t>
            </a:r>
            <a:br>
              <a:rPr lang="en-US" sz="1600" dirty="0" smtClean="0">
                <a:solidFill>
                  <a:schemeClr val="tx1"/>
                </a:solidFill>
              </a:rPr>
            </a:br>
            <a:r>
              <a:rPr lang="en-US" sz="1600" dirty="0" smtClean="0">
                <a:solidFill>
                  <a:schemeClr val="tx1"/>
                </a:solidFill>
              </a:rPr>
              <a:t>added resistance in surge (includes current)</a:t>
            </a:r>
          </a:p>
          <a:p>
            <a:pPr lvl="1" eaLnBrk="1" hangingPunct="1">
              <a:buFont typeface="Wingdings" pitchFamily="2" charset="2"/>
              <a:buChar char="ü"/>
            </a:pPr>
            <a:r>
              <a:rPr lang="en-US" sz="1600" dirty="0" smtClean="0">
                <a:solidFill>
                  <a:schemeClr val="tx1"/>
                </a:solidFill>
              </a:rPr>
              <a:t>Nonlinear cross-flow drag in</a:t>
            </a:r>
            <a:br>
              <a:rPr lang="en-US" sz="1600" dirty="0" smtClean="0">
                <a:solidFill>
                  <a:schemeClr val="tx1"/>
                </a:solidFill>
              </a:rPr>
            </a:br>
            <a:r>
              <a:rPr lang="en-US" sz="1600" dirty="0" smtClean="0">
                <a:solidFill>
                  <a:schemeClr val="tx1"/>
                </a:solidFill>
              </a:rPr>
              <a:t>sway and yaw (includes currents)</a:t>
            </a:r>
          </a:p>
          <a:p>
            <a:pPr lvl="1" eaLnBrk="1" hangingPunct="1">
              <a:buFont typeface="Wingdings" pitchFamily="2" charset="2"/>
              <a:buChar char="ü"/>
            </a:pPr>
            <a:r>
              <a:rPr lang="en-US" sz="1600" dirty="0" err="1" smtClean="0">
                <a:solidFill>
                  <a:schemeClr val="tx1"/>
                </a:solidFill>
              </a:rPr>
              <a:t>Munk</a:t>
            </a:r>
            <a:r>
              <a:rPr lang="en-US" sz="1600" dirty="0" smtClean="0">
                <a:solidFill>
                  <a:schemeClr val="tx1"/>
                </a:solidFill>
              </a:rPr>
              <a:t> moment in yaw from potential coefficients</a:t>
            </a:r>
          </a:p>
          <a:p>
            <a:pPr lvl="1" eaLnBrk="1" hangingPunct="1">
              <a:buFont typeface="Wingdings" pitchFamily="2" charset="2"/>
              <a:buChar char="ü"/>
            </a:pPr>
            <a:r>
              <a:rPr lang="en-US" sz="1600" dirty="0" smtClean="0">
                <a:solidFill>
                  <a:schemeClr val="tx1"/>
                </a:solidFill>
              </a:rPr>
              <a:t>Higher order nonlinear damping terms in heave, roll, and pitch (manually added)</a:t>
            </a:r>
          </a:p>
          <a:p>
            <a:pPr lvl="1" eaLnBrk="1" hangingPunct="1">
              <a:buFont typeface="Wingdings" pitchFamily="2" charset="2"/>
              <a:buChar char="ü"/>
            </a:pPr>
            <a:r>
              <a:rPr lang="en-US" sz="1600" dirty="0" smtClean="0">
                <a:solidFill>
                  <a:schemeClr val="tx1"/>
                </a:solidFill>
              </a:rPr>
              <a:t>Maneuvering coefficients (manually added)</a:t>
            </a:r>
          </a:p>
        </p:txBody>
      </p:sp>
      <p:sp>
        <p:nvSpPr>
          <p:cNvPr id="12292" name="Rectangle 4"/>
          <p:cNvSpPr>
            <a:spLocks noGrp="1" noChangeArrowheads="1"/>
          </p:cNvSpPr>
          <p:nvPr>
            <p:ph type="body" sz="half" idx="2"/>
          </p:nvPr>
        </p:nvSpPr>
        <p:spPr>
          <a:xfrm>
            <a:off x="5033935" y="893745"/>
            <a:ext cx="3889375" cy="5292725"/>
          </a:xfrm>
        </p:spPr>
        <p:txBody>
          <a:bodyPr/>
          <a:lstStyle/>
          <a:p>
            <a:pPr eaLnBrk="1" hangingPunct="1">
              <a:lnSpc>
                <a:spcPct val="90000"/>
              </a:lnSpc>
              <a:buFont typeface="Wingdings" pitchFamily="2" charset="2"/>
              <a:buChar char="q"/>
            </a:pPr>
            <a:r>
              <a:rPr lang="en-US" sz="1600" dirty="0" smtClean="0">
                <a:solidFill>
                  <a:schemeClr val="hlink"/>
                </a:solidFill>
              </a:rPr>
              <a:t>Nonlinear Frequency-Dependent Damping in Roll due to Bilge Keels and Anti-Rolling Tanks:</a:t>
            </a:r>
            <a:br>
              <a:rPr lang="en-US" sz="1600" dirty="0" smtClean="0">
                <a:solidFill>
                  <a:schemeClr val="hlink"/>
                </a:solidFill>
              </a:rPr>
            </a:br>
            <a:r>
              <a:rPr lang="en-US" sz="1600" dirty="0" smtClean="0">
                <a:solidFill>
                  <a:schemeClr val="tx1"/>
                </a:solidFill>
              </a:rPr>
              <a:t>Can be computed in </a:t>
            </a:r>
            <a:r>
              <a:rPr lang="en-US" sz="1600" dirty="0" err="1" smtClean="0">
                <a:solidFill>
                  <a:schemeClr val="tx1"/>
                </a:solidFill>
              </a:rPr>
              <a:t>ShipX</a:t>
            </a:r>
            <a:r>
              <a:rPr lang="en-US" sz="1600" dirty="0" smtClean="0">
                <a:solidFill>
                  <a:schemeClr val="tx1"/>
                </a:solidFill>
              </a:rPr>
              <a:t> (VERES) and Octopus (SEAWAY) </a:t>
            </a:r>
            <a:br>
              <a:rPr lang="en-US" sz="1600" dirty="0" smtClean="0">
                <a:solidFill>
                  <a:schemeClr val="tx1"/>
                </a:solidFill>
              </a:rPr>
            </a:br>
            <a:endParaRPr lang="en-US" sz="1600" dirty="0" smtClean="0">
              <a:solidFill>
                <a:schemeClr val="tx1"/>
              </a:solidFill>
            </a:endParaRPr>
          </a:p>
          <a:p>
            <a:pPr eaLnBrk="1" hangingPunct="1">
              <a:lnSpc>
                <a:spcPct val="90000"/>
              </a:lnSpc>
              <a:buFont typeface="Wingdings" pitchFamily="2" charset="2"/>
              <a:buChar char="q"/>
            </a:pPr>
            <a:r>
              <a:rPr lang="en-US" sz="1600" dirty="0" smtClean="0">
                <a:solidFill>
                  <a:schemeClr val="hlink"/>
                </a:solidFill>
              </a:rPr>
              <a:t>Frequency-Dependent Linear Viscous Damping in DOFs 1,2,6: </a:t>
            </a:r>
            <a:br>
              <a:rPr lang="en-US" sz="1600" dirty="0" smtClean="0">
                <a:solidFill>
                  <a:schemeClr val="hlink"/>
                </a:solidFill>
              </a:rPr>
            </a:br>
            <a:r>
              <a:rPr lang="en-US" sz="1600" dirty="0" smtClean="0">
                <a:solidFill>
                  <a:schemeClr val="tx1"/>
                </a:solidFill>
              </a:rPr>
              <a:t>Manually added using exponential decaying functions for skin friction</a:t>
            </a:r>
            <a:br>
              <a:rPr lang="en-US" sz="1600" dirty="0" smtClean="0">
                <a:solidFill>
                  <a:schemeClr val="tx1"/>
                </a:solidFill>
              </a:rPr>
            </a:br>
            <a:endParaRPr lang="en-US" sz="1600" dirty="0" smtClean="0">
              <a:solidFill>
                <a:schemeClr val="tx1"/>
              </a:solidFill>
            </a:endParaRPr>
          </a:p>
          <a:p>
            <a:pPr eaLnBrk="1" hangingPunct="1">
              <a:lnSpc>
                <a:spcPct val="90000"/>
              </a:lnSpc>
              <a:buFont typeface="Wingdings" pitchFamily="2" charset="2"/>
              <a:buChar char="q"/>
            </a:pPr>
            <a:r>
              <a:rPr lang="en-US" sz="1600" dirty="0" smtClean="0">
                <a:solidFill>
                  <a:schemeClr val="hlink"/>
                </a:solidFill>
              </a:rPr>
              <a:t>Wave Loads: </a:t>
            </a:r>
            <a:br>
              <a:rPr lang="en-US" sz="1600" dirty="0" smtClean="0">
                <a:solidFill>
                  <a:schemeClr val="hlink"/>
                </a:solidFill>
              </a:rPr>
            </a:br>
            <a:r>
              <a:rPr lang="en-US" sz="1600" dirty="0" smtClean="0">
                <a:solidFill>
                  <a:schemeClr val="tx1"/>
                </a:solidFill>
              </a:rPr>
              <a:t>1st-order (Froude-</a:t>
            </a:r>
            <a:r>
              <a:rPr lang="en-US" sz="1600" dirty="0" err="1" smtClean="0">
                <a:solidFill>
                  <a:schemeClr val="tx1"/>
                </a:solidFill>
              </a:rPr>
              <a:t>Krylov</a:t>
            </a:r>
            <a:r>
              <a:rPr lang="en-US" sz="1600" dirty="0" smtClean="0">
                <a:solidFill>
                  <a:schemeClr val="tx1"/>
                </a:solidFill>
              </a:rPr>
              <a:t> and diffraction) and 2nd-order wave loads (wave drift) are computed using 2D/3D potential theory</a:t>
            </a:r>
            <a:br>
              <a:rPr lang="en-US" sz="1600" dirty="0" smtClean="0">
                <a:solidFill>
                  <a:schemeClr val="tx1"/>
                </a:solidFill>
              </a:rPr>
            </a:br>
            <a:endParaRPr lang="en-US" sz="1600" dirty="0" smtClean="0">
              <a:solidFill>
                <a:schemeClr val="tx1"/>
              </a:solidFill>
            </a:endParaRPr>
          </a:p>
          <a:p>
            <a:pPr eaLnBrk="1" hangingPunct="1">
              <a:lnSpc>
                <a:spcPct val="90000"/>
              </a:lnSpc>
              <a:buFont typeface="Wingdings" pitchFamily="2" charset="2"/>
              <a:buChar char="q"/>
            </a:pPr>
            <a:r>
              <a:rPr lang="en-US" sz="1600" dirty="0" smtClean="0">
                <a:solidFill>
                  <a:schemeClr val="hlink"/>
                </a:solidFill>
              </a:rPr>
              <a:t>Wind Loads:</a:t>
            </a:r>
            <a:r>
              <a:rPr lang="en-US" sz="1600" dirty="0" smtClean="0">
                <a:solidFill>
                  <a:srgbClr val="0000FF"/>
                </a:solidFill>
              </a:rPr>
              <a:t> </a:t>
            </a:r>
            <a:br>
              <a:rPr lang="en-US" sz="1600" dirty="0" smtClean="0">
                <a:solidFill>
                  <a:srgbClr val="0000FF"/>
                </a:solidFill>
              </a:rPr>
            </a:br>
            <a:r>
              <a:rPr lang="en-US" sz="1600" dirty="0" smtClean="0">
                <a:solidFill>
                  <a:schemeClr val="tx1"/>
                </a:solidFill>
              </a:rPr>
              <a:t>Computed using wind coefficient tables </a:t>
            </a:r>
          </a:p>
        </p:txBody>
      </p:sp>
      <p:sp>
        <p:nvSpPr>
          <p:cNvPr id="5" name="Date Placeholder 2"/>
          <p:cNvSpPr>
            <a:spLocks noGrp="1"/>
          </p:cNvSpPr>
          <p:nvPr>
            <p:ph type="dt" sz="half" idx="10"/>
          </p:nvPr>
        </p:nvSpPr>
        <p:spPr>
          <a:xfrm>
            <a:off x="457200" y="6243638"/>
            <a:ext cx="2133600" cy="457200"/>
          </a:xfrm>
        </p:spPr>
        <p:txBody>
          <a:bodyPr/>
          <a:lstStyle/>
          <a:p>
            <a:pPr>
              <a:defRPr/>
            </a:pPr>
            <a:fld id="{F9746679-BC3B-4E50-A841-4BC6A5DC94B4}" type="datetime1">
              <a:rPr lang="en-GB" smtClean="0"/>
              <a:pPr>
                <a:defRPr/>
              </a:pPr>
              <a:t>09/09/2007</a:t>
            </a:fld>
            <a:endParaRPr lang="en-AU" altLang="en-US"/>
          </a:p>
        </p:txBody>
      </p:sp>
      <p:sp>
        <p:nvSpPr>
          <p:cNvPr id="6" name="Footer Placeholder 3"/>
          <p:cNvSpPr>
            <a:spLocks noGrp="1"/>
          </p:cNvSpPr>
          <p:nvPr>
            <p:ph type="ftr" sz="quarter" idx="11"/>
          </p:nvPr>
        </p:nvSpPr>
        <p:spPr>
          <a:xfrm>
            <a:off x="2843213" y="6248400"/>
            <a:ext cx="3600450" cy="457200"/>
          </a:xfrm>
        </p:spPr>
        <p:txBody>
          <a:bodyPr/>
          <a:lstStyle/>
          <a:p>
            <a:pPr>
              <a:defRPr/>
            </a:pPr>
            <a:r>
              <a:rPr lang="en-AU" altLang="en-US" smtClean="0"/>
              <a:t>One-day Tutorial, CAMS'07, Bol, Croatia</a:t>
            </a:r>
            <a:endParaRPr lang="en-AU" altLang="en-US"/>
          </a:p>
        </p:txBody>
      </p:sp>
      <p:sp>
        <p:nvSpPr>
          <p:cNvPr id="7" name="Slide Number Placeholder 4"/>
          <p:cNvSpPr>
            <a:spLocks noGrp="1"/>
          </p:cNvSpPr>
          <p:nvPr>
            <p:ph type="sldNum" sz="quarter" idx="12"/>
          </p:nvPr>
        </p:nvSpPr>
        <p:spPr>
          <a:xfrm>
            <a:off x="6553200" y="6243638"/>
            <a:ext cx="2133600" cy="457200"/>
          </a:xfrm>
        </p:spPr>
        <p:txBody>
          <a:bodyPr/>
          <a:lstStyle/>
          <a:p>
            <a:pPr>
              <a:defRPr/>
            </a:pPr>
            <a:fld id="{00DA9D98-4FE5-4660-9A07-E48512B232D5}" type="slidenum">
              <a:rPr lang="en-AU" altLang="en-US" smtClean="0"/>
              <a:pPr>
                <a:defRPr/>
              </a:pPr>
              <a:t>12</a:t>
            </a:fld>
            <a:endParaRPr lang="en-AU"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Output (</a:t>
            </a:r>
            <a:r>
              <a:rPr lang="en-US" sz="4000" dirty="0" err="1" smtClean="0"/>
              <a:t>Ascii</a:t>
            </a:r>
            <a:r>
              <a:rPr lang="en-US" sz="4000" dirty="0" smtClean="0"/>
              <a:t>-files) from Hydrodynamic Codes</a:t>
            </a:r>
            <a:endParaRPr lang="en-US" sz="4000" dirty="0"/>
          </a:p>
        </p:txBody>
      </p:sp>
      <p:sp>
        <p:nvSpPr>
          <p:cNvPr id="3" name="Content Placeholder 2"/>
          <p:cNvSpPr>
            <a:spLocks noGrp="1"/>
          </p:cNvSpPr>
          <p:nvPr>
            <p:ph sz="half" idx="1"/>
          </p:nvPr>
        </p:nvSpPr>
        <p:spPr/>
        <p:txBody>
          <a:bodyPr/>
          <a:lstStyle/>
          <a:p>
            <a:r>
              <a:rPr lang="en-US" dirty="0" smtClean="0"/>
              <a:t>VERES</a:t>
            </a:r>
          </a:p>
          <a:p>
            <a:pPr lvl="1"/>
            <a:r>
              <a:rPr lang="en-US" dirty="0" smtClean="0"/>
              <a:t>*.re1</a:t>
            </a:r>
          </a:p>
          <a:p>
            <a:pPr lvl="1"/>
            <a:r>
              <a:rPr lang="en-US" dirty="0" smtClean="0"/>
              <a:t>*.re2</a:t>
            </a:r>
            <a:endParaRPr lang="en-US" dirty="0"/>
          </a:p>
        </p:txBody>
      </p:sp>
      <p:sp>
        <p:nvSpPr>
          <p:cNvPr id="4" name="Content Placeholder 3"/>
          <p:cNvSpPr>
            <a:spLocks noGrp="1"/>
          </p:cNvSpPr>
          <p:nvPr>
            <p:ph sz="half" idx="2"/>
          </p:nvPr>
        </p:nvSpPr>
        <p:spPr/>
        <p:txBody>
          <a:bodyPr/>
          <a:lstStyle/>
          <a:p>
            <a:r>
              <a:rPr lang="en-US" dirty="0" err="1" smtClean="0"/>
              <a:t>SeaWay</a:t>
            </a:r>
            <a:endParaRPr lang="en-US" dirty="0" smtClean="0"/>
          </a:p>
          <a:p>
            <a:pPr lvl="1"/>
            <a:r>
              <a:rPr lang="en-US" dirty="0" smtClean="0"/>
              <a:t>*.out</a:t>
            </a:r>
          </a:p>
          <a:p>
            <a:pPr lvl="1"/>
            <a:endParaRPr lang="en-US" dirty="0" smtClean="0"/>
          </a:p>
          <a:p>
            <a:r>
              <a:rPr lang="en-US" dirty="0" smtClean="0"/>
              <a:t>WAMIT</a:t>
            </a:r>
          </a:p>
          <a:p>
            <a:pPr lvl="1"/>
            <a:r>
              <a:rPr lang="en-US" dirty="0" smtClean="0"/>
              <a:t>*.x</a:t>
            </a:r>
          </a:p>
        </p:txBody>
      </p:sp>
      <p:sp>
        <p:nvSpPr>
          <p:cNvPr id="5" name="Date Placeholder 4"/>
          <p:cNvSpPr>
            <a:spLocks noGrp="1"/>
          </p:cNvSpPr>
          <p:nvPr>
            <p:ph type="dt" sz="half" idx="10"/>
          </p:nvPr>
        </p:nvSpPr>
        <p:spPr/>
        <p:txBody>
          <a:bodyPr/>
          <a:lstStyle/>
          <a:p>
            <a:pPr>
              <a:defRPr/>
            </a:pPr>
            <a:fld id="{8211BD42-568C-46A1-BCDE-85C07B35A5D0}" type="datetime1">
              <a:rPr lang="en-GB" smtClean="0"/>
              <a:pPr>
                <a:defRPr/>
              </a:pPr>
              <a:t>09/09/2007</a:t>
            </a:fld>
            <a:endParaRPr lang="en-AU" altLang="en-US"/>
          </a:p>
        </p:txBody>
      </p:sp>
      <p:sp>
        <p:nvSpPr>
          <p:cNvPr id="6" name="Footer Placeholder 5"/>
          <p:cNvSpPr>
            <a:spLocks noGrp="1"/>
          </p:cNvSpPr>
          <p:nvPr>
            <p:ph type="ftr" sz="quarter" idx="11"/>
          </p:nvPr>
        </p:nvSpPr>
        <p:spPr/>
        <p:txBody>
          <a:bodyPr/>
          <a:lstStyle/>
          <a:p>
            <a:pPr>
              <a:defRPr/>
            </a:pPr>
            <a:r>
              <a:rPr lang="en-AU" altLang="en-US" smtClean="0"/>
              <a:t>One-day Tutorial, CAMS'07, Bol, Croatia</a:t>
            </a:r>
            <a:endParaRPr lang="en-AU" altLang="en-US"/>
          </a:p>
        </p:txBody>
      </p:sp>
      <p:sp>
        <p:nvSpPr>
          <p:cNvPr id="7" name="Slide Number Placeholder 6"/>
          <p:cNvSpPr>
            <a:spLocks noGrp="1"/>
          </p:cNvSpPr>
          <p:nvPr>
            <p:ph type="sldNum" sz="quarter" idx="12"/>
          </p:nvPr>
        </p:nvSpPr>
        <p:spPr/>
        <p:txBody>
          <a:bodyPr/>
          <a:lstStyle/>
          <a:p>
            <a:pPr>
              <a:defRPr/>
            </a:pPr>
            <a:fld id="{BF4A22E1-075C-464C-AED9-31BAA81B656C}" type="slidenum">
              <a:rPr lang="en-AU" altLang="en-US" smtClean="0"/>
              <a:pPr>
                <a:defRPr/>
              </a:pPr>
              <a:t>13</a:t>
            </a:fld>
            <a:endParaRPr lang="en-AU"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Postprocessing</a:t>
            </a:r>
            <a:r>
              <a:rPr lang="en-US" sz="3600" dirty="0" smtClean="0"/>
              <a:t> of the Hydrodynamic Data Files to the MSS vessel structure </a:t>
            </a:r>
            <a:endParaRPr lang="en-US" sz="3600" dirty="0"/>
          </a:p>
        </p:txBody>
      </p:sp>
      <p:sp>
        <p:nvSpPr>
          <p:cNvPr id="7" name="Content Placeholder 6"/>
          <p:cNvSpPr>
            <a:spLocks noGrp="1"/>
          </p:cNvSpPr>
          <p:nvPr>
            <p:ph idx="1"/>
          </p:nvPr>
        </p:nvSpPr>
        <p:spPr/>
        <p:txBody>
          <a:bodyPr/>
          <a:lstStyle/>
          <a:p>
            <a:r>
              <a:rPr lang="en-US" sz="1800" dirty="0" smtClean="0"/>
              <a:t>Extract necessary information from the ASCII files generated by the hydrodynamic code</a:t>
            </a:r>
          </a:p>
          <a:p>
            <a:r>
              <a:rPr lang="en-US" sz="1800" dirty="0" smtClean="0"/>
              <a:t>Scaling of data</a:t>
            </a:r>
          </a:p>
          <a:p>
            <a:r>
              <a:rPr lang="en-US" sz="1800" dirty="0" smtClean="0"/>
              <a:t>Change and translate coordinate frames for hydrodynamic coefficients, RAOs, transfer functions etc.</a:t>
            </a:r>
          </a:p>
          <a:p>
            <a:r>
              <a:rPr lang="en-US" sz="1800" dirty="0" smtClean="0"/>
              <a:t>Add viscous effects (hydrodynamic codes are non-viscous/potential theory)</a:t>
            </a:r>
          </a:p>
          <a:p>
            <a:r>
              <a:rPr lang="en-US" sz="1800" dirty="0" smtClean="0"/>
              <a:t>Process data for time-domain simulation</a:t>
            </a:r>
          </a:p>
          <a:p>
            <a:endParaRPr lang="en-US" sz="1800" dirty="0" smtClean="0"/>
          </a:p>
          <a:p>
            <a:pPr>
              <a:buNone/>
            </a:pPr>
            <a:r>
              <a:rPr lang="en-US" sz="1800" dirty="0" smtClean="0"/>
              <a:t>Notice that the </a:t>
            </a:r>
            <a:r>
              <a:rPr lang="en-US" sz="1800" i="1" dirty="0" smtClean="0">
                <a:solidFill>
                  <a:schemeClr val="tx2"/>
                </a:solidFill>
                <a:latin typeface="+mj-lt"/>
                <a:ea typeface="+mj-ea"/>
                <a:cs typeface="+mj-cs"/>
              </a:rPr>
              <a:t>MSS vessel structure </a:t>
            </a:r>
            <a:r>
              <a:rPr lang="en-US" sz="1800" dirty="0" smtClean="0"/>
              <a:t>is independent of the hydrodynamic code! </a:t>
            </a:r>
            <a:endParaRPr lang="en-US" dirty="0" smtClean="0"/>
          </a:p>
          <a:p>
            <a:pPr>
              <a:buNone/>
            </a:pPr>
            <a:endParaRPr lang="en-US" sz="1800" b="1" dirty="0" smtClean="0"/>
          </a:p>
          <a:p>
            <a:pPr>
              <a:buNone/>
            </a:pPr>
            <a:r>
              <a:rPr lang="en-US" sz="1800" b="1" dirty="0" smtClean="0"/>
              <a:t>MSS Hydro toolbox commands:</a:t>
            </a:r>
            <a:br>
              <a:rPr lang="en-US" sz="1800" b="1" dirty="0" smtClean="0"/>
            </a:br>
            <a:r>
              <a:rPr lang="en-US" sz="1600" dirty="0" smtClean="0"/>
              <a:t>&gt;&gt; veres2vessel.m</a:t>
            </a:r>
          </a:p>
          <a:p>
            <a:pPr>
              <a:buNone/>
            </a:pPr>
            <a:r>
              <a:rPr lang="en-US" sz="1600" dirty="0" smtClean="0"/>
              <a:t>	&gt;&gt; wamit2vessel.m</a:t>
            </a:r>
          </a:p>
          <a:p>
            <a:pPr>
              <a:buNone/>
            </a:pPr>
            <a:r>
              <a:rPr lang="en-US" sz="1600" dirty="0" smtClean="0"/>
              <a:t>	&gt;&gt; seaway2vessel.m</a:t>
            </a:r>
            <a:endParaRPr lang="en-US" sz="1600" dirty="0"/>
          </a:p>
        </p:txBody>
      </p:sp>
      <p:sp>
        <p:nvSpPr>
          <p:cNvPr id="3" name="Date Placeholder 2"/>
          <p:cNvSpPr>
            <a:spLocks noGrp="1"/>
          </p:cNvSpPr>
          <p:nvPr>
            <p:ph type="dt" sz="half" idx="10"/>
          </p:nvPr>
        </p:nvSpPr>
        <p:spPr/>
        <p:txBody>
          <a:bodyPr/>
          <a:lstStyle/>
          <a:p>
            <a:pPr>
              <a:defRPr/>
            </a:pPr>
            <a:fld id="{F9746679-BC3B-4E50-A841-4BC6A5DC94B4}" type="datetime1">
              <a:rPr lang="en-GB" smtClean="0"/>
              <a:pPr>
                <a:defRPr/>
              </a:pPr>
              <a:t>09/09/2007</a:t>
            </a:fld>
            <a:endParaRPr lang="en-AU" altLang="en-US"/>
          </a:p>
        </p:txBody>
      </p:sp>
      <p:sp>
        <p:nvSpPr>
          <p:cNvPr id="4" name="Footer Placeholder 3"/>
          <p:cNvSpPr>
            <a:spLocks noGrp="1"/>
          </p:cNvSpPr>
          <p:nvPr>
            <p:ph type="ftr" sz="quarter" idx="11"/>
          </p:nvPr>
        </p:nvSpPr>
        <p:spPr/>
        <p:txBody>
          <a:bodyPr/>
          <a:lstStyle/>
          <a:p>
            <a:pPr>
              <a:defRPr/>
            </a:pPr>
            <a:r>
              <a:rPr lang="en-AU" altLang="en-US" smtClean="0"/>
              <a:t>One-day Tutorial, CAMS'07, Bol, Croatia</a:t>
            </a:r>
            <a:endParaRPr lang="en-AU" altLang="en-US"/>
          </a:p>
        </p:txBody>
      </p:sp>
      <p:sp>
        <p:nvSpPr>
          <p:cNvPr id="5" name="Slide Number Placeholder 4"/>
          <p:cNvSpPr>
            <a:spLocks noGrp="1"/>
          </p:cNvSpPr>
          <p:nvPr>
            <p:ph type="sldNum" sz="quarter" idx="12"/>
          </p:nvPr>
        </p:nvSpPr>
        <p:spPr/>
        <p:txBody>
          <a:bodyPr/>
          <a:lstStyle/>
          <a:p>
            <a:pPr>
              <a:defRPr/>
            </a:pPr>
            <a:fld id="{00DA9D98-4FE5-4660-9A07-E48512B232D5}" type="slidenum">
              <a:rPr lang="en-AU" altLang="en-US" smtClean="0"/>
              <a:pPr>
                <a:defRPr/>
              </a:pPr>
              <a:t>14</a:t>
            </a:fld>
            <a:endParaRPr lang="en-AU"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MSS Hydro </a:t>
            </a:r>
            <a:r>
              <a:rPr lang="en-US" dirty="0" smtClean="0"/>
              <a:t>V</a:t>
            </a:r>
            <a:r>
              <a:rPr lang="en-US" dirty="0" smtClean="0"/>
              <a:t>essel Structure</a:t>
            </a:r>
            <a:endParaRPr lang="en-US" dirty="0"/>
          </a:p>
        </p:txBody>
      </p:sp>
      <p:sp>
        <p:nvSpPr>
          <p:cNvPr id="3" name="Content Placeholder 2"/>
          <p:cNvSpPr>
            <a:spLocks noGrp="1"/>
          </p:cNvSpPr>
          <p:nvPr>
            <p:ph idx="1"/>
          </p:nvPr>
        </p:nvSpPr>
        <p:spPr/>
        <p:txBody>
          <a:bodyPr/>
          <a:lstStyle/>
          <a:p>
            <a:r>
              <a:rPr lang="en-US" dirty="0" smtClean="0"/>
              <a:t>xxx</a:t>
            </a:r>
            <a:endParaRPr lang="en-US" dirty="0"/>
          </a:p>
        </p:txBody>
      </p:sp>
      <p:sp>
        <p:nvSpPr>
          <p:cNvPr id="4" name="Date Placeholder 3"/>
          <p:cNvSpPr>
            <a:spLocks noGrp="1"/>
          </p:cNvSpPr>
          <p:nvPr>
            <p:ph type="dt" sz="half" idx="10"/>
          </p:nvPr>
        </p:nvSpPr>
        <p:spPr/>
        <p:txBody>
          <a:bodyPr/>
          <a:lstStyle/>
          <a:p>
            <a:pPr>
              <a:defRPr/>
            </a:pPr>
            <a:fld id="{6E029B91-5673-4870-BEAC-8B71145294AF}" type="datetime1">
              <a:rPr lang="en-GB" smtClean="0"/>
              <a:pPr>
                <a:defRPr/>
              </a:pPr>
              <a:t>09/09/2007</a:t>
            </a:fld>
            <a:endParaRPr lang="en-AU" altLang="en-US"/>
          </a:p>
        </p:txBody>
      </p:sp>
      <p:sp>
        <p:nvSpPr>
          <p:cNvPr id="5" name="Footer Placeholder 4"/>
          <p:cNvSpPr>
            <a:spLocks noGrp="1"/>
          </p:cNvSpPr>
          <p:nvPr>
            <p:ph type="ftr" sz="quarter" idx="11"/>
          </p:nvPr>
        </p:nvSpPr>
        <p:spPr/>
        <p:txBody>
          <a:bodyPr/>
          <a:lstStyle/>
          <a:p>
            <a:pPr>
              <a:defRPr/>
            </a:pPr>
            <a:r>
              <a:rPr lang="en-AU" altLang="en-US" smtClean="0"/>
              <a:t>One-day Tutorial, CAMS'07, Bol, Croatia</a:t>
            </a:r>
            <a:endParaRPr lang="en-AU" altLang="en-US"/>
          </a:p>
        </p:txBody>
      </p:sp>
      <p:sp>
        <p:nvSpPr>
          <p:cNvPr id="6" name="Slide Number Placeholder 5"/>
          <p:cNvSpPr>
            <a:spLocks noGrp="1"/>
          </p:cNvSpPr>
          <p:nvPr>
            <p:ph type="sldNum" sz="quarter" idx="12"/>
          </p:nvPr>
        </p:nvSpPr>
        <p:spPr/>
        <p:txBody>
          <a:bodyPr/>
          <a:lstStyle/>
          <a:p>
            <a:pPr>
              <a:defRPr/>
            </a:pPr>
            <a:fld id="{B18EEB49-5809-4C32-B7F2-C682F30FB0B7}" type="slidenum">
              <a:rPr lang="en-AU" altLang="en-US" smtClean="0"/>
              <a:pPr>
                <a:defRPr/>
              </a:pPr>
              <a:t>15</a:t>
            </a:fld>
            <a:endParaRPr lang="en-AU"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Example: Adding Viscous Damping</a:t>
            </a:r>
          </a:p>
        </p:txBody>
      </p:sp>
      <p:pic>
        <p:nvPicPr>
          <p:cNvPr id="13315" name="Picture 3"/>
          <p:cNvPicPr>
            <a:picLocks noChangeAspect="1" noChangeArrowheads="1"/>
          </p:cNvPicPr>
          <p:nvPr/>
        </p:nvPicPr>
        <p:blipFill>
          <a:blip r:embed="rId2"/>
          <a:srcRect/>
          <a:stretch>
            <a:fillRect/>
          </a:stretch>
        </p:blipFill>
        <p:spPr bwMode="auto">
          <a:xfrm>
            <a:off x="1042988" y="1312863"/>
            <a:ext cx="6048375" cy="4794250"/>
          </a:xfrm>
          <a:prstGeom prst="rect">
            <a:avLst/>
          </a:prstGeom>
          <a:noFill/>
          <a:ln w="9525">
            <a:noFill/>
            <a:miter lim="800000"/>
            <a:headEnd/>
            <a:tailEnd/>
          </a:ln>
        </p:spPr>
      </p:pic>
      <p:sp>
        <p:nvSpPr>
          <p:cNvPr id="458756" name="Text Box 4"/>
          <p:cNvSpPr txBox="1">
            <a:spLocks noChangeArrowheads="1"/>
          </p:cNvSpPr>
          <p:nvPr/>
        </p:nvSpPr>
        <p:spPr bwMode="auto">
          <a:xfrm>
            <a:off x="7380288" y="1635125"/>
            <a:ext cx="1358900" cy="1465263"/>
          </a:xfrm>
          <a:prstGeom prst="rect">
            <a:avLst/>
          </a:prstGeom>
          <a:noFill/>
          <a:ln w="9525">
            <a:noFill/>
            <a:miter lim="800000"/>
            <a:headEnd/>
            <a:tailEnd/>
          </a:ln>
        </p:spPr>
        <p:txBody>
          <a:bodyPr wrap="none">
            <a:spAutoFit/>
          </a:bodyPr>
          <a:lstStyle/>
          <a:p>
            <a:pPr eaLnBrk="0" hangingPunct="0"/>
            <a:r>
              <a:rPr lang="en-US">
                <a:latin typeface="Times" pitchFamily="18" charset="0"/>
              </a:rPr>
              <a:t>Peak is due</a:t>
            </a:r>
          </a:p>
          <a:p>
            <a:pPr eaLnBrk="0" hangingPunct="0"/>
            <a:r>
              <a:rPr lang="en-US">
                <a:latin typeface="Times" pitchFamily="18" charset="0"/>
              </a:rPr>
              <a:t>to IKEDA</a:t>
            </a:r>
          </a:p>
          <a:p>
            <a:pPr eaLnBrk="0" hangingPunct="0"/>
            <a:r>
              <a:rPr lang="en-US">
                <a:latin typeface="Times" pitchFamily="18" charset="0"/>
              </a:rPr>
              <a:t>roll damping</a:t>
            </a:r>
          </a:p>
          <a:p>
            <a:pPr eaLnBrk="0" hangingPunct="0"/>
            <a:r>
              <a:rPr lang="en-US">
                <a:latin typeface="Times" pitchFamily="18" charset="0"/>
              </a:rPr>
              <a:t>theory for </a:t>
            </a:r>
          </a:p>
          <a:p>
            <a:pPr eaLnBrk="0" hangingPunct="0"/>
            <a:r>
              <a:rPr lang="en-US">
                <a:latin typeface="Times" pitchFamily="18" charset="0"/>
              </a:rPr>
              <a:t>bilge keels</a:t>
            </a:r>
          </a:p>
        </p:txBody>
      </p:sp>
      <p:sp>
        <p:nvSpPr>
          <p:cNvPr id="458757" name="Text Box 5"/>
          <p:cNvSpPr txBox="1">
            <a:spLocks noChangeArrowheads="1"/>
          </p:cNvSpPr>
          <p:nvPr/>
        </p:nvSpPr>
        <p:spPr bwMode="auto">
          <a:xfrm>
            <a:off x="7308850" y="3357563"/>
            <a:ext cx="1581150" cy="915987"/>
          </a:xfrm>
          <a:prstGeom prst="rect">
            <a:avLst/>
          </a:prstGeom>
          <a:noFill/>
          <a:ln w="9525">
            <a:noFill/>
            <a:miter lim="800000"/>
            <a:headEnd/>
            <a:tailEnd/>
          </a:ln>
        </p:spPr>
        <p:txBody>
          <a:bodyPr wrap="none">
            <a:spAutoFit/>
          </a:bodyPr>
          <a:lstStyle/>
          <a:p>
            <a:pPr eaLnBrk="0" hangingPunct="0"/>
            <a:r>
              <a:rPr lang="en-US">
                <a:latin typeface="Times" pitchFamily="18" charset="0"/>
              </a:rPr>
              <a:t>Linear viscous </a:t>
            </a:r>
          </a:p>
          <a:p>
            <a:pPr eaLnBrk="0" hangingPunct="0"/>
            <a:r>
              <a:rPr lang="en-US">
                <a:latin typeface="Times" pitchFamily="18" charset="0"/>
              </a:rPr>
              <a:t>skin friction</a:t>
            </a:r>
          </a:p>
          <a:p>
            <a:pPr eaLnBrk="0" hangingPunct="0"/>
            <a:r>
              <a:rPr lang="en-US">
                <a:latin typeface="Times" pitchFamily="18" charset="0"/>
              </a:rPr>
              <a:t>(ramps)</a:t>
            </a:r>
          </a:p>
        </p:txBody>
      </p:sp>
      <p:sp>
        <p:nvSpPr>
          <p:cNvPr id="458758" name="Line 6"/>
          <p:cNvSpPr>
            <a:spLocks noChangeShapeType="1"/>
          </p:cNvSpPr>
          <p:nvPr/>
        </p:nvSpPr>
        <p:spPr bwMode="auto">
          <a:xfrm flipH="1">
            <a:off x="4716463" y="1989138"/>
            <a:ext cx="2592387" cy="215900"/>
          </a:xfrm>
          <a:prstGeom prst="line">
            <a:avLst/>
          </a:prstGeom>
          <a:noFill/>
          <a:ln w="19050">
            <a:solidFill>
              <a:srgbClr val="CC3300"/>
            </a:solidFill>
            <a:round/>
            <a:headEnd/>
            <a:tailEnd type="triangle" w="med" len="med"/>
          </a:ln>
        </p:spPr>
        <p:txBody>
          <a:bodyPr/>
          <a:lstStyle/>
          <a:p>
            <a:endParaRPr lang="en-US"/>
          </a:p>
        </p:txBody>
      </p:sp>
      <p:sp>
        <p:nvSpPr>
          <p:cNvPr id="458759" name="Line 7"/>
          <p:cNvSpPr>
            <a:spLocks noChangeShapeType="1"/>
          </p:cNvSpPr>
          <p:nvPr/>
        </p:nvSpPr>
        <p:spPr bwMode="auto">
          <a:xfrm flipH="1">
            <a:off x="5292725" y="3573463"/>
            <a:ext cx="1871663" cy="504825"/>
          </a:xfrm>
          <a:prstGeom prst="line">
            <a:avLst/>
          </a:prstGeom>
          <a:noFill/>
          <a:ln w="19050">
            <a:solidFill>
              <a:srgbClr val="009900"/>
            </a:solidFill>
            <a:round/>
            <a:headEnd/>
            <a:tailEnd type="triangle" w="med" len="med"/>
          </a:ln>
        </p:spPr>
        <p:txBody>
          <a:bodyPr/>
          <a:lstStyle/>
          <a:p>
            <a:endParaRPr lang="en-US"/>
          </a:p>
        </p:txBody>
      </p:sp>
      <p:sp>
        <p:nvSpPr>
          <p:cNvPr id="458760" name="Line 8"/>
          <p:cNvSpPr>
            <a:spLocks noChangeShapeType="1"/>
          </p:cNvSpPr>
          <p:nvPr/>
        </p:nvSpPr>
        <p:spPr bwMode="auto">
          <a:xfrm flipH="1">
            <a:off x="5435600" y="3644900"/>
            <a:ext cx="1728788" cy="2089150"/>
          </a:xfrm>
          <a:prstGeom prst="line">
            <a:avLst/>
          </a:prstGeom>
          <a:noFill/>
          <a:ln w="19050">
            <a:solidFill>
              <a:srgbClr val="009900"/>
            </a:solidFill>
            <a:round/>
            <a:headEnd/>
            <a:tailEnd type="triangle" w="med" len="med"/>
          </a:ln>
        </p:spPr>
        <p:txBody>
          <a:bodyPr/>
          <a:lstStyle/>
          <a:p>
            <a:endParaRPr lang="en-US"/>
          </a:p>
        </p:txBody>
      </p:sp>
      <p:sp>
        <p:nvSpPr>
          <p:cNvPr id="13321" name="Text Box 9"/>
          <p:cNvSpPr txBox="1">
            <a:spLocks noChangeArrowheads="1"/>
          </p:cNvSpPr>
          <p:nvPr/>
        </p:nvSpPr>
        <p:spPr bwMode="auto">
          <a:xfrm>
            <a:off x="1331913" y="1052513"/>
            <a:ext cx="2486025" cy="336550"/>
          </a:xfrm>
          <a:prstGeom prst="rect">
            <a:avLst/>
          </a:prstGeom>
          <a:noFill/>
          <a:ln w="9525">
            <a:noFill/>
            <a:miter lim="800000"/>
            <a:headEnd/>
            <a:tailEnd/>
          </a:ln>
        </p:spPr>
        <p:txBody>
          <a:bodyPr wrap="none">
            <a:spAutoFit/>
          </a:bodyPr>
          <a:lstStyle/>
          <a:p>
            <a:pPr eaLnBrk="0" hangingPunct="0"/>
            <a:r>
              <a:rPr lang="en-US" sz="1600">
                <a:latin typeface="Times" pitchFamily="18" charset="0"/>
              </a:rPr>
              <a:t>Added mass A44, A55, A66</a:t>
            </a:r>
          </a:p>
        </p:txBody>
      </p:sp>
      <p:sp>
        <p:nvSpPr>
          <p:cNvPr id="13322" name="Text Box 10"/>
          <p:cNvSpPr txBox="1">
            <a:spLocks noChangeArrowheads="1"/>
          </p:cNvSpPr>
          <p:nvPr/>
        </p:nvSpPr>
        <p:spPr bwMode="auto">
          <a:xfrm>
            <a:off x="4533900" y="1004888"/>
            <a:ext cx="2209800" cy="336550"/>
          </a:xfrm>
          <a:prstGeom prst="rect">
            <a:avLst/>
          </a:prstGeom>
          <a:noFill/>
          <a:ln w="9525">
            <a:noFill/>
            <a:miter lim="800000"/>
            <a:headEnd/>
            <a:tailEnd/>
          </a:ln>
        </p:spPr>
        <p:txBody>
          <a:bodyPr wrap="none">
            <a:spAutoFit/>
          </a:bodyPr>
          <a:lstStyle/>
          <a:p>
            <a:pPr eaLnBrk="0" hangingPunct="0"/>
            <a:r>
              <a:rPr lang="en-US" sz="1600">
                <a:latin typeface="Times" pitchFamily="18" charset="0"/>
              </a:rPr>
              <a:t>Damping B44, B55, B66</a:t>
            </a:r>
          </a:p>
        </p:txBody>
      </p:sp>
      <p:sp>
        <p:nvSpPr>
          <p:cNvPr id="458763" name="Line 11"/>
          <p:cNvSpPr>
            <a:spLocks noChangeShapeType="1"/>
          </p:cNvSpPr>
          <p:nvPr/>
        </p:nvSpPr>
        <p:spPr bwMode="auto">
          <a:xfrm flipH="1" flipV="1">
            <a:off x="5003800" y="2492375"/>
            <a:ext cx="2089150" cy="1008063"/>
          </a:xfrm>
          <a:prstGeom prst="line">
            <a:avLst/>
          </a:prstGeom>
          <a:noFill/>
          <a:ln w="19050">
            <a:solidFill>
              <a:srgbClr val="009900"/>
            </a:solidFill>
            <a:round/>
            <a:headEnd/>
            <a:tailEnd type="triangle" w="med" len="med"/>
          </a:ln>
        </p:spPr>
        <p:txBody>
          <a:bodyPr/>
          <a:lstStyle/>
          <a:p>
            <a:endParaRPr lang="en-US"/>
          </a:p>
        </p:txBody>
      </p:sp>
      <p:sp>
        <p:nvSpPr>
          <p:cNvPr id="12" name="Date Placeholder 2"/>
          <p:cNvSpPr>
            <a:spLocks noGrp="1"/>
          </p:cNvSpPr>
          <p:nvPr>
            <p:ph type="dt" sz="half" idx="10"/>
          </p:nvPr>
        </p:nvSpPr>
        <p:spPr>
          <a:xfrm>
            <a:off x="457200" y="6243638"/>
            <a:ext cx="2133600" cy="457200"/>
          </a:xfrm>
        </p:spPr>
        <p:txBody>
          <a:bodyPr/>
          <a:lstStyle/>
          <a:p>
            <a:pPr>
              <a:defRPr/>
            </a:pPr>
            <a:fld id="{F9746679-BC3B-4E50-A841-4BC6A5DC94B4}" type="datetime1">
              <a:rPr lang="en-GB" smtClean="0"/>
              <a:pPr>
                <a:defRPr/>
              </a:pPr>
              <a:t>09/09/2007</a:t>
            </a:fld>
            <a:endParaRPr lang="en-AU" altLang="en-US"/>
          </a:p>
        </p:txBody>
      </p:sp>
      <p:sp>
        <p:nvSpPr>
          <p:cNvPr id="13" name="Footer Placeholder 3"/>
          <p:cNvSpPr>
            <a:spLocks noGrp="1"/>
          </p:cNvSpPr>
          <p:nvPr>
            <p:ph type="ftr" sz="quarter" idx="11"/>
          </p:nvPr>
        </p:nvSpPr>
        <p:spPr>
          <a:xfrm>
            <a:off x="2843213" y="6248400"/>
            <a:ext cx="3600450" cy="457200"/>
          </a:xfrm>
        </p:spPr>
        <p:txBody>
          <a:bodyPr/>
          <a:lstStyle/>
          <a:p>
            <a:pPr>
              <a:defRPr/>
            </a:pPr>
            <a:r>
              <a:rPr lang="en-AU" altLang="en-US" smtClean="0"/>
              <a:t>One-day Tutorial, CAMS'07, Bol, Croatia</a:t>
            </a:r>
            <a:endParaRPr lang="en-AU" altLang="en-US"/>
          </a:p>
        </p:txBody>
      </p:sp>
      <p:sp>
        <p:nvSpPr>
          <p:cNvPr id="14" name="Slide Number Placeholder 4"/>
          <p:cNvSpPr>
            <a:spLocks noGrp="1"/>
          </p:cNvSpPr>
          <p:nvPr>
            <p:ph type="sldNum" sz="quarter" idx="12"/>
          </p:nvPr>
        </p:nvSpPr>
        <p:spPr>
          <a:xfrm>
            <a:off x="6553200" y="6243638"/>
            <a:ext cx="2133600" cy="457200"/>
          </a:xfrm>
        </p:spPr>
        <p:txBody>
          <a:bodyPr/>
          <a:lstStyle/>
          <a:p>
            <a:pPr>
              <a:defRPr/>
            </a:pPr>
            <a:fld id="{00DA9D98-4FE5-4660-9A07-E48512B232D5}" type="slidenum">
              <a:rPr lang="en-AU" altLang="en-US" smtClean="0"/>
              <a:pPr>
                <a:defRPr/>
              </a:pPr>
              <a:t>16</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8758"/>
                                        </p:tgtEl>
                                        <p:attrNameLst>
                                          <p:attrName>style.visibility</p:attrName>
                                        </p:attrNameLst>
                                      </p:cBhvr>
                                      <p:to>
                                        <p:strVal val="visible"/>
                                      </p:to>
                                    </p:set>
                                    <p:animEffect transition="in" filter="box(in)">
                                      <p:cBhvr>
                                        <p:cTn id="7" dur="500"/>
                                        <p:tgtEl>
                                          <p:spTgt spid="45875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58756"/>
                                        </p:tgtEl>
                                        <p:attrNameLst>
                                          <p:attrName>style.visibility</p:attrName>
                                        </p:attrNameLst>
                                      </p:cBhvr>
                                      <p:to>
                                        <p:strVal val="visible"/>
                                      </p:to>
                                    </p:set>
                                    <p:animEffect transition="in" filter="box(in)">
                                      <p:cBhvr>
                                        <p:cTn id="10" dur="500"/>
                                        <p:tgtEl>
                                          <p:spTgt spid="45875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58763"/>
                                        </p:tgtEl>
                                        <p:attrNameLst>
                                          <p:attrName>style.visibility</p:attrName>
                                        </p:attrNameLst>
                                      </p:cBhvr>
                                      <p:to>
                                        <p:strVal val="visible"/>
                                      </p:to>
                                    </p:set>
                                    <p:animEffect transition="in" filter="box(in)">
                                      <p:cBhvr>
                                        <p:cTn id="15" dur="500"/>
                                        <p:tgtEl>
                                          <p:spTgt spid="45876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58759"/>
                                        </p:tgtEl>
                                        <p:attrNameLst>
                                          <p:attrName>style.visibility</p:attrName>
                                        </p:attrNameLst>
                                      </p:cBhvr>
                                      <p:to>
                                        <p:strVal val="visible"/>
                                      </p:to>
                                    </p:set>
                                    <p:animEffect transition="in" filter="box(in)">
                                      <p:cBhvr>
                                        <p:cTn id="18" dur="500"/>
                                        <p:tgtEl>
                                          <p:spTgt spid="458759"/>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458760"/>
                                        </p:tgtEl>
                                        <p:attrNameLst>
                                          <p:attrName>style.visibility</p:attrName>
                                        </p:attrNameLst>
                                      </p:cBhvr>
                                      <p:to>
                                        <p:strVal val="visible"/>
                                      </p:to>
                                    </p:set>
                                    <p:animEffect transition="in" filter="box(in)">
                                      <p:cBhvr>
                                        <p:cTn id="21" dur="500"/>
                                        <p:tgtEl>
                                          <p:spTgt spid="458760"/>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58757"/>
                                        </p:tgtEl>
                                        <p:attrNameLst>
                                          <p:attrName>style.visibility</p:attrName>
                                        </p:attrNameLst>
                                      </p:cBhvr>
                                      <p:to>
                                        <p:strVal val="visible"/>
                                      </p:to>
                                    </p:set>
                                    <p:animEffect transition="in" filter="box(in)">
                                      <p:cBhvr>
                                        <p:cTn id="24" dur="500"/>
                                        <p:tgtEl>
                                          <p:spTgt spid="458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p:bldP spid="458757" grpId="0"/>
      <p:bldP spid="458758" grpId="0" animBg="1"/>
      <p:bldP spid="458759" grpId="0" animBg="1"/>
      <p:bldP spid="458760" grpId="0" animBg="1"/>
      <p:bldP spid="45876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ChangeArrowheads="1"/>
          </p:cNvSpPr>
          <p:nvPr/>
        </p:nvSpPr>
        <p:spPr bwMode="auto">
          <a:xfrm>
            <a:off x="1155700" y="4606925"/>
            <a:ext cx="4279900" cy="1558925"/>
          </a:xfrm>
          <a:prstGeom prst="rect">
            <a:avLst/>
          </a:prstGeom>
          <a:noFill/>
          <a:ln w="9525">
            <a:noFill/>
            <a:miter lim="800000"/>
            <a:headEnd/>
            <a:tailEnd/>
          </a:ln>
        </p:spPr>
        <p:txBody>
          <a:bodyPr>
            <a:spAutoFit/>
          </a:bodyPr>
          <a:lstStyle/>
          <a:p>
            <a:pPr eaLnBrk="0" hangingPunct="0"/>
            <a:r>
              <a:rPr lang="en-US" sz="1600">
                <a:latin typeface="Times" pitchFamily="18" charset="0"/>
              </a:rPr>
              <a:t>- body velocities:</a:t>
            </a:r>
          </a:p>
          <a:p>
            <a:pPr eaLnBrk="0" hangingPunct="0"/>
            <a:r>
              <a:rPr lang="en-US" sz="1600">
                <a:latin typeface="Times" pitchFamily="18" charset="0"/>
              </a:rPr>
              <a:t>- position and Euler angles:</a:t>
            </a:r>
          </a:p>
          <a:p>
            <a:pPr eaLnBrk="0" hangingPunct="0">
              <a:buFontTx/>
              <a:buChar char="-"/>
            </a:pPr>
            <a:r>
              <a:rPr lang="en-US" sz="1600" b="1">
                <a:latin typeface="Times" pitchFamily="18" charset="0"/>
              </a:rPr>
              <a:t> M, C </a:t>
            </a:r>
            <a:r>
              <a:rPr lang="en-US" sz="1600">
                <a:latin typeface="Times" pitchFamily="18" charset="0"/>
              </a:rPr>
              <a:t>and </a:t>
            </a:r>
            <a:r>
              <a:rPr lang="en-US" sz="1600" b="1">
                <a:latin typeface="Times" pitchFamily="18" charset="0"/>
              </a:rPr>
              <a:t>D </a:t>
            </a:r>
            <a:r>
              <a:rPr lang="en-US" sz="1600">
                <a:latin typeface="Times" pitchFamily="18" charset="0"/>
              </a:rPr>
              <a:t>denote the system inertia, </a:t>
            </a:r>
            <a:br>
              <a:rPr lang="en-US" sz="1600">
                <a:latin typeface="Times" pitchFamily="18" charset="0"/>
              </a:rPr>
            </a:br>
            <a:r>
              <a:rPr lang="en-US" sz="1600">
                <a:latin typeface="Times" pitchFamily="18" charset="0"/>
              </a:rPr>
              <a:t>  Coriolis and damping matrices</a:t>
            </a:r>
          </a:p>
          <a:p>
            <a:pPr eaLnBrk="0" hangingPunct="0">
              <a:buFontTx/>
              <a:buChar char="-"/>
            </a:pPr>
            <a:r>
              <a:rPr lang="en-US" sz="1600" b="1">
                <a:latin typeface="Times" pitchFamily="18" charset="0"/>
              </a:rPr>
              <a:t> g </a:t>
            </a:r>
            <a:r>
              <a:rPr lang="en-US" sz="1600">
                <a:latin typeface="Times" pitchFamily="18" charset="0"/>
              </a:rPr>
              <a:t>is a vector of gravitational and buoyancy </a:t>
            </a:r>
            <a:br>
              <a:rPr lang="en-US" sz="1600">
                <a:latin typeface="Times" pitchFamily="18" charset="0"/>
              </a:rPr>
            </a:br>
            <a:r>
              <a:rPr lang="en-US" sz="1600">
                <a:latin typeface="Times" pitchFamily="18" charset="0"/>
              </a:rPr>
              <a:t>  forces and moments</a:t>
            </a:r>
            <a:endParaRPr lang="en-US" sz="1600" b="1">
              <a:latin typeface="Times" pitchFamily="18" charset="0"/>
            </a:endParaRPr>
          </a:p>
        </p:txBody>
      </p:sp>
      <p:sp>
        <p:nvSpPr>
          <p:cNvPr id="456707" name="Rectangle 3"/>
          <p:cNvSpPr>
            <a:spLocks noChangeArrowheads="1"/>
          </p:cNvSpPr>
          <p:nvPr/>
        </p:nvSpPr>
        <p:spPr bwMode="auto">
          <a:xfrm>
            <a:off x="4140200" y="1916113"/>
            <a:ext cx="4716463" cy="825500"/>
          </a:xfrm>
          <a:prstGeom prst="rect">
            <a:avLst/>
          </a:prstGeom>
          <a:noFill/>
          <a:ln w="9525">
            <a:noFill/>
            <a:miter lim="800000"/>
            <a:headEnd/>
            <a:tailEnd/>
          </a:ln>
        </p:spPr>
        <p:txBody>
          <a:bodyPr>
            <a:spAutoFit/>
          </a:bodyPr>
          <a:lstStyle/>
          <a:p>
            <a:pPr eaLnBrk="0" hangingPunct="0"/>
            <a:r>
              <a:rPr lang="en-US" sz="1600">
                <a:latin typeface="Times" pitchFamily="18" charset="0"/>
              </a:rPr>
              <a:t> - </a:t>
            </a:r>
            <a:r>
              <a:rPr lang="en-US" sz="1600" b="1">
                <a:latin typeface="Times" pitchFamily="18" charset="0"/>
              </a:rPr>
              <a:t>q</a:t>
            </a:r>
            <a:r>
              <a:rPr lang="en-US" sz="1600">
                <a:latin typeface="Times" pitchFamily="18" charset="0"/>
              </a:rPr>
              <a:t> is a vector of joint angles</a:t>
            </a:r>
          </a:p>
          <a:p>
            <a:pPr eaLnBrk="0" hangingPunct="0"/>
            <a:r>
              <a:rPr lang="en-US" sz="1600">
                <a:latin typeface="Times" pitchFamily="18" charset="0"/>
              </a:rPr>
              <a:t> -     is a vector of torque </a:t>
            </a:r>
          </a:p>
          <a:p>
            <a:pPr eaLnBrk="0" hangingPunct="0"/>
            <a:r>
              <a:rPr lang="en-US" sz="1600">
                <a:latin typeface="Times" pitchFamily="18" charset="0"/>
              </a:rPr>
              <a:t> - </a:t>
            </a:r>
            <a:r>
              <a:rPr lang="en-US" sz="1600" b="1">
                <a:latin typeface="Times" pitchFamily="18" charset="0"/>
              </a:rPr>
              <a:t>M</a:t>
            </a:r>
            <a:r>
              <a:rPr lang="en-US" sz="1600">
                <a:latin typeface="Times" pitchFamily="18" charset="0"/>
              </a:rPr>
              <a:t> and </a:t>
            </a:r>
            <a:r>
              <a:rPr lang="en-US" sz="1600" b="1">
                <a:latin typeface="Times" pitchFamily="18" charset="0"/>
              </a:rPr>
              <a:t>C</a:t>
            </a:r>
            <a:r>
              <a:rPr lang="en-US" sz="1600">
                <a:latin typeface="Times" pitchFamily="18" charset="0"/>
              </a:rPr>
              <a:t> are the system inertia and Coriolis matrices  </a:t>
            </a:r>
          </a:p>
        </p:txBody>
      </p:sp>
      <p:sp>
        <p:nvSpPr>
          <p:cNvPr id="14340" name="Rectangle 4"/>
          <p:cNvSpPr>
            <a:spLocks noChangeArrowheads="1"/>
          </p:cNvSpPr>
          <p:nvPr/>
        </p:nvSpPr>
        <p:spPr bwMode="auto">
          <a:xfrm>
            <a:off x="1042988" y="53975"/>
            <a:ext cx="8101012" cy="1143000"/>
          </a:xfrm>
          <a:prstGeom prst="rect">
            <a:avLst/>
          </a:prstGeom>
          <a:noFill/>
          <a:ln w="9525">
            <a:noFill/>
            <a:miter lim="800000"/>
            <a:headEnd/>
            <a:tailEnd/>
          </a:ln>
        </p:spPr>
        <p:txBody>
          <a:bodyPr anchor="ctr"/>
          <a:lstStyle/>
          <a:p>
            <a:r>
              <a:rPr lang="en-US" sz="3200" b="1">
                <a:solidFill>
                  <a:srgbClr val="002233"/>
                </a:solidFill>
                <a:latin typeface="Arial" charset="0"/>
              </a:rPr>
              <a:t>Vectorial Vessel Model Representation for Marine Vessels</a:t>
            </a:r>
          </a:p>
        </p:txBody>
      </p:sp>
      <p:sp>
        <p:nvSpPr>
          <p:cNvPr id="14341" name="Rectangle 5"/>
          <p:cNvSpPr>
            <a:spLocks noChangeArrowheads="1"/>
          </p:cNvSpPr>
          <p:nvPr/>
        </p:nvSpPr>
        <p:spPr bwMode="auto">
          <a:xfrm>
            <a:off x="1116013" y="1157288"/>
            <a:ext cx="6872287" cy="396875"/>
          </a:xfrm>
          <a:prstGeom prst="rect">
            <a:avLst/>
          </a:prstGeom>
          <a:noFill/>
          <a:ln w="9525">
            <a:noFill/>
            <a:miter lim="800000"/>
            <a:headEnd/>
            <a:tailEnd/>
          </a:ln>
        </p:spPr>
        <p:txBody>
          <a:bodyPr wrap="none">
            <a:spAutoFit/>
          </a:bodyPr>
          <a:lstStyle/>
          <a:p>
            <a:pPr eaLnBrk="0" hangingPunct="0"/>
            <a:r>
              <a:rPr lang="en-US" sz="2000">
                <a:solidFill>
                  <a:schemeClr val="hlink"/>
                </a:solidFill>
                <a:latin typeface="Arial" charset="0"/>
              </a:rPr>
              <a:t>From Robotics to Ship Modeling (Fossen 1991, PhD thesis)</a:t>
            </a:r>
          </a:p>
        </p:txBody>
      </p:sp>
      <p:sp>
        <p:nvSpPr>
          <p:cNvPr id="456710" name="Rectangle 6"/>
          <p:cNvSpPr>
            <a:spLocks noChangeArrowheads="1"/>
          </p:cNvSpPr>
          <p:nvPr/>
        </p:nvSpPr>
        <p:spPr bwMode="auto">
          <a:xfrm>
            <a:off x="1116013" y="1520825"/>
            <a:ext cx="4572000" cy="366713"/>
          </a:xfrm>
          <a:prstGeom prst="rect">
            <a:avLst/>
          </a:prstGeom>
          <a:noFill/>
          <a:ln w="9525">
            <a:noFill/>
            <a:miter lim="800000"/>
            <a:headEnd/>
            <a:tailEnd/>
          </a:ln>
        </p:spPr>
        <p:txBody>
          <a:bodyPr wrap="none">
            <a:spAutoFit/>
          </a:bodyPr>
          <a:lstStyle/>
          <a:p>
            <a:pPr eaLnBrk="0" hangingPunct="0"/>
            <a:r>
              <a:rPr lang="en-US">
                <a:latin typeface="Times" pitchFamily="18" charset="0"/>
              </a:rPr>
              <a:t>Consider the classical robot manipulator model:</a:t>
            </a:r>
          </a:p>
        </p:txBody>
      </p:sp>
      <p:pic>
        <p:nvPicPr>
          <p:cNvPr id="456711" name="Picture 7"/>
          <p:cNvPicPr>
            <a:picLocks noChangeAspect="1" noChangeArrowheads="1"/>
          </p:cNvPicPr>
          <p:nvPr/>
        </p:nvPicPr>
        <p:blipFill>
          <a:blip r:embed="rId2"/>
          <a:srcRect/>
          <a:stretch>
            <a:fillRect/>
          </a:stretch>
        </p:blipFill>
        <p:spPr bwMode="auto">
          <a:xfrm>
            <a:off x="1476375" y="2205038"/>
            <a:ext cx="2374900" cy="338137"/>
          </a:xfrm>
          <a:prstGeom prst="rect">
            <a:avLst/>
          </a:prstGeom>
          <a:solidFill>
            <a:srgbClr val="FFFFCC"/>
          </a:solidFill>
          <a:ln w="9525">
            <a:noFill/>
            <a:miter lim="800000"/>
            <a:headEnd/>
            <a:tailEnd/>
          </a:ln>
        </p:spPr>
      </p:pic>
      <p:sp>
        <p:nvSpPr>
          <p:cNvPr id="456712" name="Rectangle 8"/>
          <p:cNvSpPr>
            <a:spLocks noChangeArrowheads="1"/>
          </p:cNvSpPr>
          <p:nvPr/>
        </p:nvSpPr>
        <p:spPr bwMode="auto">
          <a:xfrm>
            <a:off x="1116013" y="2932113"/>
            <a:ext cx="7848600" cy="641350"/>
          </a:xfrm>
          <a:prstGeom prst="rect">
            <a:avLst/>
          </a:prstGeom>
          <a:noFill/>
          <a:ln w="9525">
            <a:noFill/>
            <a:miter lim="800000"/>
            <a:headEnd/>
            <a:tailEnd/>
          </a:ln>
        </p:spPr>
        <p:txBody>
          <a:bodyPr>
            <a:spAutoFit/>
          </a:bodyPr>
          <a:lstStyle/>
          <a:p>
            <a:pPr eaLnBrk="0" hangingPunct="0"/>
            <a:r>
              <a:rPr lang="en-US">
                <a:latin typeface="Times" pitchFamily="18" charset="0"/>
              </a:rPr>
              <a:t>This model structure can be used as foundation to write the 6 DOF marine vessel equations of motion in a compact </a:t>
            </a:r>
            <a:r>
              <a:rPr lang="en-US" i="1">
                <a:latin typeface="Times" pitchFamily="18" charset="0"/>
              </a:rPr>
              <a:t>vectorial</a:t>
            </a:r>
            <a:r>
              <a:rPr lang="en-US">
                <a:latin typeface="Times" pitchFamily="18" charset="0"/>
              </a:rPr>
              <a:t> setting (</a:t>
            </a:r>
            <a:r>
              <a:rPr lang="en-US" b="1">
                <a:latin typeface="Times" pitchFamily="18" charset="0"/>
              </a:rPr>
              <a:t>Fossen 1994, 2002</a:t>
            </a:r>
            <a:r>
              <a:rPr lang="en-US">
                <a:latin typeface="Times" pitchFamily="18" charset="0"/>
              </a:rPr>
              <a:t>):</a:t>
            </a:r>
          </a:p>
        </p:txBody>
      </p:sp>
      <p:pic>
        <p:nvPicPr>
          <p:cNvPr id="456713" name="Picture 9"/>
          <p:cNvPicPr>
            <a:picLocks noChangeAspect="1" noChangeArrowheads="1"/>
          </p:cNvPicPr>
          <p:nvPr/>
        </p:nvPicPr>
        <p:blipFill>
          <a:blip r:embed="rId3"/>
          <a:srcRect/>
          <a:stretch>
            <a:fillRect/>
          </a:stretch>
        </p:blipFill>
        <p:spPr bwMode="auto">
          <a:xfrm>
            <a:off x="4427538" y="2171700"/>
            <a:ext cx="144462" cy="320675"/>
          </a:xfrm>
          <a:prstGeom prst="rect">
            <a:avLst/>
          </a:prstGeom>
          <a:noFill/>
          <a:ln w="9525">
            <a:noFill/>
            <a:miter lim="800000"/>
            <a:headEnd/>
            <a:tailEnd/>
          </a:ln>
        </p:spPr>
      </p:pic>
      <p:pic>
        <p:nvPicPr>
          <p:cNvPr id="456714" name="Picture 10"/>
          <p:cNvPicPr>
            <a:picLocks noChangeAspect="1" noChangeArrowheads="1"/>
          </p:cNvPicPr>
          <p:nvPr/>
        </p:nvPicPr>
        <p:blipFill>
          <a:blip r:embed="rId4"/>
          <a:srcRect/>
          <a:stretch>
            <a:fillRect/>
          </a:stretch>
        </p:blipFill>
        <p:spPr bwMode="auto">
          <a:xfrm>
            <a:off x="2843213" y="4652963"/>
            <a:ext cx="1584325" cy="250825"/>
          </a:xfrm>
          <a:prstGeom prst="rect">
            <a:avLst/>
          </a:prstGeom>
          <a:solidFill>
            <a:srgbClr val="EAEAEA"/>
          </a:solidFill>
          <a:ln w="9525">
            <a:noFill/>
            <a:miter lim="800000"/>
            <a:headEnd/>
            <a:tailEnd/>
          </a:ln>
        </p:spPr>
      </p:pic>
      <p:pic>
        <p:nvPicPr>
          <p:cNvPr id="456715" name="Picture 11"/>
          <p:cNvPicPr>
            <a:picLocks noChangeAspect="1" noChangeArrowheads="1"/>
          </p:cNvPicPr>
          <p:nvPr/>
        </p:nvPicPr>
        <p:blipFill>
          <a:blip r:embed="rId5"/>
          <a:srcRect/>
          <a:stretch>
            <a:fillRect/>
          </a:stretch>
        </p:blipFill>
        <p:spPr bwMode="auto">
          <a:xfrm>
            <a:off x="3563938" y="4929188"/>
            <a:ext cx="1584325" cy="246062"/>
          </a:xfrm>
          <a:prstGeom prst="rect">
            <a:avLst/>
          </a:prstGeom>
          <a:solidFill>
            <a:srgbClr val="EAEAEA"/>
          </a:solidFill>
          <a:ln w="9525">
            <a:noFill/>
            <a:miter lim="800000"/>
            <a:headEnd/>
            <a:tailEnd/>
          </a:ln>
        </p:spPr>
      </p:pic>
      <p:pic>
        <p:nvPicPr>
          <p:cNvPr id="456716" name="Picture 12"/>
          <p:cNvPicPr>
            <a:picLocks noChangeAspect="1" noChangeArrowheads="1"/>
          </p:cNvPicPr>
          <p:nvPr/>
        </p:nvPicPr>
        <p:blipFill>
          <a:blip r:embed="rId6"/>
          <a:srcRect/>
          <a:stretch>
            <a:fillRect/>
          </a:stretch>
        </p:blipFill>
        <p:spPr bwMode="auto">
          <a:xfrm>
            <a:off x="1476375" y="4149725"/>
            <a:ext cx="3240088" cy="325438"/>
          </a:xfrm>
          <a:prstGeom prst="rect">
            <a:avLst/>
          </a:prstGeom>
          <a:solidFill>
            <a:srgbClr val="CCFFCC"/>
          </a:solidFill>
          <a:ln w="9525">
            <a:noFill/>
            <a:miter lim="800000"/>
            <a:headEnd/>
            <a:tailEnd/>
          </a:ln>
        </p:spPr>
      </p:pic>
      <p:pic>
        <p:nvPicPr>
          <p:cNvPr id="456717" name="Picture 13" descr="wileybook">
            <a:hlinkClick r:id="rId7"/>
          </p:cNvPr>
          <p:cNvPicPr>
            <a:picLocks noChangeAspect="1" noChangeArrowheads="1"/>
          </p:cNvPicPr>
          <p:nvPr/>
        </p:nvPicPr>
        <p:blipFill>
          <a:blip r:embed="rId8" cstate="print"/>
          <a:srcRect/>
          <a:stretch>
            <a:fillRect/>
          </a:stretch>
        </p:blipFill>
        <p:spPr bwMode="auto">
          <a:xfrm>
            <a:off x="5651500" y="3790950"/>
            <a:ext cx="1400175" cy="1943100"/>
          </a:xfrm>
          <a:prstGeom prst="rect">
            <a:avLst/>
          </a:prstGeom>
          <a:noFill/>
          <a:ln w="9525">
            <a:noFill/>
            <a:miter lim="800000"/>
            <a:headEnd/>
            <a:tailEnd/>
          </a:ln>
        </p:spPr>
      </p:pic>
      <p:pic>
        <p:nvPicPr>
          <p:cNvPr id="456718" name="Picture 14" descr="mcbook02">
            <a:hlinkClick r:id="rId9"/>
          </p:cNvPr>
          <p:cNvPicPr>
            <a:picLocks noChangeAspect="1" noChangeArrowheads="1"/>
          </p:cNvPicPr>
          <p:nvPr/>
        </p:nvPicPr>
        <p:blipFill>
          <a:blip r:embed="rId10"/>
          <a:srcRect/>
          <a:stretch>
            <a:fillRect/>
          </a:stretch>
        </p:blipFill>
        <p:spPr bwMode="auto">
          <a:xfrm>
            <a:off x="7235825" y="3790950"/>
            <a:ext cx="1431925" cy="1943100"/>
          </a:xfrm>
          <a:prstGeom prst="rect">
            <a:avLst/>
          </a:prstGeom>
          <a:noFill/>
          <a:ln w="9525">
            <a:noFill/>
            <a:miter lim="800000"/>
            <a:headEnd/>
            <a:tailEnd/>
          </a:ln>
        </p:spPr>
      </p:pic>
      <p:pic>
        <p:nvPicPr>
          <p:cNvPr id="456720" name="Picture 16"/>
          <p:cNvPicPr>
            <a:picLocks noChangeAspect="1" noChangeArrowheads="1"/>
          </p:cNvPicPr>
          <p:nvPr/>
        </p:nvPicPr>
        <p:blipFill>
          <a:blip r:embed="rId11"/>
          <a:srcRect/>
          <a:stretch>
            <a:fillRect/>
          </a:stretch>
        </p:blipFill>
        <p:spPr bwMode="auto">
          <a:xfrm>
            <a:off x="2555875" y="3716338"/>
            <a:ext cx="1022350" cy="314325"/>
          </a:xfrm>
          <a:prstGeom prst="rect">
            <a:avLst/>
          </a:prstGeom>
          <a:solidFill>
            <a:srgbClr val="CCFFCC"/>
          </a:solidFill>
          <a:ln w="9525">
            <a:noFill/>
            <a:miter lim="800000"/>
            <a:headEnd/>
            <a:tailEnd/>
          </a:ln>
        </p:spPr>
      </p:pic>
      <p:sp>
        <p:nvSpPr>
          <p:cNvPr id="16" name="Date Placeholder 2"/>
          <p:cNvSpPr>
            <a:spLocks noGrp="1"/>
          </p:cNvSpPr>
          <p:nvPr>
            <p:ph type="dt" sz="half" idx="10"/>
          </p:nvPr>
        </p:nvSpPr>
        <p:spPr>
          <a:xfrm>
            <a:off x="457200" y="6243638"/>
            <a:ext cx="2133600" cy="457200"/>
          </a:xfrm>
        </p:spPr>
        <p:txBody>
          <a:bodyPr/>
          <a:lstStyle/>
          <a:p>
            <a:pPr>
              <a:defRPr/>
            </a:pPr>
            <a:fld id="{F9746679-BC3B-4E50-A841-4BC6A5DC94B4}" type="datetime1">
              <a:rPr lang="en-GB" smtClean="0"/>
              <a:pPr>
                <a:defRPr/>
              </a:pPr>
              <a:t>09/09/2007</a:t>
            </a:fld>
            <a:endParaRPr lang="en-AU" altLang="en-US"/>
          </a:p>
        </p:txBody>
      </p:sp>
      <p:sp>
        <p:nvSpPr>
          <p:cNvPr id="17" name="Footer Placeholder 3"/>
          <p:cNvSpPr>
            <a:spLocks noGrp="1"/>
          </p:cNvSpPr>
          <p:nvPr>
            <p:ph type="ftr" sz="quarter" idx="11"/>
          </p:nvPr>
        </p:nvSpPr>
        <p:spPr>
          <a:xfrm>
            <a:off x="2843213" y="6248400"/>
            <a:ext cx="3600450" cy="457200"/>
          </a:xfrm>
        </p:spPr>
        <p:txBody>
          <a:bodyPr/>
          <a:lstStyle/>
          <a:p>
            <a:pPr>
              <a:defRPr/>
            </a:pPr>
            <a:r>
              <a:rPr lang="en-AU" altLang="en-US" smtClean="0"/>
              <a:t>One-day Tutorial, CAMS'07, Bol, Croatia</a:t>
            </a:r>
            <a:endParaRPr lang="en-AU" altLang="en-US"/>
          </a:p>
        </p:txBody>
      </p:sp>
      <p:sp>
        <p:nvSpPr>
          <p:cNvPr id="18" name="Slide Number Placeholder 4"/>
          <p:cNvSpPr>
            <a:spLocks noGrp="1"/>
          </p:cNvSpPr>
          <p:nvPr>
            <p:ph type="sldNum" sz="quarter" idx="12"/>
          </p:nvPr>
        </p:nvSpPr>
        <p:spPr>
          <a:xfrm>
            <a:off x="6553200" y="6243638"/>
            <a:ext cx="2133600" cy="457200"/>
          </a:xfrm>
        </p:spPr>
        <p:txBody>
          <a:bodyPr/>
          <a:lstStyle/>
          <a:p>
            <a:pPr>
              <a:defRPr/>
            </a:pPr>
            <a:fld id="{00DA9D98-4FE5-4660-9A07-E48512B232D5}" type="slidenum">
              <a:rPr lang="en-AU" altLang="en-US" smtClean="0"/>
              <a:pPr>
                <a:defRPr/>
              </a:pPr>
              <a:t>17</a:t>
            </a:fld>
            <a:endParaRPr lang="en-AU"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6710"/>
                                        </p:tgtEl>
                                        <p:attrNameLst>
                                          <p:attrName>style.visibility</p:attrName>
                                        </p:attrNameLst>
                                      </p:cBhvr>
                                      <p:to>
                                        <p:strVal val="visible"/>
                                      </p:to>
                                    </p:set>
                                    <p:animEffect transition="in" filter="blinds(horizontal)">
                                      <p:cBhvr>
                                        <p:cTn id="7" dur="500"/>
                                        <p:tgtEl>
                                          <p:spTgt spid="456710"/>
                                        </p:tgtEl>
                                      </p:cBhvr>
                                    </p:animEffect>
                                  </p:childTnLst>
                                </p:cTn>
                              </p:par>
                              <p:par>
                                <p:cTn id="8" presetID="3" presetClass="entr" presetSubtype="10" fill="hold" nodeType="withEffect">
                                  <p:stCondLst>
                                    <p:cond delay="0"/>
                                  </p:stCondLst>
                                  <p:childTnLst>
                                    <p:set>
                                      <p:cBhvr>
                                        <p:cTn id="9" dur="1" fill="hold">
                                          <p:stCondLst>
                                            <p:cond delay="0"/>
                                          </p:stCondLst>
                                        </p:cTn>
                                        <p:tgtEl>
                                          <p:spTgt spid="456711"/>
                                        </p:tgtEl>
                                        <p:attrNameLst>
                                          <p:attrName>style.visibility</p:attrName>
                                        </p:attrNameLst>
                                      </p:cBhvr>
                                      <p:to>
                                        <p:strVal val="visible"/>
                                      </p:to>
                                    </p:set>
                                    <p:animEffect transition="in" filter="blinds(horizontal)">
                                      <p:cBhvr>
                                        <p:cTn id="10" dur="500"/>
                                        <p:tgtEl>
                                          <p:spTgt spid="45671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56707"/>
                                        </p:tgtEl>
                                        <p:attrNameLst>
                                          <p:attrName>style.visibility</p:attrName>
                                        </p:attrNameLst>
                                      </p:cBhvr>
                                      <p:to>
                                        <p:strVal val="visible"/>
                                      </p:to>
                                    </p:set>
                                    <p:animEffect transition="in" filter="box(in)">
                                      <p:cBhvr>
                                        <p:cTn id="15" dur="500"/>
                                        <p:tgtEl>
                                          <p:spTgt spid="456707"/>
                                        </p:tgtEl>
                                      </p:cBhvr>
                                    </p:animEffect>
                                  </p:childTnLst>
                                </p:cTn>
                              </p:par>
                              <p:par>
                                <p:cTn id="16" presetID="4" presetClass="entr" presetSubtype="16" fill="hold" nodeType="withEffect">
                                  <p:stCondLst>
                                    <p:cond delay="0"/>
                                  </p:stCondLst>
                                  <p:childTnLst>
                                    <p:set>
                                      <p:cBhvr>
                                        <p:cTn id="17" dur="1" fill="hold">
                                          <p:stCondLst>
                                            <p:cond delay="0"/>
                                          </p:stCondLst>
                                        </p:cTn>
                                        <p:tgtEl>
                                          <p:spTgt spid="456713"/>
                                        </p:tgtEl>
                                        <p:attrNameLst>
                                          <p:attrName>style.visibility</p:attrName>
                                        </p:attrNameLst>
                                      </p:cBhvr>
                                      <p:to>
                                        <p:strVal val="visible"/>
                                      </p:to>
                                    </p:set>
                                    <p:animEffect transition="in" filter="box(in)">
                                      <p:cBhvr>
                                        <p:cTn id="18" dur="500"/>
                                        <p:tgtEl>
                                          <p:spTgt spid="45671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56712"/>
                                        </p:tgtEl>
                                        <p:attrNameLst>
                                          <p:attrName>style.visibility</p:attrName>
                                        </p:attrNameLst>
                                      </p:cBhvr>
                                      <p:to>
                                        <p:strVal val="visible"/>
                                      </p:to>
                                    </p:set>
                                    <p:animEffect transition="in" filter="box(in)">
                                      <p:cBhvr>
                                        <p:cTn id="23" dur="500"/>
                                        <p:tgtEl>
                                          <p:spTgt spid="45671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56720"/>
                                        </p:tgtEl>
                                        <p:attrNameLst>
                                          <p:attrName>style.visibility</p:attrName>
                                        </p:attrNameLst>
                                      </p:cBhvr>
                                      <p:to>
                                        <p:strVal val="visible"/>
                                      </p:to>
                                    </p:set>
                                    <p:animEffect transition="in" filter="box(in)">
                                      <p:cBhvr>
                                        <p:cTn id="28" dur="500"/>
                                        <p:tgtEl>
                                          <p:spTgt spid="45672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456716"/>
                                        </p:tgtEl>
                                        <p:attrNameLst>
                                          <p:attrName>style.visibility</p:attrName>
                                        </p:attrNameLst>
                                      </p:cBhvr>
                                      <p:to>
                                        <p:strVal val="visible"/>
                                      </p:to>
                                    </p:set>
                                    <p:animEffect transition="in" filter="box(in)">
                                      <p:cBhvr>
                                        <p:cTn id="33" dur="500"/>
                                        <p:tgtEl>
                                          <p:spTgt spid="456716"/>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456714"/>
                                        </p:tgtEl>
                                        <p:attrNameLst>
                                          <p:attrName>style.visibility</p:attrName>
                                        </p:attrNameLst>
                                      </p:cBhvr>
                                      <p:to>
                                        <p:strVal val="visible"/>
                                      </p:to>
                                    </p:set>
                                    <p:animEffect transition="in" filter="box(in)">
                                      <p:cBhvr>
                                        <p:cTn id="38" dur="500"/>
                                        <p:tgtEl>
                                          <p:spTgt spid="456714"/>
                                        </p:tgtEl>
                                      </p:cBhvr>
                                    </p:animEffect>
                                  </p:childTnLst>
                                </p:cTn>
                              </p:par>
                              <p:par>
                                <p:cTn id="39" presetID="4" presetClass="entr" presetSubtype="16" fill="hold" nodeType="withEffect">
                                  <p:stCondLst>
                                    <p:cond delay="0"/>
                                  </p:stCondLst>
                                  <p:childTnLst>
                                    <p:set>
                                      <p:cBhvr>
                                        <p:cTn id="40" dur="1" fill="hold">
                                          <p:stCondLst>
                                            <p:cond delay="0"/>
                                          </p:stCondLst>
                                        </p:cTn>
                                        <p:tgtEl>
                                          <p:spTgt spid="456715"/>
                                        </p:tgtEl>
                                        <p:attrNameLst>
                                          <p:attrName>style.visibility</p:attrName>
                                        </p:attrNameLst>
                                      </p:cBhvr>
                                      <p:to>
                                        <p:strVal val="visible"/>
                                      </p:to>
                                    </p:set>
                                    <p:animEffect transition="in" filter="box(in)">
                                      <p:cBhvr>
                                        <p:cTn id="41" dur="500"/>
                                        <p:tgtEl>
                                          <p:spTgt spid="456715"/>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456706"/>
                                        </p:tgtEl>
                                        <p:attrNameLst>
                                          <p:attrName>style.visibility</p:attrName>
                                        </p:attrNameLst>
                                      </p:cBhvr>
                                      <p:to>
                                        <p:strVal val="visible"/>
                                      </p:to>
                                    </p:set>
                                    <p:animEffect transition="in" filter="box(in)">
                                      <p:cBhvr>
                                        <p:cTn id="44" dur="500"/>
                                        <p:tgtEl>
                                          <p:spTgt spid="456706"/>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456718"/>
                                        </p:tgtEl>
                                        <p:attrNameLst>
                                          <p:attrName>style.visibility</p:attrName>
                                        </p:attrNameLst>
                                      </p:cBhvr>
                                      <p:to>
                                        <p:strVal val="visible"/>
                                      </p:to>
                                    </p:set>
                                    <p:animEffect transition="in" filter="box(in)">
                                      <p:cBhvr>
                                        <p:cTn id="49" dur="500"/>
                                        <p:tgtEl>
                                          <p:spTgt spid="456718"/>
                                        </p:tgtEl>
                                      </p:cBhvr>
                                    </p:animEffect>
                                  </p:childTnLst>
                                </p:cTn>
                              </p:par>
                              <p:par>
                                <p:cTn id="50" presetID="4" presetClass="entr" presetSubtype="16" fill="hold" nodeType="withEffect">
                                  <p:stCondLst>
                                    <p:cond delay="0"/>
                                  </p:stCondLst>
                                  <p:childTnLst>
                                    <p:set>
                                      <p:cBhvr>
                                        <p:cTn id="51" dur="1" fill="hold">
                                          <p:stCondLst>
                                            <p:cond delay="0"/>
                                          </p:stCondLst>
                                        </p:cTn>
                                        <p:tgtEl>
                                          <p:spTgt spid="456717"/>
                                        </p:tgtEl>
                                        <p:attrNameLst>
                                          <p:attrName>style.visibility</p:attrName>
                                        </p:attrNameLst>
                                      </p:cBhvr>
                                      <p:to>
                                        <p:strVal val="visible"/>
                                      </p:to>
                                    </p:set>
                                    <p:animEffect transition="in" filter="box(in)">
                                      <p:cBhvr>
                                        <p:cTn id="52" dur="500"/>
                                        <p:tgtEl>
                                          <p:spTgt spid="456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6" grpId="0"/>
      <p:bldP spid="456707" grpId="0"/>
      <p:bldP spid="456710" grpId="0"/>
      <p:bldP spid="4567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03275" y="44450"/>
            <a:ext cx="7693025" cy="1143000"/>
          </a:xfrm>
        </p:spPr>
        <p:txBody>
          <a:bodyPr/>
          <a:lstStyle/>
          <a:p>
            <a:pPr eaLnBrk="1" hangingPunct="1"/>
            <a:r>
              <a:rPr lang="en-US" sz="2800" smtClean="0"/>
              <a:t>Unified Time-Domain Model for Different Speeds and Different Sea States</a:t>
            </a:r>
          </a:p>
        </p:txBody>
      </p:sp>
      <p:pic>
        <p:nvPicPr>
          <p:cNvPr id="15363" name="Picture 3"/>
          <p:cNvPicPr>
            <a:picLocks noChangeAspect="1" noChangeArrowheads="1"/>
          </p:cNvPicPr>
          <p:nvPr/>
        </p:nvPicPr>
        <p:blipFill>
          <a:blip r:embed="rId2"/>
          <a:srcRect/>
          <a:stretch>
            <a:fillRect/>
          </a:stretch>
        </p:blipFill>
        <p:spPr bwMode="auto">
          <a:xfrm>
            <a:off x="792163" y="1952625"/>
            <a:ext cx="5535612" cy="3862388"/>
          </a:xfrm>
          <a:prstGeom prst="rect">
            <a:avLst/>
          </a:prstGeom>
          <a:noFill/>
          <a:ln w="9525">
            <a:noFill/>
            <a:miter lim="800000"/>
            <a:headEnd/>
            <a:tailEnd/>
          </a:ln>
        </p:spPr>
      </p:pic>
      <p:pic>
        <p:nvPicPr>
          <p:cNvPr id="15364" name="Picture 4"/>
          <p:cNvPicPr>
            <a:picLocks noChangeAspect="1" noChangeArrowheads="1"/>
          </p:cNvPicPr>
          <p:nvPr/>
        </p:nvPicPr>
        <p:blipFill>
          <a:blip r:embed="rId3"/>
          <a:srcRect/>
          <a:stretch>
            <a:fillRect/>
          </a:stretch>
        </p:blipFill>
        <p:spPr bwMode="auto">
          <a:xfrm>
            <a:off x="7680325" y="1052513"/>
            <a:ext cx="874713" cy="296862"/>
          </a:xfrm>
          <a:prstGeom prst="rect">
            <a:avLst/>
          </a:prstGeom>
          <a:solidFill>
            <a:srgbClr val="CCFFCC"/>
          </a:solidFill>
          <a:ln w="9525">
            <a:noFill/>
            <a:miter lim="800000"/>
            <a:headEnd/>
            <a:tailEnd/>
          </a:ln>
        </p:spPr>
      </p:pic>
      <p:pic>
        <p:nvPicPr>
          <p:cNvPr id="15365" name="Picture 5"/>
          <p:cNvPicPr>
            <a:picLocks noChangeAspect="1" noChangeArrowheads="1"/>
          </p:cNvPicPr>
          <p:nvPr/>
        </p:nvPicPr>
        <p:blipFill>
          <a:blip r:embed="rId4"/>
          <a:srcRect/>
          <a:stretch>
            <a:fillRect/>
          </a:stretch>
        </p:blipFill>
        <p:spPr bwMode="auto">
          <a:xfrm>
            <a:off x="5137150" y="1468438"/>
            <a:ext cx="3832225" cy="296862"/>
          </a:xfrm>
          <a:prstGeom prst="rect">
            <a:avLst/>
          </a:prstGeom>
          <a:solidFill>
            <a:srgbClr val="CCFFCC"/>
          </a:solidFill>
          <a:ln w="9525">
            <a:noFill/>
            <a:miter lim="800000"/>
            <a:headEnd/>
            <a:tailEnd/>
          </a:ln>
        </p:spPr>
      </p:pic>
      <p:pic>
        <p:nvPicPr>
          <p:cNvPr id="15366" name="Picture 6"/>
          <p:cNvPicPr>
            <a:picLocks noChangeAspect="1" noChangeArrowheads="1"/>
          </p:cNvPicPr>
          <p:nvPr/>
        </p:nvPicPr>
        <p:blipFill>
          <a:blip r:embed="rId5"/>
          <a:srcRect/>
          <a:stretch>
            <a:fillRect/>
          </a:stretch>
        </p:blipFill>
        <p:spPr bwMode="auto">
          <a:xfrm>
            <a:off x="6351588" y="1922463"/>
            <a:ext cx="2616200" cy="719137"/>
          </a:xfrm>
          <a:prstGeom prst="rect">
            <a:avLst/>
          </a:prstGeom>
          <a:solidFill>
            <a:srgbClr val="CCFFCC"/>
          </a:solidFill>
          <a:ln w="9525">
            <a:noFill/>
            <a:miter lim="800000"/>
            <a:headEnd/>
            <a:tailEnd/>
          </a:ln>
        </p:spPr>
      </p:pic>
      <p:sp>
        <p:nvSpPr>
          <p:cNvPr id="15367" name="Line 7"/>
          <p:cNvSpPr>
            <a:spLocks noChangeShapeType="1"/>
          </p:cNvSpPr>
          <p:nvPr/>
        </p:nvSpPr>
        <p:spPr bwMode="auto">
          <a:xfrm flipH="1">
            <a:off x="5327650" y="3176588"/>
            <a:ext cx="1112838" cy="1281112"/>
          </a:xfrm>
          <a:prstGeom prst="line">
            <a:avLst/>
          </a:prstGeom>
          <a:noFill/>
          <a:ln w="28575">
            <a:solidFill>
              <a:srgbClr val="FF0000"/>
            </a:solidFill>
            <a:round/>
            <a:headEnd/>
            <a:tailEnd type="triangle" w="med" len="med"/>
          </a:ln>
        </p:spPr>
        <p:txBody>
          <a:bodyPr/>
          <a:lstStyle/>
          <a:p>
            <a:endParaRPr lang="en-US"/>
          </a:p>
        </p:txBody>
      </p:sp>
      <p:sp>
        <p:nvSpPr>
          <p:cNvPr id="15368" name="Text Box 8"/>
          <p:cNvSpPr txBox="1">
            <a:spLocks noChangeArrowheads="1"/>
          </p:cNvSpPr>
          <p:nvPr/>
        </p:nvSpPr>
        <p:spPr bwMode="auto">
          <a:xfrm>
            <a:off x="6551613" y="2924175"/>
            <a:ext cx="2571750" cy="1558925"/>
          </a:xfrm>
          <a:prstGeom prst="rect">
            <a:avLst/>
          </a:prstGeom>
          <a:noFill/>
          <a:ln w="9525">
            <a:noFill/>
            <a:miter lim="800000"/>
            <a:headEnd/>
            <a:tailEnd/>
          </a:ln>
        </p:spPr>
        <p:txBody>
          <a:bodyPr>
            <a:spAutoFit/>
          </a:bodyPr>
          <a:lstStyle/>
          <a:p>
            <a:pPr eaLnBrk="0" hangingPunct="0"/>
            <a:r>
              <a:rPr lang="en-US" sz="1600" i="1">
                <a:latin typeface="Times" pitchFamily="18" charset="0"/>
              </a:rPr>
              <a:t>For 6 DOF this model will typically be represented by</a:t>
            </a:r>
            <a:br>
              <a:rPr lang="en-US" sz="1600" i="1">
                <a:latin typeface="Times" pitchFamily="18" charset="0"/>
              </a:rPr>
            </a:br>
            <a:r>
              <a:rPr lang="en-US" sz="1600" i="1">
                <a:solidFill>
                  <a:srgbClr val="FF0000"/>
                </a:solidFill>
                <a:latin typeface="Times" pitchFamily="18" charset="0"/>
              </a:rPr>
              <a:t>6</a:t>
            </a:r>
            <a:r>
              <a:rPr lang="en-US" sz="1600" i="1">
                <a:latin typeface="Times" pitchFamily="18" charset="0"/>
              </a:rPr>
              <a:t> + </a:t>
            </a:r>
            <a:r>
              <a:rPr lang="en-US" sz="1600" i="1">
                <a:solidFill>
                  <a:srgbClr val="FF0000"/>
                </a:solidFill>
                <a:latin typeface="Times" pitchFamily="18" charset="0"/>
              </a:rPr>
              <a:t>6</a:t>
            </a:r>
            <a:r>
              <a:rPr lang="en-US" sz="1600" i="1">
                <a:latin typeface="Times" pitchFamily="18" charset="0"/>
              </a:rPr>
              <a:t> + </a:t>
            </a:r>
            <a:r>
              <a:rPr lang="en-US" sz="1600" i="1">
                <a:solidFill>
                  <a:srgbClr val="FF0000"/>
                </a:solidFill>
                <a:latin typeface="Times" pitchFamily="18" charset="0"/>
              </a:rPr>
              <a:t>90</a:t>
            </a:r>
            <a:r>
              <a:rPr lang="en-US" sz="1600" i="1">
                <a:latin typeface="Times" pitchFamily="18" charset="0"/>
              </a:rPr>
              <a:t> = </a:t>
            </a:r>
            <a:r>
              <a:rPr lang="en-US" sz="1600" i="1">
                <a:solidFill>
                  <a:srgbClr val="FF0000"/>
                </a:solidFill>
                <a:latin typeface="Times" pitchFamily="18" charset="0"/>
              </a:rPr>
              <a:t>102</a:t>
            </a:r>
            <a:r>
              <a:rPr lang="en-US" sz="1600" i="1">
                <a:latin typeface="Times" pitchFamily="18" charset="0"/>
              </a:rPr>
              <a:t> ODEs</a:t>
            </a:r>
          </a:p>
          <a:p>
            <a:pPr eaLnBrk="0" hangingPunct="0"/>
            <a:r>
              <a:rPr lang="en-US" sz="1600" i="1">
                <a:latin typeface="Times" pitchFamily="18" charset="0"/>
              </a:rPr>
              <a:t>which are computed using</a:t>
            </a:r>
          </a:p>
          <a:p>
            <a:pPr eaLnBrk="0" hangingPunct="0"/>
            <a:r>
              <a:rPr lang="en-US" sz="1600" i="1">
                <a:latin typeface="Times" pitchFamily="18" charset="0"/>
              </a:rPr>
              <a:t>hydrodynamic e.g. </a:t>
            </a:r>
            <a:r>
              <a:rPr lang="en-US" sz="1600" b="1" i="1">
                <a:solidFill>
                  <a:schemeClr val="hlink"/>
                </a:solidFill>
                <a:latin typeface="Times" pitchFamily="18" charset="0"/>
              </a:rPr>
              <a:t>WAMIT</a:t>
            </a:r>
            <a:r>
              <a:rPr lang="en-US" sz="1600" i="1">
                <a:solidFill>
                  <a:schemeClr val="hlink"/>
                </a:solidFill>
                <a:latin typeface="Times" pitchFamily="18" charset="0"/>
              </a:rPr>
              <a:t>, </a:t>
            </a:r>
            <a:r>
              <a:rPr lang="en-US" sz="1600" b="1" i="1">
                <a:solidFill>
                  <a:schemeClr val="hlink"/>
                </a:solidFill>
                <a:latin typeface="Times" pitchFamily="18" charset="0"/>
              </a:rPr>
              <a:t>VERES</a:t>
            </a:r>
            <a:r>
              <a:rPr lang="en-US" sz="1600" i="1">
                <a:latin typeface="Times" pitchFamily="18" charset="0"/>
              </a:rPr>
              <a:t> or </a:t>
            </a:r>
            <a:r>
              <a:rPr lang="en-US" sz="1600" b="1" i="1">
                <a:solidFill>
                  <a:schemeClr val="hlink"/>
                </a:solidFill>
                <a:latin typeface="Times" pitchFamily="18" charset="0"/>
              </a:rPr>
              <a:t>SEAWAY</a:t>
            </a:r>
          </a:p>
        </p:txBody>
      </p:sp>
      <p:sp>
        <p:nvSpPr>
          <p:cNvPr id="15369" name="Text Box 9"/>
          <p:cNvSpPr txBox="1">
            <a:spLocks noChangeArrowheads="1"/>
          </p:cNvSpPr>
          <p:nvPr/>
        </p:nvSpPr>
        <p:spPr bwMode="auto">
          <a:xfrm>
            <a:off x="6770688" y="4724400"/>
            <a:ext cx="2265362" cy="1069975"/>
          </a:xfrm>
          <a:prstGeom prst="rect">
            <a:avLst/>
          </a:prstGeom>
          <a:noFill/>
          <a:ln w="9525">
            <a:noFill/>
            <a:miter lim="800000"/>
            <a:headEnd/>
            <a:tailEnd/>
          </a:ln>
        </p:spPr>
        <p:txBody>
          <a:bodyPr>
            <a:spAutoFit/>
          </a:bodyPr>
          <a:lstStyle/>
          <a:p>
            <a:pPr eaLnBrk="0" hangingPunct="0"/>
            <a:r>
              <a:rPr lang="en-US" sz="1600" i="1">
                <a:latin typeface="Times" pitchFamily="18" charset="0"/>
              </a:rPr>
              <a:t>These terms are found using experimental results/curve fitting or</a:t>
            </a:r>
          </a:p>
          <a:p>
            <a:pPr eaLnBrk="0" hangingPunct="0"/>
            <a:r>
              <a:rPr lang="en-US" sz="1600" i="1">
                <a:latin typeface="Times" pitchFamily="18" charset="0"/>
              </a:rPr>
              <a:t>semi-empirical methods</a:t>
            </a:r>
          </a:p>
        </p:txBody>
      </p:sp>
      <p:sp>
        <p:nvSpPr>
          <p:cNvPr id="15370" name="Line 10"/>
          <p:cNvSpPr>
            <a:spLocks noChangeShapeType="1"/>
          </p:cNvSpPr>
          <p:nvPr/>
        </p:nvSpPr>
        <p:spPr bwMode="auto">
          <a:xfrm flipH="1">
            <a:off x="5111750" y="4941888"/>
            <a:ext cx="1652588" cy="234950"/>
          </a:xfrm>
          <a:prstGeom prst="line">
            <a:avLst/>
          </a:prstGeom>
          <a:noFill/>
          <a:ln w="28575">
            <a:solidFill>
              <a:srgbClr val="FF0000"/>
            </a:solidFill>
            <a:round/>
            <a:headEnd/>
            <a:tailEnd type="triangle" w="med" len="med"/>
          </a:ln>
        </p:spPr>
        <p:txBody>
          <a:bodyPr/>
          <a:lstStyle/>
          <a:p>
            <a:endParaRPr lang="en-US"/>
          </a:p>
        </p:txBody>
      </p:sp>
      <p:sp>
        <p:nvSpPr>
          <p:cNvPr id="15371" name="Text Box 11"/>
          <p:cNvSpPr txBox="1">
            <a:spLocks noChangeArrowheads="1"/>
          </p:cNvSpPr>
          <p:nvPr/>
        </p:nvSpPr>
        <p:spPr bwMode="auto">
          <a:xfrm>
            <a:off x="755650" y="1052513"/>
            <a:ext cx="3633788" cy="1079500"/>
          </a:xfrm>
          <a:prstGeom prst="rect">
            <a:avLst/>
          </a:prstGeom>
          <a:noFill/>
          <a:ln w="9525">
            <a:solidFill>
              <a:srgbClr val="009900"/>
            </a:solidFill>
            <a:miter lim="800000"/>
            <a:headEnd/>
            <a:tailEnd/>
          </a:ln>
        </p:spPr>
        <p:txBody>
          <a:bodyPr>
            <a:spAutoFit/>
          </a:bodyPr>
          <a:lstStyle/>
          <a:p>
            <a:pPr eaLnBrk="0" hangingPunct="0"/>
            <a:r>
              <a:rPr lang="en-US" sz="1600">
                <a:latin typeface="Times" pitchFamily="18" charset="0"/>
              </a:rPr>
              <a:t>The </a:t>
            </a:r>
            <a:r>
              <a:rPr lang="en-US" sz="1600" i="1">
                <a:latin typeface="Times" pitchFamily="18" charset="0"/>
              </a:rPr>
              <a:t>Force-Transfer-Functions</a:t>
            </a:r>
            <a:r>
              <a:rPr lang="en-US" sz="1600">
                <a:latin typeface="Times" pitchFamily="18" charset="0"/>
              </a:rPr>
              <a:t> are computed using hydrodynamic SW</a:t>
            </a:r>
          </a:p>
          <a:p>
            <a:pPr eaLnBrk="0" hangingPunct="0"/>
            <a:r>
              <a:rPr lang="en-US" sz="1600">
                <a:latin typeface="Times" pitchFamily="18" charset="0"/>
              </a:rPr>
              <a:t>e.g. </a:t>
            </a:r>
            <a:r>
              <a:rPr lang="en-US" sz="1600" b="1">
                <a:solidFill>
                  <a:schemeClr val="hlink"/>
                </a:solidFill>
                <a:latin typeface="Times" pitchFamily="18" charset="0"/>
              </a:rPr>
              <a:t>WAMIT</a:t>
            </a:r>
            <a:r>
              <a:rPr lang="en-US" sz="1600">
                <a:solidFill>
                  <a:schemeClr val="hlink"/>
                </a:solidFill>
                <a:latin typeface="Times" pitchFamily="18" charset="0"/>
              </a:rPr>
              <a:t>, </a:t>
            </a:r>
            <a:r>
              <a:rPr lang="en-US" sz="1600" b="1">
                <a:solidFill>
                  <a:schemeClr val="hlink"/>
                </a:solidFill>
                <a:latin typeface="Times" pitchFamily="18" charset="0"/>
              </a:rPr>
              <a:t>VERES</a:t>
            </a:r>
            <a:r>
              <a:rPr lang="en-US" sz="1600">
                <a:solidFill>
                  <a:srgbClr val="0033CC"/>
                </a:solidFill>
                <a:latin typeface="Times" pitchFamily="18" charset="0"/>
              </a:rPr>
              <a:t> </a:t>
            </a:r>
            <a:r>
              <a:rPr lang="en-US" sz="1600">
                <a:latin typeface="Times" pitchFamily="18" charset="0"/>
              </a:rPr>
              <a:t>or </a:t>
            </a:r>
            <a:r>
              <a:rPr lang="en-US" sz="1600" b="1">
                <a:solidFill>
                  <a:schemeClr val="hlink"/>
                </a:solidFill>
                <a:latin typeface="Times" pitchFamily="18" charset="0"/>
              </a:rPr>
              <a:t>SEAWAY</a:t>
            </a:r>
          </a:p>
          <a:p>
            <a:pPr eaLnBrk="0" hangingPunct="0"/>
            <a:endParaRPr lang="en-US" sz="1600">
              <a:solidFill>
                <a:srgbClr val="0033CC"/>
              </a:solidFill>
              <a:latin typeface="Times" pitchFamily="18" charset="0"/>
            </a:endParaRPr>
          </a:p>
        </p:txBody>
      </p:sp>
      <p:sp>
        <p:nvSpPr>
          <p:cNvPr id="15372" name="Line 12"/>
          <p:cNvSpPr>
            <a:spLocks noChangeShapeType="1"/>
          </p:cNvSpPr>
          <p:nvPr/>
        </p:nvSpPr>
        <p:spPr bwMode="auto">
          <a:xfrm flipH="1">
            <a:off x="2655888" y="1922463"/>
            <a:ext cx="584200" cy="579437"/>
          </a:xfrm>
          <a:prstGeom prst="line">
            <a:avLst/>
          </a:prstGeom>
          <a:noFill/>
          <a:ln w="28575">
            <a:solidFill>
              <a:srgbClr val="FF0000"/>
            </a:solidFill>
            <a:round/>
            <a:headEnd/>
            <a:tailEnd type="triangle" w="med" len="med"/>
          </a:ln>
        </p:spPr>
        <p:txBody>
          <a:bodyPr/>
          <a:lstStyle/>
          <a:p>
            <a:endParaRPr lang="en-US"/>
          </a:p>
        </p:txBody>
      </p:sp>
      <p:sp>
        <p:nvSpPr>
          <p:cNvPr id="13" name="Date Placeholder 2"/>
          <p:cNvSpPr>
            <a:spLocks noGrp="1"/>
          </p:cNvSpPr>
          <p:nvPr>
            <p:ph type="dt" sz="half" idx="10"/>
          </p:nvPr>
        </p:nvSpPr>
        <p:spPr>
          <a:xfrm>
            <a:off x="457200" y="6243638"/>
            <a:ext cx="2133600" cy="457200"/>
          </a:xfrm>
        </p:spPr>
        <p:txBody>
          <a:bodyPr/>
          <a:lstStyle/>
          <a:p>
            <a:pPr>
              <a:defRPr/>
            </a:pPr>
            <a:fld id="{F9746679-BC3B-4E50-A841-4BC6A5DC94B4}" type="datetime1">
              <a:rPr lang="en-GB" smtClean="0"/>
              <a:pPr>
                <a:defRPr/>
              </a:pPr>
              <a:t>09/09/2007</a:t>
            </a:fld>
            <a:endParaRPr lang="en-AU" altLang="en-US"/>
          </a:p>
        </p:txBody>
      </p:sp>
      <p:sp>
        <p:nvSpPr>
          <p:cNvPr id="14" name="Footer Placeholder 3"/>
          <p:cNvSpPr>
            <a:spLocks noGrp="1"/>
          </p:cNvSpPr>
          <p:nvPr>
            <p:ph type="ftr" sz="quarter" idx="11"/>
          </p:nvPr>
        </p:nvSpPr>
        <p:spPr>
          <a:xfrm>
            <a:off x="2843213" y="6248400"/>
            <a:ext cx="3600450" cy="457200"/>
          </a:xfrm>
        </p:spPr>
        <p:txBody>
          <a:bodyPr/>
          <a:lstStyle/>
          <a:p>
            <a:pPr>
              <a:defRPr/>
            </a:pPr>
            <a:r>
              <a:rPr lang="en-AU" altLang="en-US" smtClean="0"/>
              <a:t>One-day Tutorial, CAMS'07, Bol, Croatia</a:t>
            </a:r>
            <a:endParaRPr lang="en-AU" altLang="en-US"/>
          </a:p>
        </p:txBody>
      </p:sp>
      <p:sp>
        <p:nvSpPr>
          <p:cNvPr id="15" name="Slide Number Placeholder 4"/>
          <p:cNvSpPr>
            <a:spLocks noGrp="1"/>
          </p:cNvSpPr>
          <p:nvPr>
            <p:ph type="sldNum" sz="quarter" idx="12"/>
          </p:nvPr>
        </p:nvSpPr>
        <p:spPr>
          <a:xfrm>
            <a:off x="6553200" y="6243638"/>
            <a:ext cx="2133600" cy="457200"/>
          </a:xfrm>
        </p:spPr>
        <p:txBody>
          <a:bodyPr/>
          <a:lstStyle/>
          <a:p>
            <a:pPr>
              <a:defRPr/>
            </a:pPr>
            <a:fld id="{00DA9D98-4FE5-4660-9A07-E48512B232D5}" type="slidenum">
              <a:rPr lang="en-AU" altLang="en-US" smtClean="0"/>
              <a:pPr>
                <a:defRPr/>
              </a:pPr>
              <a:t>18</a:t>
            </a:fld>
            <a:endParaRPr lang="en-AU"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MSS – Marine Systems Simulator</a:t>
            </a:r>
            <a:endParaRPr lang="en-US" dirty="0"/>
          </a:p>
        </p:txBody>
      </p:sp>
      <p:sp>
        <p:nvSpPr>
          <p:cNvPr id="3" name="Content Placeholder 2"/>
          <p:cNvSpPr>
            <a:spLocks noGrp="1"/>
          </p:cNvSpPr>
          <p:nvPr>
            <p:ph idx="1"/>
          </p:nvPr>
        </p:nvSpPr>
        <p:spPr/>
        <p:txBody>
          <a:bodyPr/>
          <a:lstStyle/>
          <a:p>
            <a:r>
              <a:rPr lang="en-US" sz="2400" b="1" dirty="0" smtClean="0"/>
              <a:t>GNC Toolbox </a:t>
            </a:r>
            <a:r>
              <a:rPr lang="en-US" sz="2400" dirty="0" smtClean="0"/>
              <a:t>(m-file library and </a:t>
            </a:r>
            <a:r>
              <a:rPr lang="en-US" sz="2400" dirty="0" err="1" smtClean="0"/>
              <a:t>Simulink</a:t>
            </a:r>
            <a:r>
              <a:rPr lang="en-US" sz="2400" dirty="0" smtClean="0"/>
              <a:t> blocks)</a:t>
            </a:r>
            <a:br>
              <a:rPr lang="en-US" sz="2400" dirty="0" smtClean="0"/>
            </a:br>
            <a:r>
              <a:rPr lang="en-US" sz="2400" dirty="0" smtClean="0">
                <a:solidFill>
                  <a:schemeClr val="accent6"/>
                </a:solidFill>
              </a:rPr>
              <a:t>Ref. T. I. Fossen Marine Control Systems (2002)</a:t>
            </a:r>
            <a:r>
              <a:rPr lang="en-US" sz="2400" dirty="0" smtClean="0"/>
              <a:t/>
            </a:r>
            <a:br>
              <a:rPr lang="en-US" sz="2400" dirty="0" smtClean="0"/>
            </a:br>
            <a:endParaRPr lang="en-US" sz="2400" dirty="0" smtClean="0"/>
          </a:p>
          <a:p>
            <a:r>
              <a:rPr lang="en-US" sz="2400" b="1" dirty="0" smtClean="0"/>
              <a:t>Hydro </a:t>
            </a:r>
            <a:r>
              <a:rPr lang="en-US" sz="2400" dirty="0" smtClean="0"/>
              <a:t>(m-file library for hydrodynamic post-processing of hydrodynamic data + </a:t>
            </a:r>
            <a:r>
              <a:rPr lang="en-US" sz="2400" dirty="0" err="1" smtClean="0"/>
              <a:t>Simulink</a:t>
            </a:r>
            <a:r>
              <a:rPr lang="en-US" sz="2400" dirty="0" smtClean="0"/>
              <a:t> blocks for time-domain simulation of vessel responses in 6 DOF).</a:t>
            </a:r>
            <a:br>
              <a:rPr lang="en-US" sz="2400" dirty="0" smtClean="0"/>
            </a:br>
            <a:r>
              <a:rPr lang="en-US" sz="2400" dirty="0" smtClean="0">
                <a:solidFill>
                  <a:schemeClr val="accent6"/>
                </a:solidFill>
              </a:rPr>
              <a:t>Ref. T. Perez and T. I. Fossen (</a:t>
            </a:r>
            <a:r>
              <a:rPr lang="en-US" sz="2400" dirty="0" smtClean="0">
                <a:solidFill>
                  <a:srgbClr val="FF0000"/>
                </a:solidFill>
              </a:rPr>
              <a:t>new book with worked examples</a:t>
            </a:r>
            <a:r>
              <a:rPr lang="en-US" sz="2400" dirty="0" smtClean="0">
                <a:solidFill>
                  <a:schemeClr val="accent6"/>
                </a:solidFill>
              </a:rPr>
              <a:t>, in progress)</a:t>
            </a:r>
          </a:p>
        </p:txBody>
      </p:sp>
      <p:sp>
        <p:nvSpPr>
          <p:cNvPr id="4" name="Date Placeholder 3"/>
          <p:cNvSpPr>
            <a:spLocks noGrp="1"/>
          </p:cNvSpPr>
          <p:nvPr>
            <p:ph type="dt" sz="half" idx="10"/>
          </p:nvPr>
        </p:nvSpPr>
        <p:spPr/>
        <p:txBody>
          <a:bodyPr/>
          <a:lstStyle/>
          <a:p>
            <a:pPr>
              <a:defRPr/>
            </a:pPr>
            <a:fld id="{6E029B91-5673-4870-BEAC-8B71145294AF}" type="datetime1">
              <a:rPr lang="en-GB" smtClean="0"/>
              <a:pPr>
                <a:defRPr/>
              </a:pPr>
              <a:t>09/09/2007</a:t>
            </a:fld>
            <a:endParaRPr lang="en-AU" altLang="en-US"/>
          </a:p>
        </p:txBody>
      </p:sp>
      <p:sp>
        <p:nvSpPr>
          <p:cNvPr id="5" name="Footer Placeholder 4"/>
          <p:cNvSpPr>
            <a:spLocks noGrp="1"/>
          </p:cNvSpPr>
          <p:nvPr>
            <p:ph type="ftr" sz="quarter" idx="11"/>
          </p:nvPr>
        </p:nvSpPr>
        <p:spPr/>
        <p:txBody>
          <a:bodyPr/>
          <a:lstStyle/>
          <a:p>
            <a:pPr>
              <a:defRPr/>
            </a:pPr>
            <a:r>
              <a:rPr lang="en-AU" altLang="en-US" smtClean="0"/>
              <a:t>One-day Tutorial, CAMS'07, Bol, Croatia</a:t>
            </a:r>
            <a:endParaRPr lang="en-AU" altLang="en-US"/>
          </a:p>
        </p:txBody>
      </p:sp>
      <p:sp>
        <p:nvSpPr>
          <p:cNvPr id="6" name="Slide Number Placeholder 5"/>
          <p:cNvSpPr>
            <a:spLocks noGrp="1"/>
          </p:cNvSpPr>
          <p:nvPr>
            <p:ph type="sldNum" sz="quarter" idx="12"/>
          </p:nvPr>
        </p:nvSpPr>
        <p:spPr/>
        <p:txBody>
          <a:bodyPr/>
          <a:lstStyle/>
          <a:p>
            <a:pPr>
              <a:defRPr/>
            </a:pPr>
            <a:fld id="{B18EEB49-5809-4C32-B7F2-C682F30FB0B7}" type="slidenum">
              <a:rPr lang="en-AU" altLang="en-US" smtClean="0"/>
              <a:pPr>
                <a:defRPr/>
              </a:pPr>
              <a:t>2</a:t>
            </a:fld>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7016193-27C8-4BB2-9A0E-A36383102329}" type="datetime1">
              <a:rPr lang="en-GB" smtClean="0"/>
              <a:pPr>
                <a:defRPr/>
              </a:pPr>
              <a:t>09/09/2007</a:t>
            </a:fld>
            <a:endParaRPr lang="en-AU" altLang="en-US"/>
          </a:p>
        </p:txBody>
      </p:sp>
      <p:sp>
        <p:nvSpPr>
          <p:cNvPr id="3" name="Footer Placeholder 2"/>
          <p:cNvSpPr>
            <a:spLocks noGrp="1"/>
          </p:cNvSpPr>
          <p:nvPr>
            <p:ph type="ftr" sz="quarter" idx="11"/>
          </p:nvPr>
        </p:nvSpPr>
        <p:spPr/>
        <p:txBody>
          <a:bodyPr/>
          <a:lstStyle/>
          <a:p>
            <a:pPr>
              <a:defRPr/>
            </a:pPr>
            <a:r>
              <a:rPr lang="en-AU" altLang="en-US" smtClean="0"/>
              <a:t>One-day Tutorial, CAMS'07, Bol, Croatia</a:t>
            </a:r>
            <a:endParaRPr lang="en-AU" altLang="en-US"/>
          </a:p>
        </p:txBody>
      </p:sp>
      <p:sp>
        <p:nvSpPr>
          <p:cNvPr id="4" name="Slide Number Placeholder 3"/>
          <p:cNvSpPr>
            <a:spLocks noGrp="1"/>
          </p:cNvSpPr>
          <p:nvPr>
            <p:ph type="sldNum" sz="quarter" idx="12"/>
          </p:nvPr>
        </p:nvSpPr>
        <p:spPr/>
        <p:txBody>
          <a:bodyPr/>
          <a:lstStyle/>
          <a:p>
            <a:pPr>
              <a:defRPr/>
            </a:pPr>
            <a:fld id="{59E6A680-8FDB-481C-B8B3-C636A0B54C5E}" type="slidenum">
              <a:rPr lang="en-AU" altLang="en-US" smtClean="0"/>
              <a:pPr>
                <a:defRPr/>
              </a:pPr>
              <a:t>3</a:t>
            </a:fld>
            <a:endParaRPr lang="en-AU" altLang="en-US"/>
          </a:p>
        </p:txBody>
      </p:sp>
      <p:pic>
        <p:nvPicPr>
          <p:cNvPr id="1026" name="Picture 2"/>
          <p:cNvPicPr>
            <a:picLocks noChangeAspect="1" noChangeArrowheads="1"/>
          </p:cNvPicPr>
          <p:nvPr/>
        </p:nvPicPr>
        <p:blipFill>
          <a:blip r:embed="rId2"/>
          <a:srcRect/>
          <a:stretch>
            <a:fillRect/>
          </a:stretch>
        </p:blipFill>
        <p:spPr bwMode="auto">
          <a:xfrm>
            <a:off x="642910" y="285728"/>
            <a:ext cx="3714776" cy="585791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857752" y="857232"/>
            <a:ext cx="3670300" cy="5099050"/>
          </a:xfrm>
          <a:prstGeom prst="rect">
            <a:avLst/>
          </a:prstGeom>
          <a:noFill/>
          <a:ln w="9525">
            <a:noFill/>
            <a:miter lim="800000"/>
            <a:headEnd/>
            <a:tailEnd/>
          </a:ln>
          <a:effectLst/>
        </p:spPr>
      </p:pic>
      <p:sp>
        <p:nvSpPr>
          <p:cNvPr id="7" name="Oval 6"/>
          <p:cNvSpPr/>
          <p:nvPr/>
        </p:nvSpPr>
        <p:spPr>
          <a:xfrm>
            <a:off x="1142976" y="4572008"/>
            <a:ext cx="1714512" cy="15716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57818" y="4857760"/>
            <a:ext cx="1428760" cy="1143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inite"/>
          <p:cNvPicPr>
            <a:picLocks noChangeAspect="1" noChangeArrowheads="1"/>
          </p:cNvPicPr>
          <p:nvPr/>
        </p:nvPicPr>
        <p:blipFill>
          <a:blip r:embed="rId2"/>
          <a:srcRect/>
          <a:stretch>
            <a:fillRect/>
          </a:stretch>
        </p:blipFill>
        <p:spPr bwMode="auto">
          <a:xfrm>
            <a:off x="6372225" y="800100"/>
            <a:ext cx="2232025" cy="1550988"/>
          </a:xfrm>
          <a:prstGeom prst="rect">
            <a:avLst/>
          </a:prstGeom>
          <a:noFill/>
          <a:ln w="9525">
            <a:noFill/>
            <a:miter lim="800000"/>
            <a:headEnd/>
            <a:tailEnd/>
          </a:ln>
        </p:spPr>
      </p:pic>
      <p:sp>
        <p:nvSpPr>
          <p:cNvPr id="6147" name="Rectangle 3"/>
          <p:cNvSpPr>
            <a:spLocks noGrp="1" noChangeArrowheads="1"/>
          </p:cNvSpPr>
          <p:nvPr>
            <p:ph type="title"/>
          </p:nvPr>
        </p:nvSpPr>
        <p:spPr>
          <a:xfrm>
            <a:off x="714348" y="214298"/>
            <a:ext cx="7499350" cy="1143000"/>
          </a:xfrm>
        </p:spPr>
        <p:txBody>
          <a:bodyPr/>
          <a:lstStyle/>
          <a:p>
            <a:pPr eaLnBrk="1" hangingPunct="1"/>
            <a:r>
              <a:rPr lang="en-US" dirty="0" smtClean="0"/>
              <a:t>From Vessel Body Plan to MSS</a:t>
            </a:r>
          </a:p>
        </p:txBody>
      </p:sp>
      <p:sp>
        <p:nvSpPr>
          <p:cNvPr id="6148" name="Text Box 4"/>
          <p:cNvSpPr txBox="1">
            <a:spLocks noChangeArrowheads="1"/>
          </p:cNvSpPr>
          <p:nvPr/>
        </p:nvSpPr>
        <p:spPr bwMode="auto">
          <a:xfrm>
            <a:off x="465108" y="1066783"/>
            <a:ext cx="5364163" cy="762000"/>
          </a:xfrm>
          <a:prstGeom prst="rect">
            <a:avLst/>
          </a:prstGeom>
          <a:noFill/>
          <a:ln w="9525" algn="ctr">
            <a:noFill/>
            <a:miter lim="800000"/>
            <a:headEnd/>
            <a:tailEnd/>
          </a:ln>
        </p:spPr>
        <p:txBody>
          <a:bodyPr>
            <a:spAutoFit/>
          </a:bodyPr>
          <a:lstStyle/>
          <a:p>
            <a:pPr marL="877888" indent="-342900"/>
            <a:r>
              <a:rPr lang="en-US" sz="1600" dirty="0">
                <a:solidFill>
                  <a:schemeClr val="hlink"/>
                </a:solidFill>
                <a:latin typeface="Arial" charset="0"/>
              </a:rPr>
              <a:t>1. Body plan (general arrangement) </a:t>
            </a:r>
          </a:p>
          <a:p>
            <a:pPr marL="877888" indent="-342900"/>
            <a:r>
              <a:rPr lang="en-US" sz="1400" dirty="0">
                <a:latin typeface="Arial" charset="0"/>
              </a:rPr>
              <a:t>- Drawing can be scanned and digitalized manually</a:t>
            </a:r>
          </a:p>
          <a:p>
            <a:pPr marL="877888" indent="-342900"/>
            <a:r>
              <a:rPr lang="en-US" sz="1400" dirty="0">
                <a:latin typeface="Arial" charset="0"/>
              </a:rPr>
              <a:t>- Geometry file: </a:t>
            </a:r>
            <a:r>
              <a:rPr lang="en-US" sz="1400" dirty="0" err="1">
                <a:latin typeface="Arial" charset="0"/>
              </a:rPr>
              <a:t>AutoCad</a:t>
            </a:r>
            <a:r>
              <a:rPr lang="en-US" sz="1400" dirty="0">
                <a:latin typeface="Arial" charset="0"/>
              </a:rPr>
              <a:t>, </a:t>
            </a:r>
            <a:r>
              <a:rPr lang="en-US" sz="1400" dirty="0" err="1">
                <a:latin typeface="Arial" charset="0"/>
              </a:rPr>
              <a:t>ShipX</a:t>
            </a:r>
            <a:r>
              <a:rPr lang="en-US" sz="1400" dirty="0">
                <a:latin typeface="Arial" charset="0"/>
              </a:rPr>
              <a:t>, </a:t>
            </a:r>
            <a:r>
              <a:rPr lang="en-US" sz="1400" dirty="0" err="1">
                <a:latin typeface="Arial" charset="0"/>
              </a:rPr>
              <a:t>Wamit</a:t>
            </a:r>
            <a:r>
              <a:rPr lang="en-US" sz="1400" dirty="0">
                <a:latin typeface="Arial" charset="0"/>
              </a:rPr>
              <a:t>, Napa, etc.</a:t>
            </a:r>
            <a:r>
              <a:rPr lang="en-US" sz="1400" b="1" dirty="0">
                <a:latin typeface="Arial" charset="0"/>
              </a:rPr>
              <a:t>  </a:t>
            </a:r>
          </a:p>
        </p:txBody>
      </p:sp>
      <p:sp>
        <p:nvSpPr>
          <p:cNvPr id="6149" name="Text Box 5"/>
          <p:cNvSpPr txBox="1">
            <a:spLocks noChangeArrowheads="1"/>
          </p:cNvSpPr>
          <p:nvPr/>
        </p:nvSpPr>
        <p:spPr bwMode="auto">
          <a:xfrm>
            <a:off x="428596" y="1828783"/>
            <a:ext cx="7129462" cy="2062103"/>
          </a:xfrm>
          <a:prstGeom prst="rect">
            <a:avLst/>
          </a:prstGeom>
          <a:noFill/>
          <a:ln w="9525" algn="ctr">
            <a:noFill/>
            <a:miter lim="800000"/>
            <a:headEnd/>
            <a:tailEnd/>
          </a:ln>
        </p:spPr>
        <p:txBody>
          <a:bodyPr>
            <a:spAutoFit/>
          </a:bodyPr>
          <a:lstStyle/>
          <a:p>
            <a:pPr marL="877888" indent="-342900"/>
            <a:r>
              <a:rPr lang="en-US" sz="1600" dirty="0">
                <a:solidFill>
                  <a:schemeClr val="hlink"/>
                </a:solidFill>
                <a:latin typeface="Arial" charset="0"/>
              </a:rPr>
              <a:t>2. Hydrodynamic Configuration and Computations</a:t>
            </a:r>
            <a:r>
              <a:rPr lang="en-US" sz="1600" dirty="0">
                <a:solidFill>
                  <a:schemeClr val="accent2"/>
                </a:solidFill>
                <a:latin typeface="Arial" charset="0"/>
              </a:rPr>
              <a:t> </a:t>
            </a:r>
          </a:p>
          <a:p>
            <a:pPr marL="877888" indent="-342900"/>
            <a:r>
              <a:rPr lang="en-US" sz="1400" dirty="0">
                <a:latin typeface="Arial" charset="0"/>
              </a:rPr>
              <a:t>- SW: </a:t>
            </a:r>
            <a:r>
              <a:rPr lang="en-US" sz="1400" dirty="0" err="1">
                <a:latin typeface="Arial" charset="0"/>
              </a:rPr>
              <a:t>Wamit</a:t>
            </a:r>
            <a:r>
              <a:rPr lang="en-US" sz="1400" dirty="0">
                <a:latin typeface="Arial" charset="0"/>
              </a:rPr>
              <a:t>, </a:t>
            </a:r>
            <a:r>
              <a:rPr lang="en-US" sz="1400" dirty="0" err="1">
                <a:latin typeface="Arial" charset="0"/>
              </a:rPr>
              <a:t>Shipx</a:t>
            </a:r>
            <a:r>
              <a:rPr lang="en-US" sz="1400" dirty="0">
                <a:latin typeface="Arial" charset="0"/>
              </a:rPr>
              <a:t> (VERES), Octopus (SEAWAY) </a:t>
            </a:r>
            <a:r>
              <a:rPr lang="en-US" sz="1400" dirty="0" smtClean="0">
                <a:latin typeface="Arial" charset="0"/>
              </a:rPr>
              <a:t>etc.</a:t>
            </a:r>
            <a:endParaRPr lang="en-US" sz="1400" dirty="0">
              <a:latin typeface="Arial" charset="0"/>
            </a:endParaRPr>
          </a:p>
          <a:p>
            <a:pPr marL="877888" indent="-342900"/>
            <a:r>
              <a:rPr lang="en-US" sz="1400" dirty="0">
                <a:latin typeface="Arial" charset="0"/>
              </a:rPr>
              <a:t>- Computes:</a:t>
            </a:r>
          </a:p>
          <a:p>
            <a:pPr lvl="2">
              <a:buFontTx/>
              <a:buChar char="•"/>
            </a:pPr>
            <a:r>
              <a:rPr lang="en-US" sz="1400" dirty="0">
                <a:latin typeface="Arial" charset="0"/>
              </a:rPr>
              <a:t> Frequency-dependent added mass and potential damping</a:t>
            </a:r>
          </a:p>
          <a:p>
            <a:pPr lvl="2">
              <a:buFontTx/>
              <a:buChar char="•"/>
            </a:pPr>
            <a:r>
              <a:rPr lang="en-US" sz="1400" dirty="0">
                <a:latin typeface="Arial" charset="0"/>
              </a:rPr>
              <a:t> Restoring forces</a:t>
            </a:r>
          </a:p>
          <a:p>
            <a:pPr lvl="2">
              <a:buFontTx/>
              <a:buChar char="•"/>
            </a:pPr>
            <a:r>
              <a:rPr lang="en-US" sz="1400" dirty="0">
                <a:latin typeface="Arial" charset="0"/>
              </a:rPr>
              <a:t> Froude-</a:t>
            </a:r>
            <a:r>
              <a:rPr lang="en-US" sz="1400" dirty="0" err="1">
                <a:latin typeface="Arial" charset="0"/>
              </a:rPr>
              <a:t>Krylov</a:t>
            </a:r>
            <a:r>
              <a:rPr lang="en-US" sz="1400" dirty="0">
                <a:latin typeface="Arial" charset="0"/>
              </a:rPr>
              <a:t> and diffraction forces (1st-order wave loads)</a:t>
            </a:r>
          </a:p>
          <a:p>
            <a:pPr lvl="2">
              <a:buFontTx/>
              <a:buChar char="•"/>
            </a:pPr>
            <a:r>
              <a:rPr lang="en-US" sz="1400" dirty="0">
                <a:latin typeface="Arial" charset="0"/>
              </a:rPr>
              <a:t> Wave drift (2nd-order wave loads)</a:t>
            </a:r>
          </a:p>
          <a:p>
            <a:pPr lvl="2">
              <a:buFontTx/>
              <a:buChar char="•"/>
            </a:pPr>
            <a:r>
              <a:rPr lang="en-US" sz="1400" dirty="0">
                <a:latin typeface="Arial" charset="0"/>
              </a:rPr>
              <a:t> Viscous roll damping (Ikeda damping etc.)</a:t>
            </a:r>
          </a:p>
          <a:p>
            <a:pPr marL="877888" indent="-342900"/>
            <a:endParaRPr lang="en-US" sz="1400" dirty="0">
              <a:latin typeface="Arial" charset="0"/>
            </a:endParaRPr>
          </a:p>
        </p:txBody>
      </p:sp>
      <p:sp>
        <p:nvSpPr>
          <p:cNvPr id="6150" name="Text Box 6"/>
          <p:cNvSpPr txBox="1">
            <a:spLocks noChangeArrowheads="1"/>
          </p:cNvSpPr>
          <p:nvPr/>
        </p:nvSpPr>
        <p:spPr bwMode="auto">
          <a:xfrm>
            <a:off x="536546" y="3700445"/>
            <a:ext cx="7488237" cy="984885"/>
          </a:xfrm>
          <a:prstGeom prst="rect">
            <a:avLst/>
          </a:prstGeom>
          <a:noFill/>
          <a:ln w="9525" algn="ctr">
            <a:noFill/>
            <a:miter lim="800000"/>
            <a:headEnd/>
            <a:tailEnd/>
          </a:ln>
        </p:spPr>
        <p:txBody>
          <a:bodyPr>
            <a:spAutoFit/>
          </a:bodyPr>
          <a:lstStyle/>
          <a:p>
            <a:pPr marL="877888" indent="-342900"/>
            <a:r>
              <a:rPr lang="en-US" sz="1600" dirty="0">
                <a:solidFill>
                  <a:schemeClr val="hlink"/>
                </a:solidFill>
                <a:latin typeface="Arial" charset="0"/>
              </a:rPr>
              <a:t>3. </a:t>
            </a:r>
            <a:r>
              <a:rPr lang="en-US" sz="1600" dirty="0" smtClean="0">
                <a:solidFill>
                  <a:schemeClr val="hlink"/>
                </a:solidFill>
                <a:latin typeface="Arial" charset="0"/>
              </a:rPr>
              <a:t>Post-Processing (MSS Hydro)</a:t>
            </a:r>
            <a:endParaRPr lang="en-US" sz="1600" dirty="0">
              <a:solidFill>
                <a:schemeClr val="hlink"/>
              </a:solidFill>
              <a:latin typeface="Arial" charset="0"/>
            </a:endParaRPr>
          </a:p>
          <a:p>
            <a:pPr marL="877888" indent="-342900"/>
            <a:r>
              <a:rPr lang="en-US" sz="1400" dirty="0">
                <a:latin typeface="Arial" charset="0"/>
              </a:rPr>
              <a:t>- Computes state-space models for frequency-dependent hydrodynamics</a:t>
            </a:r>
          </a:p>
          <a:p>
            <a:pPr marL="877888" indent="-342900"/>
            <a:r>
              <a:rPr lang="en-US" sz="1400" dirty="0">
                <a:latin typeface="Arial" charset="0"/>
              </a:rPr>
              <a:t>- Add viscous damping like linear skin friction, ITTC drag, cross-flow drag</a:t>
            </a:r>
          </a:p>
          <a:p>
            <a:pPr marL="877888" indent="-342900"/>
            <a:r>
              <a:rPr lang="en-US" sz="1400" dirty="0">
                <a:latin typeface="Arial" charset="0"/>
              </a:rPr>
              <a:t>- Add nonlinear maneuvering coefficients</a:t>
            </a:r>
          </a:p>
        </p:txBody>
      </p:sp>
      <p:sp>
        <p:nvSpPr>
          <p:cNvPr id="6151" name="Text Box 7"/>
          <p:cNvSpPr txBox="1">
            <a:spLocks noChangeArrowheads="1"/>
          </p:cNvSpPr>
          <p:nvPr/>
        </p:nvSpPr>
        <p:spPr bwMode="auto">
          <a:xfrm>
            <a:off x="501621" y="4783120"/>
            <a:ext cx="7920037" cy="1415772"/>
          </a:xfrm>
          <a:prstGeom prst="rect">
            <a:avLst/>
          </a:prstGeom>
          <a:noFill/>
          <a:ln w="9525" algn="ctr">
            <a:noFill/>
            <a:miter lim="800000"/>
            <a:headEnd/>
            <a:tailEnd/>
          </a:ln>
        </p:spPr>
        <p:txBody>
          <a:bodyPr>
            <a:spAutoFit/>
          </a:bodyPr>
          <a:lstStyle/>
          <a:p>
            <a:pPr marL="877888" indent="-342900"/>
            <a:r>
              <a:rPr lang="en-US" sz="1600" dirty="0">
                <a:solidFill>
                  <a:schemeClr val="hlink"/>
                </a:solidFill>
                <a:latin typeface="Arial" charset="0"/>
              </a:rPr>
              <a:t>4. </a:t>
            </a:r>
            <a:r>
              <a:rPr lang="en-US" sz="1600" dirty="0" err="1" smtClean="0">
                <a:solidFill>
                  <a:schemeClr val="hlink"/>
                </a:solidFill>
                <a:latin typeface="Arial" charset="0"/>
              </a:rPr>
              <a:t>Simulink</a:t>
            </a:r>
            <a:r>
              <a:rPr lang="en-US" sz="1600" dirty="0" smtClean="0">
                <a:solidFill>
                  <a:schemeClr val="hlink"/>
                </a:solidFill>
                <a:latin typeface="Arial" charset="0"/>
              </a:rPr>
              <a:t> </a:t>
            </a:r>
            <a:r>
              <a:rPr lang="en-US" sz="1600" dirty="0">
                <a:solidFill>
                  <a:schemeClr val="hlink"/>
                </a:solidFill>
                <a:latin typeface="Arial" charset="0"/>
              </a:rPr>
              <a:t>Vessel </a:t>
            </a:r>
            <a:r>
              <a:rPr lang="en-US" sz="1600" dirty="0" smtClean="0">
                <a:solidFill>
                  <a:schemeClr val="hlink"/>
                </a:solidFill>
                <a:latin typeface="Arial" charset="0"/>
              </a:rPr>
              <a:t>Simulator (MSS Hydro)</a:t>
            </a:r>
            <a:endParaRPr lang="en-US" sz="1600" dirty="0">
              <a:solidFill>
                <a:schemeClr val="hlink"/>
              </a:solidFill>
              <a:latin typeface="Arial" charset="0"/>
            </a:endParaRPr>
          </a:p>
          <a:p>
            <a:pPr marL="877888" indent="-342900"/>
            <a:r>
              <a:rPr lang="en-US" sz="1400" dirty="0">
                <a:latin typeface="Arial" charset="0"/>
              </a:rPr>
              <a:t>- 6 DOF real-time simulation of vessel position, velocity, and acceleration </a:t>
            </a:r>
            <a:r>
              <a:rPr lang="en-US" sz="1400" dirty="0" smtClean="0">
                <a:latin typeface="Arial" charset="0"/>
              </a:rPr>
              <a:t>+ </a:t>
            </a:r>
            <a:br>
              <a:rPr lang="en-US" sz="1400" dirty="0" smtClean="0">
                <a:latin typeface="Arial" charset="0"/>
              </a:rPr>
            </a:br>
            <a:r>
              <a:rPr lang="en-US" sz="1400" dirty="0" smtClean="0">
                <a:latin typeface="Arial" charset="0"/>
              </a:rPr>
              <a:t>wind</a:t>
            </a:r>
            <a:r>
              <a:rPr lang="en-US" sz="1400" dirty="0">
                <a:latin typeface="Arial" charset="0"/>
              </a:rPr>
              <a:t>, current, and wave </a:t>
            </a:r>
            <a:r>
              <a:rPr lang="en-US" sz="1400" dirty="0" smtClean="0">
                <a:latin typeface="Arial" charset="0"/>
              </a:rPr>
              <a:t>generators.</a:t>
            </a:r>
            <a:endParaRPr lang="en-US" sz="1400" dirty="0">
              <a:latin typeface="Arial" charset="0"/>
            </a:endParaRPr>
          </a:p>
          <a:p>
            <a:pPr marL="877888" indent="-342900"/>
            <a:r>
              <a:rPr lang="en-US" sz="1400" dirty="0">
                <a:latin typeface="Arial" charset="0"/>
              </a:rPr>
              <a:t>- For a </a:t>
            </a:r>
            <a:r>
              <a:rPr lang="en-US" sz="1400" dirty="0" smtClean="0">
                <a:latin typeface="Arial" charset="0"/>
              </a:rPr>
              <a:t>floating vessel the </a:t>
            </a:r>
            <a:r>
              <a:rPr lang="en-US" sz="1400" dirty="0">
                <a:latin typeface="Arial" charset="0"/>
              </a:rPr>
              <a:t>resulting model will be described by 100-200 ODEs. Wave load data for different speeds and headings (0-360 deg) are also included.</a:t>
            </a:r>
          </a:p>
          <a:p>
            <a:pPr marL="877888" indent="-342900"/>
            <a:endParaRPr lang="en-US" sz="1400" b="1" dirty="0">
              <a:latin typeface="Arial" charset="0"/>
            </a:endParaRPr>
          </a:p>
        </p:txBody>
      </p:sp>
      <p:pic>
        <p:nvPicPr>
          <p:cNvPr id="6152" name="Picture 8" descr="WaveLoad-Pressure_wire"/>
          <p:cNvPicPr>
            <a:picLocks noChangeAspect="1" noChangeArrowheads="1"/>
          </p:cNvPicPr>
          <p:nvPr/>
        </p:nvPicPr>
        <p:blipFill>
          <a:blip r:embed="rId3"/>
          <a:srcRect/>
          <a:stretch>
            <a:fillRect/>
          </a:stretch>
        </p:blipFill>
        <p:spPr bwMode="auto">
          <a:xfrm>
            <a:off x="6643702" y="2387603"/>
            <a:ext cx="2305050" cy="1470025"/>
          </a:xfrm>
          <a:prstGeom prst="rect">
            <a:avLst/>
          </a:prstGeom>
          <a:noFill/>
          <a:ln w="9525">
            <a:noFill/>
            <a:miter lim="800000"/>
            <a:headEnd/>
            <a:tailEnd/>
          </a:ln>
        </p:spPr>
      </p:pic>
      <p:sp>
        <p:nvSpPr>
          <p:cNvPr id="6153" name="Line 9"/>
          <p:cNvSpPr>
            <a:spLocks noChangeShapeType="1"/>
          </p:cNvSpPr>
          <p:nvPr/>
        </p:nvSpPr>
        <p:spPr bwMode="auto">
          <a:xfrm>
            <a:off x="642910" y="1139843"/>
            <a:ext cx="0" cy="4789487"/>
          </a:xfrm>
          <a:prstGeom prst="line">
            <a:avLst/>
          </a:prstGeom>
          <a:noFill/>
          <a:ln w="57150">
            <a:solidFill>
              <a:schemeClr val="accent6"/>
            </a:solidFill>
            <a:round/>
            <a:headEnd/>
            <a:tailEnd type="triangle" w="med" len="med"/>
          </a:ln>
        </p:spPr>
        <p:txBody>
          <a:bodyPr>
            <a:spAutoFit/>
          </a:bodyPr>
          <a:lstStyle/>
          <a:p>
            <a:endParaRPr lang="en-US"/>
          </a:p>
        </p:txBody>
      </p:sp>
      <p:sp>
        <p:nvSpPr>
          <p:cNvPr id="10" name="Date Placeholder 2"/>
          <p:cNvSpPr>
            <a:spLocks noGrp="1"/>
          </p:cNvSpPr>
          <p:nvPr>
            <p:ph type="dt" sz="half" idx="10"/>
          </p:nvPr>
        </p:nvSpPr>
        <p:spPr>
          <a:xfrm>
            <a:off x="457200" y="6243638"/>
            <a:ext cx="2133600" cy="457200"/>
          </a:xfrm>
        </p:spPr>
        <p:txBody>
          <a:bodyPr/>
          <a:lstStyle/>
          <a:p>
            <a:pPr>
              <a:defRPr/>
            </a:pPr>
            <a:fld id="{F9746679-BC3B-4E50-A841-4BC6A5DC94B4}" type="datetime1">
              <a:rPr lang="en-GB" smtClean="0"/>
              <a:pPr>
                <a:defRPr/>
              </a:pPr>
              <a:t>09/09/2007</a:t>
            </a:fld>
            <a:endParaRPr lang="en-AU" altLang="en-US"/>
          </a:p>
        </p:txBody>
      </p:sp>
      <p:sp>
        <p:nvSpPr>
          <p:cNvPr id="11" name="Footer Placeholder 3"/>
          <p:cNvSpPr>
            <a:spLocks noGrp="1"/>
          </p:cNvSpPr>
          <p:nvPr>
            <p:ph type="ftr" sz="quarter" idx="11"/>
          </p:nvPr>
        </p:nvSpPr>
        <p:spPr>
          <a:xfrm>
            <a:off x="2843213" y="6248400"/>
            <a:ext cx="3600450" cy="457200"/>
          </a:xfrm>
        </p:spPr>
        <p:txBody>
          <a:bodyPr/>
          <a:lstStyle/>
          <a:p>
            <a:pPr>
              <a:defRPr/>
            </a:pPr>
            <a:r>
              <a:rPr lang="en-AU" altLang="en-US" smtClean="0"/>
              <a:t>One-day Tutorial, CAMS'07, Bol, Croatia</a:t>
            </a:r>
            <a:endParaRPr lang="en-AU" altLang="en-US"/>
          </a:p>
        </p:txBody>
      </p:sp>
      <p:sp>
        <p:nvSpPr>
          <p:cNvPr id="12" name="Slide Number Placeholder 4"/>
          <p:cNvSpPr>
            <a:spLocks noGrp="1"/>
          </p:cNvSpPr>
          <p:nvPr>
            <p:ph type="sldNum" sz="quarter" idx="12"/>
          </p:nvPr>
        </p:nvSpPr>
        <p:spPr>
          <a:xfrm>
            <a:off x="6553200" y="6243638"/>
            <a:ext cx="2133600" cy="457200"/>
          </a:xfrm>
        </p:spPr>
        <p:txBody>
          <a:bodyPr/>
          <a:lstStyle/>
          <a:p>
            <a:pPr>
              <a:defRPr/>
            </a:pPr>
            <a:fld id="{00DA9D98-4FE5-4660-9A07-E48512B232D5}" type="slidenum">
              <a:rPr lang="en-AU" altLang="en-US" smtClean="0"/>
              <a:pPr>
                <a:defRPr/>
              </a:pPr>
              <a:t>4</a:t>
            </a:fld>
            <a:endParaRPr lang="en-A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472518" cy="1139825"/>
          </a:xfrm>
        </p:spPr>
        <p:txBody>
          <a:bodyPr/>
          <a:lstStyle/>
          <a:p>
            <a:r>
              <a:rPr lang="en-US" sz="3600" dirty="0" smtClean="0"/>
              <a:t>Digitizing </a:t>
            </a:r>
            <a:r>
              <a:rPr lang="en-US" sz="3600" dirty="0" smtClean="0"/>
              <a:t>the Ship </a:t>
            </a:r>
            <a:r>
              <a:rPr lang="en-US" sz="3600" dirty="0" smtClean="0"/>
              <a:t>Lines using a Drawing</a:t>
            </a:r>
            <a:endParaRPr lang="en-US" sz="3600" dirty="0"/>
          </a:p>
        </p:txBody>
      </p:sp>
      <p:sp>
        <p:nvSpPr>
          <p:cNvPr id="3" name="Date Placeholder 2"/>
          <p:cNvSpPr>
            <a:spLocks noGrp="1"/>
          </p:cNvSpPr>
          <p:nvPr>
            <p:ph type="dt" sz="half" idx="10"/>
          </p:nvPr>
        </p:nvSpPr>
        <p:spPr/>
        <p:txBody>
          <a:bodyPr/>
          <a:lstStyle/>
          <a:p>
            <a:pPr>
              <a:defRPr/>
            </a:pPr>
            <a:fld id="{F9746679-BC3B-4E50-A841-4BC6A5DC94B4}" type="datetime1">
              <a:rPr lang="en-GB" smtClean="0"/>
              <a:pPr>
                <a:defRPr/>
              </a:pPr>
              <a:t>09/09/2007</a:t>
            </a:fld>
            <a:endParaRPr lang="en-AU" altLang="en-US"/>
          </a:p>
        </p:txBody>
      </p:sp>
      <p:sp>
        <p:nvSpPr>
          <p:cNvPr id="4" name="Footer Placeholder 3"/>
          <p:cNvSpPr>
            <a:spLocks noGrp="1"/>
          </p:cNvSpPr>
          <p:nvPr>
            <p:ph type="ftr" sz="quarter" idx="11"/>
          </p:nvPr>
        </p:nvSpPr>
        <p:spPr/>
        <p:txBody>
          <a:bodyPr/>
          <a:lstStyle/>
          <a:p>
            <a:pPr>
              <a:defRPr/>
            </a:pPr>
            <a:r>
              <a:rPr lang="en-AU" altLang="en-US" smtClean="0"/>
              <a:t>One-day Tutorial, CAMS'07, Bol, Croatia</a:t>
            </a:r>
            <a:endParaRPr lang="en-AU" altLang="en-US"/>
          </a:p>
        </p:txBody>
      </p:sp>
      <p:sp>
        <p:nvSpPr>
          <p:cNvPr id="5" name="Slide Number Placeholder 4"/>
          <p:cNvSpPr>
            <a:spLocks noGrp="1"/>
          </p:cNvSpPr>
          <p:nvPr>
            <p:ph type="sldNum" sz="quarter" idx="12"/>
          </p:nvPr>
        </p:nvSpPr>
        <p:spPr/>
        <p:txBody>
          <a:bodyPr/>
          <a:lstStyle/>
          <a:p>
            <a:pPr>
              <a:defRPr/>
            </a:pPr>
            <a:fld id="{00DA9D98-4FE5-4660-9A07-E48512B232D5}" type="slidenum">
              <a:rPr lang="en-AU" altLang="en-US" smtClean="0"/>
              <a:pPr>
                <a:defRPr/>
              </a:pPr>
              <a:t>5</a:t>
            </a:fld>
            <a:endParaRPr lang="en-AU" altLang="en-US"/>
          </a:p>
        </p:txBody>
      </p:sp>
      <p:pic>
        <p:nvPicPr>
          <p:cNvPr id="1026" name="Picture 2"/>
          <p:cNvPicPr>
            <a:picLocks noChangeAspect="1" noChangeArrowheads="1"/>
          </p:cNvPicPr>
          <p:nvPr/>
        </p:nvPicPr>
        <p:blipFill>
          <a:blip r:embed="rId2"/>
          <a:srcRect/>
          <a:stretch>
            <a:fillRect/>
          </a:stretch>
        </p:blipFill>
        <p:spPr bwMode="auto">
          <a:xfrm>
            <a:off x="484611" y="1071546"/>
            <a:ext cx="8230793" cy="5000660"/>
          </a:xfrm>
          <a:prstGeom prst="rect">
            <a:avLst/>
          </a:prstGeom>
          <a:noFill/>
          <a:ln w="9525">
            <a:noFill/>
            <a:miter lim="800000"/>
            <a:headEnd/>
            <a:tailEnd/>
          </a:ln>
          <a:effectLst/>
        </p:spPr>
      </p:pic>
      <p:cxnSp>
        <p:nvCxnSpPr>
          <p:cNvPr id="8" name="Straight Arrow Connector 7"/>
          <p:cNvCxnSpPr/>
          <p:nvPr/>
        </p:nvCxnSpPr>
        <p:spPr>
          <a:xfrm rot="10800000" flipV="1">
            <a:off x="4357686" y="1785925"/>
            <a:ext cx="1571636" cy="92869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1071538" y="1785926"/>
            <a:ext cx="4643470" cy="85725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321836" y="2821776"/>
            <a:ext cx="3714775" cy="17859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91771" y="1416594"/>
            <a:ext cx="2852063" cy="369332"/>
          </a:xfrm>
          <a:prstGeom prst="rect">
            <a:avLst/>
          </a:prstGeom>
          <a:noFill/>
        </p:spPr>
        <p:txBody>
          <a:bodyPr wrap="none" rtlCol="0">
            <a:spAutoFit/>
          </a:bodyPr>
          <a:lstStyle/>
          <a:p>
            <a:r>
              <a:rPr lang="en-US" dirty="0" smtClean="0">
                <a:solidFill>
                  <a:srgbClr val="FF0000"/>
                </a:solidFill>
              </a:rPr>
              <a:t>3 known axes points (x, y)</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39825"/>
          </a:xfrm>
        </p:spPr>
        <p:txBody>
          <a:bodyPr/>
          <a:lstStyle/>
          <a:p>
            <a:r>
              <a:rPr lang="en-US" sz="4000" dirty="0" smtClean="0"/>
              <a:t>Data Processing – Table of Offsets</a:t>
            </a:r>
            <a:endParaRPr lang="en-US" sz="4000" dirty="0"/>
          </a:p>
        </p:txBody>
      </p:sp>
      <p:sp>
        <p:nvSpPr>
          <p:cNvPr id="3" name="Date Placeholder 2"/>
          <p:cNvSpPr>
            <a:spLocks noGrp="1"/>
          </p:cNvSpPr>
          <p:nvPr>
            <p:ph type="dt" sz="half" idx="10"/>
          </p:nvPr>
        </p:nvSpPr>
        <p:spPr/>
        <p:txBody>
          <a:bodyPr/>
          <a:lstStyle/>
          <a:p>
            <a:pPr>
              <a:defRPr/>
            </a:pPr>
            <a:fld id="{F9746679-BC3B-4E50-A841-4BC6A5DC94B4}" type="datetime1">
              <a:rPr lang="en-GB" smtClean="0"/>
              <a:pPr>
                <a:defRPr/>
              </a:pPr>
              <a:t>09/09/2007</a:t>
            </a:fld>
            <a:endParaRPr lang="en-AU" altLang="en-US"/>
          </a:p>
        </p:txBody>
      </p:sp>
      <p:sp>
        <p:nvSpPr>
          <p:cNvPr id="4" name="Footer Placeholder 3"/>
          <p:cNvSpPr>
            <a:spLocks noGrp="1"/>
          </p:cNvSpPr>
          <p:nvPr>
            <p:ph type="ftr" sz="quarter" idx="11"/>
          </p:nvPr>
        </p:nvSpPr>
        <p:spPr/>
        <p:txBody>
          <a:bodyPr/>
          <a:lstStyle/>
          <a:p>
            <a:pPr>
              <a:defRPr/>
            </a:pPr>
            <a:r>
              <a:rPr lang="en-AU" altLang="en-US" smtClean="0"/>
              <a:t>One-day Tutorial, CAMS'07, Bol, Croatia</a:t>
            </a:r>
            <a:endParaRPr lang="en-AU" altLang="en-US"/>
          </a:p>
        </p:txBody>
      </p:sp>
      <p:sp>
        <p:nvSpPr>
          <p:cNvPr id="5" name="Slide Number Placeholder 4"/>
          <p:cNvSpPr>
            <a:spLocks noGrp="1"/>
          </p:cNvSpPr>
          <p:nvPr>
            <p:ph type="sldNum" sz="quarter" idx="12"/>
          </p:nvPr>
        </p:nvSpPr>
        <p:spPr/>
        <p:txBody>
          <a:bodyPr/>
          <a:lstStyle/>
          <a:p>
            <a:pPr>
              <a:defRPr/>
            </a:pPr>
            <a:fld id="{00DA9D98-4FE5-4660-9A07-E48512B232D5}" type="slidenum">
              <a:rPr lang="en-AU" altLang="en-US" smtClean="0"/>
              <a:pPr>
                <a:defRPr/>
              </a:pPr>
              <a:t>6</a:t>
            </a:fld>
            <a:endParaRPr lang="en-AU" altLang="en-US"/>
          </a:p>
        </p:txBody>
      </p:sp>
      <p:pic>
        <p:nvPicPr>
          <p:cNvPr id="2051" name="Picture 3"/>
          <p:cNvPicPr>
            <a:picLocks noChangeAspect="1" noChangeArrowheads="1"/>
          </p:cNvPicPr>
          <p:nvPr/>
        </p:nvPicPr>
        <p:blipFill>
          <a:blip r:embed="rId2"/>
          <a:srcRect/>
          <a:stretch>
            <a:fillRect/>
          </a:stretch>
        </p:blipFill>
        <p:spPr bwMode="auto">
          <a:xfrm>
            <a:off x="1500166" y="1000108"/>
            <a:ext cx="1896602" cy="5143536"/>
          </a:xfrm>
          <a:prstGeom prst="rect">
            <a:avLst/>
          </a:prstGeom>
          <a:noFill/>
          <a:ln w="9525">
            <a:noFill/>
            <a:miter lim="800000"/>
            <a:headEnd/>
            <a:tailEnd/>
          </a:ln>
          <a:effectLst/>
        </p:spPr>
      </p:pic>
      <p:sp>
        <p:nvSpPr>
          <p:cNvPr id="8" name="TextBox 7"/>
          <p:cNvSpPr txBox="1"/>
          <p:nvPr/>
        </p:nvSpPr>
        <p:spPr>
          <a:xfrm>
            <a:off x="214282" y="1428736"/>
            <a:ext cx="1214446" cy="1815882"/>
          </a:xfrm>
          <a:prstGeom prst="rect">
            <a:avLst/>
          </a:prstGeom>
          <a:noFill/>
        </p:spPr>
        <p:txBody>
          <a:bodyPr wrap="square" rtlCol="0">
            <a:spAutoFit/>
          </a:bodyPr>
          <a:lstStyle/>
          <a:p>
            <a:r>
              <a:rPr lang="en-US" sz="1400" dirty="0" smtClean="0"/>
              <a:t>The digitized ship sections are exported to </a:t>
            </a:r>
            <a:r>
              <a:rPr lang="en-US" sz="1400" dirty="0" smtClean="0">
                <a:solidFill>
                  <a:srgbClr val="00B050"/>
                </a:solidFill>
              </a:rPr>
              <a:t>Excel</a:t>
            </a:r>
            <a:r>
              <a:rPr lang="en-US" sz="1400" dirty="0" smtClean="0"/>
              <a:t>  in two columns </a:t>
            </a:r>
            <a:r>
              <a:rPr lang="en-US" sz="1400" dirty="0" smtClean="0"/>
              <a:t>(</a:t>
            </a:r>
            <a:r>
              <a:rPr lang="en-US" sz="1400" dirty="0" err="1" smtClean="0"/>
              <a:t>xz</a:t>
            </a:r>
            <a:r>
              <a:rPr lang="en-US" sz="1400" dirty="0" smtClean="0"/>
              <a:t>-plan)</a:t>
            </a:r>
            <a:r>
              <a:rPr lang="en-US" sz="1400" dirty="0" smtClean="0"/>
              <a:t> from </a:t>
            </a:r>
            <a:r>
              <a:rPr lang="en-US" sz="1400" dirty="0" smtClean="0">
                <a:solidFill>
                  <a:srgbClr val="00B050"/>
                </a:solidFill>
              </a:rPr>
              <a:t>Digitizer</a:t>
            </a:r>
            <a:endParaRPr lang="en-US" sz="1400" dirty="0">
              <a:solidFill>
                <a:srgbClr val="00B050"/>
              </a:solidFill>
            </a:endParaRPr>
          </a:p>
        </p:txBody>
      </p:sp>
      <p:sp>
        <p:nvSpPr>
          <p:cNvPr id="9" name="Right Arrow 8"/>
          <p:cNvSpPr/>
          <p:nvPr/>
        </p:nvSpPr>
        <p:spPr>
          <a:xfrm>
            <a:off x="3643306" y="3857628"/>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57158" y="3786190"/>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3"/>
          <a:srcRect/>
          <a:stretch>
            <a:fillRect/>
          </a:stretch>
        </p:blipFill>
        <p:spPr bwMode="auto">
          <a:xfrm>
            <a:off x="3643306" y="1071546"/>
            <a:ext cx="5138041" cy="2428892"/>
          </a:xfrm>
          <a:prstGeom prst="rect">
            <a:avLst/>
          </a:prstGeom>
          <a:noFill/>
          <a:ln w="9525">
            <a:solidFill>
              <a:schemeClr val="tx1"/>
            </a:solid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4991123" y="3714752"/>
            <a:ext cx="2081207" cy="2267893"/>
          </a:xfrm>
          <a:prstGeom prst="rect">
            <a:avLst/>
          </a:prstGeom>
          <a:noFill/>
          <a:ln w="9525">
            <a:solidFill>
              <a:schemeClr val="tx1"/>
            </a:solidFill>
            <a:miter lim="800000"/>
            <a:headEnd/>
            <a:tailEnd/>
          </a:ln>
          <a:effectLst/>
        </p:spPr>
      </p:pic>
      <p:sp>
        <p:nvSpPr>
          <p:cNvPr id="13" name="TextBox 12"/>
          <p:cNvSpPr txBox="1"/>
          <p:nvPr/>
        </p:nvSpPr>
        <p:spPr>
          <a:xfrm>
            <a:off x="3643306" y="4429132"/>
            <a:ext cx="1214446" cy="954107"/>
          </a:xfrm>
          <a:prstGeom prst="rect">
            <a:avLst/>
          </a:prstGeom>
          <a:noFill/>
        </p:spPr>
        <p:txBody>
          <a:bodyPr wrap="square" rtlCol="0">
            <a:spAutoFit/>
          </a:bodyPr>
          <a:lstStyle/>
          <a:p>
            <a:r>
              <a:rPr lang="en-US" sz="1400" dirty="0" smtClean="0">
                <a:solidFill>
                  <a:srgbClr val="00B050"/>
                </a:solidFill>
              </a:rPr>
              <a:t>Example:</a:t>
            </a:r>
          </a:p>
          <a:p>
            <a:r>
              <a:rPr lang="en-US" sz="1400" dirty="0" smtClean="0"/>
              <a:t>S175 container ship.</a:t>
            </a:r>
            <a:endParaRPr lang="en-US" sz="1400" dirty="0"/>
          </a:p>
        </p:txBody>
      </p:sp>
      <p:sp>
        <p:nvSpPr>
          <p:cNvPr id="14" name="TextBox 13"/>
          <p:cNvSpPr txBox="1"/>
          <p:nvPr/>
        </p:nvSpPr>
        <p:spPr>
          <a:xfrm>
            <a:off x="7215206" y="4500570"/>
            <a:ext cx="1214446" cy="523220"/>
          </a:xfrm>
          <a:prstGeom prst="rect">
            <a:avLst/>
          </a:prstGeom>
          <a:noFill/>
        </p:spPr>
        <p:txBody>
          <a:bodyPr wrap="square" rtlCol="0">
            <a:spAutoFit/>
          </a:bodyPr>
          <a:lstStyle/>
          <a:p>
            <a:r>
              <a:rPr lang="en-US" sz="1400" dirty="0" err="1" smtClean="0">
                <a:solidFill>
                  <a:srgbClr val="00B050"/>
                </a:solidFill>
              </a:rPr>
              <a:t>Ascii</a:t>
            </a:r>
            <a:r>
              <a:rPr lang="en-US" sz="1400" dirty="0" smtClean="0">
                <a:solidFill>
                  <a:srgbClr val="00B050"/>
                </a:solidFill>
              </a:rPr>
              <a:t> file:</a:t>
            </a:r>
          </a:p>
          <a:p>
            <a:r>
              <a:rPr lang="en-US" sz="1400" dirty="0" smtClean="0"/>
              <a:t>S175.mgf</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87450" y="80963"/>
            <a:ext cx="7499350" cy="1143000"/>
          </a:xfrm>
        </p:spPr>
        <p:txBody>
          <a:bodyPr/>
          <a:lstStyle/>
          <a:p>
            <a:pPr eaLnBrk="1" hangingPunct="1"/>
            <a:r>
              <a:rPr lang="en-US" smtClean="0"/>
              <a:t>ShipX (VERES) by MARINTEK</a:t>
            </a:r>
          </a:p>
        </p:txBody>
      </p:sp>
      <p:sp>
        <p:nvSpPr>
          <p:cNvPr id="10243" name="Rectangle 3"/>
          <p:cNvSpPr>
            <a:spLocks noGrp="1" noChangeArrowheads="1"/>
          </p:cNvSpPr>
          <p:nvPr>
            <p:ph type="body" idx="1"/>
          </p:nvPr>
        </p:nvSpPr>
        <p:spPr>
          <a:xfrm>
            <a:off x="709613" y="2889250"/>
            <a:ext cx="8218487" cy="1223963"/>
          </a:xfrm>
        </p:spPr>
        <p:txBody>
          <a:bodyPr/>
          <a:lstStyle/>
          <a:p>
            <a:pPr eaLnBrk="1" hangingPunct="1">
              <a:buFontTx/>
              <a:buNone/>
            </a:pPr>
            <a:r>
              <a:rPr lang="en-US" sz="1600" b="1" smtClean="0"/>
              <a:t>VERES </a:t>
            </a:r>
            <a:r>
              <a:rPr lang="en-US" sz="1600" smtClean="0"/>
              <a:t>- </a:t>
            </a:r>
            <a:r>
              <a:rPr lang="en-US" sz="1600" b="1" smtClean="0"/>
              <a:t>VEssel RESponse program</a:t>
            </a:r>
            <a:r>
              <a:rPr lang="en-US" sz="1600" smtClean="0"/>
              <a:t> is a </a:t>
            </a:r>
            <a:r>
              <a:rPr lang="en-US" sz="1600" b="1" u="sng" smtClean="0"/>
              <a:t>Strip Theory Program</a:t>
            </a:r>
            <a:r>
              <a:rPr lang="en-US" sz="1600" smtClean="0"/>
              <a:t> which calculates wave-induced loads on and motions of mono-hulls and barges in deep to very shallow water. The program is based on the famous paper by </a:t>
            </a:r>
            <a:r>
              <a:rPr lang="en-US" sz="1600" b="1" smtClean="0">
                <a:solidFill>
                  <a:srgbClr val="0033CC"/>
                </a:solidFill>
              </a:rPr>
              <a:t>Salvesen</a:t>
            </a:r>
            <a:r>
              <a:rPr lang="en-US" sz="1600" smtClean="0"/>
              <a:t>, </a:t>
            </a:r>
            <a:r>
              <a:rPr lang="en-US" sz="1600" b="1" smtClean="0">
                <a:solidFill>
                  <a:srgbClr val="0033CC"/>
                </a:solidFill>
              </a:rPr>
              <a:t>Tuck</a:t>
            </a:r>
            <a:r>
              <a:rPr lang="en-US" sz="1600" smtClean="0"/>
              <a:t> and </a:t>
            </a:r>
            <a:r>
              <a:rPr lang="en-US" sz="1600" b="1" smtClean="0">
                <a:solidFill>
                  <a:srgbClr val="0033CC"/>
                </a:solidFill>
              </a:rPr>
              <a:t>Faltinsen</a:t>
            </a:r>
            <a:r>
              <a:rPr lang="en-US" sz="1600" smtClean="0"/>
              <a:t> (1970). </a:t>
            </a:r>
            <a:r>
              <a:rPr lang="en-US" sz="1600" i="1" smtClean="0"/>
              <a:t>Ship Motions and Sea Loads</a:t>
            </a:r>
            <a:r>
              <a:rPr lang="en-US" sz="1600" smtClean="0"/>
              <a:t>. Trans. SNAME.</a:t>
            </a:r>
          </a:p>
        </p:txBody>
      </p:sp>
      <p:sp>
        <p:nvSpPr>
          <p:cNvPr id="10244" name="Text Box 4"/>
          <p:cNvSpPr txBox="1">
            <a:spLocks noChangeArrowheads="1"/>
          </p:cNvSpPr>
          <p:nvPr/>
        </p:nvSpPr>
        <p:spPr bwMode="auto">
          <a:xfrm>
            <a:off x="2411413" y="1016000"/>
            <a:ext cx="5724525" cy="1803400"/>
          </a:xfrm>
          <a:prstGeom prst="rect">
            <a:avLst/>
          </a:prstGeom>
          <a:solidFill>
            <a:srgbClr val="0099CC"/>
          </a:solidFill>
          <a:ln w="9525" algn="ctr">
            <a:noFill/>
            <a:miter lim="800000"/>
            <a:headEnd/>
            <a:tailEnd/>
          </a:ln>
        </p:spPr>
        <p:txBody>
          <a:bodyPr>
            <a:spAutoFit/>
          </a:bodyPr>
          <a:lstStyle/>
          <a:p>
            <a:pPr marL="877888" indent="-342900">
              <a:spcBef>
                <a:spcPct val="50000"/>
              </a:spcBef>
            </a:pPr>
            <a:r>
              <a:rPr lang="en-US" sz="1600" b="1">
                <a:latin typeface="Arial" charset="0"/>
              </a:rPr>
              <a:t>MARINTEK </a:t>
            </a:r>
            <a:r>
              <a:rPr lang="en-US" sz="1600">
                <a:latin typeface="Arial" charset="0"/>
              </a:rPr>
              <a:t>- the Norwegian Marine Technology Research Institute - does research and development in the maritime sector for industry and the public sector. The Institute develops and verifies technological solutions for the shipping and maritime equipment industries and for offshore petroleum production. </a:t>
            </a:r>
          </a:p>
        </p:txBody>
      </p:sp>
      <p:pic>
        <p:nvPicPr>
          <p:cNvPr id="10245" name="Picture 5" descr="splash"/>
          <p:cNvPicPr>
            <a:picLocks noChangeAspect="1" noChangeArrowheads="1"/>
          </p:cNvPicPr>
          <p:nvPr/>
        </p:nvPicPr>
        <p:blipFill>
          <a:blip r:embed="rId2"/>
          <a:srcRect/>
          <a:stretch>
            <a:fillRect/>
          </a:stretch>
        </p:blipFill>
        <p:spPr bwMode="auto">
          <a:xfrm>
            <a:off x="755650" y="4076700"/>
            <a:ext cx="5400675" cy="2016125"/>
          </a:xfrm>
          <a:prstGeom prst="rect">
            <a:avLst/>
          </a:prstGeom>
          <a:noFill/>
          <a:ln w="9525">
            <a:noFill/>
            <a:miter lim="800000"/>
            <a:headEnd/>
            <a:tailEnd/>
          </a:ln>
        </p:spPr>
      </p:pic>
      <p:pic>
        <p:nvPicPr>
          <p:cNvPr id="10246" name="Picture 6" descr="ImageVaultHandler"/>
          <p:cNvPicPr>
            <a:picLocks noChangeAspect="1" noChangeArrowheads="1"/>
          </p:cNvPicPr>
          <p:nvPr/>
        </p:nvPicPr>
        <p:blipFill>
          <a:blip r:embed="rId3"/>
          <a:srcRect/>
          <a:stretch>
            <a:fillRect/>
          </a:stretch>
        </p:blipFill>
        <p:spPr bwMode="auto">
          <a:xfrm>
            <a:off x="827088" y="1016000"/>
            <a:ext cx="1847850" cy="1800225"/>
          </a:xfrm>
          <a:prstGeom prst="rect">
            <a:avLst/>
          </a:prstGeom>
          <a:noFill/>
          <a:ln w="9525">
            <a:noFill/>
            <a:miter lim="800000"/>
            <a:headEnd/>
            <a:tailEnd/>
          </a:ln>
        </p:spPr>
      </p:pic>
      <p:sp>
        <p:nvSpPr>
          <p:cNvPr id="7" name="Date Placeholder 2"/>
          <p:cNvSpPr>
            <a:spLocks noGrp="1"/>
          </p:cNvSpPr>
          <p:nvPr>
            <p:ph type="dt" sz="half" idx="10"/>
          </p:nvPr>
        </p:nvSpPr>
        <p:spPr>
          <a:xfrm>
            <a:off x="457200" y="6243638"/>
            <a:ext cx="2133600" cy="457200"/>
          </a:xfrm>
        </p:spPr>
        <p:txBody>
          <a:bodyPr/>
          <a:lstStyle/>
          <a:p>
            <a:pPr>
              <a:defRPr/>
            </a:pPr>
            <a:fld id="{F9746679-BC3B-4E50-A841-4BC6A5DC94B4}" type="datetime1">
              <a:rPr lang="en-GB" smtClean="0"/>
              <a:pPr>
                <a:defRPr/>
              </a:pPr>
              <a:t>09/09/2007</a:t>
            </a:fld>
            <a:endParaRPr lang="en-AU" altLang="en-US"/>
          </a:p>
        </p:txBody>
      </p:sp>
      <p:sp>
        <p:nvSpPr>
          <p:cNvPr id="8" name="Footer Placeholder 3"/>
          <p:cNvSpPr>
            <a:spLocks noGrp="1"/>
          </p:cNvSpPr>
          <p:nvPr>
            <p:ph type="ftr" sz="quarter" idx="11"/>
          </p:nvPr>
        </p:nvSpPr>
        <p:spPr>
          <a:xfrm>
            <a:off x="2843213" y="6248400"/>
            <a:ext cx="3600450" cy="457200"/>
          </a:xfrm>
        </p:spPr>
        <p:txBody>
          <a:bodyPr/>
          <a:lstStyle/>
          <a:p>
            <a:pPr>
              <a:defRPr/>
            </a:pPr>
            <a:r>
              <a:rPr lang="en-AU" altLang="en-US" smtClean="0"/>
              <a:t>One-day Tutorial, CAMS'07, Bol, Croatia</a:t>
            </a:r>
            <a:endParaRPr lang="en-AU" altLang="en-US"/>
          </a:p>
        </p:txBody>
      </p:sp>
      <p:sp>
        <p:nvSpPr>
          <p:cNvPr id="9" name="Slide Number Placeholder 4"/>
          <p:cNvSpPr>
            <a:spLocks noGrp="1"/>
          </p:cNvSpPr>
          <p:nvPr>
            <p:ph type="sldNum" sz="quarter" idx="12"/>
          </p:nvPr>
        </p:nvSpPr>
        <p:spPr>
          <a:xfrm>
            <a:off x="6553200" y="6243638"/>
            <a:ext cx="2133600" cy="457200"/>
          </a:xfrm>
        </p:spPr>
        <p:txBody>
          <a:bodyPr/>
          <a:lstStyle/>
          <a:p>
            <a:pPr>
              <a:defRPr/>
            </a:pPr>
            <a:fld id="{00DA9D98-4FE5-4660-9A07-E48512B232D5}" type="slidenum">
              <a:rPr lang="en-AU" altLang="en-US" smtClean="0"/>
              <a:pPr>
                <a:defRPr/>
              </a:pPr>
              <a:t>7</a:t>
            </a:fld>
            <a:endParaRPr lang="en-AU"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26988"/>
            <a:ext cx="9144000" cy="6884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OCTOPUS SEAWAY by Amarcon</a:t>
            </a:r>
          </a:p>
        </p:txBody>
      </p:sp>
      <p:sp>
        <p:nvSpPr>
          <p:cNvPr id="7171" name="Rectangle 3"/>
          <p:cNvSpPr>
            <a:spLocks noChangeArrowheads="1"/>
          </p:cNvSpPr>
          <p:nvPr/>
        </p:nvSpPr>
        <p:spPr bwMode="auto">
          <a:xfrm rot="10800000" flipV="1">
            <a:off x="646113" y="1233488"/>
            <a:ext cx="7889875" cy="581025"/>
          </a:xfrm>
          <a:prstGeom prst="rect">
            <a:avLst/>
          </a:prstGeom>
          <a:noFill/>
          <a:ln w="9525" algn="ctr">
            <a:noFill/>
            <a:miter lim="800000"/>
            <a:headEnd/>
            <a:tailEnd/>
          </a:ln>
        </p:spPr>
        <p:txBody>
          <a:bodyPr anchor="ctr">
            <a:spAutoFit/>
          </a:bodyPr>
          <a:lstStyle/>
          <a:p>
            <a:r>
              <a:rPr lang="en-US" sz="1600">
                <a:latin typeface="Arial" charset="0"/>
              </a:rPr>
              <a:t>        </a:t>
            </a:r>
            <a:r>
              <a:rPr lang="en-US" sz="1600" b="1">
                <a:latin typeface="Arial" charset="0"/>
                <a:cs typeface="Arial" charset="0"/>
              </a:rPr>
              <a:t>        and AMARCON cooperate in further development of SEAWAY</a:t>
            </a:r>
            <a:endParaRPr lang="en-US" sz="1600">
              <a:latin typeface="Arial" charset="0"/>
            </a:endParaRPr>
          </a:p>
          <a:p>
            <a:pPr eaLnBrk="0" hangingPunct="0"/>
            <a:endParaRPr lang="en-US" sz="1600">
              <a:latin typeface="Arial" charset="0"/>
              <a:cs typeface="Arial" charset="0"/>
            </a:endParaRPr>
          </a:p>
        </p:txBody>
      </p:sp>
      <p:pic>
        <p:nvPicPr>
          <p:cNvPr id="7172" name="Picture 5" descr="marin40"/>
          <p:cNvPicPr>
            <a:picLocks noChangeAspect="1" noChangeArrowheads="1"/>
          </p:cNvPicPr>
          <p:nvPr/>
        </p:nvPicPr>
        <p:blipFill>
          <a:blip r:embed="rId2"/>
          <a:srcRect/>
          <a:stretch>
            <a:fillRect/>
          </a:stretch>
        </p:blipFill>
        <p:spPr bwMode="auto">
          <a:xfrm>
            <a:off x="920750" y="1304925"/>
            <a:ext cx="663575" cy="215900"/>
          </a:xfrm>
          <a:prstGeom prst="rect">
            <a:avLst/>
          </a:prstGeom>
          <a:noFill/>
          <a:ln w="9525">
            <a:noFill/>
            <a:miter lim="800000"/>
            <a:headEnd/>
            <a:tailEnd/>
          </a:ln>
        </p:spPr>
      </p:pic>
      <p:sp>
        <p:nvSpPr>
          <p:cNvPr id="7173" name="Text Box 6"/>
          <p:cNvSpPr txBox="1">
            <a:spLocks noChangeArrowheads="1"/>
          </p:cNvSpPr>
          <p:nvPr/>
        </p:nvSpPr>
        <p:spPr bwMode="auto">
          <a:xfrm>
            <a:off x="250825" y="3357563"/>
            <a:ext cx="8567738" cy="2536825"/>
          </a:xfrm>
          <a:prstGeom prst="rect">
            <a:avLst/>
          </a:prstGeom>
          <a:noFill/>
          <a:ln w="9525" algn="ctr">
            <a:noFill/>
            <a:miter lim="800000"/>
            <a:headEnd/>
            <a:tailEnd/>
          </a:ln>
        </p:spPr>
        <p:txBody>
          <a:bodyPr>
            <a:spAutoFit/>
          </a:bodyPr>
          <a:lstStyle/>
          <a:p>
            <a:pPr marL="877888" indent="-342900"/>
            <a:r>
              <a:rPr lang="en-US" sz="1600">
                <a:latin typeface="Arial" charset="0"/>
              </a:rPr>
              <a:t>SEAWAY is developed by </a:t>
            </a:r>
            <a:r>
              <a:rPr lang="en-US" sz="1600">
                <a:solidFill>
                  <a:schemeClr val="hlink"/>
                </a:solidFill>
                <a:latin typeface="Arial" charset="0"/>
              </a:rPr>
              <a:t>Professor J.M.J. Journée</a:t>
            </a:r>
            <a:r>
              <a:rPr lang="en-US" sz="1600">
                <a:latin typeface="Arial" charset="0"/>
              </a:rPr>
              <a:t> at the Delft Univ. of Technology</a:t>
            </a:r>
          </a:p>
          <a:p>
            <a:pPr marL="877888" indent="-342900"/>
            <a:endParaRPr lang="en-US" sz="1600">
              <a:latin typeface="Arial" charset="0"/>
            </a:endParaRPr>
          </a:p>
          <a:p>
            <a:pPr marL="877888" indent="-342900"/>
            <a:r>
              <a:rPr lang="en-US" sz="1600">
                <a:latin typeface="Arial" charset="0"/>
              </a:rPr>
              <a:t>SEAWAY is a </a:t>
            </a:r>
            <a:r>
              <a:rPr lang="en-US" sz="1600" b="1" u="sng">
                <a:latin typeface="Arial" charset="0"/>
              </a:rPr>
              <a:t>Strip Theory Program</a:t>
            </a:r>
            <a:r>
              <a:rPr lang="en-US" sz="1600">
                <a:latin typeface="Arial" charset="0"/>
              </a:rPr>
              <a:t> to calculate wave-induced loads on and motions of mono-hulls and barges in deep to very shallow water. When not accounting for interaction effects between the hulls, also catamarans can be analyzed. Work of very acknowledged hydromechanic scientists (like </a:t>
            </a:r>
            <a:r>
              <a:rPr lang="en-US" sz="1600">
                <a:solidFill>
                  <a:schemeClr val="hlink"/>
                </a:solidFill>
                <a:latin typeface="Arial" charset="0"/>
              </a:rPr>
              <a:t>Ursell, Tasai, Frank, Keil, Newman, Faltinsen, Ikeda,</a:t>
            </a:r>
            <a:r>
              <a:rPr lang="en-US" sz="1600">
                <a:latin typeface="Arial" charset="0"/>
              </a:rPr>
              <a:t> etc.) has been used, when developing this code.</a:t>
            </a:r>
          </a:p>
          <a:p>
            <a:pPr marL="877888" indent="-342900"/>
            <a:endParaRPr lang="en-US" sz="1600">
              <a:latin typeface="Arial" charset="0"/>
            </a:endParaRPr>
          </a:p>
          <a:p>
            <a:pPr marL="877888" indent="-342900"/>
            <a:r>
              <a:rPr lang="en-US" sz="1600">
                <a:latin typeface="Arial" charset="0"/>
              </a:rPr>
              <a:t>SEAWAY has extensively been verified and validated using other computer</a:t>
            </a:r>
          </a:p>
          <a:p>
            <a:pPr marL="877888" indent="-342900"/>
            <a:r>
              <a:rPr lang="en-US" sz="1600">
                <a:latin typeface="Arial" charset="0"/>
              </a:rPr>
              <a:t>codes and experimental data.</a:t>
            </a:r>
            <a:r>
              <a:rPr lang="en-US" sz="1600" b="1">
                <a:latin typeface="Arial" charset="0"/>
              </a:rPr>
              <a:t> </a:t>
            </a:r>
            <a:endParaRPr lang="en-US" sz="1400" b="1">
              <a:latin typeface="Arial" charset="0"/>
            </a:endParaRPr>
          </a:p>
        </p:txBody>
      </p:sp>
      <p:pic>
        <p:nvPicPr>
          <p:cNvPr id="7174" name="Picture 7"/>
          <p:cNvPicPr>
            <a:picLocks noChangeAspect="1" noChangeArrowheads="1"/>
          </p:cNvPicPr>
          <p:nvPr/>
        </p:nvPicPr>
        <p:blipFill>
          <a:blip r:embed="rId3"/>
          <a:srcRect/>
          <a:stretch>
            <a:fillRect/>
          </a:stretch>
        </p:blipFill>
        <p:spPr bwMode="auto">
          <a:xfrm>
            <a:off x="8064500" y="520700"/>
            <a:ext cx="576263" cy="568325"/>
          </a:xfrm>
          <a:prstGeom prst="rect">
            <a:avLst/>
          </a:prstGeom>
          <a:noFill/>
          <a:ln w="9525">
            <a:noFill/>
            <a:miter lim="800000"/>
            <a:headEnd/>
            <a:tailEnd/>
          </a:ln>
        </p:spPr>
      </p:pic>
      <p:pic>
        <p:nvPicPr>
          <p:cNvPr id="7175" name="Picture 8" descr="marinnews"/>
          <p:cNvPicPr>
            <a:picLocks noChangeAspect="1" noChangeArrowheads="1"/>
          </p:cNvPicPr>
          <p:nvPr/>
        </p:nvPicPr>
        <p:blipFill>
          <a:blip r:embed="rId4"/>
          <a:srcRect/>
          <a:stretch>
            <a:fillRect/>
          </a:stretch>
        </p:blipFill>
        <p:spPr bwMode="auto">
          <a:xfrm>
            <a:off x="6388100" y="1773238"/>
            <a:ext cx="2143125" cy="1400175"/>
          </a:xfrm>
          <a:prstGeom prst="rect">
            <a:avLst/>
          </a:prstGeom>
          <a:noFill/>
          <a:ln w="9525">
            <a:noFill/>
            <a:miter lim="800000"/>
            <a:headEnd/>
            <a:tailEnd/>
          </a:ln>
        </p:spPr>
      </p:pic>
      <p:sp>
        <p:nvSpPr>
          <p:cNvPr id="7176" name="Rectangle 9"/>
          <p:cNvSpPr>
            <a:spLocks noChangeArrowheads="1"/>
          </p:cNvSpPr>
          <p:nvPr/>
        </p:nvSpPr>
        <p:spPr bwMode="auto">
          <a:xfrm rot="10800000" flipV="1">
            <a:off x="827088" y="1665288"/>
            <a:ext cx="5543550" cy="1803400"/>
          </a:xfrm>
          <a:prstGeom prst="rect">
            <a:avLst/>
          </a:prstGeom>
          <a:noFill/>
          <a:ln w="9525" algn="ctr">
            <a:noFill/>
            <a:miter lim="800000"/>
            <a:headEnd/>
            <a:tailEnd/>
          </a:ln>
        </p:spPr>
        <p:txBody>
          <a:bodyPr anchor="ctr">
            <a:spAutoFit/>
          </a:bodyPr>
          <a:lstStyle/>
          <a:p>
            <a:pPr eaLnBrk="0" hangingPunct="0"/>
            <a:r>
              <a:rPr lang="en-US" sz="1600">
                <a:latin typeface="Arial" charset="0"/>
                <a:cs typeface="Arial" charset="0"/>
              </a:rPr>
              <a:t>The Maritime Research Institute Netherlands (MARIN) and AMARCON agree to cooperate in further development of SEAWAY. MARIN</a:t>
            </a:r>
            <a:r>
              <a:rPr lang="en-US" sz="1600" b="1">
                <a:latin typeface="Arial" charset="0"/>
                <a:cs typeface="Arial" charset="0"/>
              </a:rPr>
              <a:t> </a:t>
            </a:r>
            <a:r>
              <a:rPr lang="en-US" sz="1600">
                <a:latin typeface="Arial" charset="0"/>
                <a:cs typeface="Arial" charset="0"/>
              </a:rPr>
              <a:t>is an internationally recognized authority on hydrodynamics, involved in frontier breaking research programs for the maritime and offshore industries and navies.</a:t>
            </a:r>
            <a:endParaRPr lang="en-US" sz="1600">
              <a:latin typeface="Arial" charset="0"/>
            </a:endParaRPr>
          </a:p>
          <a:p>
            <a:pPr eaLnBrk="0" hangingPunct="0"/>
            <a:endParaRPr lang="en-US" sz="1600">
              <a:latin typeface="Arial" charset="0"/>
              <a:cs typeface="Arial" charset="0"/>
            </a:endParaRPr>
          </a:p>
        </p:txBody>
      </p:sp>
      <p:sp>
        <p:nvSpPr>
          <p:cNvPr id="9" name="Date Placeholder 2"/>
          <p:cNvSpPr>
            <a:spLocks noGrp="1"/>
          </p:cNvSpPr>
          <p:nvPr>
            <p:ph type="dt" sz="half" idx="10"/>
          </p:nvPr>
        </p:nvSpPr>
        <p:spPr>
          <a:xfrm>
            <a:off x="457200" y="6243638"/>
            <a:ext cx="2133600" cy="457200"/>
          </a:xfrm>
        </p:spPr>
        <p:txBody>
          <a:bodyPr/>
          <a:lstStyle/>
          <a:p>
            <a:pPr>
              <a:defRPr/>
            </a:pPr>
            <a:fld id="{F9746679-BC3B-4E50-A841-4BC6A5DC94B4}" type="datetime1">
              <a:rPr lang="en-GB" smtClean="0"/>
              <a:pPr>
                <a:defRPr/>
              </a:pPr>
              <a:t>09/09/2007</a:t>
            </a:fld>
            <a:endParaRPr lang="en-AU" altLang="en-US"/>
          </a:p>
        </p:txBody>
      </p:sp>
      <p:sp>
        <p:nvSpPr>
          <p:cNvPr id="10" name="Footer Placeholder 3"/>
          <p:cNvSpPr>
            <a:spLocks noGrp="1"/>
          </p:cNvSpPr>
          <p:nvPr>
            <p:ph type="ftr" sz="quarter" idx="11"/>
          </p:nvPr>
        </p:nvSpPr>
        <p:spPr>
          <a:xfrm>
            <a:off x="2843213" y="6248400"/>
            <a:ext cx="3600450" cy="457200"/>
          </a:xfrm>
        </p:spPr>
        <p:txBody>
          <a:bodyPr/>
          <a:lstStyle/>
          <a:p>
            <a:pPr>
              <a:defRPr/>
            </a:pPr>
            <a:r>
              <a:rPr lang="en-AU" altLang="en-US" smtClean="0"/>
              <a:t>One-day Tutorial, CAMS'07, Bol, Croatia</a:t>
            </a:r>
            <a:endParaRPr lang="en-AU" altLang="en-US"/>
          </a:p>
        </p:txBody>
      </p:sp>
      <p:sp>
        <p:nvSpPr>
          <p:cNvPr id="11" name="Slide Number Placeholder 4"/>
          <p:cNvSpPr>
            <a:spLocks noGrp="1"/>
          </p:cNvSpPr>
          <p:nvPr>
            <p:ph type="sldNum" sz="quarter" idx="12"/>
          </p:nvPr>
        </p:nvSpPr>
        <p:spPr>
          <a:xfrm>
            <a:off x="6553200" y="6243638"/>
            <a:ext cx="2133600" cy="457200"/>
          </a:xfrm>
        </p:spPr>
        <p:txBody>
          <a:bodyPr/>
          <a:lstStyle/>
          <a:p>
            <a:pPr>
              <a:defRPr/>
            </a:pPr>
            <a:fld id="{00DA9D98-4FE5-4660-9A07-E48512B232D5}" type="slidenum">
              <a:rPr lang="en-AU" altLang="en-US" smtClean="0"/>
              <a:pPr>
                <a:defRPr/>
              </a:pPr>
              <a:t>9</a:t>
            </a:fld>
            <a:endParaRPr lang="en-AU" altLang="en-US"/>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1926</TotalTime>
  <Words>1060</Words>
  <Application>Microsoft Office PowerPoint</Application>
  <PresentationFormat>On-screen Show (4:3)</PresentationFormat>
  <Paragraphs>169</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Garamond</vt:lpstr>
      <vt:lpstr>Tahoma</vt:lpstr>
      <vt:lpstr>Wingdings</vt:lpstr>
      <vt:lpstr>Times New Roman</vt:lpstr>
      <vt:lpstr>Arial Unicode MS</vt:lpstr>
      <vt:lpstr>Times</vt:lpstr>
      <vt:lpstr>ヒラギノ角ゴ Pro W3</vt:lpstr>
      <vt:lpstr>Edge</vt:lpstr>
      <vt:lpstr>Modelling and Simulation of Marine Surface Vessel Dynamics (Module 10: Software and Rapid Model Prototyping) </vt:lpstr>
      <vt:lpstr>MSS – Marine Systems Simulator</vt:lpstr>
      <vt:lpstr>Slide 3</vt:lpstr>
      <vt:lpstr>From Vessel Body Plan to MSS</vt:lpstr>
      <vt:lpstr>Digitizing the Ship Lines using a Drawing</vt:lpstr>
      <vt:lpstr>Data Processing – Table of Offsets</vt:lpstr>
      <vt:lpstr>ShipX (VERES) by MARINTEK</vt:lpstr>
      <vt:lpstr>Slide 8</vt:lpstr>
      <vt:lpstr>OCTOPUS SEAWAY by Amarcon</vt:lpstr>
      <vt:lpstr>Slide 10</vt:lpstr>
      <vt:lpstr>WAMIT (Vers. 6.3) by WAMIT INC.</vt:lpstr>
      <vt:lpstr>Hydrodynamic Methods (MSS Hydro)</vt:lpstr>
      <vt:lpstr>Output (Ascii-files) from Hydrodynamic Codes</vt:lpstr>
      <vt:lpstr>Postprocessing of the Hydrodynamic Data Files to the MSS vessel structure </vt:lpstr>
      <vt:lpstr>MSS Hydro Vessel Structure</vt:lpstr>
      <vt:lpstr>Example: Adding Viscous Damping</vt:lpstr>
      <vt:lpstr>Slide 17</vt:lpstr>
      <vt:lpstr>Unified Time-Domain Model for Different Speeds and Different Sea States</vt:lpstr>
    </vt:vector>
  </TitlesOfParts>
  <Company>NTNU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CXVXCv</dc:title>
  <dc:creator> </dc:creator>
  <cp:lastModifiedBy>Thor I. Fossen</cp:lastModifiedBy>
  <cp:revision>72</cp:revision>
  <dcterms:created xsi:type="dcterms:W3CDTF">2007-05-14T06:42:38Z</dcterms:created>
  <dcterms:modified xsi:type="dcterms:W3CDTF">2007-09-09T18:58:04Z</dcterms:modified>
</cp:coreProperties>
</file>