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5" r:id="rId1"/>
  </p:sldMasterIdLst>
  <p:notesMasterIdLst>
    <p:notesMasterId r:id="rId18"/>
  </p:notesMasterIdLst>
  <p:sldIdLst>
    <p:sldId id="256" r:id="rId2"/>
    <p:sldId id="273" r:id="rId3"/>
    <p:sldId id="274" r:id="rId4"/>
    <p:sldId id="271" r:id="rId5"/>
    <p:sldId id="272" r:id="rId6"/>
    <p:sldId id="260" r:id="rId7"/>
    <p:sldId id="261" r:id="rId8"/>
    <p:sldId id="262" r:id="rId9"/>
    <p:sldId id="263" r:id="rId10"/>
    <p:sldId id="278" r:id="rId11"/>
    <p:sldId id="277" r:id="rId12"/>
    <p:sldId id="264" r:id="rId13"/>
    <p:sldId id="276" r:id="rId14"/>
    <p:sldId id="269" r:id="rId15"/>
    <p:sldId id="265" r:id="rId16"/>
    <p:sldId id="270" r:id="rId17"/>
  </p:sldIdLst>
  <p:sldSz cx="9144000" cy="6858000" type="screen4x3"/>
  <p:notesSz cx="6858000" cy="9144000"/>
  <p:embeddedFontLst>
    <p:embeddedFont>
      <p:font typeface="Garamond" pitchFamily="18" charset="0"/>
      <p:regular r:id="rId19"/>
      <p:bold r:id="rId20"/>
      <p:italic r:id="rId21"/>
    </p:embeddedFont>
    <p:embeddedFont>
      <p:font typeface="Tahoma" pitchFamily="34" charset="0"/>
      <p:regular r:id="rId22"/>
      <p:bold r:id="rId23"/>
    </p:embeddedFont>
  </p:embeddedFont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E9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9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CF5C62-3BFC-43ED-8F1A-77094971BD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854EF-A2B0-45C4-84D6-175CABF05181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3C61F-52A5-4C0B-8EFE-DE61775EADF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0F932-F53C-4AFA-8DD8-AE363EF7EBA7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A72D8-4793-4FBC-9078-E1C1112B0088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1962" cy="32035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6575"/>
            <a:ext cx="5026025" cy="38496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8B999-ED70-4F24-AFEE-8785DB698F50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3169D-6CF1-4408-BB0E-BDC61892F46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9F814-8925-45BF-B566-C514D152DBEB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65DB5-032D-49E2-9388-11BAA49755D2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89B0D-EE01-47E1-8A0A-B42F0116A9FF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85163-A616-47DB-8696-AEFA43CD74E3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C2B78-D390-4D1B-BE06-A1A7777596D5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6E0E0-3B37-48C0-ADE5-53216C318EB6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0BFC-DE40-42B8-A60D-0A1DB802A1FD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AU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A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9809E-DB44-4C9E-9E10-1A181157B95A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243638"/>
            <a:ext cx="3600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3DDAB-FD1E-4799-AFFF-6BA22820AB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87E36-6CA8-40FB-973F-76DFB6EE09A2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C572-3ACB-49D4-BED8-DCA4216F066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F74CD-2A2D-4EE1-849C-925FF8E0F308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F717-69A7-4DD3-844A-F64F8583DF3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31C7-1D7A-40BD-8670-1D2BCA4C3D19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713A0-9C5D-45CB-9EF0-2995E5DBAE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37A59-DDC2-4F8F-8087-2CF0FCAD8375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5156-6206-476D-A68F-63B52EC7598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9B91-5673-4870-BEAC-8B71145294AF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EEB49-5809-4C32-B7F2-C682F30FB0B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9919B-CF3B-413F-96ED-E558BD58920A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E5E0-A9C6-4110-81D9-CC24B2839F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1BD42-568C-46A1-BCDE-85C07B35A5D0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22E1-075C-464C-AED9-31BAA81B656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E20A4-D829-4765-AD88-91C907A24996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9105C-5E43-4715-A0E2-365E14591C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6679-BC3B-4E50-A841-4BC6A5DC94B4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9D98-4FE5-4660-9A07-E48512B232D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16193-27C8-4BB2-9A0E-A36383102329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6A680-8FDB-481C-B8B3-C636A0B54C5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78B0-D56A-4D80-8F1E-14C25ED8BFEA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A33A6-CF82-4108-87E8-B8A4AD10FCD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F55FD-1743-4C10-9408-844588646B66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2B47-80BF-4EBC-8C3A-508E17785D5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A2CC6CF7-FC48-4529-A7C8-C5F1197E17B8}" type="datetime1">
              <a:rPr lang="en-GB"/>
              <a:pPr>
                <a:defRPr/>
              </a:pPr>
              <a:t>03/09/2007</a:t>
            </a:fld>
            <a:endParaRPr lang="en-AU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AU" altLang="en-US"/>
              <a:t>One-day Tutorial, CAMS'07, Bol, Croatia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2E71738F-103C-44B7-9230-9427D67B88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05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47813" y="6237288"/>
            <a:ext cx="12763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6084888" y="6237288"/>
            <a:ext cx="1644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075CDD-BDEC-48CE-AA2D-F69274F52A79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A2187-894A-4B8F-B425-89197E7C6F52}" type="slidenum">
              <a:rPr lang="en-AU" altLang="en-US" smtClean="0"/>
              <a:pPr/>
              <a:t>1</a:t>
            </a:fld>
            <a:endParaRPr lang="en-AU" alt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816850" cy="2373312"/>
          </a:xfrm>
        </p:spPr>
        <p:txBody>
          <a:bodyPr/>
          <a:lstStyle/>
          <a:p>
            <a:pPr algn="ctr" eaLnBrk="1" hangingPunct="1"/>
            <a:r>
              <a:rPr lang="en-AU" sz="4200" dirty="0" smtClean="0"/>
              <a:t>Modelling and Simulation of Marine Surface Vessel Dynamics</a:t>
            </a:r>
            <a:br>
              <a:rPr lang="en-AU" sz="4200" dirty="0" smtClean="0"/>
            </a:br>
            <a:r>
              <a:rPr lang="en-AU" sz="2200" dirty="0" smtClean="0"/>
              <a:t>(Module 1: Motivation and Overview)</a:t>
            </a:r>
            <a:r>
              <a:rPr lang="en-AU" sz="4200" dirty="0" smtClean="0"/>
              <a:t> </a:t>
            </a:r>
            <a:endParaRPr lang="en-AU" sz="3000" dirty="0" smtClean="0"/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5300663"/>
            <a:ext cx="232092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071563" y="4005263"/>
            <a:ext cx="324167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AU" sz="2800"/>
              <a:t>Dr Tristan Perez 	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AU"/>
              <a:t>Centre for Complex Dynamic Systems and Control (CDSC)</a:t>
            </a:r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4572000" y="4005263"/>
            <a:ext cx="39973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AU" sz="2800"/>
              <a:t>Professor Thor I Fossen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AU"/>
              <a:t>Department of Engineering Cybernetics</a:t>
            </a:r>
          </a:p>
        </p:txBody>
      </p:sp>
      <p:pic>
        <p:nvPicPr>
          <p:cNvPr id="615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5445125"/>
            <a:ext cx="2436813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85750" y="214313"/>
            <a:ext cx="8929688" cy="1139825"/>
          </a:xfrm>
        </p:spPr>
        <p:txBody>
          <a:bodyPr/>
          <a:lstStyle/>
          <a:p>
            <a:r>
              <a:rPr lang="en-US" dirty="0" smtClean="0"/>
              <a:t>Recent Results on a Unified </a:t>
            </a:r>
            <a:r>
              <a:rPr lang="en-US" dirty="0" err="1" smtClean="0"/>
              <a:t>Manoeuvring</a:t>
            </a:r>
            <a:r>
              <a:rPr lang="en-US" dirty="0" smtClean="0"/>
              <a:t> and </a:t>
            </a:r>
            <a:r>
              <a:rPr lang="en-US" dirty="0" err="1" smtClean="0"/>
              <a:t>Seakeeping</a:t>
            </a:r>
            <a:r>
              <a:rPr lang="en-US" dirty="0" smtClean="0"/>
              <a:t> Model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77E6EC-AAB6-491E-8EF0-8FFDBB3DA822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8B961-EDED-43A7-9AD0-1D7F2A07EF8B}" type="slidenum">
              <a:rPr lang="en-AU" altLang="en-US" smtClean="0"/>
              <a:pPr/>
              <a:t>10</a:t>
            </a:fld>
            <a:endParaRPr lang="en-AU" altLang="en-US" smtClean="0"/>
          </a:p>
        </p:txBody>
      </p:sp>
      <p:sp>
        <p:nvSpPr>
          <p:cNvPr id="13318" name="Text Box 13"/>
          <p:cNvSpPr>
            <a:spLocks noGrp="1" noChangeArrowheads="1"/>
          </p:cNvSpPr>
          <p:nvPr>
            <p:ph idx="1"/>
          </p:nvPr>
        </p:nvSpPr>
        <p:spPr>
          <a:xfrm>
            <a:off x="0" y="1643063"/>
            <a:ext cx="8858250" cy="4400550"/>
          </a:xfrm>
        </p:spPr>
        <p:txBody>
          <a:bodyPr>
            <a:spAutoFit/>
          </a:bodyPr>
          <a:lstStyle/>
          <a:p>
            <a:pPr marL="877888">
              <a:spcBef>
                <a:spcPct val="50000"/>
              </a:spcBef>
            </a:pPr>
            <a:endParaRPr lang="en-GB" sz="1600" b="1" dirty="0" smtClean="0"/>
          </a:p>
          <a:p>
            <a:pPr marL="877888">
              <a:spcBef>
                <a:spcPct val="50000"/>
              </a:spcBef>
            </a:pPr>
            <a:r>
              <a:rPr lang="en-GB" sz="1600" b="1" dirty="0" smtClean="0"/>
              <a:t>Fossen, T. I. and Ø. N. Smogeli.</a:t>
            </a:r>
            <a:r>
              <a:rPr lang="en-GB" sz="1600" dirty="0" smtClean="0"/>
              <a:t> Nonlinear Time-Domain Strip Theory Formulation for Low-Speed Manoeuvring and Station-Keeping, </a:t>
            </a:r>
            <a:r>
              <a:rPr lang="en-GB" sz="1600" i="1" dirty="0" smtClean="0"/>
              <a:t>Modelling, Identification and Control,</a:t>
            </a:r>
            <a:r>
              <a:rPr lang="en-GB" sz="1600" dirty="0" smtClean="0"/>
              <a:t> </a:t>
            </a:r>
            <a:r>
              <a:rPr lang="en-GB" sz="1600" b="1" dirty="0" smtClean="0"/>
              <a:t>MIC-25</a:t>
            </a:r>
            <a:r>
              <a:rPr lang="en-GB" sz="1600" dirty="0" smtClean="0"/>
              <a:t>(4):201:221, 2004. </a:t>
            </a:r>
          </a:p>
          <a:p>
            <a:pPr marL="877888">
              <a:spcBef>
                <a:spcPct val="50000"/>
              </a:spcBef>
            </a:pPr>
            <a:r>
              <a:rPr lang="en-GB" sz="1600" b="1" dirty="0" smtClean="0"/>
              <a:t>Fossen, T. I. </a:t>
            </a:r>
            <a:r>
              <a:rPr lang="en-GB" sz="1600" dirty="0" smtClean="0"/>
              <a:t>A Nonlinear Unified State-Space Model for Ship Manoeuvring and Control in a Seaway, </a:t>
            </a:r>
            <a:r>
              <a:rPr lang="en-GB" sz="1600" i="1" dirty="0" smtClean="0"/>
              <a:t>Journal of Bifurcation and Chaos</a:t>
            </a:r>
            <a:r>
              <a:rPr lang="en-GB" sz="1600" dirty="0" smtClean="0"/>
              <a:t>, September 2005. (Plenary Talk ENOC'05, Eindhoven, The Netherlands).</a:t>
            </a:r>
          </a:p>
          <a:p>
            <a:pPr marL="877888">
              <a:spcBef>
                <a:spcPct val="50000"/>
              </a:spcBef>
            </a:pPr>
            <a:r>
              <a:rPr lang="en-GB" sz="1600" b="1" dirty="0" smtClean="0"/>
              <a:t>Perez, T. and T. I. Fossen.</a:t>
            </a:r>
            <a:r>
              <a:rPr lang="en-GB" sz="1600" dirty="0" smtClean="0"/>
              <a:t>  </a:t>
            </a:r>
            <a:r>
              <a:rPr lang="en-GB" sz="1600" dirty="0" err="1" smtClean="0"/>
              <a:t>Kinematic</a:t>
            </a:r>
            <a:r>
              <a:rPr lang="en-GB" sz="1600" dirty="0" smtClean="0"/>
              <a:t> Models for Sea-keeping and Manoeuvring of Marine Vessels. Modelling, Identification and Control, </a:t>
            </a:r>
            <a:r>
              <a:rPr lang="en-GB" sz="1600" b="1" dirty="0" smtClean="0"/>
              <a:t>MIC-28</a:t>
            </a:r>
            <a:r>
              <a:rPr lang="en-GB" sz="1600" dirty="0" smtClean="0"/>
              <a:t>(1):1-12, 2007.</a:t>
            </a:r>
          </a:p>
          <a:p>
            <a:pPr marL="877888">
              <a:spcBef>
                <a:spcPct val="50000"/>
              </a:spcBef>
            </a:pPr>
            <a:r>
              <a:rPr lang="en-GB" sz="1600" b="1" dirty="0" smtClean="0"/>
              <a:t>Perez, T. and T. I. Fossen.</a:t>
            </a:r>
            <a:r>
              <a:rPr lang="en-GB" sz="1600" dirty="0" smtClean="0"/>
              <a:t> Time-Domain Models of Marine Surface Vessels for Simulation and Control Design Based on Sea-keeping Computations (Plenary Talk). </a:t>
            </a:r>
            <a:r>
              <a:rPr lang="en-GB" sz="1600" i="1" dirty="0" smtClean="0"/>
              <a:t>Proc. of the IFAC MCMC'06, Lisbon, Portugal, September 20-22, 2006.</a:t>
            </a:r>
            <a:endParaRPr lang="en-GB" sz="1600" dirty="0" smtClean="0"/>
          </a:p>
          <a:p>
            <a:pPr marL="877888">
              <a:spcBef>
                <a:spcPct val="50000"/>
              </a:spcBef>
            </a:pPr>
            <a:r>
              <a:rPr lang="en-GB" sz="1600" b="1" dirty="0" smtClean="0"/>
              <a:t>Ross, A., T. Perez and T. I. Fossen .</a:t>
            </a:r>
            <a:r>
              <a:rPr lang="en-GB" sz="1600" dirty="0" smtClean="0"/>
              <a:t> A Novel Manoeuvring Model Based on Low-Aspect Ratio Lift Theory and </a:t>
            </a:r>
            <a:r>
              <a:rPr lang="en-GB" sz="1600" dirty="0" err="1" smtClean="0"/>
              <a:t>Lagrangian</a:t>
            </a:r>
            <a:r>
              <a:rPr lang="en-GB" sz="1600" dirty="0" smtClean="0"/>
              <a:t> Mechanics. Proc. of the IFAC CAMS'07, Croatia.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1"/>
          <p:cNvSpPr txBox="1">
            <a:spLocks noChangeArrowheads="1"/>
          </p:cNvSpPr>
          <p:nvPr/>
        </p:nvSpPr>
        <p:spPr bwMode="auto">
          <a:xfrm>
            <a:off x="428625" y="1571625"/>
            <a:ext cx="4929188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" pitchFamily="18" charset="0"/>
              </a:rPr>
              <a:t>The </a:t>
            </a:r>
            <a:r>
              <a:rPr lang="en-US" sz="1600" i="1">
                <a:latin typeface="Times" pitchFamily="18" charset="0"/>
              </a:rPr>
              <a:t>Force-Transfer-Functions</a:t>
            </a:r>
            <a:r>
              <a:rPr lang="en-US" sz="1600">
                <a:latin typeface="Times" pitchFamily="18" charset="0"/>
              </a:rPr>
              <a:t> are computed using hydrodynamic SW (</a:t>
            </a:r>
            <a:r>
              <a:rPr lang="en-US" sz="1600" b="1">
                <a:solidFill>
                  <a:schemeClr val="hlink"/>
                </a:solidFill>
                <a:latin typeface="Times" pitchFamily="18" charset="0"/>
              </a:rPr>
              <a:t>WAMIT</a:t>
            </a:r>
            <a:r>
              <a:rPr lang="en-US" sz="1600">
                <a:solidFill>
                  <a:schemeClr val="hlink"/>
                </a:solidFill>
                <a:latin typeface="Times" pitchFamily="18" charset="0"/>
              </a:rPr>
              <a:t>, </a:t>
            </a:r>
            <a:r>
              <a:rPr lang="en-US" sz="1600" b="1">
                <a:solidFill>
                  <a:schemeClr val="hlink"/>
                </a:solidFill>
                <a:latin typeface="Times" pitchFamily="18" charset="0"/>
              </a:rPr>
              <a:t>VERES</a:t>
            </a:r>
            <a:r>
              <a:rPr lang="en-US" sz="1600">
                <a:solidFill>
                  <a:srgbClr val="0033CC"/>
                </a:solidFill>
                <a:latin typeface="Times" pitchFamily="18" charset="0"/>
              </a:rPr>
              <a:t> </a:t>
            </a:r>
            <a:r>
              <a:rPr lang="en-US" sz="1600">
                <a:latin typeface="Times" pitchFamily="18" charset="0"/>
              </a:rPr>
              <a:t>or </a:t>
            </a:r>
            <a:r>
              <a:rPr lang="en-US" sz="1600" b="1">
                <a:solidFill>
                  <a:schemeClr val="hlink"/>
                </a:solidFill>
                <a:latin typeface="Times" pitchFamily="18" charset="0"/>
              </a:rPr>
              <a:t>SEAWAY</a:t>
            </a:r>
            <a:r>
              <a:rPr lang="en-US" sz="1600">
                <a:latin typeface="Times" pitchFamily="18" charset="0"/>
              </a:rPr>
              <a:t> )</a:t>
            </a:r>
            <a:endParaRPr lang="en-US" sz="1600" b="1">
              <a:solidFill>
                <a:schemeClr val="hlink"/>
              </a:solidFill>
              <a:latin typeface="Times" pitchFamily="18" charset="0"/>
            </a:endParaRPr>
          </a:p>
          <a:p>
            <a:pPr eaLnBrk="0" hangingPunct="0"/>
            <a:endParaRPr lang="en-US" sz="1600">
              <a:solidFill>
                <a:srgbClr val="0033CC"/>
              </a:solidFill>
              <a:latin typeface="Times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900112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Unified </a:t>
            </a:r>
            <a:r>
              <a:rPr lang="en-US" dirty="0" err="1" smtClean="0"/>
              <a:t>Manoeuvring</a:t>
            </a:r>
            <a:r>
              <a:rPr lang="en-US" dirty="0" smtClean="0"/>
              <a:t> and </a:t>
            </a:r>
            <a:r>
              <a:rPr lang="en-US" dirty="0" err="1" smtClean="0"/>
              <a:t>Seakeeping</a:t>
            </a:r>
            <a:r>
              <a:rPr lang="en-US" dirty="0" smtClean="0"/>
              <a:t> Model for Time-Domain Simulation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2214563"/>
            <a:ext cx="5535612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0475" y="2071688"/>
            <a:ext cx="874713" cy="2968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8900" y="1643063"/>
            <a:ext cx="3832225" cy="2968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1588" y="2495550"/>
            <a:ext cx="2616200" cy="7191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5327650" y="3643313"/>
            <a:ext cx="887413" cy="852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86500" y="3370263"/>
            <a:ext cx="28575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" pitchFamily="18" charset="0"/>
              </a:rPr>
              <a:t>For 6 DOF this model will typically be represented by</a:t>
            </a:r>
            <a:br>
              <a:rPr lang="en-US" sz="1600" i="1">
                <a:latin typeface="Times" pitchFamily="18" charset="0"/>
              </a:rPr>
            </a:br>
            <a:r>
              <a:rPr lang="en-US" sz="1600" i="1">
                <a:solidFill>
                  <a:srgbClr val="FF0000"/>
                </a:solidFill>
                <a:latin typeface="Times" pitchFamily="18" charset="0"/>
              </a:rPr>
              <a:t>6</a:t>
            </a:r>
            <a:r>
              <a:rPr lang="en-US" sz="1600" i="1">
                <a:latin typeface="Times" pitchFamily="18" charset="0"/>
              </a:rPr>
              <a:t> + </a:t>
            </a:r>
            <a:r>
              <a:rPr lang="en-US" sz="1600" i="1">
                <a:solidFill>
                  <a:srgbClr val="FF0000"/>
                </a:solidFill>
                <a:latin typeface="Times" pitchFamily="18" charset="0"/>
              </a:rPr>
              <a:t>6</a:t>
            </a:r>
            <a:r>
              <a:rPr lang="en-US" sz="1600" i="1">
                <a:latin typeface="Times" pitchFamily="18" charset="0"/>
              </a:rPr>
              <a:t> + </a:t>
            </a:r>
            <a:r>
              <a:rPr lang="en-US" sz="1600" i="1">
                <a:solidFill>
                  <a:srgbClr val="FF0000"/>
                </a:solidFill>
                <a:latin typeface="Times" pitchFamily="18" charset="0"/>
              </a:rPr>
              <a:t>90</a:t>
            </a:r>
            <a:r>
              <a:rPr lang="en-US" sz="1600" i="1">
                <a:latin typeface="Times" pitchFamily="18" charset="0"/>
              </a:rPr>
              <a:t> = </a:t>
            </a:r>
            <a:r>
              <a:rPr lang="en-US" sz="1600" i="1">
                <a:solidFill>
                  <a:srgbClr val="FF0000"/>
                </a:solidFill>
                <a:latin typeface="Times" pitchFamily="18" charset="0"/>
              </a:rPr>
              <a:t>102</a:t>
            </a:r>
            <a:r>
              <a:rPr lang="en-US" sz="1600" i="1">
                <a:latin typeface="Times" pitchFamily="18" charset="0"/>
              </a:rPr>
              <a:t> ODEs</a:t>
            </a:r>
          </a:p>
          <a:p>
            <a:pPr eaLnBrk="0" hangingPunct="0"/>
            <a:r>
              <a:rPr lang="en-US" sz="1600" i="1">
                <a:latin typeface="Times" pitchFamily="18" charset="0"/>
              </a:rPr>
              <a:t>which are computed using</a:t>
            </a:r>
          </a:p>
          <a:p>
            <a:pPr eaLnBrk="0" hangingPunct="0"/>
            <a:r>
              <a:rPr lang="en-US" sz="1600" i="1">
                <a:latin typeface="Times" pitchFamily="18" charset="0"/>
              </a:rPr>
              <a:t>hydrodynamic SW </a:t>
            </a:r>
            <a:r>
              <a:rPr lang="en-US" sz="1600">
                <a:latin typeface="Times" pitchFamily="18" charset="0"/>
              </a:rPr>
              <a:t>(</a:t>
            </a:r>
            <a:r>
              <a:rPr lang="en-US" sz="1600" b="1" i="1">
                <a:solidFill>
                  <a:schemeClr val="hlink"/>
                </a:solidFill>
                <a:latin typeface="Times" pitchFamily="18" charset="0"/>
              </a:rPr>
              <a:t>WAMIT</a:t>
            </a:r>
            <a:r>
              <a:rPr lang="en-US" sz="1600" i="1">
                <a:solidFill>
                  <a:schemeClr val="hlink"/>
                </a:solidFill>
                <a:latin typeface="Times" pitchFamily="18" charset="0"/>
              </a:rPr>
              <a:t>, </a:t>
            </a:r>
            <a:r>
              <a:rPr lang="en-US" sz="1600" b="1" i="1">
                <a:solidFill>
                  <a:schemeClr val="hlink"/>
                </a:solidFill>
                <a:latin typeface="Times" pitchFamily="18" charset="0"/>
              </a:rPr>
              <a:t>VERES</a:t>
            </a:r>
            <a:r>
              <a:rPr lang="en-US" sz="1600" i="1">
                <a:latin typeface="Times" pitchFamily="18" charset="0"/>
              </a:rPr>
              <a:t> or </a:t>
            </a:r>
            <a:r>
              <a:rPr lang="en-US" sz="1600" b="1" i="1">
                <a:solidFill>
                  <a:schemeClr val="hlink"/>
                </a:solidFill>
                <a:latin typeface="Times" pitchFamily="18" charset="0"/>
              </a:rPr>
              <a:t>SEAWAY</a:t>
            </a:r>
            <a:r>
              <a:rPr lang="en-US" sz="1600">
                <a:latin typeface="Times" pitchFamily="18" charset="0"/>
              </a:rPr>
              <a:t> </a:t>
            </a:r>
            <a:r>
              <a:rPr lang="en-US" sz="1600" i="1">
                <a:latin typeface="Times" pitchFamily="18" charset="0"/>
              </a:rPr>
              <a:t>)</a:t>
            </a:r>
            <a:endParaRPr lang="en-US" sz="1600" b="1" i="1">
              <a:solidFill>
                <a:schemeClr val="hlink"/>
              </a:solidFill>
              <a:latin typeface="Times" pitchFamily="18" charset="0"/>
            </a:endParaRP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6215063" y="5002213"/>
            <a:ext cx="25717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" pitchFamily="18" charset="0"/>
              </a:rPr>
              <a:t>These terms are found using experimental results/curve fitting or semi-empirical methods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H="1">
            <a:off x="4929188" y="5214938"/>
            <a:ext cx="1214437" cy="219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2357438" y="2143125"/>
            <a:ext cx="214312" cy="500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  <a:noFill/>
        </p:spPr>
        <p:txBody>
          <a:bodyPr/>
          <a:lstStyle/>
          <a:p>
            <a:fld id="{96B9AA82-CE06-46BA-B66A-CFE53B3E6F8B}" type="datetime1">
              <a:rPr lang="en-GB" smtClean="0"/>
              <a:pPr/>
              <a:t>03/09/2007</a:t>
            </a:fld>
            <a:endParaRPr lang="en-AU" altLang="en-US" dirty="0" smtClean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43213" y="6248400"/>
            <a:ext cx="3600450" cy="457200"/>
          </a:xfrm>
          <a:noFill/>
        </p:spPr>
        <p:txBody>
          <a:bodyPr/>
          <a:lstStyle/>
          <a:p>
            <a:r>
              <a:rPr lang="en-AU" altLang="en-US" dirty="0" smtClean="0"/>
              <a:t>One-day Tutorial, CAMS'07, </a:t>
            </a:r>
            <a:r>
              <a:rPr lang="en-AU" altLang="en-US" dirty="0" err="1" smtClean="0"/>
              <a:t>Bol</a:t>
            </a:r>
            <a:r>
              <a:rPr lang="en-AU" altLang="en-US" dirty="0" smtClean="0"/>
              <a:t>, Croatia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fld id="{1893006B-F5A7-4675-8287-8B178F67B6D3}" type="slidenum">
              <a:rPr lang="en-AU" altLang="en-US" smtClean="0"/>
              <a:pPr/>
              <a:t>11</a:t>
            </a:fld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B6FC1E6-0221-4328-8FD6-57762CDD2DD9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BF66D-58A5-460E-8A93-C55893A6A82B}" type="slidenum">
              <a:rPr lang="en-AU" altLang="en-US" smtClean="0"/>
              <a:pPr/>
              <a:t>12</a:t>
            </a:fld>
            <a:endParaRPr lang="en-AU" altLang="en-US" smtClean="0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765175"/>
            <a:ext cx="5037138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Speed–Environment Envelope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2492375"/>
            <a:ext cx="2843212" cy="3579813"/>
            <a:chOff x="0" y="1842"/>
            <a:chExt cx="1791" cy="2255"/>
          </a:xfrm>
        </p:grpSpPr>
        <p:pic>
          <p:nvPicPr>
            <p:cNvPr id="15379" name="Picture 5" descr="wv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" y="3203"/>
              <a:ext cx="930" cy="8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380" name="Picture 6" descr="NordmandMermai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8" y="2432"/>
              <a:ext cx="1112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1" name="Line 7"/>
            <p:cNvSpPr>
              <a:spLocks noChangeShapeType="1"/>
            </p:cNvSpPr>
            <p:nvPr/>
          </p:nvSpPr>
          <p:spPr bwMode="auto">
            <a:xfrm flipH="1">
              <a:off x="1429" y="2478"/>
              <a:ext cx="36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8"/>
            <p:cNvSpPr>
              <a:spLocks noChangeShapeType="1"/>
            </p:cNvSpPr>
            <p:nvPr/>
          </p:nvSpPr>
          <p:spPr bwMode="auto">
            <a:xfrm flipH="1">
              <a:off x="1338" y="2478"/>
              <a:ext cx="453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9"/>
            <p:cNvSpPr txBox="1">
              <a:spLocks noChangeArrowheads="1"/>
            </p:cNvSpPr>
            <p:nvPr/>
          </p:nvSpPr>
          <p:spPr bwMode="auto">
            <a:xfrm>
              <a:off x="0" y="1842"/>
              <a:ext cx="13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Hull supported by mostly by hydrostatic pressure (forces)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7400" y="3429000"/>
            <a:ext cx="3097213" cy="2365375"/>
            <a:chOff x="3696" y="2160"/>
            <a:chExt cx="1951" cy="1490"/>
          </a:xfrm>
        </p:grpSpPr>
        <p:pic>
          <p:nvPicPr>
            <p:cNvPr id="15376" name="Picture 11" descr="Class1_hydrolift sid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50" y="2160"/>
              <a:ext cx="1315" cy="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3696" y="2205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13"/>
            <p:cNvSpPr txBox="1">
              <a:spLocks noChangeArrowheads="1"/>
            </p:cNvSpPr>
            <p:nvPr/>
          </p:nvSpPr>
          <p:spPr bwMode="auto">
            <a:xfrm>
              <a:off x="4513" y="2976"/>
              <a:ext cx="113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Aero and hydrodynamic forces; strong flow separation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00338" y="3933825"/>
            <a:ext cx="3575050" cy="2165350"/>
            <a:chOff x="1701" y="2614"/>
            <a:chExt cx="2252" cy="1364"/>
          </a:xfrm>
        </p:grpSpPr>
        <p:pic>
          <p:nvPicPr>
            <p:cNvPr id="15371" name="Picture 15" descr="trimaran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01" y="2840"/>
              <a:ext cx="1093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5372" name="Picture 16" descr="frigat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35" y="2840"/>
              <a:ext cx="1118" cy="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3" name="Line 17"/>
            <p:cNvSpPr>
              <a:spLocks noChangeShapeType="1"/>
            </p:cNvSpPr>
            <p:nvPr/>
          </p:nvSpPr>
          <p:spPr bwMode="auto">
            <a:xfrm flipH="1">
              <a:off x="2336" y="261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8"/>
            <p:cNvSpPr>
              <a:spLocks noChangeShapeType="1"/>
            </p:cNvSpPr>
            <p:nvPr/>
          </p:nvSpPr>
          <p:spPr bwMode="auto">
            <a:xfrm>
              <a:off x="2517" y="2614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2109" y="3612"/>
              <a:ext cx="16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Hydrostatic and hydrodynamic forces; Lift</a:t>
              </a:r>
            </a:p>
          </p:txBody>
        </p:sp>
      </p:grpSp>
      <p:pic>
        <p:nvPicPr>
          <p:cNvPr id="15370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>
          <a:xfrm>
            <a:off x="7164388" y="1341438"/>
            <a:ext cx="1223962" cy="7413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3708400" y="2565400"/>
            <a:ext cx="2232025" cy="30956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5867400" y="2565400"/>
            <a:ext cx="2160588" cy="30956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042988" y="2565400"/>
            <a:ext cx="2665412" cy="30956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57188" y="214313"/>
            <a:ext cx="8823325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Speed </a:t>
            </a: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egimes for Control</a:t>
            </a:r>
            <a:endParaRPr lang="en-US" sz="4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1500188" y="2000250"/>
            <a:ext cx="6556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1570038" y="2043113"/>
            <a:ext cx="534987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962025" y="1089025"/>
            <a:ext cx="3533775" cy="92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marL="180975" indent="-180975" eaLnBrk="0" hangingPunct="0"/>
            <a:r>
              <a:rPr lang="en-GB" b="1"/>
              <a:t>Dynamic positioning systems</a:t>
            </a:r>
          </a:p>
          <a:p>
            <a:pPr marL="180975" indent="-180975" eaLnBrk="0" hangingPunct="0">
              <a:buFontTx/>
              <a:buChar char="•"/>
            </a:pPr>
            <a:r>
              <a:rPr lang="en-GB">
                <a:solidFill>
                  <a:schemeClr val="tx2"/>
                </a:solidFill>
                <a:latin typeface="Times" pitchFamily="18" charset="0"/>
              </a:rPr>
              <a:t>3D potential theory</a:t>
            </a:r>
          </a:p>
          <a:p>
            <a:pPr marL="180975" indent="-180975" eaLnBrk="0" hangingPunct="0">
              <a:buFontTx/>
              <a:buChar char="•"/>
            </a:pPr>
            <a:r>
              <a:rPr lang="en-GB">
                <a:solidFill>
                  <a:schemeClr val="tx2"/>
                </a:solidFill>
                <a:latin typeface="Times" pitchFamily="18" charset="0"/>
              </a:rPr>
              <a:t>2D potential theory (strip theory)</a:t>
            </a:r>
            <a:endParaRPr lang="en-GB">
              <a:solidFill>
                <a:srgbClr val="3366FF"/>
              </a:solidFill>
              <a:latin typeface="Times" pitchFamily="18" charset="0"/>
            </a:endParaRPr>
          </a:p>
        </p:txBody>
      </p:sp>
      <p:sp>
        <p:nvSpPr>
          <p:cNvPr id="3083" name="Line 9"/>
          <p:cNvSpPr>
            <a:spLocks noChangeShapeType="1"/>
          </p:cNvSpPr>
          <p:nvPr/>
        </p:nvSpPr>
        <p:spPr bwMode="auto">
          <a:xfrm flipV="1">
            <a:off x="1060450" y="5661025"/>
            <a:ext cx="7112000" cy="63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84" name="Line 10"/>
          <p:cNvSpPr>
            <a:spLocks noChangeShapeType="1"/>
          </p:cNvSpPr>
          <p:nvPr/>
        </p:nvSpPr>
        <p:spPr bwMode="auto">
          <a:xfrm>
            <a:off x="1042988" y="2565400"/>
            <a:ext cx="7937" cy="3273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85" name="Line 11"/>
          <p:cNvSpPr>
            <a:spLocks noChangeShapeType="1"/>
          </p:cNvSpPr>
          <p:nvPr/>
        </p:nvSpPr>
        <p:spPr bwMode="auto">
          <a:xfrm>
            <a:off x="3708400" y="5495925"/>
            <a:ext cx="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86" name="Line 12"/>
          <p:cNvSpPr>
            <a:spLocks noChangeShapeType="1"/>
          </p:cNvSpPr>
          <p:nvPr/>
        </p:nvSpPr>
        <p:spPr bwMode="auto">
          <a:xfrm>
            <a:off x="5867400" y="5516563"/>
            <a:ext cx="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931863" y="58674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2771775" y="5780088"/>
            <a:ext cx="1882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1.5 m/s (3 knots)</a:t>
            </a:r>
          </a:p>
        </p:txBody>
      </p:sp>
      <p:sp>
        <p:nvSpPr>
          <p:cNvPr id="3089" name="Text Box 15"/>
          <p:cNvSpPr txBox="1">
            <a:spLocks noChangeArrowheads="1"/>
          </p:cNvSpPr>
          <p:nvPr/>
        </p:nvSpPr>
        <p:spPr bwMode="auto">
          <a:xfrm>
            <a:off x="5003800" y="5715000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….</a:t>
            </a:r>
          </a:p>
        </p:txBody>
      </p:sp>
      <p:sp>
        <p:nvSpPr>
          <p:cNvPr id="3090" name="Text Box 16"/>
          <p:cNvSpPr txBox="1">
            <a:spLocks noChangeArrowheads="1"/>
          </p:cNvSpPr>
          <p:nvPr/>
        </p:nvSpPr>
        <p:spPr bwMode="auto">
          <a:xfrm>
            <a:off x="6569075" y="5715000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 …..</a:t>
            </a:r>
          </a:p>
        </p:txBody>
      </p:sp>
      <p:sp>
        <p:nvSpPr>
          <p:cNvPr id="3091" name="Text Box 17"/>
          <p:cNvSpPr txBox="1">
            <a:spLocks noChangeArrowheads="1"/>
          </p:cNvSpPr>
          <p:nvPr/>
        </p:nvSpPr>
        <p:spPr bwMode="auto">
          <a:xfrm>
            <a:off x="8172450" y="5494338"/>
            <a:ext cx="9969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nb-NO" i="1">
                <a:solidFill>
                  <a:schemeClr val="tx2"/>
                </a:solidFill>
              </a:rPr>
              <a:t>Speed</a:t>
            </a:r>
          </a:p>
        </p:txBody>
      </p:sp>
      <p:sp>
        <p:nvSpPr>
          <p:cNvPr id="3092" name="Line 18"/>
          <p:cNvSpPr>
            <a:spLocks noChangeShapeType="1"/>
          </p:cNvSpPr>
          <p:nvPr/>
        </p:nvSpPr>
        <p:spPr bwMode="auto">
          <a:xfrm>
            <a:off x="1050925" y="5661025"/>
            <a:ext cx="220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1042988" y="5153025"/>
            <a:ext cx="24018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Station-keeping</a:t>
            </a:r>
          </a:p>
        </p:txBody>
      </p:sp>
      <p:sp>
        <p:nvSpPr>
          <p:cNvPr id="3094" name="Line 20"/>
          <p:cNvSpPr>
            <a:spLocks noChangeShapeType="1"/>
          </p:cNvSpPr>
          <p:nvPr/>
        </p:nvSpPr>
        <p:spPr bwMode="auto">
          <a:xfrm>
            <a:off x="1050925" y="5076825"/>
            <a:ext cx="2657475" cy="79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095" name="Text Box 21"/>
          <p:cNvSpPr txBox="1">
            <a:spLocks noChangeArrowheads="1"/>
          </p:cNvSpPr>
          <p:nvPr/>
        </p:nvSpPr>
        <p:spPr bwMode="auto">
          <a:xfrm>
            <a:off x="1042988" y="4149725"/>
            <a:ext cx="244951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Low-speed </a:t>
            </a:r>
          </a:p>
          <a:p>
            <a:pPr eaLnBrk="0" hangingPunct="0"/>
            <a:r>
              <a:rPr lang="nb-NO">
                <a:solidFill>
                  <a:schemeClr val="tx2"/>
                </a:solidFill>
              </a:rPr>
              <a:t>maneuvering</a:t>
            </a:r>
          </a:p>
        </p:txBody>
      </p:sp>
      <p:sp>
        <p:nvSpPr>
          <p:cNvPr id="3096" name="Text Box 22"/>
          <p:cNvSpPr txBox="1">
            <a:spLocks noChangeArrowheads="1"/>
          </p:cNvSpPr>
          <p:nvPr/>
        </p:nvSpPr>
        <p:spPr bwMode="auto">
          <a:xfrm>
            <a:off x="3708400" y="4100513"/>
            <a:ext cx="2217738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Manoeuvring at moderate speed</a:t>
            </a:r>
          </a:p>
          <a:p>
            <a:pPr eaLnBrk="0" hangingPunct="0"/>
            <a:r>
              <a:rPr lang="nb-NO">
                <a:solidFill>
                  <a:schemeClr val="tx2"/>
                </a:solidFill>
              </a:rPr>
              <a:t>(transit)</a:t>
            </a:r>
          </a:p>
        </p:txBody>
      </p:sp>
      <p:sp>
        <p:nvSpPr>
          <p:cNvPr id="3097" name="Text Box 23"/>
          <p:cNvSpPr txBox="1">
            <a:spLocks noChangeArrowheads="1"/>
          </p:cNvSpPr>
          <p:nvPr/>
        </p:nvSpPr>
        <p:spPr bwMode="auto">
          <a:xfrm>
            <a:off x="4500563" y="1079500"/>
            <a:ext cx="4319587" cy="1474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marL="180975" indent="-180975" eaLnBrk="0" hangingPunct="0"/>
            <a:r>
              <a:rPr lang="en-GB" b="1"/>
              <a:t>Manoeuvring/motion damping</a:t>
            </a:r>
          </a:p>
          <a:p>
            <a:pPr marL="180975" indent="-180975" eaLnBrk="0" hangingPunct="0">
              <a:buFontTx/>
              <a:buChar char="•"/>
            </a:pPr>
            <a:r>
              <a:rPr lang="en-GB">
                <a:solidFill>
                  <a:schemeClr val="tx2"/>
                </a:solidFill>
                <a:latin typeface="Times" pitchFamily="18" charset="0"/>
              </a:rPr>
              <a:t>2D potential theory (strip theory) up to </a:t>
            </a:r>
            <a:r>
              <a:rPr lang="en-GB" i="1">
                <a:solidFill>
                  <a:schemeClr val="tx2"/>
                </a:solidFill>
                <a:latin typeface="Times" pitchFamily="18" charset="0"/>
              </a:rPr>
              <a:t>Froude numbers</a:t>
            </a:r>
            <a:r>
              <a:rPr lang="en-GB">
                <a:solidFill>
                  <a:schemeClr val="tx2"/>
                </a:solidFill>
                <a:latin typeface="Times" pitchFamily="18" charset="0"/>
              </a:rPr>
              <a:t> of 0-3-0.4</a:t>
            </a:r>
          </a:p>
          <a:p>
            <a:pPr marL="180975" indent="-180975" eaLnBrk="0" hangingPunct="0">
              <a:buFontTx/>
              <a:buChar char="•"/>
            </a:pPr>
            <a:r>
              <a:rPr lang="en-GB">
                <a:solidFill>
                  <a:schemeClr val="tx2"/>
                </a:solidFill>
                <a:latin typeface="Times" pitchFamily="18" charset="0"/>
              </a:rPr>
              <a:t>2.5 D potential theory for high-speed craft</a:t>
            </a:r>
          </a:p>
          <a:p>
            <a:pPr marL="180975" indent="-180975" eaLnBrk="0" hangingPunct="0"/>
            <a:endParaRPr lang="en-GB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3098" name="AutoShape 24"/>
          <p:cNvSpPr>
            <a:spLocks/>
          </p:cNvSpPr>
          <p:nvPr/>
        </p:nvSpPr>
        <p:spPr bwMode="auto">
          <a:xfrm rot="-5400000">
            <a:off x="2216944" y="1146969"/>
            <a:ext cx="333375" cy="2287587"/>
          </a:xfrm>
          <a:prstGeom prst="leftBrace">
            <a:avLst>
              <a:gd name="adj1" fmla="val 5718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099" name="AutoShape 25"/>
          <p:cNvSpPr>
            <a:spLocks/>
          </p:cNvSpPr>
          <p:nvPr/>
        </p:nvSpPr>
        <p:spPr bwMode="auto">
          <a:xfrm rot="-5400000">
            <a:off x="6062663" y="454025"/>
            <a:ext cx="333375" cy="3673475"/>
          </a:xfrm>
          <a:prstGeom prst="leftBrace">
            <a:avLst>
              <a:gd name="adj1" fmla="val 91825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pic>
        <p:nvPicPr>
          <p:cNvPr id="3100" name="Picture 26" descr="wv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565400"/>
            <a:ext cx="26654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1" name="Picture 27" descr="navyship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8400" y="2565400"/>
            <a:ext cx="2159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451475" y="5786438"/>
          <a:ext cx="1092200" cy="352425"/>
        </p:xfrm>
        <a:graphic>
          <a:graphicData uri="http://schemas.openxmlformats.org/presentationml/2006/ole">
            <p:oleObj spid="_x0000_s3074" name="Equation" r:id="rId6" imgW="787320" imgH="253800" progId="Equation.3">
              <p:embed/>
            </p:oleObj>
          </a:graphicData>
        </a:graphic>
      </p:graphicFrame>
      <p:sp>
        <p:nvSpPr>
          <p:cNvPr id="3102" name="Text Box 29"/>
          <p:cNvSpPr txBox="1">
            <a:spLocks noChangeArrowheads="1"/>
          </p:cNvSpPr>
          <p:nvPr/>
        </p:nvSpPr>
        <p:spPr bwMode="auto">
          <a:xfrm>
            <a:off x="5954713" y="4100513"/>
            <a:ext cx="2217737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nb-NO">
                <a:solidFill>
                  <a:schemeClr val="tx2"/>
                </a:solidFill>
              </a:rPr>
              <a:t>Manoeuvring at high speed</a:t>
            </a:r>
          </a:p>
          <a:p>
            <a:pPr eaLnBrk="0" hangingPunct="0"/>
            <a:r>
              <a:rPr lang="nb-NO">
                <a:solidFill>
                  <a:schemeClr val="tx2"/>
                </a:solidFill>
              </a:rPr>
              <a:t>(high-speed craft)</a:t>
            </a:r>
          </a:p>
        </p:txBody>
      </p:sp>
      <p:pic>
        <p:nvPicPr>
          <p:cNvPr id="3103" name="Picture 30" descr="ses_larg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2565400"/>
            <a:ext cx="2160588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4" name="Line 31"/>
          <p:cNvSpPr>
            <a:spLocks noChangeShapeType="1"/>
          </p:cNvSpPr>
          <p:nvPr/>
        </p:nvSpPr>
        <p:spPr bwMode="auto">
          <a:xfrm>
            <a:off x="3708400" y="5084763"/>
            <a:ext cx="2160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105" name="Line 32"/>
          <p:cNvSpPr>
            <a:spLocks noChangeShapeType="1"/>
          </p:cNvSpPr>
          <p:nvPr/>
        </p:nvSpPr>
        <p:spPr bwMode="auto">
          <a:xfrm>
            <a:off x="5867400" y="5084763"/>
            <a:ext cx="2160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488" tIns="44450" rIns="90488" bIns="44450" anchor="ctr"/>
          <a:lstStyle/>
          <a:p>
            <a:endParaRPr lang="en-US"/>
          </a:p>
        </p:txBody>
      </p:sp>
      <p:sp>
        <p:nvSpPr>
          <p:cNvPr id="3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  <a:noFill/>
        </p:spPr>
        <p:txBody>
          <a:bodyPr/>
          <a:lstStyle/>
          <a:p>
            <a:fld id="{96B9AA82-CE06-46BA-B66A-CFE53B3E6F8B}" type="datetime1">
              <a:rPr lang="en-GB" smtClean="0"/>
              <a:pPr/>
              <a:t>03/09/2007</a:t>
            </a:fld>
            <a:endParaRPr lang="en-AU" altLang="en-US" dirty="0" smtClean="0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43213" y="6248400"/>
            <a:ext cx="3600450" cy="457200"/>
          </a:xfrm>
          <a:noFill/>
        </p:spPr>
        <p:txBody>
          <a:bodyPr/>
          <a:lstStyle/>
          <a:p>
            <a:r>
              <a:rPr lang="en-AU" altLang="en-US" dirty="0" smtClean="0"/>
              <a:t>One-day Tutorial, CAMS'07, </a:t>
            </a:r>
            <a:r>
              <a:rPr lang="en-AU" altLang="en-US" dirty="0" err="1" smtClean="0"/>
              <a:t>Bol</a:t>
            </a:r>
            <a:r>
              <a:rPr lang="en-AU" altLang="en-US" dirty="0" smtClean="0"/>
              <a:t>, Croatia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fld id="{1893006B-F5A7-4675-8287-8B178F67B6D3}" type="slidenum">
              <a:rPr lang="en-AU" altLang="en-US" smtClean="0"/>
              <a:pPr/>
              <a:t>13</a:t>
            </a:fld>
            <a:endParaRPr lang="en-AU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4679DE9-249E-4D50-B3A6-4E851D658F87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2AB1A-91BB-42F4-B9FE-841965BFE939}" type="slidenum">
              <a:rPr lang="en-AU" altLang="en-US" smtClean="0"/>
              <a:pPr/>
              <a:t>14</a:t>
            </a:fld>
            <a:endParaRPr lang="en-AU" alt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Motion in Waves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500" smtClean="0"/>
              <a:t>Motions and loads of floating structures due to waves can be separated into</a:t>
            </a:r>
          </a:p>
          <a:p>
            <a:pPr eaLnBrk="1" hangingPunct="1">
              <a:lnSpc>
                <a:spcPct val="90000"/>
              </a:lnSpc>
            </a:pPr>
            <a:endParaRPr lang="en-AU" sz="2500" smtClean="0"/>
          </a:p>
          <a:p>
            <a:pPr eaLnBrk="1" hangingPunct="1">
              <a:lnSpc>
                <a:spcPct val="90000"/>
              </a:lnSpc>
            </a:pPr>
            <a:r>
              <a:rPr lang="en-AU" sz="2500" smtClean="0">
                <a:solidFill>
                  <a:schemeClr val="hlink"/>
                </a:solidFill>
              </a:rPr>
              <a:t>Wave-frequency</a:t>
            </a:r>
            <a:r>
              <a:rPr lang="en-AU" sz="2500" smtClean="0"/>
              <a:t>: linearly excitations and motion in the wave frequency range. Periods in the range 5-20s</a:t>
            </a:r>
          </a:p>
          <a:p>
            <a:pPr eaLnBrk="1" hangingPunct="1">
              <a:lnSpc>
                <a:spcPct val="90000"/>
              </a:lnSpc>
            </a:pPr>
            <a:endParaRPr lang="en-AU" sz="2500" smtClean="0"/>
          </a:p>
          <a:p>
            <a:pPr eaLnBrk="1" hangingPunct="1">
              <a:lnSpc>
                <a:spcPct val="90000"/>
              </a:lnSpc>
            </a:pPr>
            <a:r>
              <a:rPr lang="en-AU" sz="2500" smtClean="0">
                <a:solidFill>
                  <a:schemeClr val="hlink"/>
                </a:solidFill>
              </a:rPr>
              <a:t>Higher than wave frequency (ringing &amp; springing)</a:t>
            </a:r>
            <a:r>
              <a:rPr lang="en-AU" sz="2500" smtClean="0"/>
              <a:t>: nonlinear effects, which can produce resonance in TLPs, with natural periods of 2-4s.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500" smtClean="0"/>
          </a:p>
          <a:p>
            <a:pPr eaLnBrk="1" hangingPunct="1">
              <a:lnSpc>
                <a:spcPct val="90000"/>
              </a:lnSpc>
            </a:pPr>
            <a:r>
              <a:rPr lang="en-AU" sz="2500" smtClean="0">
                <a:solidFill>
                  <a:schemeClr val="hlink"/>
                </a:solidFill>
              </a:rPr>
              <a:t>Slow and mean drift</a:t>
            </a:r>
            <a:r>
              <a:rPr lang="en-AU" sz="2500" smtClean="0"/>
              <a:t>: nonlinear effects with mean value and sub harmonic excitation that can produce oscillations with natural periods of 20-30s.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6E734F-6566-4BA9-B1F5-F2F03F40E540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8B53F-6900-4F23-9252-26A64D1037C9}" type="slidenum">
              <a:rPr lang="en-AU" altLang="en-US" smtClean="0"/>
              <a:pPr/>
              <a:t>15</a:t>
            </a:fld>
            <a:endParaRPr lang="en-AU" altLang="en-US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1052513"/>
            <a:ext cx="3816350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Motion and Control</a:t>
            </a:r>
            <a:endParaRPr lang="en-US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23850" y="2205038"/>
            <a:ext cx="8459788" cy="3659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400"/>
              <a:t>Then, motion control problems can have different objectives:</a:t>
            </a:r>
            <a:r>
              <a:rPr lang="en-GB"/>
              <a:t> </a:t>
            </a:r>
          </a:p>
          <a:p>
            <a:pPr eaLnBrk="0" hangingPunct="0"/>
            <a:endParaRPr lang="en-GB"/>
          </a:p>
          <a:p>
            <a:pPr lvl="1" eaLnBrk="0" hangingPunct="0">
              <a:buFontTx/>
              <a:buChar char="•"/>
            </a:pPr>
            <a:r>
              <a:rPr lang="en-GB" b="1" i="1"/>
              <a:t> </a:t>
            </a:r>
            <a:r>
              <a:rPr lang="en-GB" b="1" i="1">
                <a:solidFill>
                  <a:schemeClr val="hlink"/>
                </a:solidFill>
              </a:rPr>
              <a:t>Control only the non-oscillatory  motion (wave filtering needed)</a:t>
            </a:r>
          </a:p>
          <a:p>
            <a:pPr lvl="2" eaLnBrk="0" hangingPunct="0">
              <a:buFontTx/>
              <a:buChar char="•"/>
            </a:pPr>
            <a:r>
              <a:rPr lang="en-GB" sz="1200" b="1"/>
              <a:t> </a:t>
            </a:r>
            <a:r>
              <a:rPr lang="en-GB" sz="1400"/>
              <a:t>Autopilots, 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Dynamic positioning (DP) 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Thruster assisted position mooring (TAPMOOR)</a:t>
            </a:r>
          </a:p>
          <a:p>
            <a:pPr lvl="2" eaLnBrk="0" hangingPunct="0"/>
            <a:r>
              <a:rPr lang="en-GB" sz="1200" b="1"/>
              <a:t> </a:t>
            </a:r>
          </a:p>
          <a:p>
            <a:pPr lvl="1" eaLnBrk="0" hangingPunct="0">
              <a:buClr>
                <a:schemeClr val="tx2"/>
              </a:buClr>
              <a:buSzPct val="155000"/>
              <a:buFontTx/>
              <a:buChar char="•"/>
            </a:pPr>
            <a:r>
              <a:rPr lang="en-GB" sz="1200" b="1"/>
              <a:t> </a:t>
            </a:r>
            <a:r>
              <a:rPr lang="en-GB" b="1" i="1">
                <a:solidFill>
                  <a:schemeClr val="hlink"/>
                </a:solidFill>
              </a:rPr>
              <a:t>Control only the oscillatory motion</a:t>
            </a:r>
            <a:r>
              <a:rPr lang="en-GB" b="1" i="1"/>
              <a:t> </a:t>
            </a:r>
            <a:r>
              <a:rPr lang="en-GB" sz="1200"/>
              <a:t> </a:t>
            </a:r>
          </a:p>
          <a:p>
            <a:pPr lvl="2" eaLnBrk="0" hangingPunct="0">
              <a:buFontTx/>
              <a:buChar char="•"/>
            </a:pPr>
            <a:r>
              <a:rPr lang="en-GB" sz="1200" b="1"/>
              <a:t> </a:t>
            </a:r>
            <a:r>
              <a:rPr lang="en-GB" sz="1400"/>
              <a:t>Ride control of high speed vessels (roll and pitch stabilisation)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Heave compensation of offshore structures</a:t>
            </a:r>
          </a:p>
          <a:p>
            <a:pPr lvl="2" eaLnBrk="0" hangingPunct="0"/>
            <a:r>
              <a:rPr lang="en-GB" sz="1200" b="1"/>
              <a:t> </a:t>
            </a:r>
          </a:p>
          <a:p>
            <a:pPr lvl="1" eaLnBrk="0" hangingPunct="0">
              <a:buFontTx/>
              <a:buChar char="•"/>
            </a:pPr>
            <a:r>
              <a:rPr lang="en-GB" b="1" i="1"/>
              <a:t> </a:t>
            </a:r>
            <a:r>
              <a:rPr lang="en-GB" b="1" i="1">
                <a:solidFill>
                  <a:schemeClr val="hlink"/>
                </a:solidFill>
              </a:rPr>
              <a:t>Control both</a:t>
            </a:r>
            <a:r>
              <a:rPr lang="en-GB" b="1" i="1"/>
              <a:t> </a:t>
            </a:r>
            <a:r>
              <a:rPr lang="en-GB" sz="1400"/>
              <a:t> 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Dynamic positioning in extreme seas (DP + roll &amp; pitch stabilisation)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Autopilots with rudder roll stabilisation</a:t>
            </a:r>
          </a:p>
          <a:p>
            <a:pPr lvl="2" eaLnBrk="0" hangingPunct="0">
              <a:buFontTx/>
              <a:buChar char="•"/>
            </a:pPr>
            <a:r>
              <a:rPr lang="en-GB" sz="1400"/>
              <a:t> Unmanned Surface Vehicles USV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599E48-712D-4076-A986-4D21E86196AB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2C71B-D2CC-418A-A506-984D77BB9FBF}" type="slidenum">
              <a:rPr lang="en-AU" altLang="en-US" smtClean="0"/>
              <a:pPr/>
              <a:t>16</a:t>
            </a:fld>
            <a:endParaRPr lang="en-AU" alt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The Road Ahead</a:t>
            </a:r>
          </a:p>
        </p:txBody>
      </p:sp>
      <p:graphicFrame>
        <p:nvGraphicFramePr>
          <p:cNvPr id="61547" name="Group 107"/>
          <p:cNvGraphicFramePr>
            <a:graphicFrameLocks noGrp="1"/>
          </p:cNvGraphicFramePr>
          <p:nvPr>
            <p:ph idx="1"/>
          </p:nvPr>
        </p:nvGraphicFramePr>
        <p:xfrm>
          <a:off x="468313" y="1052513"/>
          <a:ext cx="8229600" cy="4922844"/>
        </p:xfrm>
        <a:graphic>
          <a:graphicData uri="http://schemas.openxmlformats.org/drawingml/2006/table">
            <a:tbl>
              <a:tblPr/>
              <a:tblGrid>
                <a:gridCol w="1185862"/>
                <a:gridCol w="5619750"/>
                <a:gridCol w="142398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Presenter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M1: </a:t>
                      </a:r>
                      <a:r>
                        <a:rPr kumimoji="0" lang="en-AU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 and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09:20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M2: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Hydrodynamics for control engineers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M3: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Kinematics and kinetic models of marine vessels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10:45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Coffee 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M4: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Manoeuvring in calm water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M5: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Environmental disturbances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Lunch break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M6: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Motion in waves a frequency-domain approach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M7: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Motion in waves a time-domain approach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M8: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Manoeuvring in a seaway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M9: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Models and marine control problems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M10: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Software, and rapid model prototyping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Goals</a:t>
            </a:r>
          </a:p>
        </p:txBody>
      </p:sp>
      <p:sp>
        <p:nvSpPr>
          <p:cNvPr id="717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B9AA82-CE06-46BA-B66A-CFE53B3E6F8B}" type="datetime1">
              <a:rPr lang="en-GB" smtClean="0"/>
              <a:pPr/>
              <a:t>03/09/2007</a:t>
            </a:fld>
            <a:endParaRPr lang="en-AU" altLang="en-US" dirty="0" smtClean="0"/>
          </a:p>
        </p:txBody>
      </p:sp>
      <p:sp>
        <p:nvSpPr>
          <p:cNvPr id="717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dirty="0" smtClean="0"/>
              <a:t>One-day Tutorial, CAMS'07, </a:t>
            </a:r>
            <a:r>
              <a:rPr lang="en-AU" altLang="en-US" dirty="0" err="1" smtClean="0"/>
              <a:t>Bol</a:t>
            </a:r>
            <a:r>
              <a:rPr lang="en-AU" altLang="en-US" dirty="0" smtClean="0"/>
              <a:t>, Croatia</a:t>
            </a: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3006B-F5A7-4675-8287-8B178F67B6D3}" type="slidenum">
              <a:rPr lang="en-AU" altLang="en-US" smtClean="0"/>
              <a:pPr/>
              <a:t>2</a:t>
            </a:fld>
            <a:endParaRPr lang="en-AU" altLang="en-US" dirty="0" smtClean="0"/>
          </a:p>
        </p:txBody>
      </p:sp>
      <p:sp>
        <p:nvSpPr>
          <p:cNvPr id="7174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285750" y="1600200"/>
            <a:ext cx="8358188" cy="4530725"/>
          </a:xfrm>
        </p:spPr>
        <p:txBody>
          <a:bodyPr/>
          <a:lstStyle/>
          <a:p>
            <a:r>
              <a:rPr lang="en-US" sz="2600" dirty="0" smtClean="0"/>
              <a:t>Model vessels and environmental loads in 6 DOF.</a:t>
            </a:r>
          </a:p>
          <a:p>
            <a:r>
              <a:rPr lang="en-US" sz="2600" dirty="0" smtClean="0"/>
              <a:t>Use state-of-the-art hydrodynamic codes to compute model parameters: </a:t>
            </a:r>
            <a:r>
              <a:rPr lang="en-US" sz="2600" dirty="0" smtClean="0">
                <a:solidFill>
                  <a:schemeClr val="hlink"/>
                </a:solidFill>
              </a:rPr>
              <a:t>added mass, potential damping, 1st and 2nd-order wave loads.</a:t>
            </a:r>
          </a:p>
          <a:p>
            <a:r>
              <a:rPr lang="en-US" sz="2600" dirty="0" smtClean="0"/>
              <a:t>Derive control plant models by </a:t>
            </a:r>
            <a:r>
              <a:rPr lang="en-US" sz="2600" dirty="0" err="1" smtClean="0"/>
              <a:t>postprocessing</a:t>
            </a:r>
            <a:r>
              <a:rPr lang="en-US" sz="2600" dirty="0" smtClean="0"/>
              <a:t> data from hydrodynamic codes (</a:t>
            </a:r>
            <a:r>
              <a:rPr lang="en-US" sz="2600" dirty="0" err="1" smtClean="0"/>
              <a:t>Matlab</a:t>
            </a:r>
            <a:r>
              <a:rPr lang="en-US" sz="2600" dirty="0" smtClean="0"/>
              <a:t> GNC toolbox).</a:t>
            </a:r>
          </a:p>
          <a:p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hlink"/>
                </a:solidFill>
              </a:rPr>
              <a:t>system identification </a:t>
            </a:r>
            <a:r>
              <a:rPr lang="en-US" sz="2600" dirty="0" smtClean="0"/>
              <a:t>to fit hydrodynamic data to state-space models.</a:t>
            </a:r>
          </a:p>
          <a:p>
            <a:r>
              <a:rPr lang="en-US" sz="2600" dirty="0" smtClean="0"/>
              <a:t>Add </a:t>
            </a:r>
            <a:r>
              <a:rPr lang="en-US" sz="2600" dirty="0" smtClean="0">
                <a:solidFill>
                  <a:schemeClr val="hlink"/>
                </a:solidFill>
              </a:rPr>
              <a:t>viscous effects/</a:t>
            </a:r>
            <a:r>
              <a:rPr lang="en-US" sz="2600" dirty="0" err="1" smtClean="0">
                <a:solidFill>
                  <a:schemeClr val="hlink"/>
                </a:solidFill>
              </a:rPr>
              <a:t>manoeuvring</a:t>
            </a:r>
            <a:r>
              <a:rPr lang="en-US" sz="2600" dirty="0" smtClean="0">
                <a:solidFill>
                  <a:schemeClr val="hlink"/>
                </a:solidFill>
              </a:rPr>
              <a:t> </a:t>
            </a:r>
            <a:r>
              <a:rPr lang="en-US" sz="2600" smtClean="0">
                <a:solidFill>
                  <a:schemeClr val="hlink"/>
                </a:solidFill>
              </a:rPr>
              <a:t>terms</a:t>
            </a:r>
            <a:r>
              <a:rPr lang="en-US" sz="2600" smtClean="0"/>
              <a:t>.</a:t>
            </a:r>
            <a:endParaRPr lang="en-US" sz="2600" dirty="0" smtClean="0"/>
          </a:p>
          <a:p>
            <a:r>
              <a:rPr lang="en-US" sz="2600" dirty="0" smtClean="0"/>
              <a:t>Time-domain simulation in </a:t>
            </a:r>
            <a:r>
              <a:rPr lang="en-US" sz="2600" dirty="0" err="1" smtClean="0"/>
              <a:t>Matlab</a:t>
            </a:r>
            <a:r>
              <a:rPr lang="en-US" sz="2600" dirty="0" smtClean="0"/>
              <a:t> </a:t>
            </a:r>
            <a:r>
              <a:rPr lang="en-US" sz="2600" dirty="0" err="1" smtClean="0"/>
              <a:t>Simulink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v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913" y="1035050"/>
            <a:ext cx="2341562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WaveLoad-Pressure_wi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2511425"/>
            <a:ext cx="2411413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571500" y="285750"/>
            <a:ext cx="8645525" cy="873125"/>
          </a:xfrm>
        </p:spPr>
        <p:txBody>
          <a:bodyPr/>
          <a:lstStyle/>
          <a:p>
            <a:pPr eaLnBrk="1" hangingPunct="1"/>
            <a:r>
              <a:rPr lang="en-US" smtClean="0"/>
              <a:t>Applications</a:t>
            </a:r>
            <a:endParaRPr lang="nb-NO" smtClean="0"/>
          </a:p>
        </p:txBody>
      </p:sp>
      <p:pic>
        <p:nvPicPr>
          <p:cNvPr id="8197" name="Picture 5" descr="RIGWAVE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928688"/>
            <a:ext cx="298767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 descr="apl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2850" y="2401888"/>
            <a:ext cx="30035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NordmandMermai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775" y="3921125"/>
            <a:ext cx="3240088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Vesuvi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90913" y="4132263"/>
            <a:ext cx="5184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1-99_Coast_guard_vessel"/>
          <p:cNvPicPr>
            <a:picLocks noChangeAspect="1" noChangeArrowheads="1"/>
          </p:cNvPicPr>
          <p:nvPr/>
        </p:nvPicPr>
        <p:blipFill>
          <a:blip r:embed="rId9"/>
          <a:srcRect b="12465"/>
          <a:stretch>
            <a:fillRect/>
          </a:stretch>
        </p:blipFill>
        <p:spPr bwMode="auto">
          <a:xfrm>
            <a:off x="5291138" y="2333625"/>
            <a:ext cx="338455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  <a:noFill/>
        </p:spPr>
        <p:txBody>
          <a:bodyPr/>
          <a:lstStyle/>
          <a:p>
            <a:fld id="{96B9AA82-CE06-46BA-B66A-CFE53B3E6F8B}" type="datetime1">
              <a:rPr lang="en-GB" smtClean="0"/>
              <a:pPr/>
              <a:t>03/09/2007</a:t>
            </a:fld>
            <a:endParaRPr lang="en-AU" altLang="en-US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43213" y="6248400"/>
            <a:ext cx="3600450" cy="457200"/>
          </a:xfrm>
          <a:noFill/>
        </p:spPr>
        <p:txBody>
          <a:bodyPr/>
          <a:lstStyle/>
          <a:p>
            <a:r>
              <a:rPr lang="en-AU" altLang="en-US" dirty="0" smtClean="0"/>
              <a:t>One-day Tutorial, CAMS'07, </a:t>
            </a:r>
            <a:r>
              <a:rPr lang="en-AU" altLang="en-US" dirty="0" err="1" smtClean="0"/>
              <a:t>Bol</a:t>
            </a:r>
            <a:r>
              <a:rPr lang="en-AU" altLang="en-US" dirty="0" smtClean="0"/>
              <a:t>, Croatia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fld id="{1893006B-F5A7-4675-8287-8B178F67B6D3}" type="slidenum">
              <a:rPr lang="en-AU" altLang="en-US" smtClean="0"/>
              <a:pPr/>
              <a:t>3</a:t>
            </a:fld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Modelling and Control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z="2800" smtClean="0"/>
              <a:t>System designers make decisions to satisfy conflicting requirements based on some knowledge of the system they intend to design: this knowledge is represented in a </a:t>
            </a:r>
            <a:r>
              <a:rPr lang="en-AU" sz="2800" smtClean="0">
                <a:solidFill>
                  <a:schemeClr val="hlink"/>
                </a:solidFill>
              </a:rPr>
              <a:t>mathematical model</a:t>
            </a:r>
            <a:r>
              <a:rPr lang="en-AU" sz="2800" smtClean="0"/>
              <a:t>.</a:t>
            </a:r>
          </a:p>
          <a:p>
            <a:pPr eaLnBrk="1" hangingPunct="1"/>
            <a:endParaRPr lang="en-AU" sz="2800" smtClean="0"/>
          </a:p>
          <a:p>
            <a:pPr eaLnBrk="1" hangingPunct="1"/>
            <a:r>
              <a:rPr lang="en-AU" sz="2800" smtClean="0"/>
              <a:t>Modelling is an essential part of control design and preliminary testing, which can consume up to 60% of effort in these tasks.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DA8CEB-EA78-42A9-B6A2-62B7BD11A684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FA13F-C83E-46EB-897F-E2600F5D7113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6152E4-1D8A-465D-987B-475A87415D49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B3794-C19E-4AC8-BBC7-1339B13374E2}" type="slidenum">
              <a:rPr lang="en-AU" altLang="en-US" smtClean="0"/>
              <a:pPr/>
              <a:t>5</a:t>
            </a:fld>
            <a:endParaRPr lang="en-AU" alt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Modelling of Marine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AU" sz="2800" smtClean="0"/>
              <a:t>Models of marine structures are complex.</a:t>
            </a:r>
          </a:p>
          <a:p>
            <a:pPr eaLnBrk="1" hangingPunct="1"/>
            <a:endParaRPr lang="en-AU" sz="2800" smtClean="0"/>
          </a:p>
          <a:p>
            <a:pPr eaLnBrk="1" hangingPunct="1"/>
            <a:r>
              <a:rPr lang="en-AU" sz="2800" smtClean="0"/>
              <a:t>Control engineers often base their models on models used by naval architects, which sometimes are not control-design oriented.</a:t>
            </a:r>
          </a:p>
          <a:p>
            <a:pPr eaLnBrk="1" hangingPunct="1"/>
            <a:endParaRPr lang="en-AU" sz="2800" smtClean="0"/>
          </a:p>
          <a:p>
            <a:pPr eaLnBrk="1" hangingPunct="1"/>
            <a:r>
              <a:rPr lang="en-AU" sz="2800" smtClean="0"/>
              <a:t>In this tutorial, we will look at the models commonly used in naval architecture and ship theory from the control system’s perspective.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C9A44B-24C9-4530-AD24-32FE9CEDAE5F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EB9AA-C25A-4491-9377-5C33089B77DA}" type="slidenum">
              <a:rPr lang="en-AU" altLang="en-US" smtClean="0"/>
              <a:pPr/>
              <a:t>6</a:t>
            </a:fld>
            <a:endParaRPr lang="en-AU" alt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</p:spPr>
        <p:txBody>
          <a:bodyPr/>
          <a:lstStyle/>
          <a:p>
            <a:pPr eaLnBrk="1" hangingPunct="1"/>
            <a:r>
              <a:rPr lang="nb-NO" dirty="0" err="1" smtClean="0"/>
              <a:t>Obtaining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endParaRPr lang="en-US" dirty="0" smtClean="0"/>
          </a:p>
        </p:txBody>
      </p:sp>
      <p:sp>
        <p:nvSpPr>
          <p:cNvPr id="11270" name="AutoShape 3"/>
          <p:cNvSpPr>
            <a:spLocks noChangeArrowheads="1"/>
          </p:cNvSpPr>
          <p:nvPr/>
        </p:nvSpPr>
        <p:spPr bwMode="auto">
          <a:xfrm>
            <a:off x="3563938" y="2852738"/>
            <a:ext cx="2374900" cy="143986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Mathematical </a:t>
            </a:r>
          </a:p>
          <a:p>
            <a:pPr algn="ctr"/>
            <a:r>
              <a:rPr lang="en-US" b="1"/>
              <a:t>Models</a:t>
            </a:r>
          </a:p>
          <a:p>
            <a:pPr algn="ctr"/>
            <a:r>
              <a:rPr lang="en-US" sz="1200"/>
              <a:t>(Simulation,GNC-design</a:t>
            </a:r>
          </a:p>
          <a:p>
            <a:pPr algn="ctr"/>
            <a:r>
              <a:rPr lang="en-US" sz="1200"/>
              <a:t>HIL-testing, Diagnosis)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795963" y="4437063"/>
            <a:ext cx="1727200" cy="792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 Identification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908050"/>
            <a:ext cx="8459788" cy="5110163"/>
            <a:chOff x="113" y="618"/>
            <a:chExt cx="5601" cy="3401"/>
          </a:xfrm>
        </p:grpSpPr>
        <p:sp>
          <p:nvSpPr>
            <p:cNvPr id="11290" name="AutoShape 6"/>
            <p:cNvSpPr>
              <a:spLocks noChangeArrowheads="1"/>
            </p:cNvSpPr>
            <p:nvPr/>
          </p:nvSpPr>
          <p:spPr bwMode="auto">
            <a:xfrm>
              <a:off x="113" y="618"/>
              <a:ext cx="1497" cy="45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Data-base</a:t>
              </a:r>
            </a:p>
          </p:txBody>
        </p:sp>
        <p:sp>
          <p:nvSpPr>
            <p:cNvPr id="11291" name="AutoShape 7"/>
            <p:cNvSpPr>
              <a:spLocks noChangeArrowheads="1"/>
            </p:cNvSpPr>
            <p:nvPr/>
          </p:nvSpPr>
          <p:spPr bwMode="auto">
            <a:xfrm>
              <a:off x="4105" y="618"/>
              <a:ext cx="1497" cy="4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Model testing</a:t>
              </a:r>
            </a:p>
          </p:txBody>
        </p:sp>
        <p:sp>
          <p:nvSpPr>
            <p:cNvPr id="11292" name="AutoShape 8"/>
            <p:cNvSpPr>
              <a:spLocks noChangeArrowheads="1"/>
            </p:cNvSpPr>
            <p:nvPr/>
          </p:nvSpPr>
          <p:spPr bwMode="auto">
            <a:xfrm>
              <a:off x="4059" y="3566"/>
              <a:ext cx="1655" cy="4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Full-scale 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Experiments</a:t>
              </a:r>
            </a:p>
          </p:txBody>
        </p:sp>
        <p:sp>
          <p:nvSpPr>
            <p:cNvPr id="11293" name="AutoShape 9"/>
            <p:cNvSpPr>
              <a:spLocks noChangeArrowheads="1"/>
            </p:cNvSpPr>
            <p:nvPr/>
          </p:nvSpPr>
          <p:spPr bwMode="auto">
            <a:xfrm>
              <a:off x="158" y="3566"/>
              <a:ext cx="1497" cy="453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Numerical </a:t>
              </a:r>
            </a:p>
            <a:p>
              <a:pPr algn="ctr"/>
              <a:r>
                <a:rPr lang="en-US"/>
                <a:t>Hydrodynamics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76375" y="1773238"/>
            <a:ext cx="2447925" cy="863600"/>
            <a:chOff x="930" y="1117"/>
            <a:chExt cx="1542" cy="544"/>
          </a:xfrm>
        </p:grpSpPr>
        <p:sp>
          <p:nvSpPr>
            <p:cNvPr id="11287" name="AutoShape 11"/>
            <p:cNvSpPr>
              <a:spLocks noChangeArrowheads="1"/>
            </p:cNvSpPr>
            <p:nvPr/>
          </p:nvSpPr>
          <p:spPr bwMode="auto">
            <a:xfrm>
              <a:off x="1338" y="1207"/>
              <a:ext cx="862" cy="45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Scaling</a:t>
              </a:r>
            </a:p>
          </p:txBody>
        </p:sp>
        <p:sp>
          <p:nvSpPr>
            <p:cNvPr id="11288" name="Line 12"/>
            <p:cNvSpPr>
              <a:spLocks noChangeShapeType="1"/>
            </p:cNvSpPr>
            <p:nvPr/>
          </p:nvSpPr>
          <p:spPr bwMode="auto">
            <a:xfrm>
              <a:off x="930" y="1117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3"/>
            <p:cNvSpPr>
              <a:spLocks noChangeShapeType="1"/>
            </p:cNvSpPr>
            <p:nvPr/>
          </p:nvSpPr>
          <p:spPr bwMode="auto">
            <a:xfrm>
              <a:off x="2245" y="1480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92725" y="1773238"/>
            <a:ext cx="2447925" cy="863600"/>
            <a:chOff x="3334" y="1117"/>
            <a:chExt cx="1542" cy="544"/>
          </a:xfrm>
        </p:grpSpPr>
        <p:sp>
          <p:nvSpPr>
            <p:cNvPr id="11284" name="AutoShape 15"/>
            <p:cNvSpPr>
              <a:spLocks noChangeArrowheads="1"/>
            </p:cNvSpPr>
            <p:nvPr/>
          </p:nvSpPr>
          <p:spPr bwMode="auto">
            <a:xfrm>
              <a:off x="3515" y="1207"/>
              <a:ext cx="998" cy="4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System </a:t>
              </a:r>
            </a:p>
            <a:p>
              <a:pPr algn="ctr"/>
              <a:r>
                <a:rPr lang="en-US"/>
                <a:t>Identification</a:t>
              </a:r>
            </a:p>
          </p:txBody>
        </p:sp>
        <p:sp>
          <p:nvSpPr>
            <p:cNvPr id="11285" name="Line 16"/>
            <p:cNvSpPr>
              <a:spLocks noChangeShapeType="1"/>
            </p:cNvSpPr>
            <p:nvPr/>
          </p:nvSpPr>
          <p:spPr bwMode="auto">
            <a:xfrm flipH="1">
              <a:off x="4604" y="1117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7"/>
            <p:cNvSpPr>
              <a:spLocks noChangeShapeType="1"/>
            </p:cNvSpPr>
            <p:nvPr/>
          </p:nvSpPr>
          <p:spPr bwMode="auto">
            <a:xfrm flipH="1">
              <a:off x="3334" y="148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58888" y="4365625"/>
            <a:ext cx="2808287" cy="1008063"/>
            <a:chOff x="703" y="2840"/>
            <a:chExt cx="1769" cy="635"/>
          </a:xfrm>
        </p:grpSpPr>
        <p:sp>
          <p:nvSpPr>
            <p:cNvPr id="11281" name="AutoShape 19"/>
            <p:cNvSpPr>
              <a:spLocks noChangeArrowheads="1"/>
            </p:cNvSpPr>
            <p:nvPr/>
          </p:nvSpPr>
          <p:spPr bwMode="auto">
            <a:xfrm>
              <a:off x="1111" y="2840"/>
              <a:ext cx="1088" cy="499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System</a:t>
              </a:r>
            </a:p>
            <a:p>
              <a:pPr algn="ctr"/>
              <a:r>
                <a:rPr lang="en-US"/>
                <a:t> Identification</a:t>
              </a:r>
            </a:p>
          </p:txBody>
        </p:sp>
        <p:sp>
          <p:nvSpPr>
            <p:cNvPr id="11282" name="Line 20"/>
            <p:cNvSpPr>
              <a:spLocks noChangeShapeType="1"/>
            </p:cNvSpPr>
            <p:nvPr/>
          </p:nvSpPr>
          <p:spPr bwMode="auto">
            <a:xfrm flipV="1">
              <a:off x="703" y="3203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1"/>
            <p:cNvSpPr>
              <a:spLocks noChangeShapeType="1"/>
            </p:cNvSpPr>
            <p:nvPr/>
          </p:nvSpPr>
          <p:spPr bwMode="auto">
            <a:xfrm flipV="1">
              <a:off x="2245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292725" y="45085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 flipV="1">
            <a:off x="7667625" y="4797425"/>
            <a:ext cx="8636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-188913" y="2368550"/>
            <a:ext cx="9440863" cy="2428875"/>
            <a:chOff x="-119" y="1492"/>
            <a:chExt cx="5947" cy="1530"/>
          </a:xfrm>
        </p:grpSpPr>
        <p:sp>
          <p:nvSpPr>
            <p:cNvPr id="11279" name="Oval 27"/>
            <p:cNvSpPr>
              <a:spLocks noChangeArrowheads="1"/>
            </p:cNvSpPr>
            <p:nvPr/>
          </p:nvSpPr>
          <p:spPr bwMode="auto">
            <a:xfrm rot="-1777018">
              <a:off x="-119" y="1492"/>
              <a:ext cx="5947" cy="153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28"/>
            <p:cNvSpPr txBox="1">
              <a:spLocks noChangeArrowheads="1"/>
            </p:cNvSpPr>
            <p:nvPr/>
          </p:nvSpPr>
          <p:spPr bwMode="auto">
            <a:xfrm>
              <a:off x="385" y="1888"/>
              <a:ext cx="10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>
                  <a:solidFill>
                    <a:srgbClr val="FF0000"/>
                  </a:solidFill>
                </a:rPr>
                <a:t>Main focus of this tutorial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2006" grpId="0" animBg="1"/>
      <p:bldP spid="420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CAB181-9167-4BF7-B60C-ADFD4169072D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3D1BE-C284-4557-9F3D-1EDD9C22F663}" type="slidenum">
              <a:rPr lang="en-AU" altLang="en-US" smtClean="0"/>
              <a:pPr/>
              <a:t>7</a:t>
            </a:fld>
            <a:endParaRPr lang="en-AU" alt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Manoeuvring</a:t>
            </a:r>
            <a:r>
              <a:rPr lang="en-US" dirty="0" smtClean="0"/>
              <a:t> and </a:t>
            </a:r>
            <a:r>
              <a:rPr lang="en-US" dirty="0" err="1" smtClean="0"/>
              <a:t>Seakeeping</a:t>
            </a:r>
            <a:endParaRPr lang="en-US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208962" cy="719137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sz="2600" smtClean="0">
                <a:solidFill>
                  <a:schemeClr val="hlink"/>
                </a:solidFill>
              </a:rPr>
              <a:t>Ship theory</a:t>
            </a:r>
            <a:r>
              <a:rPr lang="en-US" sz="2600" smtClean="0"/>
              <a:t> has traditionally been separated into two main areas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6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600" smtClean="0"/>
          </a:p>
        </p:txBody>
      </p:sp>
      <p:graphicFrame>
        <p:nvGraphicFramePr>
          <p:cNvPr id="44051" name="Group 19"/>
          <p:cNvGraphicFramePr>
            <a:graphicFrameLocks noGrp="1"/>
          </p:cNvGraphicFramePr>
          <p:nvPr>
            <p:ph sz="half" idx="2"/>
          </p:nvPr>
        </p:nvGraphicFramePr>
        <p:xfrm>
          <a:off x="611188" y="1989138"/>
          <a:ext cx="7848600" cy="2810256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138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Manoeuvring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aim is to study steering characteristics of vessels with forward speed and the response to the command of propulsion systems and control surfaces. This is done in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calm water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E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Sea-keeping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aim is to study the behavior of the vessel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waves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while keeping a </a:t>
                      </a: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speed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</a:t>
                      </a: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E92"/>
                    </a:solidFill>
                  </a:tcPr>
                </a:tc>
              </a:tr>
            </a:tbl>
          </a:graphicData>
        </a:graphic>
      </p:graphicFrame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431800" y="5084763"/>
            <a:ext cx="871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Although both areas are concerned with the study of </a:t>
            </a:r>
            <a:r>
              <a:rPr lang="en-US" sz="2000" i="1">
                <a:solidFill>
                  <a:schemeClr val="hlink"/>
                </a:solidFill>
              </a:rPr>
              <a:t>motion</a:t>
            </a:r>
            <a:r>
              <a:rPr lang="en-US" sz="2000">
                <a:solidFill>
                  <a:schemeClr val="hlink"/>
                </a:solidFill>
              </a:rPr>
              <a:t>, </a:t>
            </a:r>
            <a:r>
              <a:rPr lang="en-US" sz="2000" i="1">
                <a:solidFill>
                  <a:schemeClr val="hlink"/>
                </a:solidFill>
              </a:rPr>
              <a:t>stability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and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 i="1">
                <a:solidFill>
                  <a:schemeClr val="hlink"/>
                </a:solidFill>
              </a:rPr>
              <a:t>control</a:t>
            </a:r>
            <a:r>
              <a:rPr lang="en-US" sz="2000"/>
              <a:t>, the separation allows one making assumptions that simplify the study in each case. </a:t>
            </a:r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D2061C-9144-43B2-A87E-2A5B123CF05B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102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10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42FE7-B203-433F-83C5-B461308488B5}" type="slidenum">
              <a:rPr lang="en-AU" altLang="en-US" smtClean="0"/>
              <a:pPr/>
              <a:t>8</a:t>
            </a:fld>
            <a:endParaRPr lang="en-AU" altLang="en-US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Manoeuvring</a:t>
            </a:r>
            <a:r>
              <a:rPr lang="en-US" dirty="0" smtClean="0"/>
              <a:t> Models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908050"/>
            <a:ext cx="5000625" cy="51133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r>
              <a:rPr lang="en-US" sz="2200" smtClean="0"/>
              <a:t>Nonlinear parametric models (classical and Lagrangian):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r>
              <a:rPr lang="en-US" sz="2200" smtClean="0"/>
              <a:t>Obtained by fitting data from scaled model experiments.</a:t>
            </a:r>
          </a:p>
          <a:p>
            <a:pPr eaLnBrk="1" hangingPunct="1"/>
            <a:r>
              <a:rPr lang="en-US" sz="2200" smtClean="0"/>
              <a:t>Calm water models. </a:t>
            </a:r>
          </a:p>
          <a:p>
            <a:pPr eaLnBrk="1" hangingPunct="1"/>
            <a:r>
              <a:rPr lang="en-US" sz="2200" smtClean="0"/>
              <a:t>Horizontal motion models (surge-sway-yaw).</a:t>
            </a:r>
          </a:p>
          <a:p>
            <a:pPr eaLnBrk="1" hangingPunct="1"/>
            <a:r>
              <a:rPr lang="en-US" sz="2200" smtClean="0"/>
              <a:t>Not commonly available. </a:t>
            </a:r>
          </a:p>
          <a:p>
            <a:pPr eaLnBrk="1" hangingPunct="1"/>
            <a:r>
              <a:rPr lang="en-US" sz="2200" smtClean="0"/>
              <a:t>Restricted to a few speeds/loading conditions of the experiment.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125538"/>
            <a:ext cx="3678238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63" y="3141663"/>
            <a:ext cx="3995737" cy="279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124075" y="2071688"/>
          <a:ext cx="1265238" cy="368300"/>
        </p:xfrm>
        <a:graphic>
          <a:graphicData uri="http://schemas.openxmlformats.org/presentationml/2006/ole">
            <p:oleObj spid="_x0000_s1026" name="Equation" r:id="rId6" imgW="647640" imgH="203040" progId="Equation.3">
              <p:embed/>
            </p:oleObj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898525" y="2489200"/>
          <a:ext cx="3721100" cy="368300"/>
        </p:xfrm>
        <a:graphic>
          <a:graphicData uri="http://schemas.openxmlformats.org/presentationml/2006/ole">
            <p:oleObj spid="_x0000_s1027" name="Equation" r:id="rId7" imgW="1904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205D7C-35B8-437C-95CB-F44FBB07DA85}" type="datetime1">
              <a:rPr lang="en-GB" smtClean="0"/>
              <a:pPr/>
              <a:t>03/09/2007</a:t>
            </a:fld>
            <a:endParaRPr lang="en-AU" altLang="en-US" smtClean="0"/>
          </a:p>
        </p:txBody>
      </p:sp>
      <p:sp>
        <p:nvSpPr>
          <p:cNvPr id="205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altLang="en-US" smtClean="0"/>
              <a:t>One-day Tutorial, CAMS'07, Bol, Croatia</a:t>
            </a: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F92E4-0DA5-44E1-8484-9ACE80A838CF}" type="slidenum">
              <a:rPr lang="en-AU" altLang="en-US" smtClean="0"/>
              <a:pPr/>
              <a:t>9</a:t>
            </a:fld>
            <a:endParaRPr lang="en-AU" altLang="en-US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Seakeeping</a:t>
            </a:r>
            <a:r>
              <a:rPr lang="en-US" dirty="0" smtClean="0"/>
              <a:t> Models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4033837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Linear non-parametric models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Obtained from hydrodynamic calculations based on simplifying assumptions: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r>
              <a:rPr lang="en-US" sz="2200" smtClean="0"/>
              <a:t>Constant course and speed.</a:t>
            </a:r>
          </a:p>
          <a:p>
            <a:pPr eaLnBrk="1" hangingPunct="1"/>
            <a:r>
              <a:rPr lang="en-US" sz="2200" smtClean="0"/>
              <a:t>Linear wave loads.</a:t>
            </a:r>
          </a:p>
          <a:p>
            <a:pPr eaLnBrk="1" hangingPunct="1"/>
            <a:r>
              <a:rPr lang="en-US" sz="2200" smtClean="0"/>
              <a:t>Potential theory.</a:t>
            </a:r>
          </a:p>
          <a:p>
            <a:pPr eaLnBrk="1" hangingPunct="1"/>
            <a:r>
              <a:rPr lang="en-US" sz="2200" smtClean="0"/>
              <a:t>Viscous effects can be added.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</p:txBody>
      </p:sp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981075"/>
            <a:ext cx="4211637" cy="314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57" name="Text Box 5"/>
          <p:cNvSpPr txBox="1">
            <a:spLocks noChangeArrowheads="1"/>
          </p:cNvSpPr>
          <p:nvPr/>
        </p:nvSpPr>
        <p:spPr bwMode="auto">
          <a:xfrm>
            <a:off x="4716463" y="4437063"/>
            <a:ext cx="40322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 the design of control systems, seakeeping models are very useful. </a:t>
            </a:r>
          </a:p>
          <a:p>
            <a:pPr>
              <a:spcBef>
                <a:spcPct val="50000"/>
              </a:spcBef>
            </a:pPr>
            <a:r>
              <a:rPr lang="en-US"/>
              <a:t>They provide preliminary models based on little data of the ship.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835150" y="1773238"/>
          <a:ext cx="985838" cy="407987"/>
        </p:xfrm>
        <a:graphic>
          <a:graphicData uri="http://schemas.openxmlformats.org/presentationml/2006/ole">
            <p:oleObj spid="_x0000_s2050" name="Equation" r:id="rId5" imgW="457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1218</Words>
  <Application>Microsoft Office PowerPoint</Application>
  <PresentationFormat>On-screen Show (4:3)</PresentationFormat>
  <Paragraphs>230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Garamond</vt:lpstr>
      <vt:lpstr>Tahoma</vt:lpstr>
      <vt:lpstr>Wingdings</vt:lpstr>
      <vt:lpstr>Times</vt:lpstr>
      <vt:lpstr>Edge</vt:lpstr>
      <vt:lpstr>Equation</vt:lpstr>
      <vt:lpstr>Modelling and Simulation of Marine Surface Vessel Dynamics (Module 1: Motivation and Overview) </vt:lpstr>
      <vt:lpstr>Tutorial Goals</vt:lpstr>
      <vt:lpstr>Applications</vt:lpstr>
      <vt:lpstr>Modelling and Control</vt:lpstr>
      <vt:lpstr>Modelling of Marine Structures</vt:lpstr>
      <vt:lpstr>Obtaining Models</vt:lpstr>
      <vt:lpstr>Manoeuvring and Seakeeping</vt:lpstr>
      <vt:lpstr>Manoeuvring Models</vt:lpstr>
      <vt:lpstr>Seakeeping Models</vt:lpstr>
      <vt:lpstr>Recent Results on a Unified Manoeuvring and Seakeeping Model</vt:lpstr>
      <vt:lpstr>Unified Manoeuvring and Seakeeping Model for Time-Domain Simulation</vt:lpstr>
      <vt:lpstr>Speed–Environment Envelope </vt:lpstr>
      <vt:lpstr>Slide 13</vt:lpstr>
      <vt:lpstr>Motion in Waves</vt:lpstr>
      <vt:lpstr>Motion and Control</vt:lpstr>
      <vt:lpstr>The Road Ahead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CXVXCv</dc:title>
  <dc:creator> </dc:creator>
  <cp:lastModifiedBy>Thor I. Fossen</cp:lastModifiedBy>
  <cp:revision>53</cp:revision>
  <dcterms:created xsi:type="dcterms:W3CDTF">2007-05-14T06:42:38Z</dcterms:created>
  <dcterms:modified xsi:type="dcterms:W3CDTF">2007-09-03T11:06:43Z</dcterms:modified>
</cp:coreProperties>
</file>