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naheim"/>
      <p:regular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Source Code Pro SemiBold"/>
      <p:regular r:id="rId26"/>
      <p:bold r:id="rId27"/>
      <p:italic r:id="rId28"/>
      <p:boldItalic r:id="rId29"/>
    </p:embeddedFont>
    <p:embeddedFont>
      <p:font typeface="Fira Code"/>
      <p:regular r:id="rId30"/>
      <p:bold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Source Code Pro Medium"/>
      <p:regular r:id="rId36"/>
      <p:bold r:id="rId37"/>
      <p:italic r:id="rId38"/>
      <p:bold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font" Target="fonts/Anaheim-regular.fntdata"/><Relationship Id="rId41" Type="http://schemas.openxmlformats.org/officeDocument/2006/relationships/font" Target="fonts/Comfortaa-bold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SemiBold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SourceCodeProSemiBold-italic.fntdata"/><Relationship Id="rId27" Type="http://schemas.openxmlformats.org/officeDocument/2006/relationships/font" Target="fonts/SourceCode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Code-bold.fntdata"/><Relationship Id="rId30" Type="http://schemas.openxmlformats.org/officeDocument/2006/relationships/font" Target="fonts/FiraCode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SourceCodeProMedium-bold.fntdata"/><Relationship Id="rId14" Type="http://schemas.openxmlformats.org/officeDocument/2006/relationships/slide" Target="slides/slide10.xml"/><Relationship Id="rId36" Type="http://schemas.openxmlformats.org/officeDocument/2006/relationships/font" Target="fonts/SourceCodeProMedium-regular.fntdata"/><Relationship Id="rId17" Type="http://schemas.openxmlformats.org/officeDocument/2006/relationships/slide" Target="slides/slide13.xml"/><Relationship Id="rId39" Type="http://schemas.openxmlformats.org/officeDocument/2006/relationships/font" Target="fonts/SourceCodePro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SourceCodePro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f1e3ddb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f1e3ddb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f1e3ddbe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f1e3ddbe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162573e2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162573e2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f1e3d1bbae_1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f1e3d1bbae_1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f1e3ddbea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f1e3ddbe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1e3ddbe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1e3ddbe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162573e2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162573e2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162573e21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162573e21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345975" y="508350"/>
            <a:ext cx="6478500" cy="13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PARADIGMAS:</a:t>
            </a:r>
            <a:r>
              <a:rPr lang="en" sz="3700"/>
              <a:t> PROGRAMACIÓN FUNCIONAL</a:t>
            </a:r>
            <a:endParaRPr sz="3700"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808225" y="1988625"/>
            <a:ext cx="5830800" cy="22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</a:t>
            </a:r>
            <a:r>
              <a:rPr lang="en" sz="1400"/>
              <a:t> </a:t>
            </a:r>
            <a:r>
              <a:rPr lang="en" sz="1200">
                <a:solidFill>
                  <a:srgbClr val="F8FAF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Dahiana Bran Agudelo</a:t>
            </a:r>
            <a:endParaRPr sz="1200">
              <a:solidFill>
                <a:srgbClr val="F8FAFB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Nataly Liévano Arroyo</a:t>
            </a:r>
            <a:endParaRPr sz="1200">
              <a:solidFill>
                <a:srgbClr val="F8FAFB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Elio Esteban Mercado Londoño</a:t>
            </a:r>
            <a:endParaRPr sz="1200">
              <a:solidFill>
                <a:srgbClr val="F8FAFB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Juan Diego Portillo</a:t>
            </a:r>
            <a:endParaRPr sz="1200">
              <a:solidFill>
                <a:srgbClr val="F8FAFB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Lukas Piedrahita Serna</a:t>
            </a:r>
            <a:endParaRPr sz="1200">
              <a:solidFill>
                <a:srgbClr val="F8FAFB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8FAF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Pablo Serna Valencia</a:t>
            </a:r>
            <a:r>
              <a:rPr lang="en" sz="1200">
                <a:solidFill>
                  <a:srgbClr val="F8FA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/>
              <a:t>&gt;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928325" y="5931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4539725" y="44040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adicionales</a:t>
            </a:r>
            <a:endParaRPr/>
          </a:p>
        </p:txBody>
      </p:sp>
      <p:sp>
        <p:nvSpPr>
          <p:cNvPr id="610" name="Google Shape;610;p37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accent2"/>
                </a:solidFill>
              </a:rPr>
              <a:t>Efecto de lado:</a:t>
            </a:r>
            <a:endParaRPr b="1" i="1" sz="15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Ocurre cuando un cambio de estado sobrevive la realización de una </a:t>
            </a:r>
            <a:r>
              <a:rPr lang="en"/>
              <a:t>operación.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</a:rPr>
              <a:t>Por ejemplo</a:t>
            </a:r>
            <a:r>
              <a:rPr i="1" lang="en"/>
              <a:t>,</a:t>
            </a:r>
            <a:r>
              <a:rPr lang="en"/>
              <a:t> si le sacas una foto al sistema (F1), luego realizas la operación de interés, y sacas otra foto al sistema (F2).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</a:rPr>
              <a:t>Si F1 y F2 son distintos</a:t>
            </a:r>
            <a:r>
              <a:rPr i="1" lang="en"/>
              <a:t>,</a:t>
            </a:r>
            <a:r>
              <a:rPr lang="en"/>
              <a:t>la operación que hiciste tiene efecto de lado.</a:t>
            </a:r>
            <a:endParaRPr/>
          </a:p>
        </p:txBody>
      </p:sp>
      <p:sp>
        <p:nvSpPr>
          <p:cNvPr id="611" name="Google Shape;611;p37"/>
          <p:cNvSpPr txBox="1"/>
          <p:nvPr>
            <p:ph idx="2" type="subTitle"/>
          </p:nvPr>
        </p:nvSpPr>
        <p:spPr>
          <a:xfrm>
            <a:off x="644000" y="1443125"/>
            <a:ext cx="36021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2"/>
                </a:solidFill>
              </a:rPr>
              <a:t>Transparencia referencial:</a:t>
            </a:r>
            <a:endParaRPr b="1" i="1"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expresión es referencialmente transparente si puede ser reemplazada por su valor sin cambiar el comportamiento del programa.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Derivado de las funciones puras.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probar matemáticamente la </a:t>
            </a:r>
            <a:r>
              <a:rPr lang="en"/>
              <a:t>corrección</a:t>
            </a:r>
            <a:r>
              <a:rPr lang="en"/>
              <a:t> de un programa.</a:t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995500" y="1804225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rgbClr val="FF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5173550" y="1804225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478276" y="316675"/>
            <a:ext cx="528300" cy="165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794307" y="590606"/>
            <a:ext cx="754200" cy="165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995500" y="3538825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rgbClr val="FF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5202975" y="2803300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37"/>
          <p:cNvSpPr/>
          <p:nvPr/>
        </p:nvSpPr>
        <p:spPr>
          <a:xfrm>
            <a:off x="995500" y="4029875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rgbClr val="FF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8"/>
          <p:cNvSpPr txBox="1"/>
          <p:nvPr>
            <p:ph idx="2" type="subTitle"/>
          </p:nvPr>
        </p:nvSpPr>
        <p:spPr>
          <a:xfrm>
            <a:off x="3350400" y="1929700"/>
            <a:ext cx="22932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Previene errores imperativos al usar datos inmutables.</a:t>
            </a:r>
            <a:endParaRPr i="1"/>
          </a:p>
        </p:txBody>
      </p:sp>
      <p:sp>
        <p:nvSpPr>
          <p:cNvPr id="625" name="Google Shape;625;p38"/>
          <p:cNvSpPr txBox="1"/>
          <p:nvPr>
            <p:ph idx="5" type="subTitle"/>
          </p:nvPr>
        </p:nvSpPr>
        <p:spPr>
          <a:xfrm>
            <a:off x="6182200" y="1929700"/>
            <a:ext cx="23667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Técnicas funcionales que permiten expresar soluciones más concisas y naturales.</a:t>
            </a:r>
            <a:endParaRPr i="1" sz="1200"/>
          </a:p>
        </p:txBody>
      </p:sp>
      <p:sp>
        <p:nvSpPr>
          <p:cNvPr id="626" name="Google Shape;62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y desventajas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27" name="Google Shape;627;p38"/>
          <p:cNvSpPr txBox="1"/>
          <p:nvPr>
            <p:ph idx="1" type="subTitle"/>
          </p:nvPr>
        </p:nvSpPr>
        <p:spPr>
          <a:xfrm>
            <a:off x="1090100" y="1929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Usa funciones matemáticas puras.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 txBox="1"/>
          <p:nvPr>
            <p:ph idx="3" type="subTitle"/>
          </p:nvPr>
        </p:nvSpPr>
        <p:spPr>
          <a:xfrm>
            <a:off x="1090100" y="34361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Complicado para programadores inexpertos.</a:t>
            </a:r>
            <a:endParaRPr i="1"/>
          </a:p>
        </p:txBody>
      </p:sp>
      <p:sp>
        <p:nvSpPr>
          <p:cNvPr id="629" name="Google Shape;629;p38"/>
          <p:cNvSpPr txBox="1"/>
          <p:nvPr>
            <p:ph idx="4" type="subTitle"/>
          </p:nvPr>
        </p:nvSpPr>
        <p:spPr>
          <a:xfrm>
            <a:off x="3559950" y="3436100"/>
            <a:ext cx="2156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La inmutabilidad dificulta el rastreo de errores.</a:t>
            </a:r>
            <a:r>
              <a:rPr lang="en"/>
              <a:t> </a:t>
            </a:r>
            <a:endParaRPr/>
          </a:p>
        </p:txBody>
      </p:sp>
      <p:sp>
        <p:nvSpPr>
          <p:cNvPr id="630" name="Google Shape;630;p38"/>
          <p:cNvSpPr txBox="1"/>
          <p:nvPr>
            <p:ph idx="6" type="subTitle"/>
          </p:nvPr>
        </p:nvSpPr>
        <p:spPr>
          <a:xfrm>
            <a:off x="6182200" y="3436100"/>
            <a:ext cx="22932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Debido a gran cantidad de objetos y copias que se crean.</a:t>
            </a:r>
            <a:endParaRPr i="1" sz="1300"/>
          </a:p>
        </p:txBody>
      </p:sp>
      <p:sp>
        <p:nvSpPr>
          <p:cNvPr id="631" name="Google Shape;631;p38"/>
          <p:cNvSpPr txBox="1"/>
          <p:nvPr>
            <p:ph idx="7" type="subTitle"/>
          </p:nvPr>
        </p:nvSpPr>
        <p:spPr>
          <a:xfrm>
            <a:off x="960652" y="15894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Source Code Pro"/>
                <a:ea typeface="Source Code Pro"/>
                <a:cs typeface="Source Code Pro"/>
                <a:sym typeface="Source Code Pro"/>
              </a:rPr>
              <a:t>Predecible</a:t>
            </a:r>
            <a:endParaRPr b="1" sz="18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2" name="Google Shape;632;p38"/>
          <p:cNvSpPr txBox="1"/>
          <p:nvPr>
            <p:ph idx="8" type="subTitle"/>
          </p:nvPr>
        </p:nvSpPr>
        <p:spPr>
          <a:xfrm>
            <a:off x="3278100" y="15894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Source Code Pro"/>
                <a:ea typeface="Source Code Pro"/>
                <a:cs typeface="Source Code Pro"/>
                <a:sym typeface="Source Code Pro"/>
              </a:rPr>
              <a:t>Prevención</a:t>
            </a:r>
            <a:endParaRPr b="1" sz="18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3" name="Google Shape;633;p38"/>
          <p:cNvSpPr txBox="1"/>
          <p:nvPr>
            <p:ph idx="9" type="subTitle"/>
          </p:nvPr>
        </p:nvSpPr>
        <p:spPr>
          <a:xfrm>
            <a:off x="6070298" y="15894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Source Code Pro"/>
                <a:ea typeface="Source Code Pro"/>
                <a:cs typeface="Source Code Pro"/>
                <a:sym typeface="Source Code Pro"/>
              </a:rPr>
              <a:t>Conciso</a:t>
            </a:r>
            <a:endParaRPr b="1" sz="18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4" name="Google Shape;634;p38"/>
          <p:cNvSpPr txBox="1"/>
          <p:nvPr>
            <p:ph idx="13" type="subTitle"/>
          </p:nvPr>
        </p:nvSpPr>
        <p:spPr>
          <a:xfrm>
            <a:off x="993127" y="30305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Source Code Pro"/>
                <a:ea typeface="Source Code Pro"/>
                <a:cs typeface="Source Code Pro"/>
                <a:sym typeface="Source Code Pro"/>
              </a:rPr>
              <a:t>Dificultad</a:t>
            </a:r>
            <a:endParaRPr b="1" sz="18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5" name="Google Shape;635;p38"/>
          <p:cNvSpPr txBox="1"/>
          <p:nvPr>
            <p:ph idx="14" type="subTitle"/>
          </p:nvPr>
        </p:nvSpPr>
        <p:spPr>
          <a:xfrm>
            <a:off x="3278100" y="3019700"/>
            <a:ext cx="2437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Source Code Pro"/>
                <a:ea typeface="Source Code Pro"/>
                <a:cs typeface="Source Code Pro"/>
                <a:sym typeface="Source Code Pro"/>
              </a:rPr>
              <a:t>Mala depuración</a:t>
            </a:r>
            <a:endParaRPr b="1" sz="18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Google Shape;636;p38"/>
          <p:cNvSpPr txBox="1"/>
          <p:nvPr>
            <p:ph idx="15" type="subTitle"/>
          </p:nvPr>
        </p:nvSpPr>
        <p:spPr>
          <a:xfrm>
            <a:off x="5900350" y="3019700"/>
            <a:ext cx="26484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Source Code Pro"/>
                <a:ea typeface="Source Code Pro"/>
                <a:cs typeface="Source Code Pro"/>
                <a:sym typeface="Source Code Pro"/>
              </a:rPr>
              <a:t>Menor rendimiento</a:t>
            </a:r>
            <a:endParaRPr b="1" sz="18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38"/>
          <p:cNvSpPr txBox="1"/>
          <p:nvPr/>
        </p:nvSpPr>
        <p:spPr>
          <a:xfrm>
            <a:off x="1226513" y="2567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[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8" name="Google Shape;638;p38"/>
          <p:cNvSpPr txBox="1"/>
          <p:nvPr/>
        </p:nvSpPr>
        <p:spPr>
          <a:xfrm>
            <a:off x="8258175" y="40005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9" name="Google Shape;639;p38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…</a:t>
            </a:r>
            <a:endParaRPr sz="3500">
              <a:solidFill>
                <a:schemeClr val="accent2"/>
              </a:solidFill>
            </a:endParaRPr>
          </a:p>
        </p:txBody>
      </p:sp>
      <p:grpSp>
        <p:nvGrpSpPr>
          <p:cNvPr id="640" name="Google Shape;640;p3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41" name="Google Shape;641;p3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8"/>
          <p:cNvSpPr txBox="1"/>
          <p:nvPr/>
        </p:nvSpPr>
        <p:spPr>
          <a:xfrm>
            <a:off x="319025" y="41108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8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5" name="Google Shape;645;p38"/>
          <p:cNvSpPr txBox="1"/>
          <p:nvPr/>
        </p:nvSpPr>
        <p:spPr>
          <a:xfrm>
            <a:off x="7385400" y="307050"/>
            <a:ext cx="15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 txBox="1"/>
          <p:nvPr/>
        </p:nvSpPr>
        <p:spPr>
          <a:xfrm>
            <a:off x="7481813" y="2567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]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7" name="Google Shape;647;p38"/>
          <p:cNvSpPr txBox="1"/>
          <p:nvPr/>
        </p:nvSpPr>
        <p:spPr>
          <a:xfrm>
            <a:off x="517550" y="1227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5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8" name="Google Shape;648;p38"/>
          <p:cNvSpPr/>
          <p:nvPr/>
        </p:nvSpPr>
        <p:spPr>
          <a:xfrm rot="10800000">
            <a:off x="401875" y="4084275"/>
            <a:ext cx="1650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9" name="Google Shape;649;p38"/>
          <p:cNvSpPr/>
          <p:nvPr/>
        </p:nvSpPr>
        <p:spPr>
          <a:xfrm rot="10800000">
            <a:off x="200400" y="3567100"/>
            <a:ext cx="165000" cy="421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0" name="Google Shape;650;p38"/>
          <p:cNvSpPr/>
          <p:nvPr/>
        </p:nvSpPr>
        <p:spPr>
          <a:xfrm>
            <a:off x="8525938" y="1238475"/>
            <a:ext cx="1650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8727413" y="1513250"/>
            <a:ext cx="165000" cy="421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2" name="Google Shape;652;p38"/>
          <p:cNvSpPr/>
          <p:nvPr/>
        </p:nvSpPr>
        <p:spPr>
          <a:xfrm>
            <a:off x="346550" y="230225"/>
            <a:ext cx="192600" cy="1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3" name="Google Shape;653;p38"/>
          <p:cNvSpPr/>
          <p:nvPr/>
        </p:nvSpPr>
        <p:spPr>
          <a:xfrm>
            <a:off x="468551" y="545158"/>
            <a:ext cx="192600" cy="192600"/>
          </a:xfrm>
          <a:prstGeom prst="rect">
            <a:avLst/>
          </a:prstGeom>
          <a:solidFill>
            <a:srgbClr val="94EE6B"/>
          </a:solidFill>
          <a:ln cap="flat" cmpd="sng" w="9525">
            <a:solidFill>
              <a:srgbClr val="94E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727550" y="270748"/>
            <a:ext cx="260700" cy="26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9"/>
          <p:cNvSpPr txBox="1"/>
          <p:nvPr>
            <p:ph type="title"/>
          </p:nvPr>
        </p:nvSpPr>
        <p:spPr>
          <a:xfrm>
            <a:off x="19929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LENGUAJES DE PROGRAMACIÓN</a:t>
            </a:r>
            <a:endParaRPr b="1" sz="4400"/>
          </a:p>
        </p:txBody>
      </p:sp>
      <p:sp>
        <p:nvSpPr>
          <p:cNvPr id="660" name="Google Shape;660;p39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61" name="Google Shape;661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62" name="Google Shape;662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39"/>
          <p:cNvSpPr txBox="1"/>
          <p:nvPr>
            <p:ph idx="2" type="title"/>
          </p:nvPr>
        </p:nvSpPr>
        <p:spPr>
          <a:xfrm>
            <a:off x="7218726" y="3904025"/>
            <a:ext cx="11754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&lt;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676" name="Google Shape;676;p39"/>
          <p:cNvSpPr txBox="1"/>
          <p:nvPr>
            <p:ph idx="2" type="title"/>
          </p:nvPr>
        </p:nvSpPr>
        <p:spPr>
          <a:xfrm>
            <a:off x="7681851" y="3904025"/>
            <a:ext cx="11754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&gt;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346550" y="230225"/>
            <a:ext cx="192600" cy="1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468551" y="545158"/>
            <a:ext cx="192600" cy="192600"/>
          </a:xfrm>
          <a:prstGeom prst="rect">
            <a:avLst/>
          </a:prstGeom>
          <a:solidFill>
            <a:srgbClr val="94EE6B"/>
          </a:solidFill>
          <a:ln cap="flat" cmpd="sng" w="9525">
            <a:solidFill>
              <a:srgbClr val="94E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727550" y="270748"/>
            <a:ext cx="260700" cy="26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Algunos lenguajes que lo aplican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85" name="Google Shape;685;p40"/>
          <p:cNvSpPr txBox="1"/>
          <p:nvPr>
            <p:ph idx="1" type="subTitle"/>
          </p:nvPr>
        </p:nvSpPr>
        <p:spPr>
          <a:xfrm>
            <a:off x="4442550" y="1798738"/>
            <a:ext cx="2442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Haskell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86" name="Google Shape;686;p40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87" name="Google Shape;687;p40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40"/>
          <p:cNvSpPr txBox="1"/>
          <p:nvPr/>
        </p:nvSpPr>
        <p:spPr>
          <a:xfrm>
            <a:off x="6702675" y="1482375"/>
            <a:ext cx="9762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9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i="1" sz="169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3" name="Google Shape;723;p4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24" name="Google Shape;724;p40"/>
          <p:cNvSpPr txBox="1"/>
          <p:nvPr>
            <p:ph idx="1" type="subTitle"/>
          </p:nvPr>
        </p:nvSpPr>
        <p:spPr>
          <a:xfrm>
            <a:off x="4698025" y="2168650"/>
            <a:ext cx="2442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Clojure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40"/>
          <p:cNvSpPr txBox="1"/>
          <p:nvPr>
            <p:ph idx="1" type="subTitle"/>
          </p:nvPr>
        </p:nvSpPr>
        <p:spPr>
          <a:xfrm>
            <a:off x="4334200" y="2556350"/>
            <a:ext cx="2442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Erlang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6" name="Google Shape;726;p40"/>
          <p:cNvSpPr txBox="1"/>
          <p:nvPr>
            <p:ph idx="1" type="subTitle"/>
          </p:nvPr>
        </p:nvSpPr>
        <p:spPr>
          <a:xfrm>
            <a:off x="4403175" y="2923550"/>
            <a:ext cx="2442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F#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7" name="Google Shape;727;p40"/>
          <p:cNvSpPr txBox="1"/>
          <p:nvPr>
            <p:ph idx="1" type="subTitle"/>
          </p:nvPr>
        </p:nvSpPr>
        <p:spPr>
          <a:xfrm>
            <a:off x="4403175" y="3335150"/>
            <a:ext cx="2442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Scheme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8" name="Google Shape;728;p40"/>
          <p:cNvSpPr txBox="1"/>
          <p:nvPr>
            <p:ph idx="1" type="subTitle"/>
          </p:nvPr>
        </p:nvSpPr>
        <p:spPr>
          <a:xfrm>
            <a:off x="4698025" y="3759350"/>
            <a:ext cx="2442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Elixir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9" name="Google Shape;729;p40"/>
          <p:cNvSpPr/>
          <p:nvPr/>
        </p:nvSpPr>
        <p:spPr>
          <a:xfrm>
            <a:off x="4852975" y="1931000"/>
            <a:ext cx="204600" cy="19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0" name="Google Shape;730;p40"/>
          <p:cNvSpPr/>
          <p:nvPr/>
        </p:nvSpPr>
        <p:spPr>
          <a:xfrm>
            <a:off x="5157775" y="2296550"/>
            <a:ext cx="204600" cy="19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4852975" y="2677550"/>
            <a:ext cx="204600" cy="19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5157775" y="3058550"/>
            <a:ext cx="204600" cy="19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3" name="Google Shape;733;p40"/>
          <p:cNvSpPr/>
          <p:nvPr/>
        </p:nvSpPr>
        <p:spPr>
          <a:xfrm>
            <a:off x="4852975" y="3461150"/>
            <a:ext cx="204600" cy="19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4" name="Google Shape;734;p40"/>
          <p:cNvSpPr/>
          <p:nvPr/>
        </p:nvSpPr>
        <p:spPr>
          <a:xfrm>
            <a:off x="5157775" y="3863750"/>
            <a:ext cx="204600" cy="19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5" name="Google Shape;735;p40"/>
          <p:cNvSpPr/>
          <p:nvPr/>
        </p:nvSpPr>
        <p:spPr>
          <a:xfrm>
            <a:off x="163344" y="275226"/>
            <a:ext cx="647700" cy="165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0"/>
          <p:cNvSpPr/>
          <p:nvPr/>
        </p:nvSpPr>
        <p:spPr>
          <a:xfrm>
            <a:off x="438551" y="584814"/>
            <a:ext cx="422400" cy="165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860955" y="445014"/>
            <a:ext cx="239700" cy="165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0"/>
          <p:cNvSpPr txBox="1"/>
          <p:nvPr/>
        </p:nvSpPr>
        <p:spPr>
          <a:xfrm rot="10800000">
            <a:off x="3542550" y="2196750"/>
            <a:ext cx="9762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9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i="1" sz="169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</a:t>
            </a:r>
            <a:r>
              <a:rPr lang="en">
                <a:solidFill>
                  <a:schemeClr val="dk2"/>
                </a:solidFill>
              </a:rPr>
              <a:t>Scala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4" name="Google Shape;744;p41"/>
          <p:cNvSpPr txBox="1"/>
          <p:nvPr>
            <p:ph idx="1" type="body"/>
          </p:nvPr>
        </p:nvSpPr>
        <p:spPr>
          <a:xfrm>
            <a:off x="609725" y="1340075"/>
            <a:ext cx="33426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2"/>
                </a:solidFill>
              </a:rPr>
              <a:t>¿Qué es?</a:t>
            </a:r>
            <a:endParaRPr b="1"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 un lenguaje de programación que combina la programación funcional y la orientada a objetos en un lenguaje conciso. </a:t>
            </a:r>
            <a:endParaRPr sz="1300"/>
          </a:p>
        </p:txBody>
      </p:sp>
      <p:sp>
        <p:nvSpPr>
          <p:cNvPr id="745" name="Google Shape;745;p41"/>
          <p:cNvSpPr txBox="1"/>
          <p:nvPr>
            <p:ph idx="1" type="body"/>
          </p:nvPr>
        </p:nvSpPr>
        <p:spPr>
          <a:xfrm>
            <a:off x="5023300" y="1335175"/>
            <a:ext cx="3480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accent4"/>
                </a:solidFill>
              </a:rPr>
              <a:t>Popularidad de Scala </a:t>
            </a:r>
            <a:endParaRPr b="1" i="1"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 los últimos años, muchas empresas como Twitter y LinkedIn, han adoptado Scala. En 2020, Scala entró en el top 10 de los lenguajes con mayor crecimiento.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46" name="Google Shape;746;p41"/>
          <p:cNvSpPr txBox="1"/>
          <p:nvPr>
            <p:ph idx="1" type="body"/>
          </p:nvPr>
        </p:nvSpPr>
        <p:spPr>
          <a:xfrm>
            <a:off x="643800" y="2747775"/>
            <a:ext cx="33426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accent2"/>
                </a:solidFill>
              </a:rPr>
              <a:t>Ventajas de Scala </a:t>
            </a:r>
            <a:endParaRPr b="1" i="1"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 ejecuta en una Máquina Virtual Java (JVM), proporciona interoperabilidad con varios lenguajes. Es más fácil de depurar y mantener que muchos otros lenguajes de programación. </a:t>
            </a:r>
            <a:endParaRPr sz="1300"/>
          </a:p>
        </p:txBody>
      </p:sp>
      <p:sp>
        <p:nvSpPr>
          <p:cNvPr id="747" name="Google Shape;747;p41"/>
          <p:cNvSpPr txBox="1"/>
          <p:nvPr>
            <p:ph idx="1" type="body"/>
          </p:nvPr>
        </p:nvSpPr>
        <p:spPr>
          <a:xfrm>
            <a:off x="5063400" y="3044550"/>
            <a:ext cx="33426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accent5"/>
                </a:solidFill>
              </a:rPr>
              <a:t>Su fortaleza es</a:t>
            </a:r>
            <a:endParaRPr b="1" i="1"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Procesamiento de datos en entornos de Big Data, aplicaciones web, desarrollo de aplicaciones de escritorio, desarrollo de sistemas escalables.</a:t>
            </a:r>
            <a:endParaRPr sz="1300"/>
          </a:p>
        </p:txBody>
      </p:sp>
      <p:sp>
        <p:nvSpPr>
          <p:cNvPr id="748" name="Google Shape;748;p41"/>
          <p:cNvSpPr/>
          <p:nvPr/>
        </p:nvSpPr>
        <p:spPr>
          <a:xfrm>
            <a:off x="514750" y="1485250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rgbClr val="FF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9" name="Google Shape;749;p41"/>
          <p:cNvSpPr/>
          <p:nvPr/>
        </p:nvSpPr>
        <p:spPr>
          <a:xfrm>
            <a:off x="4918200" y="1468150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rgbClr val="BD64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0" name="Google Shape;750;p41"/>
          <p:cNvSpPr/>
          <p:nvPr/>
        </p:nvSpPr>
        <p:spPr>
          <a:xfrm>
            <a:off x="514750" y="3128625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rgbClr val="94E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1" name="Google Shape;751;p41"/>
          <p:cNvSpPr/>
          <p:nvPr/>
        </p:nvSpPr>
        <p:spPr>
          <a:xfrm>
            <a:off x="4918200" y="3173400"/>
            <a:ext cx="145200" cy="141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2" name="Google Shape;752;p41"/>
          <p:cNvSpPr/>
          <p:nvPr/>
        </p:nvSpPr>
        <p:spPr>
          <a:xfrm>
            <a:off x="163344" y="580026"/>
            <a:ext cx="647700" cy="165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1"/>
          <p:cNvSpPr/>
          <p:nvPr/>
        </p:nvSpPr>
        <p:spPr>
          <a:xfrm>
            <a:off x="514751" y="280014"/>
            <a:ext cx="422400" cy="165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"/>
          <p:cNvSpPr/>
          <p:nvPr/>
        </p:nvSpPr>
        <p:spPr>
          <a:xfrm>
            <a:off x="937155" y="445014"/>
            <a:ext cx="239700" cy="165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1"/>
          <p:cNvSpPr txBox="1"/>
          <p:nvPr/>
        </p:nvSpPr>
        <p:spPr>
          <a:xfrm>
            <a:off x="7695475" y="44612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756" name="Google Shape;756;p41"/>
          <p:cNvSpPr txBox="1"/>
          <p:nvPr/>
        </p:nvSpPr>
        <p:spPr>
          <a:xfrm>
            <a:off x="7847875" y="44612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3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2"/>
          <p:cNvSpPr txBox="1"/>
          <p:nvPr>
            <p:ph type="title"/>
          </p:nvPr>
        </p:nvSpPr>
        <p:spPr>
          <a:xfrm>
            <a:off x="929388" y="189405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8FAFB"/>
                </a:solidFill>
              </a:rPr>
              <a:t>GRACIAS</a:t>
            </a:r>
            <a:endParaRPr b="1" i="1">
              <a:solidFill>
                <a:srgbClr val="F8FAFB"/>
              </a:solidFill>
            </a:endParaRPr>
          </a:p>
        </p:txBody>
      </p:sp>
      <p:sp>
        <p:nvSpPr>
          <p:cNvPr id="762" name="Google Shape;762;p42"/>
          <p:cNvSpPr/>
          <p:nvPr/>
        </p:nvSpPr>
        <p:spPr>
          <a:xfrm>
            <a:off x="346550" y="230225"/>
            <a:ext cx="192600" cy="1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3" name="Google Shape;763;p42"/>
          <p:cNvSpPr/>
          <p:nvPr/>
        </p:nvSpPr>
        <p:spPr>
          <a:xfrm>
            <a:off x="468551" y="545158"/>
            <a:ext cx="192600" cy="192600"/>
          </a:xfrm>
          <a:prstGeom prst="rect">
            <a:avLst/>
          </a:prstGeom>
          <a:solidFill>
            <a:srgbClr val="94EE6B"/>
          </a:solidFill>
          <a:ln cap="flat" cmpd="sng" w="9525">
            <a:solidFill>
              <a:srgbClr val="94E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4" name="Google Shape;764;p42"/>
          <p:cNvSpPr/>
          <p:nvPr/>
        </p:nvSpPr>
        <p:spPr>
          <a:xfrm>
            <a:off x="727550" y="270748"/>
            <a:ext cx="260700" cy="26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65" name="Google Shape;765;p42"/>
          <p:cNvGrpSpPr/>
          <p:nvPr/>
        </p:nvGrpSpPr>
        <p:grpSpPr>
          <a:xfrm rot="5400000">
            <a:off x="259493" y="3303756"/>
            <a:ext cx="1703224" cy="1452832"/>
            <a:chOff x="335642" y="696438"/>
            <a:chExt cx="2932044" cy="3907563"/>
          </a:xfrm>
        </p:grpSpPr>
        <p:sp>
          <p:nvSpPr>
            <p:cNvPr id="766" name="Google Shape;766;p42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2"/>
          <p:cNvGrpSpPr/>
          <p:nvPr/>
        </p:nvGrpSpPr>
        <p:grpSpPr>
          <a:xfrm rot="-5400000">
            <a:off x="488093" y="1398756"/>
            <a:ext cx="1703224" cy="1452832"/>
            <a:chOff x="335642" y="696438"/>
            <a:chExt cx="2932044" cy="3907563"/>
          </a:xfrm>
        </p:grpSpPr>
        <p:sp>
          <p:nvSpPr>
            <p:cNvPr id="812" name="Google Shape;812;p42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2"/>
          <p:cNvGrpSpPr/>
          <p:nvPr/>
        </p:nvGrpSpPr>
        <p:grpSpPr>
          <a:xfrm rot="-5400000">
            <a:off x="7041293" y="1474956"/>
            <a:ext cx="1703224" cy="1452832"/>
            <a:chOff x="335642" y="696438"/>
            <a:chExt cx="2932044" cy="3907563"/>
          </a:xfrm>
        </p:grpSpPr>
        <p:sp>
          <p:nvSpPr>
            <p:cNvPr id="858" name="Google Shape;858;p42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2"/>
          <p:cNvGrpSpPr/>
          <p:nvPr/>
        </p:nvGrpSpPr>
        <p:grpSpPr>
          <a:xfrm rot="5400000">
            <a:off x="6812693" y="3379956"/>
            <a:ext cx="1703224" cy="1452832"/>
            <a:chOff x="335642" y="696438"/>
            <a:chExt cx="2932044" cy="3907563"/>
          </a:xfrm>
        </p:grpSpPr>
        <p:sp>
          <p:nvSpPr>
            <p:cNvPr id="904" name="Google Shape;904;p42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2"/>
          <p:cNvSpPr txBox="1"/>
          <p:nvPr/>
        </p:nvSpPr>
        <p:spPr>
          <a:xfrm>
            <a:off x="2825305" y="1990109"/>
            <a:ext cx="11166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AFB"/>
                </a:solidFill>
                <a:latin typeface="Comfortaa"/>
                <a:ea typeface="Comfortaa"/>
                <a:cs typeface="Comfortaa"/>
                <a:sym typeface="Comfortaa"/>
              </a:rPr>
              <a:t>Muchas</a:t>
            </a:r>
            <a:endParaRPr b="1" sz="1600">
              <a:solidFill>
                <a:srgbClr val="F8FAF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5294104" y="3305775"/>
            <a:ext cx="11166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AFB"/>
                </a:solidFill>
                <a:latin typeface="Comfortaa"/>
                <a:ea typeface="Comfortaa"/>
                <a:cs typeface="Comfortaa"/>
                <a:sym typeface="Comfortaa"/>
              </a:rPr>
              <a:t>Por ver</a:t>
            </a:r>
            <a:endParaRPr b="1" sz="1600">
              <a:solidFill>
                <a:srgbClr val="F8FAF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abla </a:t>
            </a:r>
            <a:r>
              <a:rPr lang="en">
                <a:solidFill>
                  <a:schemeClr val="accent4"/>
                </a:solidFill>
              </a:rPr>
              <a:t>de Contenido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2" name="Google Shape;292;p29"/>
          <p:cNvSpPr txBox="1"/>
          <p:nvPr>
            <p:ph idx="4" type="title"/>
          </p:nvPr>
        </p:nvSpPr>
        <p:spPr>
          <a:xfrm>
            <a:off x="2555700" y="19277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29"/>
          <p:cNvSpPr txBox="1"/>
          <p:nvPr>
            <p:ph idx="5" type="title"/>
          </p:nvPr>
        </p:nvSpPr>
        <p:spPr>
          <a:xfrm>
            <a:off x="2771601" y="2604426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29"/>
          <p:cNvSpPr txBox="1"/>
          <p:nvPr>
            <p:ph idx="6" type="title"/>
          </p:nvPr>
        </p:nvSpPr>
        <p:spPr>
          <a:xfrm>
            <a:off x="3043675" y="3301798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5" name="Google Shape;295;p29"/>
          <p:cNvSpPr txBox="1"/>
          <p:nvPr>
            <p:ph idx="7" type="subTitle"/>
          </p:nvPr>
        </p:nvSpPr>
        <p:spPr>
          <a:xfrm>
            <a:off x="3015200" y="1978650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</a:t>
            </a:r>
            <a:r>
              <a:rPr b="1" lang="en"/>
              <a:t>Paradigmas </a:t>
            </a:r>
            <a:endParaRPr b="1"/>
          </a:p>
        </p:txBody>
      </p:sp>
      <p:sp>
        <p:nvSpPr>
          <p:cNvPr id="296" name="Google Shape;296;p29"/>
          <p:cNvSpPr txBox="1"/>
          <p:nvPr>
            <p:ph idx="8" type="subTitle"/>
          </p:nvPr>
        </p:nvSpPr>
        <p:spPr>
          <a:xfrm>
            <a:off x="3282501" y="2642526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</a:t>
            </a:r>
            <a:r>
              <a:rPr b="1" lang="en"/>
              <a:t>Paradigma funcional </a:t>
            </a:r>
            <a:endParaRPr b="1"/>
          </a:p>
        </p:txBody>
      </p:sp>
      <p:sp>
        <p:nvSpPr>
          <p:cNvPr id="297" name="Google Shape;297;p29"/>
          <p:cNvSpPr txBox="1"/>
          <p:nvPr>
            <p:ph idx="9" type="subTitle"/>
          </p:nvPr>
        </p:nvSpPr>
        <p:spPr>
          <a:xfrm>
            <a:off x="3534825" y="3301800"/>
            <a:ext cx="5313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</a:t>
            </a:r>
            <a:r>
              <a:rPr b="1" lang="en"/>
              <a:t>Lenguajes de programación </a:t>
            </a:r>
            <a:endParaRPr b="1"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299" name="Google Shape;299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2069146" y="2266450"/>
            <a:ext cx="43986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PARADIGMAS</a:t>
            </a:r>
            <a:r>
              <a:rPr lang="en"/>
              <a:t>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5" name="Google Shape;335;p30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7227624" y="463500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1" name="Google Shape;341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0"/>
          <p:cNvSpPr txBox="1"/>
          <p:nvPr/>
        </p:nvSpPr>
        <p:spPr>
          <a:xfrm>
            <a:off x="7844799" y="463500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7548399" y="463500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38" y="141850"/>
            <a:ext cx="14382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58" y="91600"/>
            <a:ext cx="10953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4648600" y="507000"/>
            <a:ext cx="3184800" cy="14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¿QUÉ ES UN PARADIGMA?</a:t>
            </a:r>
            <a:endParaRPr b="1" sz="3500"/>
          </a:p>
        </p:txBody>
      </p:sp>
      <p:sp>
        <p:nvSpPr>
          <p:cNvPr id="363" name="Google Shape;363;p31"/>
          <p:cNvSpPr txBox="1"/>
          <p:nvPr>
            <p:ph idx="1" type="subTitle"/>
          </p:nvPr>
        </p:nvSpPr>
        <p:spPr>
          <a:xfrm>
            <a:off x="4067900" y="2161700"/>
            <a:ext cx="4206000" cy="1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r>
              <a:rPr lang="en"/>
              <a:t>Son las diferentes formas o métodos para resolver problemas computacionales. Cada paradigma sigue una serie de reglas y formas diferentes de organizar el código.  </a:t>
            </a:r>
            <a:endParaRPr/>
          </a:p>
        </p:txBody>
      </p:sp>
      <p:sp>
        <p:nvSpPr>
          <p:cNvPr id="364" name="Google Shape;364;p31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65" name="Google Shape;365;p31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66" name="Google Shape;366;p31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1"/>
          <p:cNvSpPr txBox="1"/>
          <p:nvPr/>
        </p:nvSpPr>
        <p:spPr>
          <a:xfrm>
            <a:off x="8329900" y="2259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Pueden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Dividir en: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7" name="Google Shape;417;p32"/>
          <p:cNvSpPr txBox="1"/>
          <p:nvPr>
            <p:ph idx="1" type="subTitle"/>
          </p:nvPr>
        </p:nvSpPr>
        <p:spPr>
          <a:xfrm>
            <a:off x="4584425" y="2157375"/>
            <a:ext cx="32247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programación declarativa no se detallan los pasos a seguir sino el resultado deseado. Consiste en decirle al sistema lo que esperas que haga sin saber necesariamente cómo.</a:t>
            </a:r>
            <a:endParaRPr/>
          </a:p>
        </p:txBody>
      </p:sp>
      <p:sp>
        <p:nvSpPr>
          <p:cNvPr id="418" name="Google Shape;418;p32"/>
          <p:cNvSpPr txBox="1"/>
          <p:nvPr>
            <p:ph idx="2" type="subTitle"/>
          </p:nvPr>
        </p:nvSpPr>
        <p:spPr>
          <a:xfrm>
            <a:off x="1059650" y="2157376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programación imperativa dice qué se debe hacer </a:t>
            </a:r>
            <a:r>
              <a:rPr b="1" lang="en"/>
              <a:t>detalladamente</a:t>
            </a:r>
            <a:r>
              <a:rPr lang="en"/>
              <a:t>, paso por paso todo lo que va a hacer el programa.</a:t>
            </a:r>
            <a:endParaRPr/>
          </a:p>
        </p:txBody>
      </p:sp>
      <p:sp>
        <p:nvSpPr>
          <p:cNvPr id="419" name="Google Shape;419;p32"/>
          <p:cNvSpPr txBox="1"/>
          <p:nvPr>
            <p:ph idx="3" type="subTitle"/>
          </p:nvPr>
        </p:nvSpPr>
        <p:spPr>
          <a:xfrm>
            <a:off x="1389526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Imperativos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32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Declarativos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Google Shape;421;p32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23" name="Google Shape;423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24" name="Google Shape;424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2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PARADIGMA FUNCIONAL</a:t>
            </a:r>
            <a:endParaRPr b="1" sz="4400"/>
          </a:p>
        </p:txBody>
      </p:sp>
      <p:sp>
        <p:nvSpPr>
          <p:cNvPr id="443" name="Google Shape;443;p33"/>
          <p:cNvSpPr txBox="1"/>
          <p:nvPr>
            <p:ph idx="2" type="title"/>
          </p:nvPr>
        </p:nvSpPr>
        <p:spPr>
          <a:xfrm>
            <a:off x="988141" y="1350550"/>
            <a:ext cx="3827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44" name="Google Shape;444;p33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45" name="Google Shape;445;p33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3"/>
          <p:cNvSpPr txBox="1"/>
          <p:nvPr/>
        </p:nvSpPr>
        <p:spPr>
          <a:xfrm>
            <a:off x="7196824" y="-105975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sp>
        <p:nvSpPr>
          <p:cNvPr id="459" name="Google Shape;459;p33"/>
          <p:cNvSpPr txBox="1"/>
          <p:nvPr/>
        </p:nvSpPr>
        <p:spPr>
          <a:xfrm>
            <a:off x="7813999" y="-105975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sp>
        <p:nvSpPr>
          <p:cNvPr id="460" name="Google Shape;460;p33"/>
          <p:cNvSpPr txBox="1"/>
          <p:nvPr/>
        </p:nvSpPr>
        <p:spPr>
          <a:xfrm>
            <a:off x="7517599" y="-105975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pic>
        <p:nvPicPr>
          <p:cNvPr id="461" name="Google Shape;4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98" y="268075"/>
            <a:ext cx="1153150" cy="7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3"/>
          <p:cNvSpPr txBox="1"/>
          <p:nvPr/>
        </p:nvSpPr>
        <p:spPr>
          <a:xfrm>
            <a:off x="7151424" y="-222300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sp>
        <p:nvSpPr>
          <p:cNvPr id="463" name="Google Shape;463;p33"/>
          <p:cNvSpPr txBox="1"/>
          <p:nvPr/>
        </p:nvSpPr>
        <p:spPr>
          <a:xfrm>
            <a:off x="7768599" y="-222300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7472199" y="-222300"/>
            <a:ext cx="1519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5500">
              <a:solidFill>
                <a:schemeClr val="accent2"/>
              </a:solidFill>
            </a:endParaRPr>
          </a:p>
        </p:txBody>
      </p:sp>
      <p:sp>
        <p:nvSpPr>
          <p:cNvPr id="465" name="Google Shape;465;p33"/>
          <p:cNvSpPr txBox="1"/>
          <p:nvPr>
            <p:ph idx="2" type="title"/>
          </p:nvPr>
        </p:nvSpPr>
        <p:spPr>
          <a:xfrm>
            <a:off x="7194320" y="4056425"/>
            <a:ext cx="14337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^^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66" name="Google Shape;466;p33"/>
          <p:cNvSpPr/>
          <p:nvPr/>
        </p:nvSpPr>
        <p:spPr>
          <a:xfrm rot="5400000">
            <a:off x="699109" y="172299"/>
            <a:ext cx="305100" cy="2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Google Shape;467;p33"/>
          <p:cNvSpPr/>
          <p:nvPr/>
        </p:nvSpPr>
        <p:spPr>
          <a:xfrm rot="5400000">
            <a:off x="281201" y="280175"/>
            <a:ext cx="283800" cy="25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8" name="Google Shape;468;p33"/>
          <p:cNvSpPr/>
          <p:nvPr/>
        </p:nvSpPr>
        <p:spPr>
          <a:xfrm rot="5400000">
            <a:off x="618143" y="552474"/>
            <a:ext cx="260700" cy="2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 FUNCIONAL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74" name="Google Shape;474;p34"/>
          <p:cNvSpPr txBox="1"/>
          <p:nvPr>
            <p:ph idx="1" type="subTitle"/>
          </p:nvPr>
        </p:nvSpPr>
        <p:spPr>
          <a:xfrm>
            <a:off x="3253000" y="1587788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el programa en tareas pequeñas que son ejecutadas por funciones.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B"/>
                </a:solidFill>
              </a:rPr>
              <a:t>En la programación funcional, las funciones son tratadas como ciudadanos de primera clase, lo que significa que pueden ser asignadas a variables, pasadas como argumentos y devueltas como resultados de otras funciones.</a:t>
            </a:r>
            <a:endParaRPr sz="1600">
              <a:solidFill>
                <a:srgbClr val="F8FA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4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76" name="Google Shape;476;p34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4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2" name="Google Shape;512;p34"/>
          <p:cNvSpPr/>
          <p:nvPr/>
        </p:nvSpPr>
        <p:spPr>
          <a:xfrm rot="10800000">
            <a:off x="795650" y="545158"/>
            <a:ext cx="192600" cy="1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3" name="Google Shape;513;p34"/>
          <p:cNvSpPr/>
          <p:nvPr/>
        </p:nvSpPr>
        <p:spPr>
          <a:xfrm rot="10800000">
            <a:off x="673649" y="230225"/>
            <a:ext cx="192600" cy="192600"/>
          </a:xfrm>
          <a:prstGeom prst="rect">
            <a:avLst/>
          </a:prstGeom>
          <a:solidFill>
            <a:srgbClr val="94EE6B"/>
          </a:solidFill>
          <a:ln cap="flat" cmpd="sng" w="9525">
            <a:solidFill>
              <a:srgbClr val="94E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34"/>
          <p:cNvSpPr/>
          <p:nvPr/>
        </p:nvSpPr>
        <p:spPr>
          <a:xfrm rot="10800000">
            <a:off x="346550" y="432935"/>
            <a:ext cx="260700" cy="264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una </a:t>
            </a:r>
            <a:r>
              <a:rPr lang="en">
                <a:solidFill>
                  <a:srgbClr val="C27BA0"/>
                </a:solidFill>
              </a:rPr>
              <a:t>Función</a:t>
            </a:r>
            <a:endParaRPr>
              <a:solidFill>
                <a:srgbClr val="C27BA0"/>
              </a:solidFill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21" name="Google Shape;521;p3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5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Una función es un conjunto de líneas de código que realizan una tarea en concreto cuando es llamada o involucrada.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Expected output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la relación entre unos valores de entrada y de salida.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idea fundamental es dividir un programa y sus tareas en partes más pequeñas y manejables.</a:t>
            </a:r>
            <a:endParaRPr/>
          </a:p>
        </p:txBody>
      </p:sp>
      <p:sp>
        <p:nvSpPr>
          <p:cNvPr id="553" name="Google Shape;553;p35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p35"/>
          <p:cNvSpPr txBox="1"/>
          <p:nvPr/>
        </p:nvSpPr>
        <p:spPr>
          <a:xfrm>
            <a:off x="1607513" y="180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¿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5" name="Google Shape;555;p35"/>
          <p:cNvSpPr txBox="1"/>
          <p:nvPr/>
        </p:nvSpPr>
        <p:spPr>
          <a:xfrm>
            <a:off x="6941513" y="2567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346550" y="230225"/>
            <a:ext cx="192600" cy="1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468551" y="545158"/>
            <a:ext cx="192600" cy="192600"/>
          </a:xfrm>
          <a:prstGeom prst="rect">
            <a:avLst/>
          </a:prstGeom>
          <a:solidFill>
            <a:srgbClr val="94EE6B"/>
          </a:solidFill>
          <a:ln cap="flat" cmpd="sng" w="9525">
            <a:solidFill>
              <a:srgbClr val="94E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727550" y="270748"/>
            <a:ext cx="260700" cy="26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Importantes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4" name="Google Shape;564;p36"/>
          <p:cNvSpPr txBox="1"/>
          <p:nvPr>
            <p:ph idx="1" type="subTitle"/>
          </p:nvPr>
        </p:nvSpPr>
        <p:spPr>
          <a:xfrm>
            <a:off x="2169825" y="1376600"/>
            <a:ext cx="4965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Funciones de alto orden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 sz="1300"/>
              <a:t>Se refiere a funciones que reciben como argumento a funciones, es decir, las funciones pueden manipularse como datos.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6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66" name="Google Shape;566;p36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6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8" name="Google Shape;598;p36"/>
          <p:cNvSpPr txBox="1"/>
          <p:nvPr>
            <p:ph idx="1" type="subTitle"/>
          </p:nvPr>
        </p:nvSpPr>
        <p:spPr>
          <a:xfrm>
            <a:off x="2550825" y="2396475"/>
            <a:ext cx="4965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Funciones puras:</a:t>
            </a:r>
            <a:r>
              <a:rPr lang="en"/>
              <a:t> </a:t>
            </a:r>
            <a:r>
              <a:rPr lang="en" sz="1300"/>
              <a:t>Dado el mismo conjunto de entradas, siempre produce el mismo resultado, no modifica estados externos ni dependen de ellos.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9" name="Google Shape;599;p36"/>
          <p:cNvSpPr txBox="1"/>
          <p:nvPr>
            <p:ph idx="1" type="subTitle"/>
          </p:nvPr>
        </p:nvSpPr>
        <p:spPr>
          <a:xfrm>
            <a:off x="3587075" y="4208700"/>
            <a:ext cx="4965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Recursión: </a:t>
            </a:r>
            <a:r>
              <a:rPr lang="en" sz="1300"/>
              <a:t>Se usa en lugar de bucles para repetir una serie de instrucciones.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0" name="Google Shape;600;p36"/>
          <p:cNvSpPr txBox="1"/>
          <p:nvPr>
            <p:ph idx="1" type="subTitle"/>
          </p:nvPr>
        </p:nvSpPr>
        <p:spPr>
          <a:xfrm>
            <a:off x="3088650" y="3179275"/>
            <a:ext cx="4965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Composición de funciones:</a:t>
            </a:r>
            <a:r>
              <a:rPr lang="en" sz="1300"/>
              <a:t>Proceso de combinar dos o más funciones con el fin de ejecutar cada una de ellas en secuencia para obtener un resultado específico.</a:t>
            </a:r>
            <a:endParaRPr sz="1300"/>
          </a:p>
        </p:txBody>
      </p:sp>
      <p:sp>
        <p:nvSpPr>
          <p:cNvPr id="601" name="Google Shape;601;p36"/>
          <p:cNvSpPr/>
          <p:nvPr/>
        </p:nvSpPr>
        <p:spPr>
          <a:xfrm>
            <a:off x="8242900" y="1656425"/>
            <a:ext cx="210900" cy="217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8500533" y="1990441"/>
            <a:ext cx="210900" cy="512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Google Shape;603;p36"/>
          <p:cNvSpPr txBox="1"/>
          <p:nvPr/>
        </p:nvSpPr>
        <p:spPr>
          <a:xfrm>
            <a:off x="1302713" y="2567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[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7481813" y="2567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]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