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Выпускная квалификационная работа по курсу «</a:t>
            </a:r>
            <a:r>
              <a:rPr lang="en-US" dirty="0">
                <a:latin typeface="+mj-lt"/>
              </a:rPr>
              <a:t>Data Science»</a:t>
            </a:r>
            <a:br>
              <a:rPr lang="ru-RU" dirty="0">
                <a:latin typeface="+mj-lt"/>
              </a:rPr>
            </a:br>
            <a:br>
              <a:rPr lang="ru-RU" dirty="0">
                <a:latin typeface="+mj-lt"/>
              </a:rPr>
            </a:br>
            <a:r>
              <a:rPr lang="ru-RU" sz="2800" dirty="0">
                <a:latin typeface="+mj-lt"/>
              </a:rPr>
              <a:t>Тема: прогнозирование конечных свойств композиционных материалов</a:t>
            </a:r>
            <a:br>
              <a:rPr lang="ru-RU" sz="2800" dirty="0">
                <a:latin typeface="+mj-lt"/>
              </a:rPr>
            </a:br>
            <a:endParaRPr lang="ru-RU" sz="2800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Слушатель: Бутакова Наталья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97588" y="469293"/>
            <a:ext cx="3157806" cy="6240013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Результаты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49601" y="469293"/>
            <a:ext cx="5170310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9244247" y="1913582"/>
            <a:ext cx="24401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Все характеристики являются числовыми, пропусков в данных нет</a:t>
            </a:r>
            <a:endParaRPr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8631314" y="2073776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9273252" y="3238947"/>
            <a:ext cx="2440146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Каких-либо зависимостей между признаками не выявлено, попарные коэффициенты корреляции близки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к 0</a:t>
            </a:r>
            <a:endParaRPr lang="ru-RU"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765041" y="2198442"/>
            <a:ext cx="12291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8631314" y="103039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765043" y="1191170"/>
            <a:ext cx="4502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2" name="Группа 35">
            <a:extLst>
              <a:ext uri="{FF2B5EF4-FFF2-40B4-BE49-F238E27FC236}">
                <a16:creationId xmlns:a16="http://schemas.microsoft.com/office/drawing/2014/main" id="{0ACE254B-4C5E-81DD-7577-6FBFF6A69B76}"/>
              </a:ext>
            </a:extLst>
          </p:cNvPr>
          <p:cNvGrpSpPr/>
          <p:nvPr/>
        </p:nvGrpSpPr>
        <p:grpSpPr>
          <a:xfrm>
            <a:off x="8631314" y="3322057"/>
            <a:ext cx="450202" cy="685765"/>
            <a:chOff x="623996" y="1592262"/>
            <a:chExt cx="333947" cy="508681"/>
          </a:xfrm>
        </p:grpSpPr>
        <p:cxnSp>
          <p:nvCxnSpPr>
            <p:cNvPr id="3" name="Google Shape;123;p4">
              <a:extLst>
                <a:ext uri="{FF2B5EF4-FFF2-40B4-BE49-F238E27FC236}">
                  <a16:creationId xmlns:a16="http://schemas.microsoft.com/office/drawing/2014/main" id="{68AE2927-6E31-F63D-FC25-BEF1EA5E3FA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124;p4">
              <a:extLst>
                <a:ext uri="{FF2B5EF4-FFF2-40B4-BE49-F238E27FC236}">
                  <a16:creationId xmlns:a16="http://schemas.microsoft.com/office/drawing/2014/main" id="{C3322CA3-F4AE-F609-E4A1-90FA30C2A3D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126;p4">
              <a:extLst>
                <a:ext uri="{FF2B5EF4-FFF2-40B4-BE49-F238E27FC236}">
                  <a16:creationId xmlns:a16="http://schemas.microsoft.com/office/drawing/2014/main" id="{77CD5CC8-CC37-17FF-3654-F15E44B18D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" name="Google Shape;127;p4">
            <a:extLst>
              <a:ext uri="{FF2B5EF4-FFF2-40B4-BE49-F238E27FC236}">
                <a16:creationId xmlns:a16="http://schemas.microsoft.com/office/drawing/2014/main" id="{1576435F-AD78-8C90-1E43-00C32B9A46D0}"/>
              </a:ext>
            </a:extLst>
          </p:cNvPr>
          <p:cNvSpPr/>
          <p:nvPr/>
        </p:nvSpPr>
        <p:spPr>
          <a:xfrm>
            <a:off x="8765041" y="3446723"/>
            <a:ext cx="12291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5;p4">
            <a:extLst>
              <a:ext uri="{FF2B5EF4-FFF2-40B4-BE49-F238E27FC236}">
                <a16:creationId xmlns:a16="http://schemas.microsoft.com/office/drawing/2014/main" id="{0C83A062-90E6-7A06-DB0D-6DD484579E35}"/>
              </a:ext>
            </a:extLst>
          </p:cNvPr>
          <p:cNvSpPr/>
          <p:nvPr/>
        </p:nvSpPr>
        <p:spPr>
          <a:xfrm>
            <a:off x="9284622" y="865628"/>
            <a:ext cx="244014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Всего 1023 объекта,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13 признаков, 3 из которых целевые</a:t>
            </a:r>
            <a:endParaRPr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4490446-BAA3-483C-3FE7-079383BF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44" y="1174115"/>
            <a:ext cx="6122035" cy="5683885"/>
          </a:xfrm>
          <a:prstGeom prst="rect">
            <a:avLst/>
          </a:prstGeom>
        </p:spPr>
      </p:pic>
      <p:sp>
        <p:nvSpPr>
          <p:cNvPr id="28" name="Google Shape;125;p4">
            <a:extLst>
              <a:ext uri="{FF2B5EF4-FFF2-40B4-BE49-F238E27FC236}">
                <a16:creationId xmlns:a16="http://schemas.microsoft.com/office/drawing/2014/main" id="{78089F16-6E4C-413D-EBA8-67C9728AFE70}"/>
              </a:ext>
            </a:extLst>
          </p:cNvPr>
          <p:cNvSpPr/>
          <p:nvPr/>
        </p:nvSpPr>
        <p:spPr>
          <a:xfrm>
            <a:off x="9288110" y="5371390"/>
            <a:ext cx="244014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График попарного рассеяния точек не выявил зависимостей, видны выбросы</a:t>
            </a:r>
            <a:endParaRPr sz="18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29" name="Группа 35">
            <a:extLst>
              <a:ext uri="{FF2B5EF4-FFF2-40B4-BE49-F238E27FC236}">
                <a16:creationId xmlns:a16="http://schemas.microsoft.com/office/drawing/2014/main" id="{16CD79F0-24DB-E785-D032-AE10F22DCE2A}"/>
              </a:ext>
            </a:extLst>
          </p:cNvPr>
          <p:cNvGrpSpPr/>
          <p:nvPr/>
        </p:nvGrpSpPr>
        <p:grpSpPr>
          <a:xfrm>
            <a:off x="8663712" y="5484725"/>
            <a:ext cx="450202" cy="685765"/>
            <a:chOff x="623996" y="1592262"/>
            <a:chExt cx="333947" cy="508681"/>
          </a:xfrm>
        </p:grpSpPr>
        <p:cxnSp>
          <p:nvCxnSpPr>
            <p:cNvPr id="30" name="Google Shape;123;p4">
              <a:extLst>
                <a:ext uri="{FF2B5EF4-FFF2-40B4-BE49-F238E27FC236}">
                  <a16:creationId xmlns:a16="http://schemas.microsoft.com/office/drawing/2014/main" id="{92F23379-83AF-46A4-7304-8688EB34D36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24;p4">
              <a:extLst>
                <a:ext uri="{FF2B5EF4-FFF2-40B4-BE49-F238E27FC236}">
                  <a16:creationId xmlns:a16="http://schemas.microsoft.com/office/drawing/2014/main" id="{3C30BD6E-4F45-7934-77AB-F91956AAA9B9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126;p4">
              <a:extLst>
                <a:ext uri="{FF2B5EF4-FFF2-40B4-BE49-F238E27FC236}">
                  <a16:creationId xmlns:a16="http://schemas.microsoft.com/office/drawing/2014/main" id="{62E93411-7A0C-C751-BC55-DF3B188FDE1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" name="Google Shape;127;p4">
            <a:extLst>
              <a:ext uri="{FF2B5EF4-FFF2-40B4-BE49-F238E27FC236}">
                <a16:creationId xmlns:a16="http://schemas.microsoft.com/office/drawing/2014/main" id="{F39F4A1B-12B0-B32F-D8E7-AD96F25325C8}"/>
              </a:ext>
            </a:extLst>
          </p:cNvPr>
          <p:cNvSpPr/>
          <p:nvPr/>
        </p:nvSpPr>
        <p:spPr>
          <a:xfrm>
            <a:off x="8797439" y="5609391"/>
            <a:ext cx="12291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18" y="1935879"/>
            <a:ext cx="5152490" cy="1879765"/>
          </a:xfrm>
        </p:spPr>
        <p:txBody>
          <a:bodyPr>
            <a:normAutofit fontScale="85000" lnSpcReduction="20000"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Нормализация с помощью </a:t>
            </a:r>
            <a:r>
              <a:rPr lang="en-US" sz="2200" dirty="0" err="1"/>
              <a:t>MinMaxScaler</a:t>
            </a:r>
            <a:r>
              <a:rPr lang="en-US" sz="2200" dirty="0"/>
              <a:t> </a:t>
            </a:r>
            <a:r>
              <a:rPr lang="ru-RU" sz="2200" dirty="0"/>
              <a:t>библиотеки </a:t>
            </a:r>
            <a:r>
              <a:rPr lang="en-US" sz="2200" dirty="0" err="1"/>
              <a:t>sklearn</a:t>
            </a:r>
            <a:r>
              <a:rPr lang="ru-RU" sz="2200" dirty="0"/>
              <a:t>, привела все признаки к диапазону от 0 до 1.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Удаление выбросов методом </a:t>
            </a:r>
            <a:r>
              <a:rPr lang="ru-RU" sz="2200" dirty="0" err="1"/>
              <a:t>межквартильного</a:t>
            </a:r>
            <a:r>
              <a:rPr lang="ru-RU" sz="2200" dirty="0"/>
              <a:t> размаха, т.к. для некоторых признаков наблюдаем ассиметричное распределение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Проведены: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7794"/>
            <a:ext cx="5016564" cy="667499"/>
            <a:chOff x="1476753" y="3498170"/>
            <a:chExt cx="6041811" cy="667499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6041811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93633" y="3498170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3D35E5-FD48-CF9F-80AF-E6F7CB93CC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83" y="1133794"/>
            <a:ext cx="3197831" cy="5737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F5BD6-681A-9FA4-6D1C-7EB823947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0" y="1837098"/>
            <a:ext cx="3261783" cy="5020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A31FC-D1E6-1103-5691-7E0F9D575605}"/>
              </a:ext>
            </a:extLst>
          </p:cNvPr>
          <p:cNvSpPr txBox="1"/>
          <p:nvPr/>
        </p:nvSpPr>
        <p:spPr>
          <a:xfrm>
            <a:off x="8850489" y="598311"/>
            <a:ext cx="311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Гистограммы распределения и диаграммы "ящика с усами" до удаления выбросов и нормализации</a:t>
            </a:r>
            <a:endParaRPr lang="en-US" sz="2300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447F64-867F-ADE3-B397-52D4818E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17" y="3815644"/>
            <a:ext cx="5224228" cy="20371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80A125-7E61-6275-FC89-8C5F35FD7A18}"/>
              </a:ext>
            </a:extLst>
          </p:cNvPr>
          <p:cNvSpPr txBox="1"/>
          <p:nvPr/>
        </p:nvSpPr>
        <p:spPr>
          <a:xfrm>
            <a:off x="178938" y="5885183"/>
            <a:ext cx="5224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900" dirty="0">
                <a:latin typeface="+mn-lt"/>
              </a:rPr>
              <a:t>Описательная статистика до обработки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Сравнение лучших моделей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6412089" y="1333690"/>
            <a:ext cx="5318762" cy="2346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96296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моделей прогнозирования модуля упругости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13D659-6B2C-9B09-A76A-3BFD4208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00777"/>
              </p:ext>
            </p:extLst>
          </p:nvPr>
        </p:nvGraphicFramePr>
        <p:xfrm>
          <a:off x="295297" y="2047268"/>
          <a:ext cx="5992614" cy="4206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9103">
                  <a:extLst>
                    <a:ext uri="{9D8B030D-6E8A-4147-A177-3AD203B41FA5}">
                      <a16:colId xmlns:a16="http://schemas.microsoft.com/office/drawing/2014/main" val="12042521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9135331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176881954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762935233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532176815"/>
                    </a:ext>
                  </a:extLst>
                </a:gridCol>
              </a:tblGrid>
              <a:tr h="654748">
                <a:tc>
                  <a:txBody>
                    <a:bodyPr/>
                    <a:lstStyle/>
                    <a:p>
                      <a:pPr indent="450215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Название модели с указанием параметров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R2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MSE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MAE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Точность, %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817162"/>
                  </a:ext>
                </a:extLst>
              </a:tr>
              <a:tr h="778280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Метод К</a:t>
                      </a:r>
                      <a:r>
                        <a:rPr lang="en-US" sz="1400" kern="100" dirty="0">
                          <a:effectLst/>
                        </a:rPr>
                        <a:t>-</a:t>
                      </a:r>
                      <a:r>
                        <a:rPr lang="ru-RU" sz="1400" kern="100" dirty="0">
                          <a:effectLst/>
                        </a:rPr>
                        <a:t>ближайших соседей </a:t>
                      </a:r>
                      <a:endParaRPr lang="en-US" sz="1400" kern="100" dirty="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effectLst/>
                        </a:rPr>
                        <a:t>KNeighborsRegressor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</a:rPr>
                        <a:t>n_neighbors</a:t>
                      </a:r>
                      <a:r>
                        <a:rPr lang="en-US" sz="1400" kern="100" dirty="0">
                          <a:effectLst/>
                        </a:rPr>
                        <a:t>=106)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0.00</a:t>
                      </a: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0.027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0.136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72.</a:t>
                      </a:r>
                      <a:r>
                        <a:rPr lang="en-US" sz="1400" kern="100">
                          <a:effectLst/>
                        </a:rPr>
                        <a:t>424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473624"/>
                  </a:ext>
                </a:extLst>
              </a:tr>
              <a:tr h="1133361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Градиентный бустинг</a:t>
                      </a:r>
                      <a:endParaRPr lang="en-US" sz="1400" kern="10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GradientBoostingRegressor (n_estimators=30, learning_rate=0.0001)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-0.001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0.027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0.135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72.559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852636"/>
                  </a:ext>
                </a:extLst>
              </a:tr>
              <a:tr h="771152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Лассо</a:t>
                      </a:r>
                      <a:endParaRPr lang="en-US" sz="1400" kern="10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Lasso(alpha=0.1)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-0,001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0,027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0.135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72,561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159957"/>
                  </a:ext>
                </a:extLst>
              </a:tr>
              <a:tr h="869235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Эластичная сеть</a:t>
                      </a:r>
                      <a:endParaRPr lang="en-US" sz="1400" kern="10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ElasticNet(alpha=0.1)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-0,001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0,027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0.135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72,561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98426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5BBE5E2-7657-918C-48CF-A322718B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08" y="3659156"/>
            <a:ext cx="4563523" cy="249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0A32D-9A04-7F19-D52A-BC7EF4A2AFB2}"/>
              </a:ext>
            </a:extLst>
          </p:cNvPr>
          <p:cNvSpPr txBox="1"/>
          <p:nvPr/>
        </p:nvSpPr>
        <p:spPr>
          <a:xfrm>
            <a:off x="7519246" y="6150556"/>
            <a:ext cx="310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latin typeface="+mn-lt"/>
              </a:rPr>
              <a:t>Метод К-ближайших соседей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6998A-FC3F-CFE2-E493-D71572BD5AC6}"/>
              </a:ext>
            </a:extLst>
          </p:cNvPr>
          <p:cNvSpPr txBox="1"/>
          <p:nvPr/>
        </p:nvSpPr>
        <p:spPr>
          <a:xfrm>
            <a:off x="6637867" y="1623524"/>
            <a:ext cx="49219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 err="1">
                <a:latin typeface="+mn-lt"/>
              </a:rPr>
              <a:t>Датасет</a:t>
            </a:r>
            <a:r>
              <a:rPr lang="ru-RU" sz="1800" dirty="0">
                <a:latin typeface="+mn-lt"/>
              </a:rPr>
              <a:t> разделен на тренировочную (70%) и тестовую (30%) выборки.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+mn-lt"/>
              </a:rPr>
              <a:t>Рассмотрено 7 моделей в разных вариациях.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+mn-lt"/>
              </a:rPr>
              <a:t>Для 4 лучших моделей выполнен подбор </a:t>
            </a:r>
            <a:r>
              <a:rPr lang="ru-RU" sz="1800" dirty="0" err="1">
                <a:latin typeface="+mn-lt"/>
              </a:rPr>
              <a:t>гиперпараметров</a:t>
            </a:r>
            <a:r>
              <a:rPr lang="ru-RU" sz="1800" dirty="0">
                <a:latin typeface="+mn-lt"/>
              </a:rPr>
              <a:t> с помощью метода </a:t>
            </a:r>
            <a:r>
              <a:rPr lang="ru-RU" sz="1800" dirty="0" err="1">
                <a:latin typeface="+mn-lt"/>
              </a:rPr>
              <a:t>GridSearchCV</a:t>
            </a:r>
            <a:r>
              <a:rPr lang="ru-RU" sz="1800" dirty="0">
                <a:latin typeface="+mn-lt"/>
              </a:rPr>
              <a:t> библиотеки </a:t>
            </a:r>
            <a:r>
              <a:rPr lang="ru-RU" sz="1800" dirty="0" err="1">
                <a:latin typeface="+mn-lt"/>
              </a:rPr>
              <a:t>sklearn</a:t>
            </a:r>
            <a:r>
              <a:rPr lang="ru-RU" sz="1800" dirty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3194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Построение моделей прогнозирования прочности при растяжении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Текст 2">
            <a:extLst>
              <a:ext uri="{FF2B5EF4-FFF2-40B4-BE49-F238E27FC236}">
                <a16:creationId xmlns:a16="http://schemas.microsoft.com/office/drawing/2014/main" id="{BE5D7A7B-3F68-ED07-61F2-5B73CF919447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Сравнение лучших моделей</a:t>
            </a:r>
          </a:p>
        </p:txBody>
      </p:sp>
      <p:sp>
        <p:nvSpPr>
          <p:cNvPr id="6" name="Google Shape;175;p7">
            <a:extLst>
              <a:ext uri="{FF2B5EF4-FFF2-40B4-BE49-F238E27FC236}">
                <a16:creationId xmlns:a16="http://schemas.microsoft.com/office/drawing/2014/main" id="{3AE166A6-0879-945D-8B3E-594DDAAC6498}"/>
              </a:ext>
            </a:extLst>
          </p:cNvPr>
          <p:cNvSpPr/>
          <p:nvPr/>
        </p:nvSpPr>
        <p:spPr>
          <a:xfrm>
            <a:off x="6412089" y="1333690"/>
            <a:ext cx="5318762" cy="2346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DAD1FE-35E4-AE1C-C554-1165DD85CBED}"/>
              </a:ext>
            </a:extLst>
          </p:cNvPr>
          <p:cNvSpPr txBox="1"/>
          <p:nvPr/>
        </p:nvSpPr>
        <p:spPr>
          <a:xfrm>
            <a:off x="7519246" y="6150556"/>
            <a:ext cx="310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>
                <a:latin typeface="+mn-lt"/>
              </a:rPr>
              <a:t>Метод К-ближайших соседей</a:t>
            </a:r>
            <a:endParaRPr lang="en-US" sz="18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33D435-F212-44A2-39E1-40B6CE70D297}"/>
              </a:ext>
            </a:extLst>
          </p:cNvPr>
          <p:cNvSpPr txBox="1"/>
          <p:nvPr/>
        </p:nvSpPr>
        <p:spPr>
          <a:xfrm>
            <a:off x="6637867" y="1623524"/>
            <a:ext cx="49219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 err="1">
                <a:latin typeface="+mn-lt"/>
              </a:rPr>
              <a:t>Датасет</a:t>
            </a:r>
            <a:r>
              <a:rPr lang="ru-RU" sz="1800" dirty="0">
                <a:latin typeface="+mn-lt"/>
              </a:rPr>
              <a:t> разделен на тренировочную (70%) и тестовую (30%) выборки.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+mn-lt"/>
              </a:rPr>
              <a:t>Рассмотрено 4 моделей в разных вариациях.</a:t>
            </a:r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latin typeface="+mn-lt"/>
              </a:rPr>
              <a:t>Для 3 лучших моделей выполнен подбор </a:t>
            </a:r>
            <a:r>
              <a:rPr lang="ru-RU" sz="1800" dirty="0" err="1">
                <a:latin typeface="+mn-lt"/>
              </a:rPr>
              <a:t>гиперпараметров</a:t>
            </a:r>
            <a:r>
              <a:rPr lang="ru-RU" sz="1800" dirty="0">
                <a:latin typeface="+mn-lt"/>
              </a:rPr>
              <a:t> с помощью метода </a:t>
            </a:r>
            <a:r>
              <a:rPr lang="ru-RU" sz="1800" dirty="0" err="1">
                <a:latin typeface="+mn-lt"/>
              </a:rPr>
              <a:t>GridSearchCV</a:t>
            </a:r>
            <a:r>
              <a:rPr lang="ru-RU" sz="1800" dirty="0">
                <a:latin typeface="+mn-lt"/>
              </a:rPr>
              <a:t> библиотеки </a:t>
            </a:r>
            <a:r>
              <a:rPr lang="ru-RU" sz="1800" dirty="0" err="1">
                <a:latin typeface="+mn-lt"/>
              </a:rPr>
              <a:t>sklearn</a:t>
            </a:r>
            <a:r>
              <a:rPr lang="ru-RU" sz="1800" dirty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737CEDC-1EAF-56DC-2167-28ECE836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3613"/>
              </p:ext>
            </p:extLst>
          </p:nvPr>
        </p:nvGraphicFramePr>
        <p:xfrm>
          <a:off x="273628" y="1994582"/>
          <a:ext cx="5986619" cy="4176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4639">
                  <a:extLst>
                    <a:ext uri="{9D8B030D-6E8A-4147-A177-3AD203B41FA5}">
                      <a16:colId xmlns:a16="http://schemas.microsoft.com/office/drawing/2014/main" val="3110102046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3109989571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2924909019"/>
                    </a:ext>
                  </a:extLst>
                </a:gridCol>
                <a:gridCol w="643466">
                  <a:extLst>
                    <a:ext uri="{9D8B030D-6E8A-4147-A177-3AD203B41FA5}">
                      <a16:colId xmlns:a16="http://schemas.microsoft.com/office/drawing/2014/main" val="3553508015"/>
                    </a:ext>
                  </a:extLst>
                </a:gridCol>
                <a:gridCol w="909314">
                  <a:extLst>
                    <a:ext uri="{9D8B030D-6E8A-4147-A177-3AD203B41FA5}">
                      <a16:colId xmlns:a16="http://schemas.microsoft.com/office/drawing/2014/main" val="3357884370"/>
                    </a:ext>
                  </a:extLst>
                </a:gridCol>
              </a:tblGrid>
              <a:tr h="739827"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Название модели с указанием параметров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R2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MSE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MAE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ctr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Точность, %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2464079672"/>
                  </a:ext>
                </a:extLst>
              </a:tr>
              <a:tr h="841862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Метод К</a:t>
                      </a:r>
                      <a:r>
                        <a:rPr lang="en-US" sz="1400" kern="100" dirty="0">
                          <a:effectLst/>
                        </a:rPr>
                        <a:t>-</a:t>
                      </a:r>
                      <a:r>
                        <a:rPr lang="ru-RU" sz="1400" kern="100" dirty="0">
                          <a:effectLst/>
                        </a:rPr>
                        <a:t>ближайших соседей </a:t>
                      </a:r>
                      <a:endParaRPr lang="en-US" sz="1400" kern="100" dirty="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effectLst/>
                        </a:rPr>
                        <a:t>KNeighborsRegressor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</a:rPr>
                        <a:t>n_neighbors</a:t>
                      </a:r>
                      <a:r>
                        <a:rPr lang="en-US" sz="1400" kern="100" dirty="0">
                          <a:effectLst/>
                        </a:rPr>
                        <a:t>=145)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0.006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0.028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0.135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73.86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4051751074"/>
                  </a:ext>
                </a:extLst>
              </a:tr>
              <a:tr h="1253076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Градиентный </a:t>
                      </a:r>
                      <a:r>
                        <a:rPr lang="ru-RU" sz="1400" kern="100" dirty="0" err="1">
                          <a:effectLst/>
                        </a:rPr>
                        <a:t>бустинг</a:t>
                      </a:r>
                      <a:endParaRPr lang="en-US" sz="1400" kern="100" dirty="0">
                        <a:effectLst/>
                      </a:endParaRP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 err="1">
                          <a:effectLst/>
                        </a:rPr>
                        <a:t>GradientBoostingRegressor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</a:rPr>
                        <a:t>learning_rate</a:t>
                      </a:r>
                      <a:r>
                        <a:rPr lang="en-US" sz="1400" kern="100" dirty="0">
                          <a:effectLst/>
                        </a:rPr>
                        <a:t>=0.01, </a:t>
                      </a:r>
                      <a:r>
                        <a:rPr lang="en-US" sz="1400" kern="100" dirty="0" err="1">
                          <a:effectLst/>
                        </a:rPr>
                        <a:t>n_estimators</a:t>
                      </a:r>
                      <a:r>
                        <a:rPr lang="en-US" sz="1400" kern="100" dirty="0">
                          <a:effectLst/>
                        </a:rPr>
                        <a:t>=3)</a:t>
                      </a:r>
                    </a:p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-0.006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0.02</a:t>
                      </a:r>
                      <a:r>
                        <a:rPr lang="en-US" sz="1400" kern="100" dirty="0">
                          <a:effectLst/>
                        </a:rPr>
                        <a:t>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0.13</a:t>
                      </a: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</a:t>
                      </a: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ru-RU" sz="1400" kern="100" dirty="0">
                          <a:effectLst/>
                        </a:rPr>
                        <a:t>.</a:t>
                      </a:r>
                      <a:r>
                        <a:rPr lang="en-US" sz="1400" kern="100" dirty="0">
                          <a:effectLst/>
                        </a:rPr>
                        <a:t>7</a:t>
                      </a:r>
                      <a:r>
                        <a:rPr lang="ru-RU" sz="1400" kern="100" dirty="0">
                          <a:effectLst/>
                        </a:rPr>
                        <a:t>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2460346603"/>
                  </a:ext>
                </a:extLst>
              </a:tr>
              <a:tr h="1341684"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Обобщенная линейная модель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TweedieRegressor</a:t>
                      </a:r>
                      <a:r>
                        <a:rPr lang="en-US" sz="1400" kern="100" dirty="0">
                          <a:effectLst/>
                        </a:rPr>
                        <a:t>(alpha=100, </a:t>
                      </a:r>
                      <a:r>
                        <a:rPr lang="en-US" sz="1400" kern="100" dirty="0" err="1">
                          <a:effectLst/>
                        </a:rPr>
                        <a:t>max_iter</a:t>
                      </a:r>
                      <a:r>
                        <a:rPr lang="en-US" sz="1400" kern="100" dirty="0">
                          <a:effectLst/>
                        </a:rPr>
                        <a:t>=10, power=1, verbose=1)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-0.006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0.029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0.136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tc>
                  <a:txBody>
                    <a:bodyPr/>
                    <a:lstStyle/>
                    <a:p>
                      <a:pPr indent="0" algn="l" hangingPunct="0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73.729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7986" marR="67986" marT="0" marB="0"/>
                </a:tc>
                <a:extLst>
                  <a:ext uri="{0D108BD9-81ED-4DB2-BD59-A6C34878D82A}">
                    <a16:rowId xmlns:a16="http://schemas.microsoft.com/office/drawing/2014/main" val="26893861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F9848715-CE27-3010-3C3C-707312F0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33" y="3809822"/>
            <a:ext cx="4318695" cy="23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2856089" y="469293"/>
            <a:ext cx="9155289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нейронной сети для прогнозирования Соотношения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3804</TotalTime>
  <Words>401</Words>
  <Application>Microsoft Office PowerPoint</Application>
  <PresentationFormat>Widescreen</PresentationFormat>
  <Paragraphs>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Open Sans</vt:lpstr>
      <vt:lpstr>ALS Sector Bold</vt:lpstr>
      <vt:lpstr>Wingdings</vt:lpstr>
      <vt:lpstr>ALS Sector Regular</vt:lpstr>
      <vt:lpstr>Arial</vt:lpstr>
      <vt:lpstr>Noto Sans Symbols</vt:lpstr>
      <vt:lpstr>Times New Roman</vt:lpstr>
      <vt:lpstr>If,kjyVUNE_28012021</vt:lpstr>
      <vt:lpstr>Выпускная квалификационная работа по курсу «Data Science»  Тема: прогнозирование конечных свойств композиционных материалов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Nataly</cp:lastModifiedBy>
  <cp:revision>111</cp:revision>
  <dcterms:created xsi:type="dcterms:W3CDTF">2021-02-24T09:03:25Z</dcterms:created>
  <dcterms:modified xsi:type="dcterms:W3CDTF">2023-04-28T11:42:46Z</dcterms:modified>
</cp:coreProperties>
</file>