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13" r:id="rId1"/>
  </p:sldMasterIdLst>
  <p:notesMasterIdLst>
    <p:notesMasterId r:id="rId44"/>
  </p:notesMasterIdLst>
  <p:handoutMasterIdLst>
    <p:handoutMasterId r:id="rId45"/>
  </p:handoutMasterIdLst>
  <p:sldIdLst>
    <p:sldId id="344" r:id="rId2"/>
    <p:sldId id="345" r:id="rId3"/>
    <p:sldId id="346" r:id="rId4"/>
    <p:sldId id="347" r:id="rId5"/>
    <p:sldId id="348" r:id="rId6"/>
    <p:sldId id="349" r:id="rId7"/>
    <p:sldId id="350" r:id="rId8"/>
    <p:sldId id="351" r:id="rId9"/>
    <p:sldId id="352" r:id="rId10"/>
    <p:sldId id="353" r:id="rId11"/>
    <p:sldId id="354" r:id="rId12"/>
    <p:sldId id="355" r:id="rId13"/>
    <p:sldId id="356" r:id="rId14"/>
    <p:sldId id="357" r:id="rId15"/>
    <p:sldId id="358" r:id="rId16"/>
    <p:sldId id="360" r:id="rId17"/>
    <p:sldId id="361" r:id="rId18"/>
    <p:sldId id="362" r:id="rId19"/>
    <p:sldId id="363" r:id="rId20"/>
    <p:sldId id="364" r:id="rId21"/>
    <p:sldId id="365" r:id="rId22"/>
    <p:sldId id="366" r:id="rId23"/>
    <p:sldId id="367" r:id="rId24"/>
    <p:sldId id="368" r:id="rId25"/>
    <p:sldId id="369" r:id="rId26"/>
    <p:sldId id="370" r:id="rId27"/>
    <p:sldId id="371" r:id="rId28"/>
    <p:sldId id="372" r:id="rId29"/>
    <p:sldId id="375" r:id="rId30"/>
    <p:sldId id="376" r:id="rId31"/>
    <p:sldId id="377" r:id="rId32"/>
    <p:sldId id="378" r:id="rId33"/>
    <p:sldId id="379" r:id="rId34"/>
    <p:sldId id="380" r:id="rId35"/>
    <p:sldId id="382" r:id="rId36"/>
    <p:sldId id="383" r:id="rId37"/>
    <p:sldId id="387" r:id="rId38"/>
    <p:sldId id="386" r:id="rId39"/>
    <p:sldId id="388" r:id="rId40"/>
    <p:sldId id="389" r:id="rId41"/>
    <p:sldId id="384" r:id="rId42"/>
    <p:sldId id="385" r:id="rId43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27" autoAdjust="0"/>
    <p:restoredTop sz="75093" autoAdjust="0"/>
  </p:normalViewPr>
  <p:slideViewPr>
    <p:cSldViewPr>
      <p:cViewPr varScale="1">
        <p:scale>
          <a:sx n="46" d="100"/>
          <a:sy n="46" d="100"/>
        </p:scale>
        <p:origin x="1720" y="36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73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B3E7BF-954F-4476-9A92-165C0AB8074B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05724D8-4E5A-4DAC-AB98-2B1A0624B4EC}">
      <dgm:prSet/>
      <dgm:spPr/>
      <dgm:t>
        <a:bodyPr/>
        <a:lstStyle/>
        <a:p>
          <a:pPr rtl="1"/>
          <a:r>
            <a:rPr lang="he-IL"/>
            <a:t>הכרת מבנה ארגוני</a:t>
          </a:r>
        </a:p>
      </dgm:t>
    </dgm:pt>
    <dgm:pt modelId="{A389C3AD-1E5B-4B0F-983D-B6593BCF20EB}" type="parTrans" cxnId="{7E1C8642-2817-4A06-97CE-AEF6A13B6934}">
      <dgm:prSet/>
      <dgm:spPr/>
      <dgm:t>
        <a:bodyPr/>
        <a:lstStyle/>
        <a:p>
          <a:endParaRPr lang="en-US"/>
        </a:p>
      </dgm:t>
    </dgm:pt>
    <dgm:pt modelId="{0C5600D0-FAC0-413F-86B9-EC69B0C6B694}" type="sibTrans" cxnId="{7E1C8642-2817-4A06-97CE-AEF6A13B6934}">
      <dgm:prSet/>
      <dgm:spPr/>
      <dgm:t>
        <a:bodyPr/>
        <a:lstStyle/>
        <a:p>
          <a:endParaRPr lang="en-US"/>
        </a:p>
      </dgm:t>
    </dgm:pt>
    <dgm:pt modelId="{72164F60-DE74-4FFC-8939-FC1FFEFA5049}">
      <dgm:prSet/>
      <dgm:spPr/>
      <dgm:t>
        <a:bodyPr/>
        <a:lstStyle/>
        <a:p>
          <a:pPr rtl="1"/>
          <a:r>
            <a:rPr lang="he-IL"/>
            <a:t>מטרות הארגון</a:t>
          </a:r>
        </a:p>
      </dgm:t>
    </dgm:pt>
    <dgm:pt modelId="{30CB1457-A737-4A29-948D-2F9EC740785E}" type="parTrans" cxnId="{2DB1A395-450B-4C52-9252-1EC8D0507A83}">
      <dgm:prSet/>
      <dgm:spPr/>
      <dgm:t>
        <a:bodyPr/>
        <a:lstStyle/>
        <a:p>
          <a:endParaRPr lang="en-US"/>
        </a:p>
      </dgm:t>
    </dgm:pt>
    <dgm:pt modelId="{2CC05B82-8C39-4B68-9D7E-E6076F571987}" type="sibTrans" cxnId="{2DB1A395-450B-4C52-9252-1EC8D0507A83}">
      <dgm:prSet/>
      <dgm:spPr/>
      <dgm:t>
        <a:bodyPr/>
        <a:lstStyle/>
        <a:p>
          <a:endParaRPr lang="en-US"/>
        </a:p>
      </dgm:t>
    </dgm:pt>
    <dgm:pt modelId="{A533E188-904C-42FC-AF6E-5FD65BE997F6}">
      <dgm:prSet/>
      <dgm:spPr/>
      <dgm:t>
        <a:bodyPr/>
        <a:lstStyle/>
        <a:p>
          <a:pPr rtl="1"/>
          <a:r>
            <a:rPr lang="he-IL"/>
            <a:t>הפעילויות העיקריות והיקפן</a:t>
          </a:r>
        </a:p>
      </dgm:t>
    </dgm:pt>
    <dgm:pt modelId="{80BACEB6-B6F3-44E2-A679-7D20C904524C}" type="parTrans" cxnId="{5DB4DA17-2168-4844-B918-7D224D8EC1F7}">
      <dgm:prSet/>
      <dgm:spPr/>
      <dgm:t>
        <a:bodyPr/>
        <a:lstStyle/>
        <a:p>
          <a:endParaRPr lang="en-US"/>
        </a:p>
      </dgm:t>
    </dgm:pt>
    <dgm:pt modelId="{302B87CA-D2E7-4B3D-8C76-D3DB0931F6C5}" type="sibTrans" cxnId="{5DB4DA17-2168-4844-B918-7D224D8EC1F7}">
      <dgm:prSet/>
      <dgm:spPr/>
      <dgm:t>
        <a:bodyPr/>
        <a:lstStyle/>
        <a:p>
          <a:endParaRPr lang="en-US"/>
        </a:p>
      </dgm:t>
    </dgm:pt>
    <dgm:pt modelId="{15CAF03C-E576-4DB8-9D76-3940F16EDC39}">
      <dgm:prSet/>
      <dgm:spPr/>
      <dgm:t>
        <a:bodyPr/>
        <a:lstStyle/>
        <a:p>
          <a:pPr rtl="1"/>
          <a:r>
            <a:rPr lang="he-IL"/>
            <a:t>גורמים בתוך ומחוץ לארגון שאיתם יש קשרי עבודה</a:t>
          </a:r>
        </a:p>
      </dgm:t>
    </dgm:pt>
    <dgm:pt modelId="{9C1CC56C-3F3B-4B62-8B0B-1A016A7C5CB2}" type="parTrans" cxnId="{71601E22-4F16-4E31-BD11-92E25D4F6503}">
      <dgm:prSet/>
      <dgm:spPr/>
      <dgm:t>
        <a:bodyPr/>
        <a:lstStyle/>
        <a:p>
          <a:endParaRPr lang="en-US"/>
        </a:p>
      </dgm:t>
    </dgm:pt>
    <dgm:pt modelId="{C8F577AE-76BE-4703-8C97-8EEA45212E61}" type="sibTrans" cxnId="{71601E22-4F16-4E31-BD11-92E25D4F6503}">
      <dgm:prSet/>
      <dgm:spPr/>
      <dgm:t>
        <a:bodyPr/>
        <a:lstStyle/>
        <a:p>
          <a:endParaRPr lang="en-US"/>
        </a:p>
      </dgm:t>
    </dgm:pt>
    <dgm:pt modelId="{5C884B2D-94F8-471E-AC6A-E94E6C162D69}">
      <dgm:prSet/>
      <dgm:spPr/>
      <dgm:t>
        <a:bodyPr/>
        <a:lstStyle/>
        <a:p>
          <a:pPr rtl="1"/>
          <a:r>
            <a:rPr lang="he-IL"/>
            <a:t>איתור בעיות במבנה ארגוני, תהליכי עבודה לא יעילים</a:t>
          </a:r>
        </a:p>
      </dgm:t>
    </dgm:pt>
    <dgm:pt modelId="{C71522CC-3FB9-4DBD-9D21-0FFE294EFFEE}" type="parTrans" cxnId="{5122AEC9-D818-47A5-8CB3-89F59B65D283}">
      <dgm:prSet/>
      <dgm:spPr/>
      <dgm:t>
        <a:bodyPr/>
        <a:lstStyle/>
        <a:p>
          <a:endParaRPr lang="en-US"/>
        </a:p>
      </dgm:t>
    </dgm:pt>
    <dgm:pt modelId="{F7268655-836F-4C57-B31C-81D2A3ED1350}" type="sibTrans" cxnId="{5122AEC9-D818-47A5-8CB3-89F59B65D283}">
      <dgm:prSet/>
      <dgm:spPr/>
      <dgm:t>
        <a:bodyPr/>
        <a:lstStyle/>
        <a:p>
          <a:endParaRPr lang="en-US"/>
        </a:p>
      </dgm:t>
    </dgm:pt>
    <dgm:pt modelId="{DE188ABB-2C85-4234-998D-54222B5C8030}">
      <dgm:prSet/>
      <dgm:spPr/>
      <dgm:t>
        <a:bodyPr/>
        <a:lstStyle/>
        <a:p>
          <a:pPr rtl="1"/>
          <a:r>
            <a:rPr lang="he-IL"/>
            <a:t>תפקידים או תהליכים כפולים</a:t>
          </a:r>
        </a:p>
      </dgm:t>
    </dgm:pt>
    <dgm:pt modelId="{C20AD389-352C-445F-A25B-84D450D14238}" type="parTrans" cxnId="{C7E46D3F-35F7-4251-8DB7-A7D483DAC1F5}">
      <dgm:prSet/>
      <dgm:spPr/>
      <dgm:t>
        <a:bodyPr/>
        <a:lstStyle/>
        <a:p>
          <a:endParaRPr lang="en-US"/>
        </a:p>
      </dgm:t>
    </dgm:pt>
    <dgm:pt modelId="{1D44AD96-6E64-4BE1-9B5E-FA51B3FF61A9}" type="sibTrans" cxnId="{C7E46D3F-35F7-4251-8DB7-A7D483DAC1F5}">
      <dgm:prSet/>
      <dgm:spPr/>
      <dgm:t>
        <a:bodyPr/>
        <a:lstStyle/>
        <a:p>
          <a:endParaRPr lang="en-US"/>
        </a:p>
      </dgm:t>
    </dgm:pt>
    <dgm:pt modelId="{D3AD56EF-D388-45A4-AA93-A4B20AB93F7B}">
      <dgm:prSet/>
      <dgm:spPr/>
      <dgm:t>
        <a:bodyPr/>
        <a:lstStyle/>
        <a:p>
          <a:pPr rtl="1"/>
          <a:r>
            <a:rPr lang="he-IL"/>
            <a:t>תהליכים מיותרים</a:t>
          </a:r>
        </a:p>
      </dgm:t>
    </dgm:pt>
    <dgm:pt modelId="{F33E301F-8C15-44BD-BB2C-84DB6BEDDBB0}" type="parTrans" cxnId="{11319529-18B8-4915-8378-303C7854014B}">
      <dgm:prSet/>
      <dgm:spPr/>
      <dgm:t>
        <a:bodyPr/>
        <a:lstStyle/>
        <a:p>
          <a:endParaRPr lang="en-US"/>
        </a:p>
      </dgm:t>
    </dgm:pt>
    <dgm:pt modelId="{9BBE280C-E0EC-4831-AF2F-B292111B31EC}" type="sibTrans" cxnId="{11319529-18B8-4915-8378-303C7854014B}">
      <dgm:prSet/>
      <dgm:spPr/>
      <dgm:t>
        <a:bodyPr/>
        <a:lstStyle/>
        <a:p>
          <a:endParaRPr lang="en-US"/>
        </a:p>
      </dgm:t>
    </dgm:pt>
    <dgm:pt modelId="{BD135BBE-FF0A-47B2-9DFF-F43204F925FB}">
      <dgm:prSet/>
      <dgm:spPr/>
      <dgm:t>
        <a:bodyPr/>
        <a:lstStyle/>
        <a:p>
          <a:endParaRPr lang="en-US"/>
        </a:p>
      </dgm:t>
    </dgm:pt>
    <dgm:pt modelId="{1972ABF1-021B-4265-AE96-58942869D7C4}" type="parTrans" cxnId="{ADAF18E6-33A6-4FBF-8EE4-6C6107FA5C55}">
      <dgm:prSet/>
      <dgm:spPr/>
      <dgm:t>
        <a:bodyPr/>
        <a:lstStyle/>
        <a:p>
          <a:endParaRPr lang="en-US"/>
        </a:p>
      </dgm:t>
    </dgm:pt>
    <dgm:pt modelId="{11229D4C-F60F-4B87-ACB8-4CE2905E31A1}" type="sibTrans" cxnId="{ADAF18E6-33A6-4FBF-8EE4-6C6107FA5C55}">
      <dgm:prSet/>
      <dgm:spPr/>
      <dgm:t>
        <a:bodyPr/>
        <a:lstStyle/>
        <a:p>
          <a:endParaRPr lang="en-US"/>
        </a:p>
      </dgm:t>
    </dgm:pt>
    <dgm:pt modelId="{3D006CF8-8532-44A7-9A00-D5BAAD670AE9}">
      <dgm:prSet/>
      <dgm:spPr/>
      <dgm:t>
        <a:bodyPr/>
        <a:lstStyle/>
        <a:p>
          <a:endParaRPr lang="en-US"/>
        </a:p>
      </dgm:t>
    </dgm:pt>
    <dgm:pt modelId="{779BC2EC-E2B9-4621-84CF-E367F7C4F94F}" type="parTrans" cxnId="{1E1CD576-04B3-4E51-961C-ECB04BE42B2C}">
      <dgm:prSet/>
      <dgm:spPr/>
      <dgm:t>
        <a:bodyPr/>
        <a:lstStyle/>
        <a:p>
          <a:endParaRPr lang="en-US"/>
        </a:p>
      </dgm:t>
    </dgm:pt>
    <dgm:pt modelId="{C8F98F88-0B82-40B2-B152-0E4FFD576DE6}" type="sibTrans" cxnId="{1E1CD576-04B3-4E51-961C-ECB04BE42B2C}">
      <dgm:prSet/>
      <dgm:spPr/>
      <dgm:t>
        <a:bodyPr/>
        <a:lstStyle/>
        <a:p>
          <a:endParaRPr lang="en-US"/>
        </a:p>
      </dgm:t>
    </dgm:pt>
    <dgm:pt modelId="{3746D71A-29AC-4023-9D4C-45237A725321}" type="pres">
      <dgm:prSet presAssocID="{09B3E7BF-954F-4476-9A92-165C0AB8074B}" presName="compositeShape" presStyleCnt="0">
        <dgm:presLayoutVars>
          <dgm:chMax val="7"/>
          <dgm:dir/>
          <dgm:resizeHandles val="exact"/>
        </dgm:presLayoutVars>
      </dgm:prSet>
      <dgm:spPr/>
    </dgm:pt>
    <dgm:pt modelId="{297687F6-7ED4-400F-8C45-47C0E953109A}" type="pres">
      <dgm:prSet presAssocID="{C05724D8-4E5A-4DAC-AB98-2B1A0624B4EC}" presName="circ1" presStyleLbl="vennNode1" presStyleIdx="0" presStyleCnt="7"/>
      <dgm:spPr/>
    </dgm:pt>
    <dgm:pt modelId="{C3EC764B-4A40-4073-8BFD-EA6023D8DDD9}" type="pres">
      <dgm:prSet presAssocID="{C05724D8-4E5A-4DAC-AB98-2B1A0624B4EC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1D18723-8ADB-4981-BECD-43BC3F78BFBA}" type="pres">
      <dgm:prSet presAssocID="{72164F60-DE74-4FFC-8939-FC1FFEFA5049}" presName="circ2" presStyleLbl="vennNode1" presStyleIdx="1" presStyleCnt="7"/>
      <dgm:spPr/>
    </dgm:pt>
    <dgm:pt modelId="{6A0AD91F-9356-4E2D-9A59-DB88AC991041}" type="pres">
      <dgm:prSet presAssocID="{72164F60-DE74-4FFC-8939-FC1FFEFA5049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25172B1-2BFE-4E89-A5C8-AB76A9AB73BC}" type="pres">
      <dgm:prSet presAssocID="{A533E188-904C-42FC-AF6E-5FD65BE997F6}" presName="circ3" presStyleLbl="vennNode1" presStyleIdx="2" presStyleCnt="7"/>
      <dgm:spPr/>
    </dgm:pt>
    <dgm:pt modelId="{65BFFC77-221C-44AF-A382-C83BD20F7066}" type="pres">
      <dgm:prSet presAssocID="{A533E188-904C-42FC-AF6E-5FD65BE997F6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4058C78-6BE0-4683-A4FD-3E32145087E5}" type="pres">
      <dgm:prSet presAssocID="{15CAF03C-E576-4DB8-9D76-3940F16EDC39}" presName="circ4" presStyleLbl="vennNode1" presStyleIdx="3" presStyleCnt="7"/>
      <dgm:spPr/>
    </dgm:pt>
    <dgm:pt modelId="{7894803D-6472-454D-959F-0FAB0AD54BA6}" type="pres">
      <dgm:prSet presAssocID="{15CAF03C-E576-4DB8-9D76-3940F16EDC39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52B30C8-A5FE-47FB-BD1B-398912F6189E}" type="pres">
      <dgm:prSet presAssocID="{5C884B2D-94F8-471E-AC6A-E94E6C162D69}" presName="circ5" presStyleLbl="vennNode1" presStyleIdx="4" presStyleCnt="7"/>
      <dgm:spPr/>
    </dgm:pt>
    <dgm:pt modelId="{B7064517-859A-497D-BA2A-BF2C3D3A8D02}" type="pres">
      <dgm:prSet presAssocID="{5C884B2D-94F8-471E-AC6A-E94E6C162D69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60858C6-117B-4FA1-9987-CFADA8A32F04}" type="pres">
      <dgm:prSet presAssocID="{DE188ABB-2C85-4234-998D-54222B5C8030}" presName="circ6" presStyleLbl="vennNode1" presStyleIdx="5" presStyleCnt="7"/>
      <dgm:spPr/>
    </dgm:pt>
    <dgm:pt modelId="{ACD785B5-D607-4B91-AF2D-93118CAA45C0}" type="pres">
      <dgm:prSet presAssocID="{DE188ABB-2C85-4234-998D-54222B5C8030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CD3B11C-CA89-4ADF-BFE8-4B371EB501CB}" type="pres">
      <dgm:prSet presAssocID="{D3AD56EF-D388-45A4-AA93-A4B20AB93F7B}" presName="circ7" presStyleLbl="vennNode1" presStyleIdx="6" presStyleCnt="7"/>
      <dgm:spPr/>
    </dgm:pt>
    <dgm:pt modelId="{A082214F-231C-40E3-85BC-D6B6FB57704A}" type="pres">
      <dgm:prSet presAssocID="{D3AD56EF-D388-45A4-AA93-A4B20AB93F7B}" presName="circ7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5DB4DA17-2168-4844-B918-7D224D8EC1F7}" srcId="{09B3E7BF-954F-4476-9A92-165C0AB8074B}" destId="{A533E188-904C-42FC-AF6E-5FD65BE997F6}" srcOrd="2" destOrd="0" parTransId="{80BACEB6-B6F3-44E2-A679-7D20C904524C}" sibTransId="{302B87CA-D2E7-4B3D-8C76-D3DB0931F6C5}"/>
    <dgm:cxn modelId="{71601E22-4F16-4E31-BD11-92E25D4F6503}" srcId="{09B3E7BF-954F-4476-9A92-165C0AB8074B}" destId="{15CAF03C-E576-4DB8-9D76-3940F16EDC39}" srcOrd="3" destOrd="0" parTransId="{9C1CC56C-3F3B-4B62-8B0B-1A016A7C5CB2}" sibTransId="{C8F577AE-76BE-4703-8C97-8EEA45212E61}"/>
    <dgm:cxn modelId="{AEE33B22-D543-4FBB-A802-4EFFA933CE2F}" type="presOf" srcId="{A533E188-904C-42FC-AF6E-5FD65BE997F6}" destId="{65BFFC77-221C-44AF-A382-C83BD20F7066}" srcOrd="0" destOrd="0" presId="urn:microsoft.com/office/officeart/2005/8/layout/venn1"/>
    <dgm:cxn modelId="{11319529-18B8-4915-8378-303C7854014B}" srcId="{09B3E7BF-954F-4476-9A92-165C0AB8074B}" destId="{D3AD56EF-D388-45A4-AA93-A4B20AB93F7B}" srcOrd="6" destOrd="0" parTransId="{F33E301F-8C15-44BD-BB2C-84DB6BEDDBB0}" sibTransId="{9BBE280C-E0EC-4831-AF2F-B292111B31EC}"/>
    <dgm:cxn modelId="{B9A4B62A-C65B-4B7E-9391-78D57F9217A5}" type="presOf" srcId="{C05724D8-4E5A-4DAC-AB98-2B1A0624B4EC}" destId="{C3EC764B-4A40-4073-8BFD-EA6023D8DDD9}" srcOrd="0" destOrd="0" presId="urn:microsoft.com/office/officeart/2005/8/layout/venn1"/>
    <dgm:cxn modelId="{C7E46D3F-35F7-4251-8DB7-A7D483DAC1F5}" srcId="{09B3E7BF-954F-4476-9A92-165C0AB8074B}" destId="{DE188ABB-2C85-4234-998D-54222B5C8030}" srcOrd="5" destOrd="0" parTransId="{C20AD389-352C-445F-A25B-84D450D14238}" sibTransId="{1D44AD96-6E64-4BE1-9B5E-FA51B3FF61A9}"/>
    <dgm:cxn modelId="{7E1C8642-2817-4A06-97CE-AEF6A13B6934}" srcId="{09B3E7BF-954F-4476-9A92-165C0AB8074B}" destId="{C05724D8-4E5A-4DAC-AB98-2B1A0624B4EC}" srcOrd="0" destOrd="0" parTransId="{A389C3AD-1E5B-4B0F-983D-B6593BCF20EB}" sibTransId="{0C5600D0-FAC0-413F-86B9-EC69B0C6B694}"/>
    <dgm:cxn modelId="{579BB348-BDDF-4FD1-8AF4-DA6D646ACBDF}" type="presOf" srcId="{D3AD56EF-D388-45A4-AA93-A4B20AB93F7B}" destId="{A082214F-231C-40E3-85BC-D6B6FB57704A}" srcOrd="0" destOrd="0" presId="urn:microsoft.com/office/officeart/2005/8/layout/venn1"/>
    <dgm:cxn modelId="{8A42646F-68AD-44DC-8319-435AEB036B47}" type="presOf" srcId="{5C884B2D-94F8-471E-AC6A-E94E6C162D69}" destId="{B7064517-859A-497D-BA2A-BF2C3D3A8D02}" srcOrd="0" destOrd="0" presId="urn:microsoft.com/office/officeart/2005/8/layout/venn1"/>
    <dgm:cxn modelId="{07F04971-0DB5-46ED-8B95-0C2D234F231E}" type="presOf" srcId="{15CAF03C-E576-4DB8-9D76-3940F16EDC39}" destId="{7894803D-6472-454D-959F-0FAB0AD54BA6}" srcOrd="0" destOrd="0" presId="urn:microsoft.com/office/officeart/2005/8/layout/venn1"/>
    <dgm:cxn modelId="{BB955555-B65B-43BF-8CF9-F68DD295F902}" type="presOf" srcId="{72164F60-DE74-4FFC-8939-FC1FFEFA5049}" destId="{6A0AD91F-9356-4E2D-9A59-DB88AC991041}" srcOrd="0" destOrd="0" presId="urn:microsoft.com/office/officeart/2005/8/layout/venn1"/>
    <dgm:cxn modelId="{1E1CD576-04B3-4E51-961C-ECB04BE42B2C}" srcId="{09B3E7BF-954F-4476-9A92-165C0AB8074B}" destId="{3D006CF8-8532-44A7-9A00-D5BAAD670AE9}" srcOrd="8" destOrd="0" parTransId="{779BC2EC-E2B9-4621-84CF-E367F7C4F94F}" sibTransId="{C8F98F88-0B82-40B2-B152-0E4FFD576DE6}"/>
    <dgm:cxn modelId="{2DB1A395-450B-4C52-9252-1EC8D0507A83}" srcId="{09B3E7BF-954F-4476-9A92-165C0AB8074B}" destId="{72164F60-DE74-4FFC-8939-FC1FFEFA5049}" srcOrd="1" destOrd="0" parTransId="{30CB1457-A737-4A29-948D-2F9EC740785E}" sibTransId="{2CC05B82-8C39-4B68-9D7E-E6076F571987}"/>
    <dgm:cxn modelId="{7BF7249A-BC0A-42CC-A329-DE703E34BFD8}" type="presOf" srcId="{09B3E7BF-954F-4476-9A92-165C0AB8074B}" destId="{3746D71A-29AC-4023-9D4C-45237A725321}" srcOrd="0" destOrd="0" presId="urn:microsoft.com/office/officeart/2005/8/layout/venn1"/>
    <dgm:cxn modelId="{D7A484AD-4B66-42E8-93D4-6FDF7856E7A7}" type="presOf" srcId="{DE188ABB-2C85-4234-998D-54222B5C8030}" destId="{ACD785B5-D607-4B91-AF2D-93118CAA45C0}" srcOrd="0" destOrd="0" presId="urn:microsoft.com/office/officeart/2005/8/layout/venn1"/>
    <dgm:cxn modelId="{5122AEC9-D818-47A5-8CB3-89F59B65D283}" srcId="{09B3E7BF-954F-4476-9A92-165C0AB8074B}" destId="{5C884B2D-94F8-471E-AC6A-E94E6C162D69}" srcOrd="4" destOrd="0" parTransId="{C71522CC-3FB9-4DBD-9D21-0FFE294EFFEE}" sibTransId="{F7268655-836F-4C57-B31C-81D2A3ED1350}"/>
    <dgm:cxn modelId="{ADAF18E6-33A6-4FBF-8EE4-6C6107FA5C55}" srcId="{09B3E7BF-954F-4476-9A92-165C0AB8074B}" destId="{BD135BBE-FF0A-47B2-9DFF-F43204F925FB}" srcOrd="7" destOrd="0" parTransId="{1972ABF1-021B-4265-AE96-58942869D7C4}" sibTransId="{11229D4C-F60F-4B87-ACB8-4CE2905E31A1}"/>
    <dgm:cxn modelId="{E9653741-ECD1-493F-9B58-990152516D04}" type="presParOf" srcId="{3746D71A-29AC-4023-9D4C-45237A725321}" destId="{297687F6-7ED4-400F-8C45-47C0E953109A}" srcOrd="0" destOrd="0" presId="urn:microsoft.com/office/officeart/2005/8/layout/venn1"/>
    <dgm:cxn modelId="{732E8FCB-C186-4FC4-922A-F1AB39DF42F8}" type="presParOf" srcId="{3746D71A-29AC-4023-9D4C-45237A725321}" destId="{C3EC764B-4A40-4073-8BFD-EA6023D8DDD9}" srcOrd="1" destOrd="0" presId="urn:microsoft.com/office/officeart/2005/8/layout/venn1"/>
    <dgm:cxn modelId="{C354BCFA-B584-4892-84FF-D388A502C71B}" type="presParOf" srcId="{3746D71A-29AC-4023-9D4C-45237A725321}" destId="{01D18723-8ADB-4981-BECD-43BC3F78BFBA}" srcOrd="2" destOrd="0" presId="urn:microsoft.com/office/officeart/2005/8/layout/venn1"/>
    <dgm:cxn modelId="{0E3A92D9-22E0-4081-B571-206C0E581EC1}" type="presParOf" srcId="{3746D71A-29AC-4023-9D4C-45237A725321}" destId="{6A0AD91F-9356-4E2D-9A59-DB88AC991041}" srcOrd="3" destOrd="0" presId="urn:microsoft.com/office/officeart/2005/8/layout/venn1"/>
    <dgm:cxn modelId="{5B89C582-5C61-48A7-8F09-E73D33BE43A7}" type="presParOf" srcId="{3746D71A-29AC-4023-9D4C-45237A725321}" destId="{025172B1-2BFE-4E89-A5C8-AB76A9AB73BC}" srcOrd="4" destOrd="0" presId="urn:microsoft.com/office/officeart/2005/8/layout/venn1"/>
    <dgm:cxn modelId="{BC985E81-8E5C-4608-9EAA-76D7F9BFD97D}" type="presParOf" srcId="{3746D71A-29AC-4023-9D4C-45237A725321}" destId="{65BFFC77-221C-44AF-A382-C83BD20F7066}" srcOrd="5" destOrd="0" presId="urn:microsoft.com/office/officeart/2005/8/layout/venn1"/>
    <dgm:cxn modelId="{429EDDE9-1771-435A-B82B-0CE8D871DE08}" type="presParOf" srcId="{3746D71A-29AC-4023-9D4C-45237A725321}" destId="{64058C78-6BE0-4683-A4FD-3E32145087E5}" srcOrd="6" destOrd="0" presId="urn:microsoft.com/office/officeart/2005/8/layout/venn1"/>
    <dgm:cxn modelId="{EFA13F34-3518-4635-8F4F-3EBDD63F4D16}" type="presParOf" srcId="{3746D71A-29AC-4023-9D4C-45237A725321}" destId="{7894803D-6472-454D-959F-0FAB0AD54BA6}" srcOrd="7" destOrd="0" presId="urn:microsoft.com/office/officeart/2005/8/layout/venn1"/>
    <dgm:cxn modelId="{BA12A608-D7FE-40D6-A104-D3FFC0C74088}" type="presParOf" srcId="{3746D71A-29AC-4023-9D4C-45237A725321}" destId="{152B30C8-A5FE-47FB-BD1B-398912F6189E}" srcOrd="8" destOrd="0" presId="urn:microsoft.com/office/officeart/2005/8/layout/venn1"/>
    <dgm:cxn modelId="{B76BC67C-7762-42AF-A2B4-62F5E77E6A77}" type="presParOf" srcId="{3746D71A-29AC-4023-9D4C-45237A725321}" destId="{B7064517-859A-497D-BA2A-BF2C3D3A8D02}" srcOrd="9" destOrd="0" presId="urn:microsoft.com/office/officeart/2005/8/layout/venn1"/>
    <dgm:cxn modelId="{2E4D1B94-2000-4B5A-9864-0F0ECA6B5C1B}" type="presParOf" srcId="{3746D71A-29AC-4023-9D4C-45237A725321}" destId="{C60858C6-117B-4FA1-9987-CFADA8A32F04}" srcOrd="10" destOrd="0" presId="urn:microsoft.com/office/officeart/2005/8/layout/venn1"/>
    <dgm:cxn modelId="{43D36A02-0886-4F70-AA2D-51E7B27CEDE4}" type="presParOf" srcId="{3746D71A-29AC-4023-9D4C-45237A725321}" destId="{ACD785B5-D607-4B91-AF2D-93118CAA45C0}" srcOrd="11" destOrd="0" presId="urn:microsoft.com/office/officeart/2005/8/layout/venn1"/>
    <dgm:cxn modelId="{8D2DC446-ED81-41B6-BBC2-AE74936102E9}" type="presParOf" srcId="{3746D71A-29AC-4023-9D4C-45237A725321}" destId="{1CD3B11C-CA89-4ADF-BFE8-4B371EB501CB}" srcOrd="12" destOrd="0" presId="urn:microsoft.com/office/officeart/2005/8/layout/venn1"/>
    <dgm:cxn modelId="{5BAC5FE2-AE35-4452-AB70-17779CEB299A}" type="presParOf" srcId="{3746D71A-29AC-4023-9D4C-45237A725321}" destId="{A082214F-231C-40E3-85BC-D6B6FB57704A}" srcOrd="1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7941C3-9214-41F0-BF2B-533F130D0A67}" type="doc">
      <dgm:prSet loTypeId="urn:microsoft.com/office/officeart/2005/8/layout/venn1" loCatId="relationship" qsTypeId="urn:microsoft.com/office/officeart/2005/8/quickstyle/simple1" qsCatId="simple" csTypeId="urn:microsoft.com/office/officeart/2005/8/colors/accent2_3" csCatId="accent2"/>
      <dgm:spPr/>
      <dgm:t>
        <a:bodyPr/>
        <a:lstStyle/>
        <a:p>
          <a:endParaRPr lang="en-US"/>
        </a:p>
      </dgm:t>
    </dgm:pt>
    <dgm:pt modelId="{80CAFCDC-B52A-41FE-BAD7-B87C4632EB81}">
      <dgm:prSet/>
      <dgm:spPr/>
      <dgm:t>
        <a:bodyPr/>
        <a:lstStyle/>
        <a:p>
          <a:pPr rtl="1"/>
          <a:r>
            <a:rPr lang="he-IL" dirty="0"/>
            <a:t>שלא תחייב ביצוע שינויים חדים מדי בשיטות עבודה והתנהגות משתמשים</a:t>
          </a:r>
        </a:p>
      </dgm:t>
    </dgm:pt>
    <dgm:pt modelId="{D222CE5C-B55E-4BBB-A208-9621C14E0B47}" type="parTrans" cxnId="{848D14A4-71AD-4DCA-BA3D-2A964F9A101A}">
      <dgm:prSet/>
      <dgm:spPr/>
      <dgm:t>
        <a:bodyPr/>
        <a:lstStyle/>
        <a:p>
          <a:endParaRPr lang="en-US"/>
        </a:p>
      </dgm:t>
    </dgm:pt>
    <dgm:pt modelId="{D02454C7-2062-4041-AC8F-26B12FBE1E70}" type="sibTrans" cxnId="{848D14A4-71AD-4DCA-BA3D-2A964F9A101A}">
      <dgm:prSet/>
      <dgm:spPr/>
      <dgm:t>
        <a:bodyPr/>
        <a:lstStyle/>
        <a:p>
          <a:endParaRPr lang="en-US"/>
        </a:p>
      </dgm:t>
    </dgm:pt>
    <dgm:pt modelId="{7BC56229-CB43-4A91-B63F-98A272B0144D}">
      <dgm:prSet/>
      <dgm:spPr/>
      <dgm:t>
        <a:bodyPr/>
        <a:lstStyle/>
        <a:p>
          <a:pPr rtl="1"/>
          <a:r>
            <a:rPr lang="he-IL"/>
            <a:t>תיאור איכות ומידת שביעות רצון מהמערכת</a:t>
          </a:r>
        </a:p>
      </dgm:t>
    </dgm:pt>
    <dgm:pt modelId="{802B6951-826D-4774-9C41-1377248C5BBC}" type="parTrans" cxnId="{98C5C249-0F02-46BC-A7AB-26286DF1DE33}">
      <dgm:prSet/>
      <dgm:spPr/>
      <dgm:t>
        <a:bodyPr/>
        <a:lstStyle/>
        <a:p>
          <a:endParaRPr lang="en-US"/>
        </a:p>
      </dgm:t>
    </dgm:pt>
    <dgm:pt modelId="{073FF69E-DEE6-47B3-B309-7438DAF0C9CC}" type="sibTrans" cxnId="{98C5C249-0F02-46BC-A7AB-26286DF1DE33}">
      <dgm:prSet/>
      <dgm:spPr/>
      <dgm:t>
        <a:bodyPr/>
        <a:lstStyle/>
        <a:p>
          <a:endParaRPr lang="en-US"/>
        </a:p>
      </dgm:t>
    </dgm:pt>
    <dgm:pt modelId="{3AC08637-0460-467D-BC44-5E950987B67D}">
      <dgm:prSet/>
      <dgm:spPr/>
      <dgm:t>
        <a:bodyPr/>
        <a:lstStyle/>
        <a:p>
          <a:pPr rtl="1"/>
          <a:r>
            <a:rPr lang="he-IL"/>
            <a:t>תיאור המשתמשים, תיאור אופן עבודת המשתמשים במערכת</a:t>
          </a:r>
        </a:p>
      </dgm:t>
    </dgm:pt>
    <dgm:pt modelId="{91DCF90E-6A1F-42A0-A877-2CCB1C8B00F0}" type="parTrans" cxnId="{D5F8E8C6-764B-48CE-A7AF-84B769BE9AF3}">
      <dgm:prSet/>
      <dgm:spPr/>
      <dgm:t>
        <a:bodyPr/>
        <a:lstStyle/>
        <a:p>
          <a:endParaRPr lang="en-US"/>
        </a:p>
      </dgm:t>
    </dgm:pt>
    <dgm:pt modelId="{DDBA7E0F-EABB-4F44-A652-986ADD7F16AB}" type="sibTrans" cxnId="{D5F8E8C6-764B-48CE-A7AF-84B769BE9AF3}">
      <dgm:prSet/>
      <dgm:spPr/>
      <dgm:t>
        <a:bodyPr/>
        <a:lstStyle/>
        <a:p>
          <a:endParaRPr lang="en-US"/>
        </a:p>
      </dgm:t>
    </dgm:pt>
    <dgm:pt modelId="{953C6B6E-DE94-4F51-8522-3968C195F627}">
      <dgm:prSet/>
      <dgm:spPr/>
      <dgm:t>
        <a:bodyPr/>
        <a:lstStyle/>
        <a:p>
          <a:pPr rtl="1"/>
          <a:r>
            <a:rPr lang="he-IL"/>
            <a:t>תשתית חומרה ותקשורת עליה היא פועלת</a:t>
          </a:r>
        </a:p>
      </dgm:t>
    </dgm:pt>
    <dgm:pt modelId="{1D16D833-78B7-4A64-A8FD-DF3C15E871B5}" type="parTrans" cxnId="{363A47D5-62F5-4293-9102-F4B619B21B93}">
      <dgm:prSet/>
      <dgm:spPr/>
      <dgm:t>
        <a:bodyPr/>
        <a:lstStyle/>
        <a:p>
          <a:endParaRPr lang="en-US"/>
        </a:p>
      </dgm:t>
    </dgm:pt>
    <dgm:pt modelId="{01203713-96FB-401C-B12C-EDFAD0CF986A}" type="sibTrans" cxnId="{363A47D5-62F5-4293-9102-F4B619B21B93}">
      <dgm:prSet/>
      <dgm:spPr/>
      <dgm:t>
        <a:bodyPr/>
        <a:lstStyle/>
        <a:p>
          <a:endParaRPr lang="en-US"/>
        </a:p>
      </dgm:t>
    </dgm:pt>
    <dgm:pt modelId="{DF4D489A-D78F-4B2E-BC68-0095C9046B12}">
      <dgm:prSet/>
      <dgm:spPr/>
      <dgm:t>
        <a:bodyPr/>
        <a:lstStyle/>
        <a:p>
          <a:pPr rtl="1"/>
          <a:r>
            <a:rPr lang="he-IL"/>
            <a:t>מערכות משנה של מערכת המידע</a:t>
          </a:r>
        </a:p>
      </dgm:t>
    </dgm:pt>
    <dgm:pt modelId="{482D2B94-8456-4C7C-96E8-2D0AACA515D6}" type="parTrans" cxnId="{A2974C9E-4837-4625-AC07-1505E8937986}">
      <dgm:prSet/>
      <dgm:spPr/>
      <dgm:t>
        <a:bodyPr/>
        <a:lstStyle/>
        <a:p>
          <a:endParaRPr lang="en-US"/>
        </a:p>
      </dgm:t>
    </dgm:pt>
    <dgm:pt modelId="{CBF7E1C7-116C-40F3-8444-C3D5D8A43276}" type="sibTrans" cxnId="{A2974C9E-4837-4625-AC07-1505E8937986}">
      <dgm:prSet/>
      <dgm:spPr/>
      <dgm:t>
        <a:bodyPr/>
        <a:lstStyle/>
        <a:p>
          <a:endParaRPr lang="en-US"/>
        </a:p>
      </dgm:t>
    </dgm:pt>
    <dgm:pt modelId="{E5B9A494-4AC9-481B-95B5-E6ECB29E65C2}">
      <dgm:prSet/>
      <dgm:spPr/>
      <dgm:t>
        <a:bodyPr/>
        <a:lstStyle/>
        <a:p>
          <a:pPr rtl="1"/>
          <a:r>
            <a:rPr lang="he-IL"/>
            <a:t>תיאור תהליכי מחשב: קלטים, מקורות,לוגיקת עיבוד,קבצים, פלטים,נתונים בעיבוד ועוד</a:t>
          </a:r>
        </a:p>
      </dgm:t>
    </dgm:pt>
    <dgm:pt modelId="{1F05B329-10A6-4C06-8B54-95AC1C6F0317}" type="parTrans" cxnId="{6165AEED-E5EB-4932-B01C-270127B6E1FA}">
      <dgm:prSet/>
      <dgm:spPr/>
      <dgm:t>
        <a:bodyPr/>
        <a:lstStyle/>
        <a:p>
          <a:endParaRPr lang="en-US"/>
        </a:p>
      </dgm:t>
    </dgm:pt>
    <dgm:pt modelId="{52D74A33-3EA7-4FC9-B6C9-3477E6725126}" type="sibTrans" cxnId="{6165AEED-E5EB-4932-B01C-270127B6E1FA}">
      <dgm:prSet/>
      <dgm:spPr/>
      <dgm:t>
        <a:bodyPr/>
        <a:lstStyle/>
        <a:p>
          <a:endParaRPr lang="en-US"/>
        </a:p>
      </dgm:t>
    </dgm:pt>
    <dgm:pt modelId="{382EDF6C-B16D-43FB-897C-58D17E7E1C49}">
      <dgm:prSet/>
      <dgm:spPr/>
      <dgm:t>
        <a:bodyPr/>
        <a:lstStyle/>
        <a:p>
          <a:pPr rtl="1"/>
          <a:r>
            <a:rPr lang="he-IL"/>
            <a:t>תיאור בסיס נתונים</a:t>
          </a:r>
        </a:p>
      </dgm:t>
    </dgm:pt>
    <dgm:pt modelId="{4131354B-3AA1-443C-8AE4-5901016D340C}" type="parTrans" cxnId="{BC8E5DDE-45CE-4027-ADFA-1CABFA1ECC20}">
      <dgm:prSet/>
      <dgm:spPr/>
      <dgm:t>
        <a:bodyPr/>
        <a:lstStyle/>
        <a:p>
          <a:endParaRPr lang="en-US"/>
        </a:p>
      </dgm:t>
    </dgm:pt>
    <dgm:pt modelId="{E0BF6CF8-8397-45C9-87AC-9E7F07A27832}" type="sibTrans" cxnId="{BC8E5DDE-45CE-4027-ADFA-1CABFA1ECC20}">
      <dgm:prSet/>
      <dgm:spPr/>
      <dgm:t>
        <a:bodyPr/>
        <a:lstStyle/>
        <a:p>
          <a:endParaRPr lang="en-US"/>
        </a:p>
      </dgm:t>
    </dgm:pt>
    <dgm:pt modelId="{EDBDDB21-7551-4D46-9D29-D011DF8E3D22}">
      <dgm:prSet/>
      <dgm:spPr/>
      <dgm:t>
        <a:bodyPr/>
        <a:lstStyle/>
        <a:p>
          <a:endParaRPr lang="en-US"/>
        </a:p>
      </dgm:t>
    </dgm:pt>
    <dgm:pt modelId="{0A8153E2-6CCC-4BA0-A630-0A3BC882C2E1}" type="parTrans" cxnId="{3CD416B8-4DDE-431C-A5A7-A5DDC9643424}">
      <dgm:prSet/>
      <dgm:spPr/>
      <dgm:t>
        <a:bodyPr/>
        <a:lstStyle/>
        <a:p>
          <a:endParaRPr lang="en-US"/>
        </a:p>
      </dgm:t>
    </dgm:pt>
    <dgm:pt modelId="{D22D75A1-0C58-4D02-B00A-D3E837719AEA}" type="sibTrans" cxnId="{3CD416B8-4DDE-431C-A5A7-A5DDC9643424}">
      <dgm:prSet/>
      <dgm:spPr/>
      <dgm:t>
        <a:bodyPr/>
        <a:lstStyle/>
        <a:p>
          <a:endParaRPr lang="en-US"/>
        </a:p>
      </dgm:t>
    </dgm:pt>
    <dgm:pt modelId="{657422EC-7AB5-4FDF-8E54-CF4B5009319A}">
      <dgm:prSet/>
      <dgm:spPr/>
      <dgm:t>
        <a:bodyPr/>
        <a:lstStyle/>
        <a:p>
          <a:endParaRPr lang="en-US"/>
        </a:p>
      </dgm:t>
    </dgm:pt>
    <dgm:pt modelId="{62F9102C-1D7B-41B9-AE99-A9852BE4808F}" type="parTrans" cxnId="{459ED46E-F7A1-4DDA-8B1A-1FC6F7C95079}">
      <dgm:prSet/>
      <dgm:spPr/>
      <dgm:t>
        <a:bodyPr/>
        <a:lstStyle/>
        <a:p>
          <a:endParaRPr lang="en-US"/>
        </a:p>
      </dgm:t>
    </dgm:pt>
    <dgm:pt modelId="{403DC079-3399-4064-A942-58234018AFB2}" type="sibTrans" cxnId="{459ED46E-F7A1-4DDA-8B1A-1FC6F7C95079}">
      <dgm:prSet/>
      <dgm:spPr/>
      <dgm:t>
        <a:bodyPr/>
        <a:lstStyle/>
        <a:p>
          <a:endParaRPr lang="en-US"/>
        </a:p>
      </dgm:t>
    </dgm:pt>
    <dgm:pt modelId="{535A1562-749C-4B99-BBF5-E06FC27C91C1}">
      <dgm:prSet/>
      <dgm:spPr/>
      <dgm:t>
        <a:bodyPr/>
        <a:lstStyle/>
        <a:p>
          <a:endParaRPr lang="en-US"/>
        </a:p>
      </dgm:t>
    </dgm:pt>
    <dgm:pt modelId="{DD89B744-0433-40F1-8DB0-52AF215EC24F}" type="parTrans" cxnId="{18FDA801-FDE5-4DA9-AD90-93AFBB41829D}">
      <dgm:prSet/>
      <dgm:spPr/>
      <dgm:t>
        <a:bodyPr/>
        <a:lstStyle/>
        <a:p>
          <a:endParaRPr lang="en-US"/>
        </a:p>
      </dgm:t>
    </dgm:pt>
    <dgm:pt modelId="{96242249-BA95-43A2-958F-40B620CDBEB9}" type="sibTrans" cxnId="{18FDA801-FDE5-4DA9-AD90-93AFBB41829D}">
      <dgm:prSet/>
      <dgm:spPr/>
      <dgm:t>
        <a:bodyPr/>
        <a:lstStyle/>
        <a:p>
          <a:endParaRPr lang="en-US"/>
        </a:p>
      </dgm:t>
    </dgm:pt>
    <dgm:pt modelId="{FDF95AB2-031E-4A4F-8BBE-DD73B05C68FE}" type="pres">
      <dgm:prSet presAssocID="{787941C3-9214-41F0-BF2B-533F130D0A67}" presName="compositeShape" presStyleCnt="0">
        <dgm:presLayoutVars>
          <dgm:chMax val="7"/>
          <dgm:dir/>
          <dgm:resizeHandles val="exact"/>
        </dgm:presLayoutVars>
      </dgm:prSet>
      <dgm:spPr/>
    </dgm:pt>
    <dgm:pt modelId="{7533B69C-24E6-4B46-9FA0-75062A59C74E}" type="pres">
      <dgm:prSet presAssocID="{80CAFCDC-B52A-41FE-BAD7-B87C4632EB81}" presName="circ1" presStyleLbl="vennNode1" presStyleIdx="0" presStyleCnt="7"/>
      <dgm:spPr/>
    </dgm:pt>
    <dgm:pt modelId="{BF1DE7CF-8E44-4015-B58A-B21FE733AAAF}" type="pres">
      <dgm:prSet presAssocID="{80CAFCDC-B52A-41FE-BAD7-B87C4632EB8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10C6F91-EAF2-4919-AA4A-A29FD2C40DB6}" type="pres">
      <dgm:prSet presAssocID="{7BC56229-CB43-4A91-B63F-98A272B0144D}" presName="circ2" presStyleLbl="vennNode1" presStyleIdx="1" presStyleCnt="7"/>
      <dgm:spPr/>
    </dgm:pt>
    <dgm:pt modelId="{E096591D-1BB0-4607-9EAE-9E7045847BF3}" type="pres">
      <dgm:prSet presAssocID="{7BC56229-CB43-4A91-B63F-98A272B0144D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A4F5471-7D9B-4F67-B0F7-6A45C0D95C3F}" type="pres">
      <dgm:prSet presAssocID="{3AC08637-0460-467D-BC44-5E950987B67D}" presName="circ3" presStyleLbl="vennNode1" presStyleIdx="2" presStyleCnt="7"/>
      <dgm:spPr/>
    </dgm:pt>
    <dgm:pt modelId="{E06D6BDC-A5D3-4952-A06E-DF1C69162234}" type="pres">
      <dgm:prSet presAssocID="{3AC08637-0460-467D-BC44-5E950987B67D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6FFE9AE-C7B8-4EB1-93FF-AB2B9720AC7E}" type="pres">
      <dgm:prSet presAssocID="{953C6B6E-DE94-4F51-8522-3968C195F627}" presName="circ4" presStyleLbl="vennNode1" presStyleIdx="3" presStyleCnt="7"/>
      <dgm:spPr/>
    </dgm:pt>
    <dgm:pt modelId="{5C12D6CB-4ADA-4F75-B094-61CDB73ADDF0}" type="pres">
      <dgm:prSet presAssocID="{953C6B6E-DE94-4F51-8522-3968C195F627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83D8FD5-EC5B-412B-9B86-0F207E5F144E}" type="pres">
      <dgm:prSet presAssocID="{DF4D489A-D78F-4B2E-BC68-0095C9046B12}" presName="circ5" presStyleLbl="vennNode1" presStyleIdx="4" presStyleCnt="7"/>
      <dgm:spPr/>
    </dgm:pt>
    <dgm:pt modelId="{ED262E00-4ABD-44F1-AAB6-8ED0A0FBA56F}" type="pres">
      <dgm:prSet presAssocID="{DF4D489A-D78F-4B2E-BC68-0095C9046B12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9D038B1-7220-4995-8B11-2FBF085D8913}" type="pres">
      <dgm:prSet presAssocID="{E5B9A494-4AC9-481B-95B5-E6ECB29E65C2}" presName="circ6" presStyleLbl="vennNode1" presStyleIdx="5" presStyleCnt="7"/>
      <dgm:spPr/>
    </dgm:pt>
    <dgm:pt modelId="{1674930E-C28E-4428-953F-09EF7A4FCFCE}" type="pres">
      <dgm:prSet presAssocID="{E5B9A494-4AC9-481B-95B5-E6ECB29E65C2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79D59B75-025D-4963-9F1B-6C774953A588}" type="pres">
      <dgm:prSet presAssocID="{382EDF6C-B16D-43FB-897C-58D17E7E1C49}" presName="circ7" presStyleLbl="vennNode1" presStyleIdx="6" presStyleCnt="7"/>
      <dgm:spPr/>
    </dgm:pt>
    <dgm:pt modelId="{43CC4A98-3447-4BC9-8AF9-6E3DC7F721F3}" type="pres">
      <dgm:prSet presAssocID="{382EDF6C-B16D-43FB-897C-58D17E7E1C49}" presName="circ7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18FDA801-FDE5-4DA9-AD90-93AFBB41829D}" srcId="{787941C3-9214-41F0-BF2B-533F130D0A67}" destId="{535A1562-749C-4B99-BBF5-E06FC27C91C1}" srcOrd="9" destOrd="0" parTransId="{DD89B744-0433-40F1-8DB0-52AF215EC24F}" sibTransId="{96242249-BA95-43A2-958F-40B620CDBEB9}"/>
    <dgm:cxn modelId="{5953240A-2C05-4F0B-B70E-2242EDA70773}" type="presOf" srcId="{953C6B6E-DE94-4F51-8522-3968C195F627}" destId="{5C12D6CB-4ADA-4F75-B094-61CDB73ADDF0}" srcOrd="0" destOrd="0" presId="urn:microsoft.com/office/officeart/2005/8/layout/venn1"/>
    <dgm:cxn modelId="{98C5C249-0F02-46BC-A7AB-26286DF1DE33}" srcId="{787941C3-9214-41F0-BF2B-533F130D0A67}" destId="{7BC56229-CB43-4A91-B63F-98A272B0144D}" srcOrd="1" destOrd="0" parTransId="{802B6951-826D-4774-9C41-1377248C5BBC}" sibTransId="{073FF69E-DEE6-47B3-B309-7438DAF0C9CC}"/>
    <dgm:cxn modelId="{459ED46E-F7A1-4DDA-8B1A-1FC6F7C95079}" srcId="{787941C3-9214-41F0-BF2B-533F130D0A67}" destId="{657422EC-7AB5-4FDF-8E54-CF4B5009319A}" srcOrd="8" destOrd="0" parTransId="{62F9102C-1D7B-41B9-AE99-A9852BE4808F}" sibTransId="{403DC079-3399-4064-A942-58234018AFB2}"/>
    <dgm:cxn modelId="{390B5F4F-8A1A-4632-99BD-11DE4C18DF74}" type="presOf" srcId="{7BC56229-CB43-4A91-B63F-98A272B0144D}" destId="{E096591D-1BB0-4607-9EAE-9E7045847BF3}" srcOrd="0" destOrd="0" presId="urn:microsoft.com/office/officeart/2005/8/layout/venn1"/>
    <dgm:cxn modelId="{F54E5A7A-FDAC-41BF-BD14-EC188D123461}" type="presOf" srcId="{382EDF6C-B16D-43FB-897C-58D17E7E1C49}" destId="{43CC4A98-3447-4BC9-8AF9-6E3DC7F721F3}" srcOrd="0" destOrd="0" presId="urn:microsoft.com/office/officeart/2005/8/layout/venn1"/>
    <dgm:cxn modelId="{237F1B8F-8EB5-4891-AC80-124CE8A38481}" type="presOf" srcId="{80CAFCDC-B52A-41FE-BAD7-B87C4632EB81}" destId="{BF1DE7CF-8E44-4015-B58A-B21FE733AAAF}" srcOrd="0" destOrd="0" presId="urn:microsoft.com/office/officeart/2005/8/layout/venn1"/>
    <dgm:cxn modelId="{FA4A768F-D467-40B7-B5EE-4FC633295F19}" type="presOf" srcId="{E5B9A494-4AC9-481B-95B5-E6ECB29E65C2}" destId="{1674930E-C28E-4428-953F-09EF7A4FCFCE}" srcOrd="0" destOrd="0" presId="urn:microsoft.com/office/officeart/2005/8/layout/venn1"/>
    <dgm:cxn modelId="{BFEF239A-0794-458E-A238-D3C436B907DA}" type="presOf" srcId="{3AC08637-0460-467D-BC44-5E950987B67D}" destId="{E06D6BDC-A5D3-4952-A06E-DF1C69162234}" srcOrd="0" destOrd="0" presId="urn:microsoft.com/office/officeart/2005/8/layout/venn1"/>
    <dgm:cxn modelId="{A2974C9E-4837-4625-AC07-1505E8937986}" srcId="{787941C3-9214-41F0-BF2B-533F130D0A67}" destId="{DF4D489A-D78F-4B2E-BC68-0095C9046B12}" srcOrd="4" destOrd="0" parTransId="{482D2B94-8456-4C7C-96E8-2D0AACA515D6}" sibTransId="{CBF7E1C7-116C-40F3-8444-C3D5D8A43276}"/>
    <dgm:cxn modelId="{848D14A4-71AD-4DCA-BA3D-2A964F9A101A}" srcId="{787941C3-9214-41F0-BF2B-533F130D0A67}" destId="{80CAFCDC-B52A-41FE-BAD7-B87C4632EB81}" srcOrd="0" destOrd="0" parTransId="{D222CE5C-B55E-4BBB-A208-9621C14E0B47}" sibTransId="{D02454C7-2062-4041-AC8F-26B12FBE1E70}"/>
    <dgm:cxn modelId="{E05200AF-B460-4DB7-BCC3-0C87D881AA32}" type="presOf" srcId="{DF4D489A-D78F-4B2E-BC68-0095C9046B12}" destId="{ED262E00-4ABD-44F1-AAB6-8ED0A0FBA56F}" srcOrd="0" destOrd="0" presId="urn:microsoft.com/office/officeart/2005/8/layout/venn1"/>
    <dgm:cxn modelId="{3CD416B8-4DDE-431C-A5A7-A5DDC9643424}" srcId="{787941C3-9214-41F0-BF2B-533F130D0A67}" destId="{EDBDDB21-7551-4D46-9D29-D011DF8E3D22}" srcOrd="7" destOrd="0" parTransId="{0A8153E2-6CCC-4BA0-A630-0A3BC882C2E1}" sibTransId="{D22D75A1-0C58-4D02-B00A-D3E837719AEA}"/>
    <dgm:cxn modelId="{D5F8E8C6-764B-48CE-A7AF-84B769BE9AF3}" srcId="{787941C3-9214-41F0-BF2B-533F130D0A67}" destId="{3AC08637-0460-467D-BC44-5E950987B67D}" srcOrd="2" destOrd="0" parTransId="{91DCF90E-6A1F-42A0-A877-2CCB1C8B00F0}" sibTransId="{DDBA7E0F-EABB-4F44-A652-986ADD7F16AB}"/>
    <dgm:cxn modelId="{363A47D5-62F5-4293-9102-F4B619B21B93}" srcId="{787941C3-9214-41F0-BF2B-533F130D0A67}" destId="{953C6B6E-DE94-4F51-8522-3968C195F627}" srcOrd="3" destOrd="0" parTransId="{1D16D833-78B7-4A64-A8FD-DF3C15E871B5}" sibTransId="{01203713-96FB-401C-B12C-EDFAD0CF986A}"/>
    <dgm:cxn modelId="{BC8E5DDE-45CE-4027-ADFA-1CABFA1ECC20}" srcId="{787941C3-9214-41F0-BF2B-533F130D0A67}" destId="{382EDF6C-B16D-43FB-897C-58D17E7E1C49}" srcOrd="6" destOrd="0" parTransId="{4131354B-3AA1-443C-8AE4-5901016D340C}" sibTransId="{E0BF6CF8-8397-45C9-87AC-9E7F07A27832}"/>
    <dgm:cxn modelId="{F1B7ACE7-11A0-4289-BD5E-E2B9295EB67A}" type="presOf" srcId="{787941C3-9214-41F0-BF2B-533F130D0A67}" destId="{FDF95AB2-031E-4A4F-8BBE-DD73B05C68FE}" srcOrd="0" destOrd="0" presId="urn:microsoft.com/office/officeart/2005/8/layout/venn1"/>
    <dgm:cxn modelId="{6165AEED-E5EB-4932-B01C-270127B6E1FA}" srcId="{787941C3-9214-41F0-BF2B-533F130D0A67}" destId="{E5B9A494-4AC9-481B-95B5-E6ECB29E65C2}" srcOrd="5" destOrd="0" parTransId="{1F05B329-10A6-4C06-8B54-95AC1C6F0317}" sibTransId="{52D74A33-3EA7-4FC9-B6C9-3477E6725126}"/>
    <dgm:cxn modelId="{84ED9140-4110-46DB-8097-056B98593BE3}" type="presParOf" srcId="{FDF95AB2-031E-4A4F-8BBE-DD73B05C68FE}" destId="{7533B69C-24E6-4B46-9FA0-75062A59C74E}" srcOrd="0" destOrd="0" presId="urn:microsoft.com/office/officeart/2005/8/layout/venn1"/>
    <dgm:cxn modelId="{3FF53CF8-1904-4C0E-93F1-EE5D34D96747}" type="presParOf" srcId="{FDF95AB2-031E-4A4F-8BBE-DD73B05C68FE}" destId="{BF1DE7CF-8E44-4015-B58A-B21FE733AAAF}" srcOrd="1" destOrd="0" presId="urn:microsoft.com/office/officeart/2005/8/layout/venn1"/>
    <dgm:cxn modelId="{5B3E680E-E567-4DA0-8DCF-13A28EE34FEA}" type="presParOf" srcId="{FDF95AB2-031E-4A4F-8BBE-DD73B05C68FE}" destId="{B10C6F91-EAF2-4919-AA4A-A29FD2C40DB6}" srcOrd="2" destOrd="0" presId="urn:microsoft.com/office/officeart/2005/8/layout/venn1"/>
    <dgm:cxn modelId="{8557D77E-6B7E-4A37-A5D1-F846E52AAECA}" type="presParOf" srcId="{FDF95AB2-031E-4A4F-8BBE-DD73B05C68FE}" destId="{E096591D-1BB0-4607-9EAE-9E7045847BF3}" srcOrd="3" destOrd="0" presId="urn:microsoft.com/office/officeart/2005/8/layout/venn1"/>
    <dgm:cxn modelId="{4E0391AA-1180-4188-9429-F46F5915BBD2}" type="presParOf" srcId="{FDF95AB2-031E-4A4F-8BBE-DD73B05C68FE}" destId="{8A4F5471-7D9B-4F67-B0F7-6A45C0D95C3F}" srcOrd="4" destOrd="0" presId="urn:microsoft.com/office/officeart/2005/8/layout/venn1"/>
    <dgm:cxn modelId="{15F068A8-BE87-4BE1-AE07-564962DB2070}" type="presParOf" srcId="{FDF95AB2-031E-4A4F-8BBE-DD73B05C68FE}" destId="{E06D6BDC-A5D3-4952-A06E-DF1C69162234}" srcOrd="5" destOrd="0" presId="urn:microsoft.com/office/officeart/2005/8/layout/venn1"/>
    <dgm:cxn modelId="{6E79F64E-A117-41E2-9F9D-7F7B85F5565C}" type="presParOf" srcId="{FDF95AB2-031E-4A4F-8BBE-DD73B05C68FE}" destId="{E6FFE9AE-C7B8-4EB1-93FF-AB2B9720AC7E}" srcOrd="6" destOrd="0" presId="urn:microsoft.com/office/officeart/2005/8/layout/venn1"/>
    <dgm:cxn modelId="{E80AD468-BA2A-4DC3-A4EE-9467550B0C32}" type="presParOf" srcId="{FDF95AB2-031E-4A4F-8BBE-DD73B05C68FE}" destId="{5C12D6CB-4ADA-4F75-B094-61CDB73ADDF0}" srcOrd="7" destOrd="0" presId="urn:microsoft.com/office/officeart/2005/8/layout/venn1"/>
    <dgm:cxn modelId="{17CCFCB2-46B4-4BA9-88DB-4B303A215420}" type="presParOf" srcId="{FDF95AB2-031E-4A4F-8BBE-DD73B05C68FE}" destId="{D83D8FD5-EC5B-412B-9B86-0F207E5F144E}" srcOrd="8" destOrd="0" presId="urn:microsoft.com/office/officeart/2005/8/layout/venn1"/>
    <dgm:cxn modelId="{A1D04505-DB1B-4254-BF2E-90EA53D048BB}" type="presParOf" srcId="{FDF95AB2-031E-4A4F-8BBE-DD73B05C68FE}" destId="{ED262E00-4ABD-44F1-AAB6-8ED0A0FBA56F}" srcOrd="9" destOrd="0" presId="urn:microsoft.com/office/officeart/2005/8/layout/venn1"/>
    <dgm:cxn modelId="{AE260C16-6117-441D-A05B-16BD021444E6}" type="presParOf" srcId="{FDF95AB2-031E-4A4F-8BBE-DD73B05C68FE}" destId="{69D038B1-7220-4995-8B11-2FBF085D8913}" srcOrd="10" destOrd="0" presId="urn:microsoft.com/office/officeart/2005/8/layout/venn1"/>
    <dgm:cxn modelId="{57800B96-CED5-483A-8600-FE58B4981B6A}" type="presParOf" srcId="{FDF95AB2-031E-4A4F-8BBE-DD73B05C68FE}" destId="{1674930E-C28E-4428-953F-09EF7A4FCFCE}" srcOrd="11" destOrd="0" presId="urn:microsoft.com/office/officeart/2005/8/layout/venn1"/>
    <dgm:cxn modelId="{4209A3DD-0CA9-4F17-8A41-C08454ECFBD8}" type="presParOf" srcId="{FDF95AB2-031E-4A4F-8BBE-DD73B05C68FE}" destId="{79D59B75-025D-4963-9F1B-6C774953A588}" srcOrd="12" destOrd="0" presId="urn:microsoft.com/office/officeart/2005/8/layout/venn1"/>
    <dgm:cxn modelId="{00CD6B98-0066-4D03-8322-F44FDC52E101}" type="presParOf" srcId="{FDF95AB2-031E-4A4F-8BBE-DD73B05C68FE}" destId="{43CC4A98-3447-4BC9-8AF9-6E3DC7F721F3}" srcOrd="1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7B1B24D-7F6E-403F-B6D8-A4FC9A071679}" type="doc">
      <dgm:prSet loTypeId="urn:microsoft.com/office/officeart/2005/8/layout/matrix3" loCatId="matrix" qsTypeId="urn:microsoft.com/office/officeart/2009/2/quickstyle/3d8" qsCatId="3D" csTypeId="urn:microsoft.com/office/officeart/2005/8/colors/accent1_3" csCatId="accent1"/>
      <dgm:spPr/>
      <dgm:t>
        <a:bodyPr/>
        <a:lstStyle/>
        <a:p>
          <a:endParaRPr lang="en-US"/>
        </a:p>
      </dgm:t>
    </dgm:pt>
    <dgm:pt modelId="{B24D6ABF-9FA6-48B6-95B3-53F1DF07E502}">
      <dgm:prSet/>
      <dgm:spPr/>
      <dgm:t>
        <a:bodyPr/>
        <a:lstStyle/>
        <a:p>
          <a:pPr rtl="0"/>
          <a:r>
            <a:rPr lang="he-IL"/>
            <a:t>איסוף מסמכים</a:t>
          </a:r>
        </a:p>
      </dgm:t>
    </dgm:pt>
    <dgm:pt modelId="{3A0D29D1-D1FC-4446-893B-2B55DC3012F7}" type="parTrans" cxnId="{2D67F3DF-CA46-4C57-863D-CE8B3978F820}">
      <dgm:prSet/>
      <dgm:spPr/>
      <dgm:t>
        <a:bodyPr/>
        <a:lstStyle/>
        <a:p>
          <a:endParaRPr lang="en-US"/>
        </a:p>
      </dgm:t>
    </dgm:pt>
    <dgm:pt modelId="{894F17C8-534D-4D96-9D24-BC6D5E95C47F}" type="sibTrans" cxnId="{2D67F3DF-CA46-4C57-863D-CE8B3978F820}">
      <dgm:prSet/>
      <dgm:spPr/>
      <dgm:t>
        <a:bodyPr/>
        <a:lstStyle/>
        <a:p>
          <a:endParaRPr lang="en-US"/>
        </a:p>
      </dgm:t>
    </dgm:pt>
    <dgm:pt modelId="{A3AA2ED0-001B-4466-85CF-12B1B8554875}">
      <dgm:prSet/>
      <dgm:spPr/>
      <dgm:t>
        <a:bodyPr/>
        <a:lstStyle/>
        <a:p>
          <a:pPr rtl="0"/>
          <a:r>
            <a:rPr lang="he-IL"/>
            <a:t>ביצוע ראיונות</a:t>
          </a:r>
        </a:p>
      </dgm:t>
    </dgm:pt>
    <dgm:pt modelId="{2E6EA38A-59CF-4714-9AC5-A11C49A62E9F}" type="parTrans" cxnId="{1E8E06E0-8E9A-4E5C-9C70-9A5F8020B3BB}">
      <dgm:prSet/>
      <dgm:spPr/>
      <dgm:t>
        <a:bodyPr/>
        <a:lstStyle/>
        <a:p>
          <a:endParaRPr lang="en-US"/>
        </a:p>
      </dgm:t>
    </dgm:pt>
    <dgm:pt modelId="{90555E70-E1AD-4ACC-A391-E3032A0A502E}" type="sibTrans" cxnId="{1E8E06E0-8E9A-4E5C-9C70-9A5F8020B3BB}">
      <dgm:prSet/>
      <dgm:spPr/>
      <dgm:t>
        <a:bodyPr/>
        <a:lstStyle/>
        <a:p>
          <a:endParaRPr lang="en-US"/>
        </a:p>
      </dgm:t>
    </dgm:pt>
    <dgm:pt modelId="{CE0770EA-66BD-42B1-B359-145E4F0CF722}">
      <dgm:prSet/>
      <dgm:spPr/>
      <dgm:t>
        <a:bodyPr/>
        <a:lstStyle/>
        <a:p>
          <a:pPr rtl="0"/>
          <a:r>
            <a:rPr lang="he-IL"/>
            <a:t>שאלונים</a:t>
          </a:r>
        </a:p>
      </dgm:t>
    </dgm:pt>
    <dgm:pt modelId="{B6689473-1C6A-41A0-AD7B-B8152033CE48}" type="parTrans" cxnId="{8446F4A1-688B-4BF2-A75C-C43E397DA1B8}">
      <dgm:prSet/>
      <dgm:spPr/>
      <dgm:t>
        <a:bodyPr/>
        <a:lstStyle/>
        <a:p>
          <a:endParaRPr lang="en-US"/>
        </a:p>
      </dgm:t>
    </dgm:pt>
    <dgm:pt modelId="{61B6DEF2-B722-45CA-817F-F587349FA528}" type="sibTrans" cxnId="{8446F4A1-688B-4BF2-A75C-C43E397DA1B8}">
      <dgm:prSet/>
      <dgm:spPr/>
      <dgm:t>
        <a:bodyPr/>
        <a:lstStyle/>
        <a:p>
          <a:endParaRPr lang="en-US"/>
        </a:p>
      </dgm:t>
    </dgm:pt>
    <dgm:pt modelId="{0F0469A7-DA04-44A1-AF6C-B035555D06B9}">
      <dgm:prSet/>
      <dgm:spPr/>
      <dgm:t>
        <a:bodyPr/>
        <a:lstStyle/>
        <a:p>
          <a:pPr rtl="0"/>
          <a:r>
            <a:rPr lang="he-IL"/>
            <a:t>תצפיות</a:t>
          </a:r>
        </a:p>
      </dgm:t>
    </dgm:pt>
    <dgm:pt modelId="{1D3C4994-4A57-442E-B1A0-4C387CD9D0F3}" type="parTrans" cxnId="{2F49605D-6BC8-4298-958D-5FA563F82D62}">
      <dgm:prSet/>
      <dgm:spPr/>
      <dgm:t>
        <a:bodyPr/>
        <a:lstStyle/>
        <a:p>
          <a:endParaRPr lang="en-US"/>
        </a:p>
      </dgm:t>
    </dgm:pt>
    <dgm:pt modelId="{A0559CED-9AAF-4FEE-BA4D-3AFAEEE71942}" type="sibTrans" cxnId="{2F49605D-6BC8-4298-958D-5FA563F82D62}">
      <dgm:prSet/>
      <dgm:spPr/>
      <dgm:t>
        <a:bodyPr/>
        <a:lstStyle/>
        <a:p>
          <a:endParaRPr lang="en-US"/>
        </a:p>
      </dgm:t>
    </dgm:pt>
    <dgm:pt modelId="{F293D2E1-754C-4EB6-930C-698DF6EC0C0C}" type="pres">
      <dgm:prSet presAssocID="{17B1B24D-7F6E-403F-B6D8-A4FC9A071679}" presName="matrix" presStyleCnt="0">
        <dgm:presLayoutVars>
          <dgm:chMax val="1"/>
          <dgm:dir/>
          <dgm:resizeHandles val="exact"/>
        </dgm:presLayoutVars>
      </dgm:prSet>
      <dgm:spPr/>
    </dgm:pt>
    <dgm:pt modelId="{0597C39D-6619-4126-8B11-1C6D8F21FCBD}" type="pres">
      <dgm:prSet presAssocID="{17B1B24D-7F6E-403F-B6D8-A4FC9A071679}" presName="diamond" presStyleLbl="bgShp" presStyleIdx="0" presStyleCnt="1"/>
      <dgm:spPr/>
    </dgm:pt>
    <dgm:pt modelId="{AA1E260D-2F75-4926-88F0-2BF1383E34BA}" type="pres">
      <dgm:prSet presAssocID="{17B1B24D-7F6E-403F-B6D8-A4FC9A071679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6B27F832-4CB7-495A-BD25-91EEDA30ABCD}" type="pres">
      <dgm:prSet presAssocID="{17B1B24D-7F6E-403F-B6D8-A4FC9A071679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594D21A-F46C-4DA9-B76C-9B96A7A8E4B6}" type="pres">
      <dgm:prSet presAssocID="{17B1B24D-7F6E-403F-B6D8-A4FC9A071679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7048C2A-E4BE-42CE-828E-4DCE80606867}" type="pres">
      <dgm:prSet presAssocID="{17B1B24D-7F6E-403F-B6D8-A4FC9A071679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F49605D-6BC8-4298-958D-5FA563F82D62}" srcId="{17B1B24D-7F6E-403F-B6D8-A4FC9A071679}" destId="{0F0469A7-DA04-44A1-AF6C-B035555D06B9}" srcOrd="3" destOrd="0" parTransId="{1D3C4994-4A57-442E-B1A0-4C387CD9D0F3}" sibTransId="{A0559CED-9AAF-4FEE-BA4D-3AFAEEE71942}"/>
    <dgm:cxn modelId="{F52CDE52-786A-48A4-A0F9-C5520D947AB9}" type="presOf" srcId="{17B1B24D-7F6E-403F-B6D8-A4FC9A071679}" destId="{F293D2E1-754C-4EB6-930C-698DF6EC0C0C}" srcOrd="0" destOrd="0" presId="urn:microsoft.com/office/officeart/2005/8/layout/matrix3"/>
    <dgm:cxn modelId="{A099EA81-0D83-48DD-B0F3-F426FC07C528}" type="presOf" srcId="{A3AA2ED0-001B-4466-85CF-12B1B8554875}" destId="{6B27F832-4CB7-495A-BD25-91EEDA30ABCD}" srcOrd="0" destOrd="0" presId="urn:microsoft.com/office/officeart/2005/8/layout/matrix3"/>
    <dgm:cxn modelId="{BB496B8A-ECD7-477E-AFE0-2DE4F3FCF07D}" type="presOf" srcId="{CE0770EA-66BD-42B1-B359-145E4F0CF722}" destId="{B594D21A-F46C-4DA9-B76C-9B96A7A8E4B6}" srcOrd="0" destOrd="0" presId="urn:microsoft.com/office/officeart/2005/8/layout/matrix3"/>
    <dgm:cxn modelId="{87BAFF97-E853-44BE-B6C8-20A83011C669}" type="presOf" srcId="{B24D6ABF-9FA6-48B6-95B3-53F1DF07E502}" destId="{AA1E260D-2F75-4926-88F0-2BF1383E34BA}" srcOrd="0" destOrd="0" presId="urn:microsoft.com/office/officeart/2005/8/layout/matrix3"/>
    <dgm:cxn modelId="{6902949F-B44B-4FE9-94E7-E92DACE5A156}" type="presOf" srcId="{0F0469A7-DA04-44A1-AF6C-B035555D06B9}" destId="{77048C2A-E4BE-42CE-828E-4DCE80606867}" srcOrd="0" destOrd="0" presId="urn:microsoft.com/office/officeart/2005/8/layout/matrix3"/>
    <dgm:cxn modelId="{8446F4A1-688B-4BF2-A75C-C43E397DA1B8}" srcId="{17B1B24D-7F6E-403F-B6D8-A4FC9A071679}" destId="{CE0770EA-66BD-42B1-B359-145E4F0CF722}" srcOrd="2" destOrd="0" parTransId="{B6689473-1C6A-41A0-AD7B-B8152033CE48}" sibTransId="{61B6DEF2-B722-45CA-817F-F587349FA528}"/>
    <dgm:cxn modelId="{2D67F3DF-CA46-4C57-863D-CE8B3978F820}" srcId="{17B1B24D-7F6E-403F-B6D8-A4FC9A071679}" destId="{B24D6ABF-9FA6-48B6-95B3-53F1DF07E502}" srcOrd="0" destOrd="0" parTransId="{3A0D29D1-D1FC-4446-893B-2B55DC3012F7}" sibTransId="{894F17C8-534D-4D96-9D24-BC6D5E95C47F}"/>
    <dgm:cxn modelId="{1E8E06E0-8E9A-4E5C-9C70-9A5F8020B3BB}" srcId="{17B1B24D-7F6E-403F-B6D8-A4FC9A071679}" destId="{A3AA2ED0-001B-4466-85CF-12B1B8554875}" srcOrd="1" destOrd="0" parTransId="{2E6EA38A-59CF-4714-9AC5-A11C49A62E9F}" sibTransId="{90555E70-E1AD-4ACC-A391-E3032A0A502E}"/>
    <dgm:cxn modelId="{7D70CABB-66AA-4CFE-852F-7A137EE13233}" type="presParOf" srcId="{F293D2E1-754C-4EB6-930C-698DF6EC0C0C}" destId="{0597C39D-6619-4126-8B11-1C6D8F21FCBD}" srcOrd="0" destOrd="0" presId="urn:microsoft.com/office/officeart/2005/8/layout/matrix3"/>
    <dgm:cxn modelId="{8A7DB3B7-2E97-4486-B290-D9838B33E493}" type="presParOf" srcId="{F293D2E1-754C-4EB6-930C-698DF6EC0C0C}" destId="{AA1E260D-2F75-4926-88F0-2BF1383E34BA}" srcOrd="1" destOrd="0" presId="urn:microsoft.com/office/officeart/2005/8/layout/matrix3"/>
    <dgm:cxn modelId="{C5916CDB-393F-494E-8026-C92CE9CCFBC1}" type="presParOf" srcId="{F293D2E1-754C-4EB6-930C-698DF6EC0C0C}" destId="{6B27F832-4CB7-495A-BD25-91EEDA30ABCD}" srcOrd="2" destOrd="0" presId="urn:microsoft.com/office/officeart/2005/8/layout/matrix3"/>
    <dgm:cxn modelId="{6FAD4CD2-C31F-4D73-9DB3-D8A81755B757}" type="presParOf" srcId="{F293D2E1-754C-4EB6-930C-698DF6EC0C0C}" destId="{B594D21A-F46C-4DA9-B76C-9B96A7A8E4B6}" srcOrd="3" destOrd="0" presId="urn:microsoft.com/office/officeart/2005/8/layout/matrix3"/>
    <dgm:cxn modelId="{13467C3F-881D-46DE-B997-13295AEC970D}" type="presParOf" srcId="{F293D2E1-754C-4EB6-930C-698DF6EC0C0C}" destId="{77048C2A-E4BE-42CE-828E-4DCE80606867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7687F6-7ED4-400F-8C45-47C0E953109A}">
      <dsp:nvSpPr>
        <dsp:cNvPr id="0" name=""/>
        <dsp:cNvSpPr/>
      </dsp:nvSpPr>
      <dsp:spPr>
        <a:xfrm>
          <a:off x="3331918" y="1222232"/>
          <a:ext cx="1565763" cy="156595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3EC764B-4A40-4073-8BFD-EA6023D8DDD9}">
      <dsp:nvSpPr>
        <dsp:cNvPr id="0" name=""/>
        <dsp:cNvSpPr/>
      </dsp:nvSpPr>
      <dsp:spPr>
        <a:xfrm>
          <a:off x="3217747" y="0"/>
          <a:ext cx="1794104" cy="96012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600" kern="1200"/>
            <a:t>הכרת מבנה ארגוני</a:t>
          </a:r>
        </a:p>
      </dsp:txBody>
      <dsp:txXfrm>
        <a:off x="3217747" y="0"/>
        <a:ext cx="1794104" cy="960120"/>
      </dsp:txXfrm>
    </dsp:sp>
    <dsp:sp modelId="{01D18723-8ADB-4981-BECD-43BC3F78BFBA}">
      <dsp:nvSpPr>
        <dsp:cNvPr id="0" name=""/>
        <dsp:cNvSpPr/>
      </dsp:nvSpPr>
      <dsp:spPr>
        <a:xfrm>
          <a:off x="3791208" y="1443060"/>
          <a:ext cx="1565763" cy="156595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A0AD91F-9356-4E2D-9A59-DB88AC991041}">
      <dsp:nvSpPr>
        <dsp:cNvPr id="0" name=""/>
        <dsp:cNvSpPr/>
      </dsp:nvSpPr>
      <dsp:spPr>
        <a:xfrm>
          <a:off x="5550083" y="912114"/>
          <a:ext cx="1696244" cy="105613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600" kern="1200"/>
            <a:t>מטרות הארגון</a:t>
          </a:r>
        </a:p>
      </dsp:txBody>
      <dsp:txXfrm>
        <a:off x="5550083" y="912114"/>
        <a:ext cx="1696244" cy="1056132"/>
      </dsp:txXfrm>
    </dsp:sp>
    <dsp:sp modelId="{025172B1-2BFE-4E89-A5C8-AB76A9AB73BC}">
      <dsp:nvSpPr>
        <dsp:cNvPr id="0" name=""/>
        <dsp:cNvSpPr/>
      </dsp:nvSpPr>
      <dsp:spPr>
        <a:xfrm>
          <a:off x="3904074" y="1939922"/>
          <a:ext cx="1565763" cy="156595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5BFFC77-221C-44AF-A382-C83BD20F7066}">
      <dsp:nvSpPr>
        <dsp:cNvPr id="0" name=""/>
        <dsp:cNvSpPr/>
      </dsp:nvSpPr>
      <dsp:spPr>
        <a:xfrm>
          <a:off x="5713183" y="2256282"/>
          <a:ext cx="1663623" cy="112814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600" kern="1200"/>
            <a:t>הפעילויות העיקריות והיקפן</a:t>
          </a:r>
        </a:p>
      </dsp:txBody>
      <dsp:txXfrm>
        <a:off x="5713183" y="2256282"/>
        <a:ext cx="1663623" cy="1128141"/>
      </dsp:txXfrm>
    </dsp:sp>
    <dsp:sp modelId="{64058C78-6BE0-4683-A4FD-3E32145087E5}">
      <dsp:nvSpPr>
        <dsp:cNvPr id="0" name=""/>
        <dsp:cNvSpPr/>
      </dsp:nvSpPr>
      <dsp:spPr>
        <a:xfrm>
          <a:off x="3586354" y="2338372"/>
          <a:ext cx="1565763" cy="156595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894803D-6472-454D-959F-0FAB0AD54BA6}">
      <dsp:nvSpPr>
        <dsp:cNvPr id="0" name=""/>
        <dsp:cNvSpPr/>
      </dsp:nvSpPr>
      <dsp:spPr>
        <a:xfrm>
          <a:off x="4995542" y="3768471"/>
          <a:ext cx="1794104" cy="103212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600" kern="1200"/>
            <a:t>גורמים בתוך ומחוץ לארגון שאיתם יש קשרי עבודה</a:t>
          </a:r>
        </a:p>
      </dsp:txBody>
      <dsp:txXfrm>
        <a:off x="4995542" y="3768471"/>
        <a:ext cx="1794104" cy="1032129"/>
      </dsp:txXfrm>
    </dsp:sp>
    <dsp:sp modelId="{152B30C8-A5FE-47FB-BD1B-398912F6189E}">
      <dsp:nvSpPr>
        <dsp:cNvPr id="0" name=""/>
        <dsp:cNvSpPr/>
      </dsp:nvSpPr>
      <dsp:spPr>
        <a:xfrm>
          <a:off x="3077481" y="2338372"/>
          <a:ext cx="1565763" cy="156595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B7064517-859A-497D-BA2A-BF2C3D3A8D02}">
      <dsp:nvSpPr>
        <dsp:cNvPr id="0" name=""/>
        <dsp:cNvSpPr/>
      </dsp:nvSpPr>
      <dsp:spPr>
        <a:xfrm>
          <a:off x="1439953" y="3768471"/>
          <a:ext cx="1794104" cy="103212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600" kern="1200"/>
            <a:t>איתור בעיות במבנה ארגוני, תהליכי עבודה לא יעילים</a:t>
          </a:r>
        </a:p>
      </dsp:txBody>
      <dsp:txXfrm>
        <a:off x="1439953" y="3768471"/>
        <a:ext cx="1794104" cy="1032129"/>
      </dsp:txXfrm>
    </dsp:sp>
    <dsp:sp modelId="{C60858C6-117B-4FA1-9987-CFADA8A32F04}">
      <dsp:nvSpPr>
        <dsp:cNvPr id="0" name=""/>
        <dsp:cNvSpPr/>
      </dsp:nvSpPr>
      <dsp:spPr>
        <a:xfrm>
          <a:off x="2759762" y="1939922"/>
          <a:ext cx="1565763" cy="156595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CD785B5-D607-4B91-AF2D-93118CAA45C0}">
      <dsp:nvSpPr>
        <dsp:cNvPr id="0" name=""/>
        <dsp:cNvSpPr/>
      </dsp:nvSpPr>
      <dsp:spPr>
        <a:xfrm>
          <a:off x="852792" y="2256282"/>
          <a:ext cx="1663623" cy="112814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600" kern="1200"/>
            <a:t>תפקידים או תהליכים כפולים</a:t>
          </a:r>
        </a:p>
      </dsp:txBody>
      <dsp:txXfrm>
        <a:off x="852792" y="2256282"/>
        <a:ext cx="1663623" cy="1128141"/>
      </dsp:txXfrm>
    </dsp:sp>
    <dsp:sp modelId="{1CD3B11C-CA89-4ADF-BFE8-4B371EB501CB}">
      <dsp:nvSpPr>
        <dsp:cNvPr id="0" name=""/>
        <dsp:cNvSpPr/>
      </dsp:nvSpPr>
      <dsp:spPr>
        <a:xfrm>
          <a:off x="2872627" y="1443060"/>
          <a:ext cx="1565763" cy="156595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082214F-231C-40E3-85BC-D6B6FB57704A}">
      <dsp:nvSpPr>
        <dsp:cNvPr id="0" name=""/>
        <dsp:cNvSpPr/>
      </dsp:nvSpPr>
      <dsp:spPr>
        <a:xfrm>
          <a:off x="983272" y="912114"/>
          <a:ext cx="1696244" cy="105613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600" kern="1200"/>
            <a:t>תהליכים מיותרים</a:t>
          </a:r>
        </a:p>
      </dsp:txBody>
      <dsp:txXfrm>
        <a:off x="983272" y="912114"/>
        <a:ext cx="1696244" cy="10561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33B69C-24E6-4B46-9FA0-75062A59C74E}">
      <dsp:nvSpPr>
        <dsp:cNvPr id="0" name=""/>
        <dsp:cNvSpPr/>
      </dsp:nvSpPr>
      <dsp:spPr>
        <a:xfrm>
          <a:off x="3331918" y="1222232"/>
          <a:ext cx="1565763" cy="1565955"/>
        </a:xfrm>
        <a:prstGeom prst="ellipse">
          <a:avLst/>
        </a:prstGeom>
        <a:solidFill>
          <a:schemeClr val="accent2">
            <a:shade val="80000"/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BF1DE7CF-8E44-4015-B58A-B21FE733AAAF}">
      <dsp:nvSpPr>
        <dsp:cNvPr id="0" name=""/>
        <dsp:cNvSpPr/>
      </dsp:nvSpPr>
      <dsp:spPr>
        <a:xfrm>
          <a:off x="3217747" y="0"/>
          <a:ext cx="1794104" cy="96012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300" kern="1200" dirty="0"/>
            <a:t>שלא תחייב ביצוע שינויים חדים מדי בשיטות עבודה והתנהגות משתמשים</a:t>
          </a:r>
        </a:p>
      </dsp:txBody>
      <dsp:txXfrm>
        <a:off x="3217747" y="0"/>
        <a:ext cx="1794104" cy="960120"/>
      </dsp:txXfrm>
    </dsp:sp>
    <dsp:sp modelId="{B10C6F91-EAF2-4919-AA4A-A29FD2C40DB6}">
      <dsp:nvSpPr>
        <dsp:cNvPr id="0" name=""/>
        <dsp:cNvSpPr/>
      </dsp:nvSpPr>
      <dsp:spPr>
        <a:xfrm>
          <a:off x="3791208" y="1443060"/>
          <a:ext cx="1565763" cy="1565955"/>
        </a:xfrm>
        <a:prstGeom prst="ellipse">
          <a:avLst/>
        </a:prstGeom>
        <a:solidFill>
          <a:schemeClr val="accent2">
            <a:shade val="80000"/>
            <a:alpha val="50000"/>
            <a:hueOff val="-80112"/>
            <a:satOff val="-485"/>
            <a:lumOff val="46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096591D-1BB0-4607-9EAE-9E7045847BF3}">
      <dsp:nvSpPr>
        <dsp:cNvPr id="0" name=""/>
        <dsp:cNvSpPr/>
      </dsp:nvSpPr>
      <dsp:spPr>
        <a:xfrm>
          <a:off x="5550083" y="912114"/>
          <a:ext cx="1696244" cy="105613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300" kern="1200"/>
            <a:t>תיאור איכות ומידת שביעות רצון מהמערכת</a:t>
          </a:r>
        </a:p>
      </dsp:txBody>
      <dsp:txXfrm>
        <a:off x="5550083" y="912114"/>
        <a:ext cx="1696244" cy="1056132"/>
      </dsp:txXfrm>
    </dsp:sp>
    <dsp:sp modelId="{8A4F5471-7D9B-4F67-B0F7-6A45C0D95C3F}">
      <dsp:nvSpPr>
        <dsp:cNvPr id="0" name=""/>
        <dsp:cNvSpPr/>
      </dsp:nvSpPr>
      <dsp:spPr>
        <a:xfrm>
          <a:off x="3904074" y="1939922"/>
          <a:ext cx="1565763" cy="1565955"/>
        </a:xfrm>
        <a:prstGeom prst="ellipse">
          <a:avLst/>
        </a:prstGeom>
        <a:solidFill>
          <a:schemeClr val="accent2">
            <a:shade val="80000"/>
            <a:alpha val="50000"/>
            <a:hueOff val="-160223"/>
            <a:satOff val="-970"/>
            <a:lumOff val="93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06D6BDC-A5D3-4952-A06E-DF1C69162234}">
      <dsp:nvSpPr>
        <dsp:cNvPr id="0" name=""/>
        <dsp:cNvSpPr/>
      </dsp:nvSpPr>
      <dsp:spPr>
        <a:xfrm>
          <a:off x="5713183" y="2256282"/>
          <a:ext cx="1663623" cy="112814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300" kern="1200"/>
            <a:t>תיאור המשתמשים, תיאור אופן עבודת המשתמשים במערכת</a:t>
          </a:r>
        </a:p>
      </dsp:txBody>
      <dsp:txXfrm>
        <a:off x="5713183" y="2256282"/>
        <a:ext cx="1663623" cy="1128141"/>
      </dsp:txXfrm>
    </dsp:sp>
    <dsp:sp modelId="{E6FFE9AE-C7B8-4EB1-93FF-AB2B9720AC7E}">
      <dsp:nvSpPr>
        <dsp:cNvPr id="0" name=""/>
        <dsp:cNvSpPr/>
      </dsp:nvSpPr>
      <dsp:spPr>
        <a:xfrm>
          <a:off x="3586354" y="2338372"/>
          <a:ext cx="1565763" cy="1565955"/>
        </a:xfrm>
        <a:prstGeom prst="ellipse">
          <a:avLst/>
        </a:prstGeom>
        <a:solidFill>
          <a:schemeClr val="accent2">
            <a:shade val="80000"/>
            <a:alpha val="50000"/>
            <a:hueOff val="-240335"/>
            <a:satOff val="-1454"/>
            <a:lumOff val="139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C12D6CB-4ADA-4F75-B094-61CDB73ADDF0}">
      <dsp:nvSpPr>
        <dsp:cNvPr id="0" name=""/>
        <dsp:cNvSpPr/>
      </dsp:nvSpPr>
      <dsp:spPr>
        <a:xfrm>
          <a:off x="4995542" y="3768471"/>
          <a:ext cx="1794104" cy="103212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300" kern="1200"/>
            <a:t>תשתית חומרה ותקשורת עליה היא פועלת</a:t>
          </a:r>
        </a:p>
      </dsp:txBody>
      <dsp:txXfrm>
        <a:off x="4995542" y="3768471"/>
        <a:ext cx="1794104" cy="1032129"/>
      </dsp:txXfrm>
    </dsp:sp>
    <dsp:sp modelId="{D83D8FD5-EC5B-412B-9B86-0F207E5F144E}">
      <dsp:nvSpPr>
        <dsp:cNvPr id="0" name=""/>
        <dsp:cNvSpPr/>
      </dsp:nvSpPr>
      <dsp:spPr>
        <a:xfrm>
          <a:off x="3077481" y="2338372"/>
          <a:ext cx="1565763" cy="1565955"/>
        </a:xfrm>
        <a:prstGeom prst="ellipse">
          <a:avLst/>
        </a:prstGeom>
        <a:solidFill>
          <a:schemeClr val="accent2">
            <a:shade val="80000"/>
            <a:alpha val="50000"/>
            <a:hueOff val="-320447"/>
            <a:satOff val="-1939"/>
            <a:lumOff val="186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D262E00-4ABD-44F1-AAB6-8ED0A0FBA56F}">
      <dsp:nvSpPr>
        <dsp:cNvPr id="0" name=""/>
        <dsp:cNvSpPr/>
      </dsp:nvSpPr>
      <dsp:spPr>
        <a:xfrm>
          <a:off x="1439953" y="3768471"/>
          <a:ext cx="1794104" cy="103212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300" kern="1200"/>
            <a:t>מערכות משנה של מערכת המידע</a:t>
          </a:r>
        </a:p>
      </dsp:txBody>
      <dsp:txXfrm>
        <a:off x="1439953" y="3768471"/>
        <a:ext cx="1794104" cy="1032129"/>
      </dsp:txXfrm>
    </dsp:sp>
    <dsp:sp modelId="{69D038B1-7220-4995-8B11-2FBF085D8913}">
      <dsp:nvSpPr>
        <dsp:cNvPr id="0" name=""/>
        <dsp:cNvSpPr/>
      </dsp:nvSpPr>
      <dsp:spPr>
        <a:xfrm>
          <a:off x="2759762" y="1939922"/>
          <a:ext cx="1565763" cy="1565955"/>
        </a:xfrm>
        <a:prstGeom prst="ellipse">
          <a:avLst/>
        </a:prstGeom>
        <a:solidFill>
          <a:schemeClr val="accent2">
            <a:shade val="80000"/>
            <a:alpha val="50000"/>
            <a:hueOff val="-400558"/>
            <a:satOff val="-2424"/>
            <a:lumOff val="2328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674930E-C28E-4428-953F-09EF7A4FCFCE}">
      <dsp:nvSpPr>
        <dsp:cNvPr id="0" name=""/>
        <dsp:cNvSpPr/>
      </dsp:nvSpPr>
      <dsp:spPr>
        <a:xfrm>
          <a:off x="852792" y="2256282"/>
          <a:ext cx="1663623" cy="112814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300" kern="1200"/>
            <a:t>תיאור תהליכי מחשב: קלטים, מקורות,לוגיקת עיבוד,קבצים, פלטים,נתונים בעיבוד ועוד</a:t>
          </a:r>
        </a:p>
      </dsp:txBody>
      <dsp:txXfrm>
        <a:off x="852792" y="2256282"/>
        <a:ext cx="1663623" cy="1128141"/>
      </dsp:txXfrm>
    </dsp:sp>
    <dsp:sp modelId="{79D59B75-025D-4963-9F1B-6C774953A588}">
      <dsp:nvSpPr>
        <dsp:cNvPr id="0" name=""/>
        <dsp:cNvSpPr/>
      </dsp:nvSpPr>
      <dsp:spPr>
        <a:xfrm>
          <a:off x="2872627" y="1443060"/>
          <a:ext cx="1565763" cy="1565955"/>
        </a:xfrm>
        <a:prstGeom prst="ellipse">
          <a:avLst/>
        </a:prstGeom>
        <a:solidFill>
          <a:schemeClr val="accent2">
            <a:shade val="80000"/>
            <a:alpha val="50000"/>
            <a:hueOff val="-480670"/>
            <a:satOff val="-2909"/>
            <a:lumOff val="2794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3CC4A98-3447-4BC9-8AF9-6E3DC7F721F3}">
      <dsp:nvSpPr>
        <dsp:cNvPr id="0" name=""/>
        <dsp:cNvSpPr/>
      </dsp:nvSpPr>
      <dsp:spPr>
        <a:xfrm>
          <a:off x="983272" y="912114"/>
          <a:ext cx="1696244" cy="105613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300" kern="1200"/>
            <a:t>תיאור בסיס נתונים</a:t>
          </a:r>
        </a:p>
      </dsp:txBody>
      <dsp:txXfrm>
        <a:off x="983272" y="912114"/>
        <a:ext cx="1696244" cy="10561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97C39D-6619-4126-8B11-1C6D8F21FCBD}">
      <dsp:nvSpPr>
        <dsp:cNvPr id="0" name=""/>
        <dsp:cNvSpPr/>
      </dsp:nvSpPr>
      <dsp:spPr>
        <a:xfrm>
          <a:off x="2405980" y="0"/>
          <a:ext cx="4800600" cy="4800600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extrusionH="63500" prstMaterial="matte">
          <a:bevelT w="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1E260D-2F75-4926-88F0-2BF1383E34BA}">
      <dsp:nvSpPr>
        <dsp:cNvPr id="0" name=""/>
        <dsp:cNvSpPr/>
      </dsp:nvSpPr>
      <dsp:spPr>
        <a:xfrm>
          <a:off x="2862037" y="456056"/>
          <a:ext cx="1872234" cy="1872234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3200" kern="1200"/>
            <a:t>איסוף מסמכים</a:t>
          </a:r>
        </a:p>
      </dsp:txBody>
      <dsp:txXfrm>
        <a:off x="2953432" y="547451"/>
        <a:ext cx="1689444" cy="1689444"/>
      </dsp:txXfrm>
    </dsp:sp>
    <dsp:sp modelId="{6B27F832-4CB7-495A-BD25-91EEDA30ABCD}">
      <dsp:nvSpPr>
        <dsp:cNvPr id="0" name=""/>
        <dsp:cNvSpPr/>
      </dsp:nvSpPr>
      <dsp:spPr>
        <a:xfrm>
          <a:off x="4878289" y="456056"/>
          <a:ext cx="1872234" cy="1872234"/>
        </a:xfrm>
        <a:prstGeom prst="roundRect">
          <a:avLst/>
        </a:prstGeom>
        <a:solidFill>
          <a:schemeClr val="accent1">
            <a:shade val="80000"/>
            <a:hueOff val="-2159"/>
            <a:satOff val="972"/>
            <a:lumOff val="5995"/>
            <a:alphaOff val="0"/>
          </a:schemeClr>
        </a:solidFill>
        <a:ln>
          <a:noFill/>
        </a:ln>
        <a:effectLst>
          <a:softEdge rad="12700"/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3200" kern="1200"/>
            <a:t>ביצוע ראיונות</a:t>
          </a:r>
        </a:p>
      </dsp:txBody>
      <dsp:txXfrm>
        <a:off x="4969684" y="547451"/>
        <a:ext cx="1689444" cy="1689444"/>
      </dsp:txXfrm>
    </dsp:sp>
    <dsp:sp modelId="{B594D21A-F46C-4DA9-B76C-9B96A7A8E4B6}">
      <dsp:nvSpPr>
        <dsp:cNvPr id="0" name=""/>
        <dsp:cNvSpPr/>
      </dsp:nvSpPr>
      <dsp:spPr>
        <a:xfrm>
          <a:off x="2862037" y="2472308"/>
          <a:ext cx="1872234" cy="1872234"/>
        </a:xfrm>
        <a:prstGeom prst="roundRect">
          <a:avLst/>
        </a:prstGeom>
        <a:solidFill>
          <a:schemeClr val="accent1">
            <a:shade val="80000"/>
            <a:hueOff val="-4319"/>
            <a:satOff val="1945"/>
            <a:lumOff val="11991"/>
            <a:alphaOff val="0"/>
          </a:schemeClr>
        </a:solidFill>
        <a:ln>
          <a:noFill/>
        </a:ln>
        <a:effectLst>
          <a:softEdge rad="12700"/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3200" kern="1200"/>
            <a:t>שאלונים</a:t>
          </a:r>
        </a:p>
      </dsp:txBody>
      <dsp:txXfrm>
        <a:off x="2953432" y="2563703"/>
        <a:ext cx="1689444" cy="1689444"/>
      </dsp:txXfrm>
    </dsp:sp>
    <dsp:sp modelId="{77048C2A-E4BE-42CE-828E-4DCE80606867}">
      <dsp:nvSpPr>
        <dsp:cNvPr id="0" name=""/>
        <dsp:cNvSpPr/>
      </dsp:nvSpPr>
      <dsp:spPr>
        <a:xfrm>
          <a:off x="4878289" y="2472308"/>
          <a:ext cx="1872234" cy="1872234"/>
        </a:xfrm>
        <a:prstGeom prst="roundRect">
          <a:avLst/>
        </a:prstGeom>
        <a:solidFill>
          <a:schemeClr val="accent1">
            <a:shade val="80000"/>
            <a:hueOff val="-6478"/>
            <a:satOff val="2917"/>
            <a:lumOff val="17986"/>
            <a:alphaOff val="0"/>
          </a:schemeClr>
        </a:solidFill>
        <a:ln>
          <a:noFill/>
        </a:ln>
        <a:effectLst>
          <a:softEdge rad="12700"/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3200" kern="1200"/>
            <a:t>תצפיות</a:t>
          </a:r>
        </a:p>
      </dsp:txBody>
      <dsp:txXfrm>
        <a:off x="4969684" y="2563703"/>
        <a:ext cx="1689444" cy="16894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C3787-1CD3-4711-984D-B32519C164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96059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11/5/2022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26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62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05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1713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60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2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79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936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71538" y="192088"/>
            <a:ext cx="8162925" cy="59039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6C1510-6C02-416D-BCB5-7BF17A93F6A5}" type="slidenum">
              <a:rPr lang="he-IL" altLang="he-IL"/>
              <a:pPr/>
              <a:t>‹#›</a:t>
            </a:fld>
            <a:endParaRPr lang="en-US" altLang="he-IL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782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079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6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172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7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36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2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588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882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1967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69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</p:sldLayoutIdLst>
  <p:hf hdr="0" ftr="0" dt="0"/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200" b="1" kern="1200" cap="none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r" defTabSz="914400" rtl="1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584" y="1628800"/>
            <a:ext cx="7517130" cy="3035808"/>
          </a:xfrm>
        </p:spPr>
        <p:txBody>
          <a:bodyPr/>
          <a:lstStyle/>
          <a:p>
            <a:pPr algn="ctr" rtl="0"/>
            <a:r>
              <a:rPr lang="he-IL" sz="4800" dirty="0">
                <a:cs typeface="Arial" pitchFamily="34" charset="0"/>
              </a:rPr>
              <a:t>מבוא</a:t>
            </a:r>
            <a:r>
              <a:rPr lang="he-IL" sz="4800" dirty="0"/>
              <a:t> </a:t>
            </a:r>
            <a:r>
              <a:rPr lang="he-IL" sz="4800" dirty="0">
                <a:cs typeface="Arial" pitchFamily="34" charset="0"/>
              </a:rPr>
              <a:t>להנדסת מערכות מידע </a:t>
            </a:r>
            <a:r>
              <a:rPr lang="he-IL" sz="4800">
                <a:cs typeface="Arial" pitchFamily="34" charset="0"/>
              </a:rPr>
              <a:t>שיעור 3</a:t>
            </a:r>
            <a:br>
              <a:rPr lang="he-IL" sz="4800" dirty="0">
                <a:cs typeface="Arial" pitchFamily="34" charset="0"/>
              </a:rPr>
            </a:br>
            <a:r>
              <a:rPr lang="he-IL" sz="4800" dirty="0">
                <a:cs typeface="Arial" pitchFamily="34" charset="0"/>
              </a:rPr>
              <a:t>שיטות לאיסוף נתונים </a:t>
            </a:r>
            <a:br>
              <a:rPr lang="he-IL" sz="4800" dirty="0">
                <a:cs typeface="Arial" pitchFamily="34" charset="0"/>
              </a:rPr>
            </a:br>
            <a:r>
              <a:rPr lang="he-IL" sz="4800" dirty="0">
                <a:cs typeface="Arial" pitchFamily="34" charset="0"/>
              </a:rPr>
              <a:t> </a:t>
            </a:r>
            <a:br>
              <a:rPr lang="he-IL" sz="4800" dirty="0">
                <a:cs typeface="Arial" pitchFamily="34" charset="0"/>
              </a:rPr>
            </a:br>
            <a:r>
              <a:rPr lang="he-IL" sz="3200" dirty="0">
                <a:cs typeface="Arial" pitchFamily="34" charset="0"/>
              </a:rPr>
              <a:t>נטלי לוי</a:t>
            </a:r>
            <a:br>
              <a:rPr lang="en-US" sz="2800" dirty="0"/>
            </a:br>
            <a:endParaRPr lang="en-US" altLang="he-IL" sz="4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mtClean="0"/>
              <a:pPr/>
              <a:t>1</a:t>
            </a:fld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602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52400" y="762000"/>
            <a:ext cx="84756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he-IL" altLang="he-IL" sz="3200" b="1">
                <a:solidFill>
                  <a:schemeClr val="tx2"/>
                </a:solidFill>
              </a:rPr>
              <a:t>ראיונות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1066800" y="5562600"/>
            <a:ext cx="2209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US" altLang="he-IL" sz="3200">
              <a:solidFill>
                <a:srgbClr val="000099"/>
              </a:solidFill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7315200" y="22098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he-IL">
              <a:latin typeface="Calibri" panose="020F0502020204030204" pitchFamily="34" charset="0"/>
            </a:endParaRP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0" y="1905000"/>
            <a:ext cx="8915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he-IL" altLang="he-IL">
              <a:solidFill>
                <a:srgbClr val="000099"/>
              </a:solidFill>
            </a:endParaRP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971600" y="1600200"/>
            <a:ext cx="7077472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Tx/>
              <a:buChar char="-"/>
            </a:pPr>
            <a:r>
              <a:rPr lang="he-IL" altLang="he-IL" dirty="0">
                <a:solidFill>
                  <a:srgbClr val="000099"/>
                </a:solidFill>
              </a:rPr>
              <a:t>סדר ראיונות:</a:t>
            </a:r>
          </a:p>
          <a:p>
            <a:pPr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Tx/>
              <a:buChar char="-"/>
            </a:pPr>
            <a:r>
              <a:rPr lang="he-IL" altLang="he-IL" dirty="0">
                <a:solidFill>
                  <a:srgbClr val="000099"/>
                </a:solidFill>
              </a:rPr>
              <a:t>אי סדר</a:t>
            </a:r>
          </a:p>
          <a:p>
            <a:pPr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Tx/>
              <a:buChar char="-"/>
            </a:pPr>
            <a:r>
              <a:rPr lang="en-US" altLang="he-IL" dirty="0">
                <a:solidFill>
                  <a:srgbClr val="000099"/>
                </a:solidFill>
              </a:rPr>
              <a:t>Bottom –up</a:t>
            </a:r>
            <a:r>
              <a:rPr lang="he-IL" altLang="he-IL" dirty="0">
                <a:solidFill>
                  <a:srgbClr val="000099"/>
                </a:solidFill>
              </a:rPr>
              <a:t> – מתחילים בשאלות ממוקדות וממשיכים לשאלות כלליות</a:t>
            </a:r>
            <a:endParaRPr lang="en-US" altLang="he-IL" dirty="0">
              <a:solidFill>
                <a:srgbClr val="000099"/>
              </a:solidFill>
            </a:endParaRPr>
          </a:p>
          <a:p>
            <a:pPr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Tx/>
              <a:buChar char="-"/>
            </a:pPr>
            <a:r>
              <a:rPr lang="en-US" altLang="he-IL" dirty="0">
                <a:solidFill>
                  <a:srgbClr val="000099"/>
                </a:solidFill>
              </a:rPr>
              <a:t>Top-down</a:t>
            </a:r>
            <a:r>
              <a:rPr lang="he-IL" altLang="he-IL" dirty="0">
                <a:solidFill>
                  <a:srgbClr val="000099"/>
                </a:solidFill>
              </a:rPr>
              <a:t> - מתחילים בשאלות כלליות וממשיכים לשאלות ממוקדות</a:t>
            </a:r>
            <a:endParaRPr lang="en-US" altLang="he-IL" dirty="0">
              <a:solidFill>
                <a:srgbClr val="000099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77072" y="4000500"/>
            <a:ext cx="4572000" cy="14496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he-IL" altLang="he-IL" dirty="0">
                <a:solidFill>
                  <a:srgbClr val="000099"/>
                </a:solidFill>
              </a:rPr>
              <a:t>סוגי ראיונות:</a:t>
            </a:r>
          </a:p>
          <a:p>
            <a:pPr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</a:rPr>
              <a:t>ראיון מובנה – לא מובנה</a:t>
            </a:r>
          </a:p>
          <a:p>
            <a:pPr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</a:rPr>
              <a:t>שאלות סגורות/פתוחות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6C1510-6C02-416D-BCB5-7BF17A93F6A5}" type="slidenum">
              <a:rPr lang="he-IL" altLang="he-IL" smtClean="0"/>
              <a:pPr/>
              <a:t>10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103500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52400" y="762000"/>
            <a:ext cx="84756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he-IL" altLang="he-IL" sz="3200" b="1">
                <a:solidFill>
                  <a:schemeClr val="tx2"/>
                </a:solidFill>
              </a:rPr>
              <a:t>ראיונות – סוגי שאלות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066800" y="5562600"/>
            <a:ext cx="2209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US" altLang="he-IL" sz="3200">
              <a:solidFill>
                <a:srgbClr val="000099"/>
              </a:solidFill>
            </a:endParaRP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7315200" y="22098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he-IL">
              <a:latin typeface="Calibri" panose="020F0502020204030204" pitchFamily="34" charset="0"/>
            </a:endParaRP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0" y="1905000"/>
            <a:ext cx="8915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he-IL" altLang="he-IL">
              <a:solidFill>
                <a:srgbClr val="000099"/>
              </a:solidFill>
            </a:endParaRP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0" y="1371600"/>
            <a:ext cx="8229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Tx/>
              <a:buChar char="-"/>
            </a:pPr>
            <a:endParaRPr lang="he-IL" altLang="he-IL">
              <a:solidFill>
                <a:srgbClr val="000099"/>
              </a:solidFill>
            </a:endParaRP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1066800" y="1828800"/>
            <a:ext cx="6977063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endParaRPr lang="en-US" altLang="he-IL">
              <a:solidFill>
                <a:srgbClr val="000099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600200" y="1676400"/>
          <a:ext cx="6096000" cy="4714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he-IL" sz="1800" dirty="0"/>
                        <a:t>עובד זוטר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800" dirty="0">
                          <a:solidFill>
                            <a:srgbClr val="000099"/>
                          </a:solidFill>
                        </a:rPr>
                        <a:t>מנהל בכיר</a:t>
                      </a:r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177">
                <a:tc>
                  <a:txBody>
                    <a:bodyPr/>
                    <a:lstStyle/>
                    <a:p>
                      <a:pPr algn="r"/>
                      <a:r>
                        <a:rPr lang="he-IL" sz="1800" dirty="0"/>
                        <a:t>-תיאור מדויק של עבודתו</a:t>
                      </a:r>
                    </a:p>
                    <a:p>
                      <a:pPr algn="r"/>
                      <a:endParaRPr lang="he-IL" sz="1800" dirty="0"/>
                    </a:p>
                    <a:p>
                      <a:pPr algn="r"/>
                      <a:r>
                        <a:rPr lang="he-IL" sz="1800" dirty="0"/>
                        <a:t>-נתונים</a:t>
                      </a:r>
                      <a:r>
                        <a:rPr lang="he-IL" sz="1800" baseline="0" dirty="0"/>
                        <a:t> שהוא מזין</a:t>
                      </a:r>
                    </a:p>
                    <a:p>
                      <a:pPr algn="r"/>
                      <a:endParaRPr lang="he-IL" sz="1800" baseline="0" dirty="0"/>
                    </a:p>
                    <a:p>
                      <a:pPr algn="r"/>
                      <a:r>
                        <a:rPr lang="he-IL" sz="1800" baseline="0" dirty="0"/>
                        <a:t>-דו"חות שהוא מקבל מהמערכת</a:t>
                      </a:r>
                    </a:p>
                    <a:p>
                      <a:pPr algn="r"/>
                      <a:endParaRPr lang="he-IL" sz="1800" baseline="0" dirty="0"/>
                    </a:p>
                    <a:p>
                      <a:pPr algn="r">
                        <a:buFontTx/>
                        <a:buChar char="-"/>
                      </a:pPr>
                      <a:r>
                        <a:rPr lang="he-IL" sz="1800" baseline="0" dirty="0"/>
                        <a:t>נוחיות הממשק של מערכת המידע</a:t>
                      </a:r>
                    </a:p>
                    <a:p>
                      <a:pPr algn="r">
                        <a:buFontTx/>
                        <a:buChar char="-"/>
                      </a:pPr>
                      <a:endParaRPr lang="he-IL" sz="1800" baseline="0" dirty="0"/>
                    </a:p>
                    <a:p>
                      <a:pPr algn="r">
                        <a:buFontTx/>
                        <a:buChar char="-"/>
                      </a:pPr>
                      <a:r>
                        <a:rPr lang="he-IL" sz="1800" baseline="0" dirty="0"/>
                        <a:t>-נוהלי עבודה והפעלה</a:t>
                      </a:r>
                    </a:p>
                    <a:p>
                      <a:pPr algn="r">
                        <a:buFontTx/>
                        <a:buChar char="-"/>
                      </a:pPr>
                      <a:endParaRPr lang="he-IL" sz="1800" baseline="0" dirty="0"/>
                    </a:p>
                    <a:p>
                      <a:pPr algn="r">
                        <a:buFontTx/>
                        <a:buNone/>
                      </a:pPr>
                      <a:r>
                        <a:rPr lang="he-IL" sz="1800" baseline="0" dirty="0"/>
                        <a:t>- שינויים ותוספות רצויות במערכת המידע החדשה</a:t>
                      </a:r>
                      <a:endParaRPr lang="he-IL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marL="342900" indent="-342900" algn="r" rtl="1"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Tx/>
                        <a:buChar char="-"/>
                      </a:pPr>
                      <a:r>
                        <a:rPr lang="he-IL" sz="1800" dirty="0">
                          <a:solidFill>
                            <a:srgbClr val="000099"/>
                          </a:solidFill>
                        </a:rPr>
                        <a:t>מטרות הארגון</a:t>
                      </a:r>
                    </a:p>
                    <a:p>
                      <a:pPr marL="342900" indent="-342900" algn="r" rtl="1"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Tx/>
                        <a:buChar char="-"/>
                      </a:pPr>
                      <a:r>
                        <a:rPr lang="he-IL" sz="1800" dirty="0">
                          <a:solidFill>
                            <a:srgbClr val="000099"/>
                          </a:solidFill>
                        </a:rPr>
                        <a:t>מטרות מערכת המידע</a:t>
                      </a:r>
                    </a:p>
                    <a:p>
                      <a:pPr marL="342900" indent="-342900" algn="r" rtl="1"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Tx/>
                        <a:buChar char="-"/>
                      </a:pPr>
                      <a:r>
                        <a:rPr lang="he-IL" sz="1800" dirty="0">
                          <a:solidFill>
                            <a:srgbClr val="000099"/>
                          </a:solidFill>
                        </a:rPr>
                        <a:t>בעיות במערכת מידע קיימת</a:t>
                      </a:r>
                    </a:p>
                    <a:p>
                      <a:pPr marL="342900" indent="-342900" algn="r" rtl="1"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Tx/>
                        <a:buChar char="-"/>
                      </a:pPr>
                      <a:r>
                        <a:rPr lang="he-IL" sz="1800" dirty="0">
                          <a:solidFill>
                            <a:srgbClr val="000099"/>
                          </a:solidFill>
                        </a:rPr>
                        <a:t>תכונות רצויות במערכת מידע חדשה</a:t>
                      </a:r>
                    </a:p>
                    <a:p>
                      <a:pPr marL="342900" indent="-342900" algn="r" rtl="1"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Tx/>
                        <a:buChar char="-"/>
                      </a:pPr>
                      <a:r>
                        <a:rPr lang="he-IL" sz="1800" dirty="0">
                          <a:solidFill>
                            <a:srgbClr val="000099"/>
                          </a:solidFill>
                        </a:rPr>
                        <a:t>אילוצים כספיים</a:t>
                      </a:r>
                    </a:p>
                    <a:p>
                      <a:pPr marL="342900" indent="-342900" algn="r" rtl="1"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Tx/>
                        <a:buChar char="-"/>
                      </a:pPr>
                      <a:r>
                        <a:rPr lang="he-IL" sz="1800" dirty="0">
                          <a:solidFill>
                            <a:srgbClr val="000099"/>
                          </a:solidFill>
                        </a:rPr>
                        <a:t>קשרים עם מערכות אחרות</a:t>
                      </a:r>
                    </a:p>
                    <a:p>
                      <a:endParaRPr lang="en-US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6C1510-6C02-416D-BCB5-7BF17A93F6A5}" type="slidenum">
              <a:rPr lang="he-IL" altLang="he-IL" smtClean="0"/>
              <a:pPr/>
              <a:t>11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3557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52400" y="1000780"/>
            <a:ext cx="84756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endParaRPr lang="he-IL" altLang="he-IL" sz="2800" b="1">
              <a:solidFill>
                <a:schemeClr val="tx2"/>
              </a:solidFill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1066800" y="5562600"/>
            <a:ext cx="2209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US" altLang="he-IL" sz="2800">
              <a:solidFill>
                <a:srgbClr val="000099"/>
              </a:solidFill>
            </a:endParaRP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7314620" y="2209800"/>
            <a:ext cx="18473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endParaRPr lang="en-US" altLang="he-IL" sz="1600">
              <a:latin typeface="Calibri" panose="020F0502020204030204" pitchFamily="34" charset="0"/>
            </a:endParaRP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914400" y="838200"/>
            <a:ext cx="7467600" cy="5257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marL="381000" indent="-381000" algn="r" rtl="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lang="en-US" sz="2000" dirty="0">
              <a:cs typeface="+mn-cs"/>
            </a:endParaRPr>
          </a:p>
          <a:p>
            <a:pPr marL="381000" indent="-381000" algn="r" rtl="1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lang="en-US" sz="2000" dirty="0">
              <a:cs typeface="+mn-cs"/>
            </a:endParaRPr>
          </a:p>
          <a:p>
            <a:pPr marL="381000" indent="-381000" algn="just" rtl="1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he-IL" sz="2000" dirty="0">
                <a:cs typeface="+mn-cs"/>
              </a:rPr>
              <a:t>הגדרת מטרות - אילו סוגי שאלות ישיגו את מטרת הראיון?</a:t>
            </a:r>
          </a:p>
          <a:p>
            <a:pPr marL="381000" indent="-381000" algn="just" rtl="1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he-IL" sz="2000" dirty="0">
                <a:cs typeface="+mn-cs"/>
              </a:rPr>
              <a:t>להבטיח כי המשיבים מבינים את השאלה באותו האופן</a:t>
            </a:r>
          </a:p>
          <a:p>
            <a:pPr marL="381000" indent="-381000" algn="just" rtl="1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he-IL" sz="2000" dirty="0">
                <a:cs typeface="+mn-cs"/>
              </a:rPr>
              <a:t>להבטיח כי המשיבים נשאלים שאלות עליהן הם יודעים את התשובה. </a:t>
            </a:r>
          </a:p>
          <a:p>
            <a:pPr marL="381000" indent="-381000" algn="just" rt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e-IL" sz="2000" dirty="0">
                <a:cs typeface="+mn-cs"/>
              </a:rPr>
              <a:t>	המכשול למענה יכול להיות מ-2 צורות:</a:t>
            </a:r>
          </a:p>
          <a:p>
            <a:pPr marL="381000" indent="-381000" algn="just" rt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e-IL" sz="2000" dirty="0">
                <a:cs typeface="+mn-cs"/>
              </a:rPr>
              <a:t>	א. המידע אינו מצוי בידי המשיב</a:t>
            </a:r>
          </a:p>
          <a:p>
            <a:pPr marL="381000" indent="-381000" algn="just" rt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e-IL" sz="2000" dirty="0">
                <a:cs typeface="+mn-cs"/>
              </a:rPr>
              <a:t>	ב.המידע מצוי בידי המשיב אך אינו זוכר את     </a:t>
            </a:r>
            <a:br>
              <a:rPr lang="en-US" sz="2000" dirty="0">
                <a:cs typeface="+mn-cs"/>
              </a:rPr>
            </a:br>
            <a:r>
              <a:rPr lang="he-IL" sz="2000" dirty="0">
                <a:cs typeface="+mn-cs"/>
              </a:rPr>
              <a:t>    התשובה במדויק.</a:t>
            </a:r>
          </a:p>
          <a:p>
            <a:pPr marL="381000" indent="-381000" algn="just" rt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e-IL" sz="2000" dirty="0">
                <a:cs typeface="+mn-cs"/>
              </a:rPr>
              <a:t>4. לא לשאול שאלות אשר המשיבים אינם רוצים לענות עליהן במדויק</a:t>
            </a:r>
            <a:endParaRPr lang="en-US" sz="2000" dirty="0">
              <a:cs typeface="+mn-cs"/>
            </a:endParaRPr>
          </a:p>
          <a:p>
            <a:pPr marL="342900" indent="-342900" algn="r" rtl="1" fontAlgn="auto">
              <a:lnSpc>
                <a:spcPct val="16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Wingdings" pitchFamily="2" charset="2"/>
              <a:buNone/>
              <a:defRPr/>
            </a:pPr>
            <a:endParaRPr lang="he-IL" sz="2000" dirty="0">
              <a:cs typeface="+mn-cs"/>
            </a:endParaRP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152400" y="742018"/>
            <a:ext cx="84756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/>
            <a:r>
              <a:rPr lang="he-IL" altLang="he-IL" sz="2800" b="1">
                <a:solidFill>
                  <a:schemeClr val="tx2"/>
                </a:solidFill>
              </a:rPr>
              <a:t> בניית הראיון</a:t>
            </a:r>
            <a:endParaRPr lang="en-US" altLang="he-IL" sz="2800" b="1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6C1510-6C02-416D-BCB5-7BF17A93F6A5}" type="slidenum">
              <a:rPr lang="he-IL" altLang="he-IL" smtClean="0"/>
              <a:pPr/>
              <a:t>12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61043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52400" y="944563"/>
            <a:ext cx="84756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 sz="3200" b="1">
              <a:solidFill>
                <a:schemeClr val="tx2"/>
              </a:solidFill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066800" y="5562600"/>
            <a:ext cx="2209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US" altLang="he-IL" sz="3200">
              <a:solidFill>
                <a:srgbClr val="000099"/>
              </a:solidFill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7315200" y="22098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he-IL">
              <a:latin typeface="Calibri" panose="020F0502020204030204" pitchFamily="34" charset="0"/>
            </a:endParaRP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0" y="1905000"/>
            <a:ext cx="8915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he-IL" altLang="he-IL">
              <a:solidFill>
                <a:srgbClr val="000099"/>
              </a:solidFill>
            </a:endParaRP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914400" y="838200"/>
            <a:ext cx="7467600" cy="5257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marL="381000" indent="-381000" algn="r" rtl="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lang="en-US" sz="2800" dirty="0">
              <a:solidFill>
                <a:srgbClr val="FF0000"/>
              </a:solidFill>
              <a:latin typeface="+mn-lt"/>
              <a:cs typeface="+mn-cs"/>
            </a:endParaRPr>
          </a:p>
          <a:p>
            <a:pPr marL="381000" indent="-381000" algn="r" rtl="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lang="en-US" sz="2800" dirty="0">
              <a:solidFill>
                <a:srgbClr val="FF0000"/>
              </a:solidFill>
              <a:latin typeface="+mn-lt"/>
              <a:cs typeface="+mn-cs"/>
            </a:endParaRPr>
          </a:p>
          <a:p>
            <a:pPr marL="381000" indent="-381000" algn="just" rtl="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he-IL" sz="2400" dirty="0">
                <a:solidFill>
                  <a:srgbClr val="FF0000"/>
                </a:solidFill>
                <a:latin typeface="+mn-lt"/>
                <a:cs typeface="+mn-cs"/>
              </a:rPr>
              <a:t>הגדרת מטרות - </a:t>
            </a:r>
            <a:r>
              <a:rPr lang="he-IL" sz="2400" dirty="0">
                <a:latin typeface="+mn-lt"/>
                <a:cs typeface="+mn-cs"/>
              </a:rPr>
              <a:t>אילו סוגי שאלות ישיגו את מטרת הראיון?</a:t>
            </a:r>
          </a:p>
          <a:p>
            <a:pPr marL="342900" indent="-342900" algn="r" rtl="1" fontAlgn="auto">
              <a:lnSpc>
                <a:spcPct val="16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Wingdings" pitchFamily="2" charset="2"/>
              <a:buNone/>
              <a:defRPr/>
            </a:pPr>
            <a:r>
              <a:rPr lang="he-IL" sz="2400" dirty="0">
                <a:solidFill>
                  <a:srgbClr val="000099"/>
                </a:solidFill>
                <a:latin typeface="Arial" charset="0"/>
                <a:cs typeface="+mn-cs"/>
              </a:rPr>
              <a:t>	- </a:t>
            </a:r>
            <a:r>
              <a:rPr lang="he-IL" sz="2000" dirty="0">
                <a:solidFill>
                  <a:srgbClr val="000099"/>
                </a:solidFill>
                <a:latin typeface="Arial" charset="0"/>
                <a:cs typeface="+mn-cs"/>
              </a:rPr>
              <a:t>בניית רשימת מטרות לראיון</a:t>
            </a:r>
          </a:p>
          <a:p>
            <a:pPr marL="342900" indent="-342900" algn="r" rtl="1" fontAlgn="auto">
              <a:lnSpc>
                <a:spcPct val="16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Wingdings" pitchFamily="2" charset="2"/>
              <a:buNone/>
              <a:defRPr/>
            </a:pPr>
            <a:r>
              <a:rPr lang="he-IL" sz="2000" dirty="0">
                <a:solidFill>
                  <a:srgbClr val="000099"/>
                </a:solidFill>
                <a:latin typeface="Arial" charset="0"/>
                <a:cs typeface="+mn-cs"/>
              </a:rPr>
              <a:t>	- יש להבין איזה סוג של עיבוד ייעשה לנתונים</a:t>
            </a:r>
          </a:p>
          <a:p>
            <a:pPr marL="342900" indent="-342900" algn="r" rtl="1" fontAlgn="auto">
              <a:lnSpc>
                <a:spcPct val="16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Wingdings" pitchFamily="2" charset="2"/>
              <a:buNone/>
              <a:defRPr/>
            </a:pPr>
            <a:r>
              <a:rPr lang="he-IL" sz="2000" dirty="0">
                <a:solidFill>
                  <a:srgbClr val="000099"/>
                </a:solidFill>
                <a:latin typeface="Arial" charset="0"/>
                <a:cs typeface="+mn-cs"/>
              </a:rPr>
              <a:t>	- שאלות מדויקות אשר מכוונות למידע כמותי:</a:t>
            </a:r>
          </a:p>
          <a:p>
            <a:pPr marL="342900" indent="-342900" algn="r" rtl="1" fontAlgn="auto">
              <a:lnSpc>
                <a:spcPct val="16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Wingdings" pitchFamily="2" charset="2"/>
              <a:buNone/>
              <a:defRPr/>
            </a:pPr>
            <a:r>
              <a:rPr lang="he-IL" sz="2400" dirty="0">
                <a:solidFill>
                  <a:srgbClr val="000099"/>
                </a:solidFill>
                <a:latin typeface="Arial" charset="0"/>
                <a:cs typeface="+mn-cs"/>
              </a:rPr>
              <a:t>		</a:t>
            </a:r>
            <a:r>
              <a:rPr lang="he-IL" dirty="0">
                <a:solidFill>
                  <a:srgbClr val="000099"/>
                </a:solidFill>
                <a:latin typeface="Arial" charset="0"/>
                <a:cs typeface="+mn-cs"/>
              </a:rPr>
              <a:t>- כמה פעמים עשית שימוש במערכת בשבוע החולף?</a:t>
            </a:r>
          </a:p>
          <a:p>
            <a:pPr marL="342900" indent="-342900" algn="r" rtl="1" fontAlgn="auto">
              <a:lnSpc>
                <a:spcPct val="16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Wingdings" pitchFamily="2" charset="2"/>
              <a:buNone/>
              <a:defRPr/>
            </a:pPr>
            <a:r>
              <a:rPr lang="he-IL" dirty="0">
                <a:solidFill>
                  <a:srgbClr val="000099"/>
                </a:solidFill>
                <a:latin typeface="Arial" charset="0"/>
                <a:cs typeface="+mn-cs"/>
              </a:rPr>
              <a:t>		- כמה פעמים המערכת קרסה בחודש האחרון?</a:t>
            </a:r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152400" y="685800"/>
            <a:ext cx="84756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he-IL" altLang="he-IL" sz="3200" b="1">
                <a:solidFill>
                  <a:schemeClr val="tx2"/>
                </a:solidFill>
              </a:rPr>
              <a:t>בניית ראיון - 1</a:t>
            </a:r>
            <a:endParaRPr lang="en-US" altLang="he-IL" sz="3200" b="1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6C1510-6C02-416D-BCB5-7BF17A93F6A5}" type="slidenum">
              <a:rPr lang="he-IL" altLang="he-IL" smtClean="0"/>
              <a:pPr/>
              <a:t>13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813397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152400" y="944563"/>
            <a:ext cx="84756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 sz="3200" b="1">
              <a:solidFill>
                <a:schemeClr val="tx2"/>
              </a:solidFill>
            </a:endParaRP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066800" y="5562600"/>
            <a:ext cx="2209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US" altLang="he-IL" sz="3200">
              <a:solidFill>
                <a:srgbClr val="000099"/>
              </a:solidFill>
            </a:endParaRP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7315200" y="22098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he-IL">
              <a:latin typeface="Calibri" panose="020F0502020204030204" pitchFamily="34" charset="0"/>
            </a:endParaRP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914400" y="838200"/>
            <a:ext cx="7467600" cy="5257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marL="381000" indent="-381000" algn="r" rtl="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lang="en-US" sz="2800" dirty="0">
              <a:solidFill>
                <a:srgbClr val="FF0000"/>
              </a:solidFill>
              <a:latin typeface="+mn-lt"/>
              <a:cs typeface="+mn-cs"/>
            </a:endParaRPr>
          </a:p>
          <a:p>
            <a:pPr marL="381000" indent="-381000" algn="r" rtl="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lang="en-US" sz="2400" dirty="0">
              <a:solidFill>
                <a:srgbClr val="FF0000"/>
              </a:solidFill>
              <a:cs typeface="+mn-cs"/>
            </a:endParaRPr>
          </a:p>
          <a:p>
            <a:pPr marL="381000" indent="-381000" algn="r" rtl="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he-IL" sz="2400" dirty="0">
                <a:solidFill>
                  <a:srgbClr val="FF0000"/>
                </a:solidFill>
                <a:cs typeface="+mn-cs"/>
              </a:rPr>
              <a:t>2. להבטיח כי המשיבים מבינים את השאלה באותו האופן</a:t>
            </a:r>
            <a:endParaRPr lang="he-IL" sz="2400" dirty="0">
              <a:solidFill>
                <a:srgbClr val="000099"/>
              </a:solidFill>
              <a:latin typeface="Arial" charset="0"/>
              <a:cs typeface="+mn-cs"/>
            </a:endParaRPr>
          </a:p>
          <a:p>
            <a:pPr marL="342900" indent="-342900" algn="r" rtl="1" fontAlgn="auto">
              <a:lnSpc>
                <a:spcPct val="16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Wingdings" pitchFamily="2" charset="2"/>
              <a:buNone/>
              <a:defRPr/>
            </a:pPr>
            <a:r>
              <a:rPr lang="he-IL" sz="2400" dirty="0">
                <a:solidFill>
                  <a:srgbClr val="000099"/>
                </a:solidFill>
                <a:latin typeface="Arial" charset="0"/>
                <a:cs typeface="+mn-cs"/>
              </a:rPr>
              <a:t>	- מה אנו מצפים לשמוע בתשובה?</a:t>
            </a:r>
          </a:p>
          <a:p>
            <a:pPr marL="342900" indent="-342900" algn="r" rtl="1" fontAlgn="auto">
              <a:lnSpc>
                <a:spcPct val="16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Wingdings" pitchFamily="2" charset="2"/>
              <a:buNone/>
              <a:defRPr/>
            </a:pPr>
            <a:r>
              <a:rPr lang="he-IL" sz="2400" dirty="0">
                <a:solidFill>
                  <a:srgbClr val="000099"/>
                </a:solidFill>
                <a:latin typeface="Arial" charset="0"/>
                <a:cs typeface="+mn-cs"/>
              </a:rPr>
              <a:t>		</a:t>
            </a:r>
            <a:r>
              <a:rPr lang="he-IL" dirty="0">
                <a:solidFill>
                  <a:srgbClr val="000099"/>
                </a:solidFill>
                <a:latin typeface="Arial" charset="0"/>
                <a:cs typeface="+mn-cs"/>
              </a:rPr>
              <a:t>- כמה מחשבים יש לכם ?(כולל לפטופים, כף יד,סלולרי וכו')</a:t>
            </a:r>
          </a:p>
          <a:p>
            <a:pPr marL="342900" indent="-342900" algn="r" rtl="1" fontAlgn="auto">
              <a:lnSpc>
                <a:spcPct val="16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Wingdings" pitchFamily="2" charset="2"/>
              <a:buNone/>
              <a:defRPr/>
            </a:pPr>
            <a:r>
              <a:rPr lang="he-IL" dirty="0">
                <a:solidFill>
                  <a:srgbClr val="000099"/>
                </a:solidFill>
                <a:latin typeface="Arial" charset="0"/>
                <a:cs typeface="+mn-cs"/>
              </a:rPr>
              <a:t>	</a:t>
            </a:r>
            <a:r>
              <a:rPr lang="he-IL" sz="2400" dirty="0">
                <a:solidFill>
                  <a:srgbClr val="000099"/>
                </a:solidFill>
                <a:latin typeface="Arial" charset="0"/>
                <a:cs typeface="+mn-cs"/>
              </a:rPr>
              <a:t>- פירוט רב מדי יבלבל את הנשאל</a:t>
            </a:r>
            <a:endParaRPr lang="he-IL" dirty="0">
              <a:solidFill>
                <a:srgbClr val="000099"/>
              </a:solidFill>
              <a:latin typeface="Arial" charset="0"/>
              <a:cs typeface="+mn-cs"/>
            </a:endParaRP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317499" y="707866"/>
            <a:ext cx="84756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he-IL" altLang="he-IL" sz="3200" b="1">
                <a:solidFill>
                  <a:schemeClr val="tx2"/>
                </a:solidFill>
              </a:rPr>
              <a:t>בניית ראיון - 2</a:t>
            </a:r>
            <a:endParaRPr lang="en-US" altLang="he-IL" sz="3200" b="1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6C1510-6C02-416D-BCB5-7BF17A93F6A5}" type="slidenum">
              <a:rPr lang="he-IL" altLang="he-IL" smtClean="0"/>
              <a:pPr/>
              <a:t>14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836044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152400" y="944563"/>
            <a:ext cx="84756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 sz="3200" b="1">
              <a:solidFill>
                <a:schemeClr val="tx2"/>
              </a:solidFill>
            </a:endParaRP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1066800" y="5562600"/>
            <a:ext cx="2209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US" altLang="he-IL" sz="3200">
              <a:solidFill>
                <a:srgbClr val="000099"/>
              </a:solidFill>
            </a:endParaRP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7315200" y="22098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he-IL">
              <a:latin typeface="Calibri" panose="020F0502020204030204" pitchFamily="34" charset="0"/>
            </a:endParaRP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0" y="1905000"/>
            <a:ext cx="8915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he-IL" altLang="he-IL">
              <a:solidFill>
                <a:srgbClr val="000099"/>
              </a:solidFill>
            </a:endParaRP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914400" y="838200"/>
            <a:ext cx="7467600" cy="5257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marL="381000" indent="-381000" algn="r" rtl="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lang="en-US" sz="2800" dirty="0">
              <a:solidFill>
                <a:srgbClr val="FF0000"/>
              </a:solidFill>
              <a:latin typeface="+mn-lt"/>
              <a:cs typeface="+mn-cs"/>
            </a:endParaRPr>
          </a:p>
          <a:p>
            <a:pPr marL="381000" indent="-381000" algn="r" rtl="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lang="en-US" sz="2800" dirty="0">
              <a:solidFill>
                <a:srgbClr val="FF0000"/>
              </a:solidFill>
              <a:latin typeface="+mn-lt"/>
              <a:cs typeface="+mn-cs"/>
            </a:endParaRPr>
          </a:p>
          <a:p>
            <a:pPr marL="381000" indent="-381000" algn="r" rtl="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he-IL" sz="2800" dirty="0">
                <a:solidFill>
                  <a:srgbClr val="FF0000"/>
                </a:solidFill>
                <a:latin typeface="+mn-lt"/>
                <a:cs typeface="+mn-cs"/>
              </a:rPr>
              <a:t>3</a:t>
            </a:r>
            <a:r>
              <a:rPr lang="he-IL" sz="4000" dirty="0">
                <a:solidFill>
                  <a:srgbClr val="FF0000"/>
                </a:solidFill>
                <a:latin typeface="+mn-lt"/>
                <a:cs typeface="+mn-cs"/>
              </a:rPr>
              <a:t>.</a:t>
            </a:r>
            <a:r>
              <a:rPr lang="he-IL" sz="2800" dirty="0">
                <a:solidFill>
                  <a:srgbClr val="FF0000"/>
                </a:solidFill>
                <a:latin typeface="+mn-lt"/>
                <a:cs typeface="+mn-cs"/>
              </a:rPr>
              <a:t> </a:t>
            </a:r>
            <a:r>
              <a:rPr lang="he-IL" sz="2400" dirty="0">
                <a:solidFill>
                  <a:srgbClr val="FF0000"/>
                </a:solidFill>
                <a:latin typeface="+mn-lt"/>
                <a:cs typeface="+mn-cs"/>
              </a:rPr>
              <a:t>להבטיח כי המשיבים נשאלים שאלות עליהן הם יודעים את התשובה. </a:t>
            </a:r>
          </a:p>
          <a:p>
            <a:pPr marL="381000" indent="-381000" algn="r" rt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e-IL" sz="2800" dirty="0">
                <a:solidFill>
                  <a:srgbClr val="FF0000"/>
                </a:solidFill>
                <a:latin typeface="+mn-lt"/>
                <a:cs typeface="+mn-cs"/>
              </a:rPr>
              <a:t>	</a:t>
            </a:r>
            <a:r>
              <a:rPr lang="he-IL" sz="2000" dirty="0">
                <a:latin typeface="+mn-lt"/>
                <a:cs typeface="+mn-cs"/>
              </a:rPr>
              <a:t>המכשול למענה יכול להיות מ-2 צורות:</a:t>
            </a:r>
          </a:p>
          <a:p>
            <a:pPr marL="381000" indent="-381000" algn="r" rtl="1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2000" dirty="0">
              <a:latin typeface="+mn-lt"/>
              <a:cs typeface="+mn-cs"/>
            </a:endParaRPr>
          </a:p>
          <a:p>
            <a:pPr marL="381000" indent="-381000" algn="r" rt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e-IL" sz="2000" dirty="0">
                <a:latin typeface="+mn-lt"/>
                <a:cs typeface="+mn-cs"/>
              </a:rPr>
              <a:t>	א. המידע אינו מצוי בידי המשיב </a:t>
            </a:r>
          </a:p>
          <a:p>
            <a:pPr marL="381000" indent="-381000" algn="r" rt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e-IL" sz="2000" dirty="0">
                <a:latin typeface="+mn-lt"/>
                <a:cs typeface="+mn-cs"/>
              </a:rPr>
              <a:t>		 - מידע על שימוש של עובדים אחרים במערכת</a:t>
            </a:r>
          </a:p>
          <a:p>
            <a:pPr marL="381000" indent="-381000" algn="r" rtl="1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2000" dirty="0">
              <a:latin typeface="+mn-lt"/>
              <a:cs typeface="+mn-cs"/>
            </a:endParaRPr>
          </a:p>
          <a:p>
            <a:pPr marL="381000" indent="-381000" algn="r" rt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e-IL" sz="2000" dirty="0">
                <a:latin typeface="+mn-lt"/>
                <a:cs typeface="+mn-cs"/>
              </a:rPr>
              <a:t>	ב. המידע מצוי בידי המשיב אך אינו זוכר את  התשובה במדויק.</a:t>
            </a:r>
          </a:p>
          <a:p>
            <a:pPr marL="381000" indent="-381000" algn="r" rt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e-IL" sz="2000" dirty="0">
                <a:latin typeface="+mn-lt"/>
                <a:cs typeface="+mn-cs"/>
              </a:rPr>
              <a:t> 		- שאלות על פעולות קטנות או לא יומיומיות</a:t>
            </a:r>
          </a:p>
          <a:p>
            <a:pPr marL="381000" indent="-381000" algn="r" rtl="1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2000" dirty="0">
              <a:latin typeface="+mn-lt"/>
              <a:cs typeface="+mn-cs"/>
            </a:endParaRPr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152400" y="685800"/>
            <a:ext cx="84756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he-IL" altLang="he-IL" sz="3200" b="1">
                <a:solidFill>
                  <a:schemeClr val="tx2"/>
                </a:solidFill>
              </a:rPr>
              <a:t>בניית ראיון - 3</a:t>
            </a:r>
            <a:endParaRPr lang="en-US" altLang="he-IL" sz="3200" b="1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6C1510-6C02-416D-BCB5-7BF17A93F6A5}" type="slidenum">
              <a:rPr lang="he-IL" altLang="he-IL" smtClean="0"/>
              <a:pPr/>
              <a:t>15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298681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152400" y="944563"/>
            <a:ext cx="84756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 sz="3200" b="1">
              <a:solidFill>
                <a:schemeClr val="tx2"/>
              </a:solidFill>
            </a:endParaRP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1066800" y="5562600"/>
            <a:ext cx="2209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US" altLang="he-IL" sz="3200">
              <a:solidFill>
                <a:srgbClr val="000099"/>
              </a:solidFill>
            </a:endParaRP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7315200" y="22098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he-IL">
              <a:latin typeface="Calibri" panose="020F0502020204030204" pitchFamily="34" charset="0"/>
            </a:endParaRP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0" y="1905000"/>
            <a:ext cx="8915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he-IL" altLang="he-IL">
              <a:solidFill>
                <a:srgbClr val="000099"/>
              </a:solidFill>
            </a:endParaRP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914400" y="838200"/>
            <a:ext cx="7467600" cy="5257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marL="381000" indent="-381000" algn="r" rtl="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he-IL" sz="2800" dirty="0">
              <a:solidFill>
                <a:srgbClr val="000099"/>
              </a:solidFill>
              <a:latin typeface="Arial" charset="0"/>
              <a:cs typeface="+mn-cs"/>
            </a:endParaRPr>
          </a:p>
          <a:p>
            <a:pPr marL="381000" indent="-381000" algn="r" rtl="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he-IL" sz="2800" dirty="0">
              <a:solidFill>
                <a:srgbClr val="000099"/>
              </a:solidFill>
              <a:latin typeface="Arial" charset="0"/>
              <a:cs typeface="+mn-cs"/>
            </a:endParaRPr>
          </a:p>
          <a:p>
            <a:pPr marL="381000" indent="-381000" algn="r" rtl="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he-IL" sz="2800" dirty="0">
                <a:solidFill>
                  <a:srgbClr val="FF0000"/>
                </a:solidFill>
                <a:latin typeface="+mn-lt"/>
                <a:cs typeface="+mn-cs"/>
              </a:rPr>
              <a:t>5. </a:t>
            </a:r>
            <a:r>
              <a:rPr lang="he-IL" sz="2400" dirty="0">
                <a:solidFill>
                  <a:srgbClr val="FF0000"/>
                </a:solidFill>
                <a:latin typeface="+mn-lt"/>
                <a:cs typeface="+mn-cs"/>
              </a:rPr>
              <a:t>לא לשאול שאלות אשר המשיבים אינם רוצים לענות עליהן במדויק</a:t>
            </a:r>
          </a:p>
          <a:p>
            <a:pPr marL="342900" indent="-342900" algn="r" rtl="1" fontAlgn="auto">
              <a:lnSpc>
                <a:spcPct val="16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Wingdings" pitchFamily="2" charset="2"/>
              <a:buNone/>
              <a:defRPr/>
            </a:pPr>
            <a:r>
              <a:rPr lang="he-IL" sz="2800" dirty="0">
                <a:solidFill>
                  <a:srgbClr val="000099"/>
                </a:solidFill>
                <a:latin typeface="Arial" charset="0"/>
                <a:cs typeface="+mn-cs"/>
              </a:rPr>
              <a:t>- </a:t>
            </a:r>
            <a:r>
              <a:rPr lang="he-IL" sz="2400" dirty="0">
                <a:solidFill>
                  <a:srgbClr val="000099"/>
                </a:solidFill>
                <a:latin typeface="Arial" charset="0"/>
                <a:cs typeface="+mn-cs"/>
              </a:rPr>
              <a:t>נושאים חברתיים</a:t>
            </a:r>
          </a:p>
          <a:p>
            <a:pPr marL="342900" indent="-342900" algn="r" rtl="1" fontAlgn="auto">
              <a:lnSpc>
                <a:spcPct val="16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Wingdings" pitchFamily="2" charset="2"/>
              <a:buNone/>
              <a:defRPr/>
            </a:pPr>
            <a:r>
              <a:rPr lang="he-IL" sz="2400" dirty="0">
                <a:solidFill>
                  <a:srgbClr val="000099"/>
                </a:solidFill>
                <a:latin typeface="Arial" charset="0"/>
                <a:cs typeface="+mn-cs"/>
              </a:rPr>
              <a:t>- סודיות</a:t>
            </a:r>
          </a:p>
          <a:p>
            <a:pPr marL="342900" indent="-342900" algn="r" rtl="1" fontAlgn="auto">
              <a:lnSpc>
                <a:spcPct val="16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Wingdings" pitchFamily="2" charset="2"/>
              <a:buNone/>
              <a:defRPr/>
            </a:pPr>
            <a:r>
              <a:rPr lang="he-IL" sz="2400" dirty="0">
                <a:solidFill>
                  <a:srgbClr val="000099"/>
                </a:solidFill>
                <a:latin typeface="Arial" charset="0"/>
                <a:cs typeface="+mn-cs"/>
              </a:rPr>
              <a:t>- נטייה </a:t>
            </a:r>
            <a:r>
              <a:rPr lang="he-IL" sz="2400" dirty="0" err="1">
                <a:solidFill>
                  <a:srgbClr val="000099"/>
                </a:solidFill>
                <a:latin typeface="Arial" charset="0"/>
                <a:cs typeface="+mn-cs"/>
              </a:rPr>
              <a:t>לחוו"ד</a:t>
            </a:r>
            <a:r>
              <a:rPr lang="he-IL" sz="2400" dirty="0">
                <a:solidFill>
                  <a:srgbClr val="000099"/>
                </a:solidFill>
                <a:latin typeface="Arial" charset="0"/>
                <a:cs typeface="+mn-cs"/>
              </a:rPr>
              <a:t> חיובית</a:t>
            </a:r>
          </a:p>
          <a:p>
            <a:pPr marL="381000" indent="-381000" algn="r" rtl="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he-IL" sz="2800" dirty="0">
              <a:solidFill>
                <a:srgbClr val="FF0000"/>
              </a:solidFill>
              <a:latin typeface="+mn-lt"/>
              <a:cs typeface="+mn-cs"/>
            </a:endParaRPr>
          </a:p>
          <a:p>
            <a:pPr marL="381000" indent="-381000" algn="r" rtl="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he-IL" sz="2800" dirty="0">
              <a:solidFill>
                <a:srgbClr val="FF0000"/>
              </a:solidFill>
              <a:latin typeface="Arial" charset="0"/>
              <a:cs typeface="+mn-cs"/>
            </a:endParaRPr>
          </a:p>
          <a:p>
            <a:pPr marL="381000" indent="-381000" algn="r" rtl="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he-IL" sz="2800" dirty="0">
                <a:solidFill>
                  <a:srgbClr val="FF0000"/>
                </a:solidFill>
                <a:latin typeface="Arial" charset="0"/>
                <a:cs typeface="+mn-cs"/>
              </a:rPr>
              <a:t>	</a:t>
            </a:r>
            <a:endParaRPr lang="he-IL" sz="2800" dirty="0">
              <a:solidFill>
                <a:srgbClr val="000099"/>
              </a:solidFill>
              <a:latin typeface="Arial" charset="0"/>
              <a:cs typeface="+mn-cs"/>
            </a:endParaRPr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152400" y="685800"/>
            <a:ext cx="84756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he-IL" altLang="he-IL" sz="3200" b="1" dirty="0">
                <a:solidFill>
                  <a:schemeClr val="tx2"/>
                </a:solidFill>
              </a:rPr>
              <a:t>בניית ראיון – 4</a:t>
            </a:r>
            <a:endParaRPr lang="en-US" altLang="he-IL" sz="3200" b="1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6C1510-6C02-416D-BCB5-7BF17A93F6A5}" type="slidenum">
              <a:rPr lang="he-IL" altLang="he-IL" smtClean="0"/>
              <a:pPr/>
              <a:t>16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461071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152400" y="944563"/>
            <a:ext cx="84756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/>
            <a:r>
              <a:rPr lang="he-IL" altLang="he-IL" sz="3200" b="1">
                <a:solidFill>
                  <a:schemeClr val="tx2"/>
                </a:solidFill>
              </a:rPr>
              <a:t>שאלון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1066800" y="5562600"/>
            <a:ext cx="2209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US" altLang="he-IL" sz="3200">
              <a:solidFill>
                <a:srgbClr val="000099"/>
              </a:solidFill>
            </a:endParaRP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7314619" y="2209800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endParaRPr lang="en-US" altLang="he-IL">
              <a:latin typeface="Calibri" panose="020F0502020204030204" pitchFamily="34" charset="0"/>
            </a:endParaRP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152400" y="1676400"/>
            <a:ext cx="8229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</a:rPr>
              <a:t>מיועד לקבלת מידע מציבור גדול, כאשר קשה לראיין את כולם</a:t>
            </a:r>
          </a:p>
          <a:p>
            <a:pPr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</a:rPr>
              <a:t>משתמשים רבים מאותו סוג, בד"כ  מדרג תפעולי- פקידים, מחסנאים</a:t>
            </a:r>
          </a:p>
          <a:p>
            <a:pPr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</a:rPr>
              <a:t>עוזר למדוד שביעות רצון או עמדות (למשל של לקוחות הארגון)</a:t>
            </a:r>
          </a:p>
          <a:p>
            <a:pPr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</a:rPr>
              <a:t>איננו מהווה תחליף לראיון עם מנהל או משתמש בדרג בכיר!</a:t>
            </a:r>
            <a:endParaRPr lang="en-US" altLang="he-IL" dirty="0">
              <a:solidFill>
                <a:srgbClr val="000099"/>
              </a:solidFill>
            </a:endParaRPr>
          </a:p>
          <a:p>
            <a:pPr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he-IL" altLang="he-IL" dirty="0">
                <a:solidFill>
                  <a:srgbClr val="000099"/>
                </a:solidFill>
              </a:rPr>
              <a:t>דוגמאות לשאלות:</a:t>
            </a:r>
          </a:p>
          <a:p>
            <a:pPr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he-IL" altLang="he-IL" dirty="0">
                <a:solidFill>
                  <a:srgbClr val="000099"/>
                </a:solidFill>
              </a:rPr>
              <a:t>דרג נמוך:</a:t>
            </a:r>
          </a:p>
          <a:p>
            <a:pPr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he-IL" altLang="he-IL" dirty="0">
                <a:solidFill>
                  <a:srgbClr val="000099"/>
                </a:solidFill>
              </a:rPr>
              <a:t>כמה פעמים ביום אתה משתמש במערכת המידע כדי לקבל תשובה לשאלה מסוימת?</a:t>
            </a:r>
          </a:p>
          <a:p>
            <a:pPr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he-IL" altLang="he-IL" dirty="0">
                <a:solidFill>
                  <a:srgbClr val="000099"/>
                </a:solidFill>
              </a:rPr>
              <a:t>דרג גבוה:</a:t>
            </a:r>
          </a:p>
          <a:p>
            <a:pPr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he-IL" altLang="he-IL" dirty="0">
                <a:solidFill>
                  <a:srgbClr val="000099"/>
                </a:solidFill>
              </a:rPr>
              <a:t>מהו לדעתך סוג הממשק העדיף למערכת מידע? מהו סוג המערכת המתאים לכל סוג משתמש?</a:t>
            </a:r>
          </a:p>
          <a:p>
            <a:pPr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he-IL" altLang="he-IL" dirty="0">
                <a:solidFill>
                  <a:srgbClr val="000099"/>
                </a:solidFill>
              </a:rPr>
              <a:t> 	</a:t>
            </a:r>
          </a:p>
          <a:p>
            <a:pPr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endParaRPr lang="he-IL" altLang="he-IL" dirty="0">
              <a:solidFill>
                <a:srgbClr val="000099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6C1510-6C02-416D-BCB5-7BF17A93F6A5}" type="slidenum">
              <a:rPr lang="he-IL" altLang="he-IL" smtClean="0"/>
              <a:pPr/>
              <a:t>17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254584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152400" y="944563"/>
            <a:ext cx="84756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he-IL" altLang="he-IL" sz="3200" b="1">
                <a:solidFill>
                  <a:schemeClr val="tx2"/>
                </a:solidFill>
              </a:rPr>
              <a:t>שלבים בבניית שאלון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066800" y="5562600"/>
            <a:ext cx="2209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US" altLang="he-IL" sz="3200">
              <a:solidFill>
                <a:srgbClr val="000099"/>
              </a:solidFill>
            </a:endParaRP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7315200" y="22098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he-IL">
              <a:latin typeface="Calibri" panose="020F0502020204030204" pitchFamily="34" charset="0"/>
            </a:endParaRP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253746" y="1837310"/>
            <a:ext cx="8229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</a:rPr>
              <a:t>ניסוח השאלות שברצוננו לבדוק.</a:t>
            </a:r>
          </a:p>
          <a:p>
            <a:pPr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</a:rPr>
              <a:t>הכנת שאלון ראשוני. </a:t>
            </a:r>
          </a:p>
          <a:p>
            <a:pPr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he-IL" altLang="he-IL" dirty="0">
                <a:solidFill>
                  <a:srgbClr val="000099"/>
                </a:solidFill>
              </a:rPr>
              <a:t>	בהכנה יש להקפיד על שני סוגים של תנאים: </a:t>
            </a:r>
          </a:p>
          <a:p>
            <a:pPr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he-IL" altLang="he-IL" dirty="0">
                <a:solidFill>
                  <a:srgbClr val="000099"/>
                </a:solidFill>
              </a:rPr>
              <a:t>	</a:t>
            </a:r>
            <a:r>
              <a:rPr lang="he-IL" altLang="he-IL" b="1" dirty="0">
                <a:solidFill>
                  <a:srgbClr val="000099"/>
                </a:solidFill>
              </a:rPr>
              <a:t>1. תנאים הקשורים למכלול השאלות</a:t>
            </a:r>
            <a:r>
              <a:rPr lang="he-IL" altLang="he-IL" dirty="0">
                <a:solidFill>
                  <a:srgbClr val="000099"/>
                </a:solidFill>
              </a:rPr>
              <a:t> </a:t>
            </a:r>
          </a:p>
          <a:p>
            <a:pPr lvl="1"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he-IL" altLang="he-IL" dirty="0">
                <a:solidFill>
                  <a:srgbClr val="000099"/>
                </a:solidFill>
              </a:rPr>
              <a:t>	רלבנטיות</a:t>
            </a:r>
            <a:r>
              <a:rPr lang="en-US" altLang="he-IL" dirty="0">
                <a:solidFill>
                  <a:srgbClr val="000099"/>
                </a:solidFill>
              </a:rPr>
              <a:t> </a:t>
            </a:r>
            <a:r>
              <a:rPr lang="he-IL" altLang="he-IL" dirty="0">
                <a:solidFill>
                  <a:srgbClr val="000099"/>
                </a:solidFill>
              </a:rPr>
              <a:t>, היעדר חפיפה (באופן מוגזם), מיצוי כל ההיבטים הרלבנטיים, מהימנות ותקפות.</a:t>
            </a:r>
          </a:p>
          <a:p>
            <a:pPr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he-IL" altLang="he-IL" dirty="0">
                <a:solidFill>
                  <a:srgbClr val="000099"/>
                </a:solidFill>
              </a:rPr>
              <a:t>	</a:t>
            </a:r>
            <a:r>
              <a:rPr lang="he-IL" altLang="he-IL" b="1" dirty="0">
                <a:solidFill>
                  <a:srgbClr val="000099"/>
                </a:solidFill>
              </a:rPr>
              <a:t>2. תנאים הקשורים לכל אחת מן השאלות לחוד</a:t>
            </a:r>
            <a:r>
              <a:rPr lang="he-IL" altLang="he-IL" dirty="0">
                <a:solidFill>
                  <a:srgbClr val="000099"/>
                </a:solidFill>
              </a:rPr>
              <a:t> ( נרחיב בהמשך)</a:t>
            </a:r>
          </a:p>
          <a:p>
            <a:pPr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he-IL" altLang="he-IL" dirty="0">
                <a:solidFill>
                  <a:srgbClr val="000099"/>
                </a:solidFill>
              </a:rPr>
              <a:t> 	</a:t>
            </a:r>
          </a:p>
          <a:p>
            <a:pPr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endParaRPr lang="he-IL" altLang="he-IL" dirty="0">
              <a:solidFill>
                <a:srgbClr val="000099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6C1510-6C02-416D-BCB5-7BF17A93F6A5}" type="slidenum">
              <a:rPr lang="he-IL" altLang="he-IL" smtClean="0"/>
              <a:pPr/>
              <a:t>18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397029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152400" y="944563"/>
            <a:ext cx="84756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/>
            <a:r>
              <a:rPr lang="he-IL" altLang="he-IL" sz="3200" b="1">
                <a:solidFill>
                  <a:schemeClr val="tx2"/>
                </a:solidFill>
              </a:rPr>
              <a:t>שלבים בבניית שאלון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1066800" y="5562600"/>
            <a:ext cx="2209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US" altLang="he-IL" sz="3200">
              <a:solidFill>
                <a:srgbClr val="000099"/>
              </a:solidFill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7314619" y="2209800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endParaRPr lang="en-US" altLang="he-IL">
              <a:latin typeface="Calibri" panose="020F0502020204030204" pitchFamily="34" charset="0"/>
            </a:endParaRP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0" y="1905000"/>
            <a:ext cx="8915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he-IL" altLang="he-IL">
              <a:solidFill>
                <a:srgbClr val="000099"/>
              </a:solidFill>
            </a:endParaRP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152400" y="1676400"/>
            <a:ext cx="8229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sz="2000" dirty="0">
                <a:solidFill>
                  <a:srgbClr val="000099"/>
                </a:solidFill>
              </a:rPr>
              <a:t>בחינה לאחור  של השאלות.</a:t>
            </a:r>
          </a:p>
          <a:p>
            <a:pPr algn="r" rtl="1"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sz="2000" dirty="0">
                <a:solidFill>
                  <a:srgbClr val="000099"/>
                </a:solidFill>
              </a:rPr>
              <a:t>תיקון השאלות – שיפור, הוספה, השמטה.</a:t>
            </a:r>
          </a:p>
          <a:p>
            <a:pPr algn="r" rtl="1"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sz="2000" dirty="0">
                <a:solidFill>
                  <a:srgbClr val="000099"/>
                </a:solidFill>
              </a:rPr>
              <a:t>בדיקה אמפירית על מדגם קטן:</a:t>
            </a:r>
          </a:p>
          <a:p>
            <a:pPr lvl="1" algn="r" rtl="1"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sz="2000" dirty="0">
                <a:solidFill>
                  <a:srgbClr val="000099"/>
                </a:solidFill>
              </a:rPr>
              <a:t>האם ההקדמה מניעה את הנחקר להשיב?</a:t>
            </a:r>
          </a:p>
          <a:p>
            <a:pPr lvl="1" algn="r" rtl="1"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sz="2000" dirty="0">
                <a:solidFill>
                  <a:srgbClr val="000099"/>
                </a:solidFill>
              </a:rPr>
              <a:t>האם ההוראות מובנות?</a:t>
            </a:r>
          </a:p>
          <a:p>
            <a:pPr lvl="1" algn="r" rtl="1"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sz="2000" dirty="0">
                <a:solidFill>
                  <a:srgbClr val="000099"/>
                </a:solidFill>
              </a:rPr>
              <a:t>מידת נכונותם של המרואיינים להשיב.</a:t>
            </a:r>
          </a:p>
          <a:p>
            <a:pPr lvl="1" algn="r" rtl="1"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sz="2000" dirty="0">
                <a:solidFill>
                  <a:srgbClr val="000099"/>
                </a:solidFill>
              </a:rPr>
              <a:t>מה סדר השאלות הרצוי?</a:t>
            </a:r>
          </a:p>
          <a:p>
            <a:pPr lvl="1" algn="r" rtl="1"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sz="2000" dirty="0">
                <a:solidFill>
                  <a:srgbClr val="000099"/>
                </a:solidFill>
              </a:rPr>
              <a:t>משך השלמת השאלון</a:t>
            </a:r>
          </a:p>
          <a:p>
            <a:pPr lvl="1" algn="r" rtl="1"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sz="2000" dirty="0">
                <a:solidFill>
                  <a:srgbClr val="000099"/>
                </a:solidFill>
              </a:rPr>
              <a:t>האם ניתן לסגור שאלות פתוחות</a:t>
            </a:r>
          </a:p>
          <a:p>
            <a:pPr algn="r" rtl="1"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sz="2000" dirty="0">
                <a:solidFill>
                  <a:srgbClr val="000099"/>
                </a:solidFill>
              </a:rPr>
              <a:t>תיקון השאלון לאור הבדיקה האמפירית</a:t>
            </a:r>
          </a:p>
          <a:p>
            <a:pPr algn="r" rtl="1"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endParaRPr lang="he-IL" altLang="he-IL" sz="2000" dirty="0">
              <a:solidFill>
                <a:srgbClr val="000099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6C1510-6C02-416D-BCB5-7BF17A93F6A5}" type="slidenum">
              <a:rPr lang="he-IL" altLang="he-IL" smtClean="0"/>
              <a:pPr/>
              <a:t>19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626733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52400" y="944563"/>
            <a:ext cx="84756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/>
            <a:r>
              <a:rPr lang="he-IL" altLang="he-IL" sz="3200" b="1">
                <a:solidFill>
                  <a:schemeClr val="tx2"/>
                </a:solidFill>
              </a:rPr>
              <a:t>חקר מצב קיים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066800" y="5562600"/>
            <a:ext cx="2209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US" altLang="he-IL" sz="3200">
              <a:solidFill>
                <a:srgbClr val="000099"/>
              </a:solidFill>
            </a:endParaRP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7314619" y="2209800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endParaRPr lang="en-US" altLang="he-IL">
              <a:latin typeface="Calibri" panose="020F0502020204030204" pitchFamily="34" charset="0"/>
            </a:endParaRP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0" y="1905000"/>
            <a:ext cx="8915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he-IL" altLang="he-IL">
              <a:solidFill>
                <a:srgbClr val="000099"/>
              </a:solidFill>
            </a:endParaRP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152400" y="1676400"/>
            <a:ext cx="8229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</a:rPr>
              <a:t>מטרות חקר בארגון ובמערכת המידע הקיימת:</a:t>
            </a:r>
          </a:p>
          <a:p>
            <a:pPr lvl="1"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</a:rPr>
              <a:t>איתור בעיות וליקויים בתהליכי הארגון</a:t>
            </a:r>
          </a:p>
          <a:p>
            <a:pPr lvl="1"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</a:rPr>
              <a:t>הצעת שינויים במערכת המידע</a:t>
            </a:r>
          </a:p>
          <a:p>
            <a:pPr lvl="1"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</a:rPr>
              <a:t>הצעת שינויים בתחומי פעילות נוספים בארגון</a:t>
            </a:r>
          </a:p>
          <a:p>
            <a:pPr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</a:rPr>
              <a:t>יש להבחין בין המקרים:</a:t>
            </a:r>
          </a:p>
          <a:p>
            <a:pPr lvl="1"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</a:rPr>
              <a:t>קיימת מערכת מידע בארגון </a:t>
            </a:r>
          </a:p>
          <a:p>
            <a:pPr lvl="1"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</a:rPr>
              <a:t>לא קיימת מערכת מידע בארגון 	</a:t>
            </a:r>
          </a:p>
          <a:p>
            <a:pPr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endParaRPr lang="he-IL" altLang="he-IL" dirty="0">
              <a:solidFill>
                <a:srgbClr val="000099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6C1510-6C02-416D-BCB5-7BF17A93F6A5}" type="slidenum">
              <a:rPr lang="he-IL" altLang="he-IL" smtClean="0"/>
              <a:pPr/>
              <a:t>2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6910976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152400" y="944563"/>
            <a:ext cx="84756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he-IL" altLang="he-IL" sz="3200" b="1">
                <a:solidFill>
                  <a:schemeClr val="tx2"/>
                </a:solidFill>
              </a:rPr>
              <a:t>סוגי שאלות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1066800" y="5562600"/>
            <a:ext cx="2209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US" altLang="he-IL" sz="3200">
              <a:solidFill>
                <a:srgbClr val="000099"/>
              </a:solidFill>
            </a:endParaRP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7315200" y="22098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he-IL">
              <a:latin typeface="Calibri" panose="020F0502020204030204" pitchFamily="34" charset="0"/>
            </a:endParaRP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1252538" y="1676400"/>
            <a:ext cx="6977062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he-IL" altLang="he-IL" b="1" dirty="0">
                <a:solidFill>
                  <a:srgbClr val="000099"/>
                </a:solidFill>
              </a:rPr>
              <a:t>שאלות פתוחות </a:t>
            </a:r>
          </a:p>
          <a:p>
            <a:pPr algn="r" rtl="1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</a:rPr>
              <a:t>המשיב בוחר תשובות משל עצמו</a:t>
            </a:r>
          </a:p>
          <a:p>
            <a:pPr algn="r" rtl="1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he-IL" altLang="he-IL" b="1" dirty="0">
                <a:solidFill>
                  <a:srgbClr val="000099"/>
                </a:solidFill>
              </a:rPr>
              <a:t>שאלות סגורות </a:t>
            </a:r>
          </a:p>
          <a:p>
            <a:pPr algn="r" rtl="1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</a:rPr>
              <a:t>המשיב בוחר מתוך סט של תשובות אפשריות</a:t>
            </a:r>
            <a:endParaRPr lang="en-US" altLang="he-IL" dirty="0">
              <a:solidFill>
                <a:srgbClr val="000099"/>
              </a:solidFill>
            </a:endParaRPr>
          </a:p>
          <a:p>
            <a:pPr algn="r" rtl="1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he-IL" altLang="he-IL" b="1" dirty="0">
                <a:solidFill>
                  <a:srgbClr val="000099"/>
                </a:solidFill>
              </a:rPr>
              <a:t>דוגמה:</a:t>
            </a:r>
          </a:p>
          <a:p>
            <a:pPr algn="r" rtl="1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</a:rPr>
              <a:t>בעד מי תצביע בבחירות ישירות לראשות הממשלה?</a:t>
            </a:r>
          </a:p>
          <a:p>
            <a:pPr lvl="1" algn="r" rtl="1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</a:rPr>
              <a:t>בשאלה סגורה: מועמד א' / מועמד ב' / לא יודע</a:t>
            </a:r>
          </a:p>
          <a:p>
            <a:pPr lvl="1" algn="r" rtl="1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</a:rPr>
              <a:t>בשאלה פתוחה: ______________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6C1510-6C02-416D-BCB5-7BF17A93F6A5}" type="slidenum">
              <a:rPr lang="he-IL" altLang="he-IL" smtClean="0"/>
              <a:pPr/>
              <a:t>20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700604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152400" y="944563"/>
            <a:ext cx="84756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he-IL" altLang="he-IL" sz="3200" b="1">
                <a:solidFill>
                  <a:schemeClr val="tx2"/>
                </a:solidFill>
              </a:rPr>
              <a:t>שאלות פתוחות</a:t>
            </a:r>
            <a:r>
              <a:rPr lang="en-US" altLang="he-IL" sz="3200" b="1">
                <a:solidFill>
                  <a:schemeClr val="tx2"/>
                </a:solidFill>
              </a:rPr>
              <a:t> </a:t>
            </a:r>
            <a:endParaRPr lang="he-IL" altLang="he-IL" sz="3200" b="1">
              <a:solidFill>
                <a:schemeClr val="tx2"/>
              </a:solidFill>
            </a:endParaRP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1066800" y="5562600"/>
            <a:ext cx="2209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US" altLang="he-IL" sz="3200">
              <a:solidFill>
                <a:srgbClr val="000099"/>
              </a:solidFill>
            </a:endParaRP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7315200" y="22098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he-IL">
              <a:latin typeface="Calibri" panose="020F0502020204030204" pitchFamily="34" charset="0"/>
            </a:endParaRP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914400" y="1676400"/>
            <a:ext cx="6977063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he-IL" altLang="he-IL" b="1" dirty="0">
                <a:solidFill>
                  <a:srgbClr val="000099"/>
                </a:solidFill>
              </a:rPr>
              <a:t>יתרונות</a:t>
            </a:r>
          </a:p>
          <a:p>
            <a:pPr algn="r" rtl="1" eaLnBrk="1" hangingPunct="1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</a:rPr>
              <a:t>תשובות ספונטניות, בשפת המשיב</a:t>
            </a:r>
          </a:p>
          <a:p>
            <a:pPr algn="r" rtl="1" eaLnBrk="1" hangingPunct="1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</a:rPr>
              <a:t>תשובות בלתי צפויות</a:t>
            </a:r>
          </a:p>
          <a:p>
            <a:pPr algn="r" rtl="1" eaLnBrk="1" hangingPunct="1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he-IL" altLang="he-IL" b="1" dirty="0">
                <a:solidFill>
                  <a:srgbClr val="000099"/>
                </a:solidFill>
              </a:rPr>
              <a:t>חסרונות</a:t>
            </a:r>
          </a:p>
          <a:p>
            <a:pPr algn="r" rtl="1" eaLnBrk="1" hangingPunct="1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</a:rPr>
              <a:t>סיכוי לקבל תשובות לא רלוונטיות</a:t>
            </a:r>
          </a:p>
          <a:p>
            <a:pPr algn="r" rtl="1" eaLnBrk="1" hangingPunct="1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</a:rPr>
              <a:t> קושי בקידוד התשובות וניתוחן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6C1510-6C02-416D-BCB5-7BF17A93F6A5}" type="slidenum">
              <a:rPr lang="he-IL" altLang="he-IL" smtClean="0"/>
              <a:pPr/>
              <a:t>21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710587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52400" y="457200"/>
            <a:ext cx="84756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br>
              <a:rPr lang="he-IL" altLang="he-IL" sz="3200" b="1">
                <a:solidFill>
                  <a:schemeClr val="tx2"/>
                </a:solidFill>
              </a:rPr>
            </a:br>
            <a:r>
              <a:rPr lang="he-IL" altLang="he-IL" sz="3200" b="1">
                <a:solidFill>
                  <a:schemeClr val="tx2"/>
                </a:solidFill>
              </a:rPr>
              <a:t>שאלות סגורות</a:t>
            </a:r>
            <a:endParaRPr lang="en-US" altLang="he-IL" sz="3200" b="1">
              <a:solidFill>
                <a:schemeClr val="tx2"/>
              </a:solidFill>
            </a:endParaRP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1066800" y="5562600"/>
            <a:ext cx="2209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US" altLang="he-IL" sz="3200">
              <a:solidFill>
                <a:srgbClr val="000099"/>
              </a:solidFill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7315200" y="22098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he-IL">
              <a:latin typeface="Calibri" panose="020F0502020204030204" pitchFamily="34" charset="0"/>
            </a:endParaRP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914400" y="1752600"/>
            <a:ext cx="6977063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he-IL" altLang="he-IL" b="1">
                <a:solidFill>
                  <a:srgbClr val="000099"/>
                </a:solidFill>
              </a:rPr>
              <a:t>יתרונות</a:t>
            </a:r>
          </a:p>
          <a:p>
            <a:pPr algn="r" rtl="1"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>
                <a:solidFill>
                  <a:srgbClr val="000099"/>
                </a:solidFill>
              </a:rPr>
              <a:t>קבלת מידע רלוונטי בלבד</a:t>
            </a:r>
            <a:endParaRPr lang="en-US" altLang="he-IL">
              <a:solidFill>
                <a:srgbClr val="000099"/>
              </a:solidFill>
              <a:sym typeface="Wingdings" panose="05000000000000000000" pitchFamily="2" charset="2"/>
            </a:endParaRPr>
          </a:p>
          <a:p>
            <a:pPr algn="r" rtl="1"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>
                <a:solidFill>
                  <a:srgbClr val="000099"/>
                </a:solidFill>
              </a:rPr>
              <a:t>כל המרואיינים מתייחסים לאותן אפשרויות</a:t>
            </a:r>
            <a:endParaRPr lang="en-US" altLang="he-IL">
              <a:solidFill>
                <a:srgbClr val="000099"/>
              </a:solidFill>
              <a:sym typeface="Wingdings" panose="05000000000000000000" pitchFamily="2" charset="2"/>
            </a:endParaRPr>
          </a:p>
          <a:p>
            <a:pPr algn="r" rtl="1"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>
                <a:solidFill>
                  <a:srgbClr val="000099"/>
                </a:solidFill>
              </a:rPr>
              <a:t>קידוד נוח, ניתוח מהיר</a:t>
            </a:r>
            <a:endParaRPr lang="he-IL" altLang="he-IL">
              <a:solidFill>
                <a:srgbClr val="000099"/>
              </a:solidFill>
              <a:sym typeface="Wingdings" panose="05000000000000000000" pitchFamily="2" charset="2"/>
            </a:endParaRPr>
          </a:p>
          <a:p>
            <a:pPr algn="r" rtl="1"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>
                <a:solidFill>
                  <a:srgbClr val="000099"/>
                </a:solidFill>
              </a:rPr>
              <a:t>אחוז היענות גבוה </a:t>
            </a:r>
          </a:p>
          <a:p>
            <a:pPr algn="r" rtl="1"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he-IL" altLang="he-IL" b="1">
                <a:solidFill>
                  <a:srgbClr val="000099"/>
                </a:solidFill>
              </a:rPr>
              <a:t>חסרונות</a:t>
            </a:r>
          </a:p>
          <a:p>
            <a:pPr algn="r" rtl="1"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>
                <a:solidFill>
                  <a:srgbClr val="000099"/>
                </a:solidFill>
              </a:rPr>
              <a:t>תשובות עלולות שלא להתאים לנבדק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6C1510-6C02-416D-BCB5-7BF17A93F6A5}" type="slidenum">
              <a:rPr lang="he-IL" altLang="he-IL" smtClean="0"/>
              <a:pPr/>
              <a:t>22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248941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52400" y="457200"/>
            <a:ext cx="84756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br>
              <a:rPr lang="he-IL" altLang="he-IL" sz="3200" b="1">
                <a:solidFill>
                  <a:schemeClr val="tx2"/>
                </a:solidFill>
              </a:rPr>
            </a:br>
            <a:r>
              <a:rPr lang="he-IL" altLang="he-IL" sz="3200" b="1">
                <a:solidFill>
                  <a:schemeClr val="tx2"/>
                </a:solidFill>
              </a:rPr>
              <a:t>כללים לניסוח השאלה</a:t>
            </a:r>
            <a:endParaRPr lang="en-US" altLang="he-IL" sz="3200" b="1">
              <a:solidFill>
                <a:schemeClr val="tx2"/>
              </a:solidFill>
            </a:endParaRP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1066800" y="5562600"/>
            <a:ext cx="2209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US" altLang="he-IL" sz="3200">
              <a:solidFill>
                <a:srgbClr val="000099"/>
              </a:solidFill>
            </a:endParaRP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7315200" y="22098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he-IL">
              <a:latin typeface="Calibri" panose="020F0502020204030204" pitchFamily="34" charset="0"/>
            </a:endParaRP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914400" y="1676400"/>
            <a:ext cx="6977063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  <a:sym typeface="Wingdings" panose="05000000000000000000" pitchFamily="2" charset="2"/>
              </a:rPr>
              <a:t>הימנעות מהצגת דעה כנורמה</a:t>
            </a:r>
          </a:p>
          <a:p>
            <a:pPr algn="r" rtl="1" eaLnBrk="1" hangingPunct="1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  <a:sym typeface="Wingdings" panose="05000000000000000000" pitchFamily="2" charset="2"/>
              </a:rPr>
              <a:t>כתיבה בצורה אובייקטיבית</a:t>
            </a:r>
          </a:p>
          <a:p>
            <a:pPr algn="r" rtl="1" eaLnBrk="1" hangingPunct="1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  <a:sym typeface="Wingdings" panose="05000000000000000000" pitchFamily="2" charset="2"/>
              </a:rPr>
              <a:t>הימנעות מניסוח שאלות על דרך השלילה</a:t>
            </a:r>
          </a:p>
          <a:p>
            <a:pPr algn="r" rtl="1" eaLnBrk="1" hangingPunct="1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  <a:sym typeface="Wingdings" panose="05000000000000000000" pitchFamily="2" charset="2"/>
              </a:rPr>
              <a:t>הימנעות ממלים בעלות מטען רגשי</a:t>
            </a:r>
          </a:p>
          <a:p>
            <a:pPr algn="r" rtl="1" eaLnBrk="1" hangingPunct="1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he-IL" altLang="he-IL" dirty="0">
                <a:solidFill>
                  <a:srgbClr val="000099"/>
                </a:solidFill>
                <a:sym typeface="Wingdings" panose="05000000000000000000" pitchFamily="2" charset="2"/>
              </a:rPr>
              <a:t>	(כמו: דיקטטורה, דמוקרטיה, וכו')</a:t>
            </a:r>
          </a:p>
          <a:p>
            <a:pPr algn="r" rtl="1" eaLnBrk="1" hangingPunct="1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  <a:sym typeface="Wingdings" panose="05000000000000000000" pitchFamily="2" charset="2"/>
              </a:rPr>
              <a:t>איזון בין החלופות והימנעות מהצגת חלופה אחת כנורמה</a:t>
            </a:r>
            <a:r>
              <a:rPr lang="en-US" altLang="he-IL" dirty="0">
                <a:solidFill>
                  <a:srgbClr val="000099"/>
                </a:solidFill>
                <a:sym typeface="Wingdings" panose="05000000000000000000" pitchFamily="2" charset="2"/>
              </a:rPr>
              <a:t> </a:t>
            </a:r>
            <a:endParaRPr lang="he-IL" altLang="he-IL" dirty="0">
              <a:solidFill>
                <a:srgbClr val="000099"/>
              </a:solidFill>
              <a:sym typeface="Wingdings" panose="05000000000000000000" pitchFamily="2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6C1510-6C02-416D-BCB5-7BF17A93F6A5}" type="slidenum">
              <a:rPr lang="he-IL" altLang="he-IL" smtClean="0"/>
              <a:pPr/>
              <a:t>23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7330661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52400" y="457200"/>
            <a:ext cx="84756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br>
              <a:rPr lang="he-IL" altLang="he-IL" sz="3200" b="1">
                <a:solidFill>
                  <a:schemeClr val="tx2"/>
                </a:solidFill>
              </a:rPr>
            </a:br>
            <a:r>
              <a:rPr lang="he-IL" altLang="he-IL" sz="3200" b="1">
                <a:solidFill>
                  <a:schemeClr val="tx2"/>
                </a:solidFill>
              </a:rPr>
              <a:t>כללים לניסוח השאלה</a:t>
            </a:r>
            <a:endParaRPr lang="en-US" altLang="he-IL" sz="3200" b="1">
              <a:solidFill>
                <a:schemeClr val="tx2"/>
              </a:solidFill>
            </a:endParaRP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1066800" y="5562600"/>
            <a:ext cx="2209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US" altLang="he-IL" sz="3200">
              <a:solidFill>
                <a:srgbClr val="000099"/>
              </a:solidFill>
            </a:endParaRPr>
          </a:p>
        </p:txBody>
      </p:sp>
      <p:sp>
        <p:nvSpPr>
          <p:cNvPr id="27653" name="Text Box 6"/>
          <p:cNvSpPr txBox="1">
            <a:spLocks noChangeArrowheads="1"/>
          </p:cNvSpPr>
          <p:nvPr/>
        </p:nvSpPr>
        <p:spPr bwMode="auto">
          <a:xfrm>
            <a:off x="990600" y="1752600"/>
            <a:ext cx="6977063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he-IL" altLang="he-IL" b="1" dirty="0">
                <a:solidFill>
                  <a:srgbClr val="000099"/>
                </a:solidFill>
                <a:sym typeface="Wingdings" panose="05000000000000000000" pitchFamily="2" charset="2"/>
              </a:rPr>
              <a:t>ניסוח בהיר</a:t>
            </a:r>
          </a:p>
          <a:p>
            <a:pPr algn="r" rtl="1" eaLnBrk="1" hangingPunct="1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  <a:sym typeface="Wingdings" panose="05000000000000000000" pitchFamily="2" charset="2"/>
              </a:rPr>
              <a:t>שאלות קצרות</a:t>
            </a:r>
            <a:endParaRPr lang="en-US" altLang="he-IL" dirty="0">
              <a:solidFill>
                <a:srgbClr val="000099"/>
              </a:solidFill>
              <a:sym typeface="Wingdings" panose="05000000000000000000" pitchFamily="2" charset="2"/>
            </a:endParaRPr>
          </a:p>
          <a:p>
            <a:pPr algn="r" rtl="1" eaLnBrk="1" hangingPunct="1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  <a:sym typeface="Wingdings" panose="05000000000000000000" pitchFamily="2" charset="2"/>
              </a:rPr>
              <a:t>התמקדות בהיבט אחד בלבד</a:t>
            </a:r>
            <a:endParaRPr lang="en-US" altLang="he-IL" dirty="0">
              <a:solidFill>
                <a:srgbClr val="000099"/>
              </a:solidFill>
              <a:sym typeface="Wingdings" panose="05000000000000000000" pitchFamily="2" charset="2"/>
            </a:endParaRPr>
          </a:p>
          <a:p>
            <a:pPr algn="r" rtl="1" eaLnBrk="1" hangingPunct="1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  <a:sym typeface="Wingdings" panose="05000000000000000000" pitchFamily="2" charset="2"/>
              </a:rPr>
              <a:t>הימנעות ממלים בעלות מספר משמעויות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6C1510-6C02-416D-BCB5-7BF17A93F6A5}" type="slidenum">
              <a:rPr lang="he-IL" altLang="he-IL" smtClean="0"/>
              <a:pPr/>
              <a:t>24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3907800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152400" y="944563"/>
            <a:ext cx="84756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he-IL" altLang="he-IL" sz="3200" b="1">
                <a:solidFill>
                  <a:schemeClr val="tx2"/>
                </a:solidFill>
              </a:rPr>
              <a:t>כללים לניסוח התשובות</a:t>
            </a:r>
            <a:endParaRPr lang="en-US" altLang="he-IL" sz="3200" b="1">
              <a:solidFill>
                <a:schemeClr val="tx2"/>
              </a:solidFill>
            </a:endParaRP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1066800" y="5562600"/>
            <a:ext cx="2209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US" altLang="he-IL" sz="3200">
              <a:solidFill>
                <a:srgbClr val="000099"/>
              </a:solidFill>
            </a:endParaRP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7315200" y="22098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he-IL">
              <a:latin typeface="Calibri" panose="020F0502020204030204" pitchFamily="34" charset="0"/>
            </a:endParaRP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990600" y="1752600"/>
            <a:ext cx="6977063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>
                <a:solidFill>
                  <a:srgbClr val="000099"/>
                </a:solidFill>
                <a:sym typeface="Wingdings" panose="05000000000000000000" pitchFamily="2" charset="2"/>
              </a:rPr>
              <a:t>סגירה נכונה של התשובות ביחס לשאלה</a:t>
            </a:r>
          </a:p>
          <a:p>
            <a:pPr algn="r" rtl="1" eaLnBrk="1" hangingPunct="1"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>
                <a:solidFill>
                  <a:srgbClr val="000099"/>
                </a:solidFill>
                <a:sym typeface="Wingdings" panose="05000000000000000000" pitchFamily="2" charset="2"/>
              </a:rPr>
              <a:t>חלופות רלוונטיות לשאלה</a:t>
            </a:r>
          </a:p>
          <a:p>
            <a:pPr algn="r" rtl="1" eaLnBrk="1" hangingPunct="1"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>
                <a:solidFill>
                  <a:srgbClr val="000099"/>
                </a:solidFill>
                <a:sym typeface="Wingdings" panose="05000000000000000000" pitchFamily="2" charset="2"/>
              </a:rPr>
              <a:t>חלופות שאין ביניהן חפיפה</a:t>
            </a:r>
          </a:p>
          <a:p>
            <a:pPr algn="r" rtl="1" eaLnBrk="1" hangingPunct="1"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>
                <a:solidFill>
                  <a:srgbClr val="000099"/>
                </a:solidFill>
                <a:sym typeface="Wingdings" panose="05000000000000000000" pitchFamily="2" charset="2"/>
              </a:rPr>
              <a:t>חלופות הממצות את כל האפשרויות</a:t>
            </a:r>
          </a:p>
          <a:p>
            <a:pPr algn="r" rtl="1" eaLnBrk="1" hangingPunct="1"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>
                <a:solidFill>
                  <a:srgbClr val="000099"/>
                </a:solidFill>
                <a:sym typeface="Wingdings" panose="05000000000000000000" pitchFamily="2" charset="2"/>
              </a:rPr>
              <a:t>שמירת איזון בין התשובות האפשריות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6C1510-6C02-416D-BCB5-7BF17A93F6A5}" type="slidenum">
              <a:rPr lang="he-IL" altLang="he-IL" smtClean="0"/>
              <a:pPr/>
              <a:t>25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9273454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152400" y="944563"/>
            <a:ext cx="84756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he-IL" altLang="he-IL" sz="3200" b="1">
                <a:solidFill>
                  <a:schemeClr val="tx2"/>
                </a:solidFill>
              </a:rPr>
              <a:t>כללים לניסוח התשובות</a:t>
            </a:r>
            <a:endParaRPr lang="en-US" altLang="he-IL" sz="3200" b="1">
              <a:solidFill>
                <a:schemeClr val="tx2"/>
              </a:solidFill>
            </a:endParaRP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1066800" y="5562600"/>
            <a:ext cx="2209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US" altLang="he-IL" sz="3200">
              <a:solidFill>
                <a:srgbClr val="000099"/>
              </a:solidFill>
            </a:endParaRP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7315200" y="22098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he-IL">
              <a:latin typeface="Calibri" panose="020F0502020204030204" pitchFamily="34" charset="0"/>
            </a:endParaRP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1176338" y="1828800"/>
            <a:ext cx="6977062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  <a:sym typeface="Wingdings" panose="05000000000000000000" pitchFamily="2" charset="2"/>
              </a:rPr>
              <a:t>הימנעות מקטגורית "לא יודע" </a:t>
            </a:r>
          </a:p>
          <a:p>
            <a:pPr algn="r" rtl="1" eaLnBrk="1" hangingPunct="1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he-IL" altLang="he-IL" dirty="0">
                <a:solidFill>
                  <a:srgbClr val="000099"/>
                </a:solidFill>
                <a:sym typeface="Wingdings" panose="05000000000000000000" pitchFamily="2" charset="2"/>
              </a:rPr>
              <a:t>	( קטגוריה מפתה מדי)</a:t>
            </a:r>
          </a:p>
          <a:p>
            <a:pPr algn="r" rtl="1" eaLnBrk="1" hangingPunct="1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  <a:sym typeface="Wingdings" panose="05000000000000000000" pitchFamily="2" charset="2"/>
              </a:rPr>
              <a:t>יש להציע אותה רק כאשר הנושא אינו מעסיק את הקהל, או שלרובו יש חוסר </a:t>
            </a:r>
            <a:r>
              <a:rPr lang="he-IL" altLang="he-IL" dirty="0" err="1">
                <a:solidFill>
                  <a:srgbClr val="000099"/>
                </a:solidFill>
                <a:sym typeface="Wingdings" panose="05000000000000000000" pitchFamily="2" charset="2"/>
              </a:rPr>
              <a:t>אמיתי</a:t>
            </a:r>
            <a:r>
              <a:rPr lang="he-IL" altLang="he-IL" dirty="0">
                <a:solidFill>
                  <a:srgbClr val="000099"/>
                </a:solidFill>
                <a:sym typeface="Wingdings" panose="05000000000000000000" pitchFamily="2" charset="2"/>
              </a:rPr>
              <a:t> במידע.</a:t>
            </a:r>
          </a:p>
          <a:p>
            <a:pPr algn="r" rtl="1" eaLnBrk="1" hangingPunct="1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  <a:sym typeface="Wingdings" panose="05000000000000000000" pitchFamily="2" charset="2"/>
              </a:rPr>
              <a:t>פריסת סולם התשובות בהתאם:</a:t>
            </a:r>
          </a:p>
          <a:p>
            <a:pPr lvl="1" algn="r" rtl="1" eaLnBrk="1" hangingPunct="1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  <a:sym typeface="Wingdings" panose="05000000000000000000" pitchFamily="2" charset="2"/>
              </a:rPr>
              <a:t>לסוג האוכלוסייה </a:t>
            </a:r>
          </a:p>
          <a:p>
            <a:pPr lvl="1" algn="r" rtl="1" eaLnBrk="1" hangingPunct="1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  <a:sym typeface="Wingdings" panose="05000000000000000000" pitchFamily="2" charset="2"/>
              </a:rPr>
              <a:t>למהות השאלה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6C1510-6C02-416D-BCB5-7BF17A93F6A5}" type="slidenum">
              <a:rPr lang="he-IL" altLang="he-IL" smtClean="0"/>
              <a:pPr/>
              <a:t>26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6684458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152400" y="457200"/>
            <a:ext cx="84756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br>
              <a:rPr lang="he-IL" altLang="he-IL" sz="3200" b="1">
                <a:solidFill>
                  <a:schemeClr val="tx2"/>
                </a:solidFill>
              </a:rPr>
            </a:br>
            <a:r>
              <a:rPr lang="he-IL" altLang="he-IL" sz="3200" b="1">
                <a:solidFill>
                  <a:schemeClr val="tx2"/>
                </a:solidFill>
              </a:rPr>
              <a:t>סולם התשובות</a:t>
            </a:r>
            <a:endParaRPr lang="en-US" altLang="he-IL" sz="3200" b="1">
              <a:solidFill>
                <a:schemeClr val="tx2"/>
              </a:solidFill>
            </a:endParaRP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1066800" y="5562600"/>
            <a:ext cx="2209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US" altLang="he-IL" sz="3200">
              <a:solidFill>
                <a:srgbClr val="000099"/>
              </a:solidFill>
            </a:endParaRP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7315200" y="22098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he-IL">
              <a:latin typeface="Calibri" panose="020F0502020204030204" pitchFamily="34" charset="0"/>
            </a:endParaRP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1176338" y="1828800"/>
            <a:ext cx="6977062" cy="42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he-IL" altLang="he-IL" sz="2000" b="1" dirty="0">
                <a:solidFill>
                  <a:srgbClr val="000099"/>
                </a:solidFill>
                <a:sym typeface="Wingdings" panose="05000000000000000000" pitchFamily="2" charset="2"/>
              </a:rPr>
              <a:t>סולם שמי</a:t>
            </a:r>
          </a:p>
          <a:p>
            <a:pPr algn="r" rtl="1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sz="2000" dirty="0">
                <a:solidFill>
                  <a:srgbClr val="000099"/>
                </a:solidFill>
                <a:sym typeface="Wingdings" panose="05000000000000000000" pitchFamily="2" charset="2"/>
              </a:rPr>
              <a:t>סיווג נתונים לקבוצות – אין משמעות לסדר</a:t>
            </a:r>
          </a:p>
          <a:p>
            <a:pPr lvl="1" algn="r" rtl="1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sz="2000" dirty="0">
                <a:solidFill>
                  <a:srgbClr val="000099"/>
                </a:solidFill>
                <a:sym typeface="Wingdings" panose="05000000000000000000" pitchFamily="2" charset="2"/>
              </a:rPr>
              <a:t>מהו סוג התוכנה השימושי לגביך?</a:t>
            </a:r>
          </a:p>
          <a:p>
            <a:pPr marL="457200" lvl="1" indent="0" algn="r" rtl="1" eaLnBrk="1" hangingPunct="1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he-IL" altLang="he-IL" sz="2000" b="1" dirty="0">
                <a:solidFill>
                  <a:srgbClr val="000099"/>
                </a:solidFill>
                <a:sym typeface="Wingdings" panose="05000000000000000000" pitchFamily="2" charset="2"/>
              </a:rPr>
              <a:t>תוכנה א       תוכנה ב        תוכנה ג</a:t>
            </a:r>
          </a:p>
          <a:p>
            <a:pPr lvl="1" algn="r" rtl="1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endParaRPr lang="he-IL" altLang="he-IL" sz="2000" dirty="0">
              <a:solidFill>
                <a:srgbClr val="000099"/>
              </a:solidFill>
              <a:sym typeface="Wingdings" panose="05000000000000000000" pitchFamily="2" charset="2"/>
            </a:endParaRPr>
          </a:p>
          <a:p>
            <a:pPr algn="r" rtl="1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he-IL" altLang="he-IL" sz="2000" b="1" dirty="0">
                <a:solidFill>
                  <a:srgbClr val="000099"/>
                </a:solidFill>
                <a:sym typeface="Wingdings" panose="05000000000000000000" pitchFamily="2" charset="2"/>
              </a:rPr>
              <a:t>סולם יחסי</a:t>
            </a:r>
          </a:p>
          <a:p>
            <a:pPr algn="r" rtl="1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sz="2000" dirty="0">
                <a:solidFill>
                  <a:srgbClr val="000099"/>
                </a:solidFill>
                <a:sym typeface="Wingdings" panose="05000000000000000000" pitchFamily="2" charset="2"/>
              </a:rPr>
              <a:t>ההבדלים בדירוג התשובות קבועים ומוחלטים</a:t>
            </a:r>
          </a:p>
          <a:p>
            <a:pPr lvl="1" algn="r" rtl="1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sz="2000" dirty="0">
                <a:solidFill>
                  <a:srgbClr val="000099"/>
                </a:solidFill>
                <a:sym typeface="Wingdings" panose="05000000000000000000" pitchFamily="2" charset="2"/>
              </a:rPr>
              <a:t>כמה שעות ביום אתה מבלה מול המחשב?</a:t>
            </a:r>
          </a:p>
          <a:p>
            <a:pPr lvl="1" algn="r" rtl="1" eaLnBrk="1" hangingPunct="1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he-IL" sz="2000" b="1" dirty="0">
                <a:solidFill>
                  <a:srgbClr val="000099"/>
                </a:solidFill>
                <a:sym typeface="Wingdings" panose="05000000000000000000" pitchFamily="2" charset="2"/>
              </a:rPr>
              <a:t>0   1    2    3    4    5    6    7    8 </a:t>
            </a:r>
            <a:endParaRPr lang="he-IL" altLang="he-IL" sz="2000" b="1" dirty="0">
              <a:solidFill>
                <a:srgbClr val="000099"/>
              </a:solidFill>
              <a:sym typeface="Wingdings" panose="05000000000000000000" pitchFamily="2" charset="2"/>
            </a:endParaRPr>
          </a:p>
          <a:p>
            <a:pPr lvl="1" algn="r" rtl="1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endParaRPr lang="he-IL" altLang="he-IL" sz="2000" b="1" dirty="0">
              <a:solidFill>
                <a:srgbClr val="000099"/>
              </a:solidFill>
              <a:sym typeface="Wingdings" panose="05000000000000000000" pitchFamily="2" charset="2"/>
            </a:endParaRPr>
          </a:p>
          <a:p>
            <a:pPr lvl="1" algn="r" rtl="1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endParaRPr lang="he-IL" altLang="he-IL" sz="2000" b="1" dirty="0">
              <a:solidFill>
                <a:srgbClr val="000099"/>
              </a:solidFill>
              <a:sym typeface="Wingdings" panose="05000000000000000000" pitchFamily="2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6C1510-6C02-416D-BCB5-7BF17A93F6A5}" type="slidenum">
              <a:rPr lang="he-IL" altLang="he-IL" smtClean="0"/>
              <a:pPr/>
              <a:t>27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6361869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152400" y="944563"/>
            <a:ext cx="84756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he-IL" altLang="he-IL" sz="3200" b="1">
                <a:solidFill>
                  <a:schemeClr val="tx2"/>
                </a:solidFill>
              </a:rPr>
              <a:t>אינדקסים  וסולמות</a:t>
            </a:r>
            <a:endParaRPr lang="en-US" altLang="he-IL" sz="3200" b="1">
              <a:solidFill>
                <a:schemeClr val="tx2"/>
              </a:solidFill>
            </a:endParaRP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1066800" y="5562600"/>
            <a:ext cx="2209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US" altLang="he-IL" sz="3200">
              <a:solidFill>
                <a:srgbClr val="000099"/>
              </a:solidFill>
            </a:endParaRP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7315200" y="22098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he-IL">
              <a:latin typeface="Calibri" panose="020F0502020204030204" pitchFamily="34" charset="0"/>
            </a:endParaRP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1176338" y="1828800"/>
            <a:ext cx="6977062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he-IL" altLang="he-IL" sz="2000" b="1" dirty="0">
                <a:solidFill>
                  <a:srgbClr val="000099"/>
                </a:solidFill>
                <a:sym typeface="Wingdings" panose="05000000000000000000" pitchFamily="2" charset="2"/>
              </a:rPr>
              <a:t>ציון מספרי לעומת מילולי</a:t>
            </a:r>
          </a:p>
          <a:p>
            <a:pPr algn="r" rtl="1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sz="2000" dirty="0">
                <a:solidFill>
                  <a:srgbClr val="000099"/>
                </a:solidFill>
                <a:sym typeface="Wingdings" panose="05000000000000000000" pitchFamily="2" charset="2"/>
              </a:rPr>
              <a:t>סולמות סדר </a:t>
            </a:r>
          </a:p>
          <a:p>
            <a:pPr lvl="1" algn="r" rtl="1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sz="2000" dirty="0">
                <a:solidFill>
                  <a:srgbClr val="000099"/>
                </a:solidFill>
                <a:sym typeface="Wingdings" panose="05000000000000000000" pitchFamily="2" charset="2"/>
              </a:rPr>
              <a:t>עד כמה אתה מרוצה ממקום עבודתך?</a:t>
            </a:r>
            <a:r>
              <a:rPr lang="en-US" altLang="he-IL" sz="2000" dirty="0">
                <a:solidFill>
                  <a:srgbClr val="000099"/>
                </a:solidFill>
                <a:sym typeface="Wingdings" panose="05000000000000000000" pitchFamily="2" charset="2"/>
              </a:rPr>
              <a:t> </a:t>
            </a:r>
            <a:endParaRPr lang="he-IL" altLang="he-IL" sz="2000" dirty="0">
              <a:solidFill>
                <a:srgbClr val="000099"/>
              </a:solidFill>
              <a:sym typeface="Wingdings" panose="05000000000000000000" pitchFamily="2" charset="2"/>
            </a:endParaRPr>
          </a:p>
          <a:p>
            <a:pPr lvl="2" algn="r" rtl="1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sz="2000" dirty="0">
                <a:solidFill>
                  <a:srgbClr val="000099"/>
                </a:solidFill>
                <a:sym typeface="Wingdings" panose="05000000000000000000" pitchFamily="2" charset="2"/>
              </a:rPr>
              <a:t>אורדינלי - מרוצה מאד, מרוצה, לא מרוצה, מאד לא מרוצה</a:t>
            </a:r>
          </a:p>
          <a:p>
            <a:pPr lvl="2" algn="r" rtl="1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sz="2000" dirty="0" err="1">
                <a:solidFill>
                  <a:srgbClr val="000099"/>
                </a:solidFill>
                <a:sym typeface="Wingdings" panose="05000000000000000000" pitchFamily="2" charset="2"/>
              </a:rPr>
              <a:t>אינטרוולי</a:t>
            </a:r>
            <a:r>
              <a:rPr lang="he-IL" altLang="he-IL" sz="2000" dirty="0">
                <a:solidFill>
                  <a:srgbClr val="000099"/>
                </a:solidFill>
                <a:sym typeface="Wingdings" panose="05000000000000000000" pitchFamily="2" charset="2"/>
              </a:rPr>
              <a:t> (</a:t>
            </a:r>
            <a:r>
              <a:rPr lang="he-IL" altLang="he-IL" sz="2000" dirty="0" err="1">
                <a:solidFill>
                  <a:srgbClr val="000099"/>
                </a:solidFill>
                <a:sym typeface="Wingdings" panose="05000000000000000000" pitchFamily="2" charset="2"/>
              </a:rPr>
              <a:t>ליקרט</a:t>
            </a:r>
            <a:r>
              <a:rPr lang="he-IL" altLang="he-IL" sz="2000" dirty="0">
                <a:solidFill>
                  <a:srgbClr val="000099"/>
                </a:solidFill>
                <a:sym typeface="Wingdings" panose="05000000000000000000" pitchFamily="2" charset="2"/>
              </a:rPr>
              <a:t>) - 1-2-3-4-5</a:t>
            </a:r>
          </a:p>
          <a:p>
            <a:pPr lvl="2" algn="r" rtl="1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sz="2000" dirty="0">
                <a:solidFill>
                  <a:srgbClr val="000099"/>
                </a:solidFill>
                <a:sym typeface="Wingdings" panose="05000000000000000000" pitchFamily="2" charset="2"/>
              </a:rPr>
              <a:t>ניתן לשלב בין השניים</a:t>
            </a:r>
          </a:p>
          <a:p>
            <a:pPr algn="r" rtl="1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he-IL" altLang="he-IL" b="1" dirty="0">
              <a:solidFill>
                <a:srgbClr val="000099"/>
              </a:solidFill>
              <a:sym typeface="Wingdings" panose="05000000000000000000" pitchFamily="2" charset="2"/>
            </a:endParaRPr>
          </a:p>
          <a:p>
            <a:pPr algn="r" rtl="1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he-IL" altLang="he-IL" b="1" dirty="0">
                <a:solidFill>
                  <a:srgbClr val="000099"/>
                </a:solidFill>
                <a:sym typeface="Wingdings" panose="05000000000000000000" pitchFamily="2" charset="2"/>
              </a:rPr>
              <a:t>מספר תשובות – זוגי או אי-זוגי?</a:t>
            </a:r>
          </a:p>
          <a:p>
            <a:pPr algn="r" rtl="1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  <a:sym typeface="Wingdings" panose="05000000000000000000" pitchFamily="2" charset="2"/>
              </a:rPr>
              <a:t>תלוי בתוכן השאלה</a:t>
            </a:r>
          </a:p>
          <a:p>
            <a:pPr algn="r" rtl="1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  <a:sym typeface="Wingdings" panose="05000000000000000000" pitchFamily="2" charset="2"/>
              </a:rPr>
              <a:t>תלוי בנכונות לקבל תשובת אמצע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6C1510-6C02-416D-BCB5-7BF17A93F6A5}" type="slidenum">
              <a:rPr lang="he-IL" altLang="he-IL" smtClean="0"/>
              <a:pPr/>
              <a:t>28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9928250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152400" y="944563"/>
            <a:ext cx="84756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he-IL" altLang="he-IL" sz="3200" b="1" dirty="0">
                <a:solidFill>
                  <a:schemeClr val="tx2"/>
                </a:solidFill>
              </a:rPr>
              <a:t>השפעת   ניפוי</a:t>
            </a:r>
            <a:endParaRPr lang="en-US" altLang="he-IL" sz="3200" b="1" dirty="0">
              <a:solidFill>
                <a:schemeClr val="tx2"/>
              </a:solidFill>
            </a:endParaRP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1066800" y="5562600"/>
            <a:ext cx="2209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US" altLang="he-IL" sz="3200">
              <a:solidFill>
                <a:srgbClr val="000099"/>
              </a:solidFill>
            </a:endParaRP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7315200" y="22098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he-IL">
              <a:latin typeface="Calibri" panose="020F0502020204030204" pitchFamily="34" charset="0"/>
            </a:endParaRP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0" y="1905000"/>
            <a:ext cx="8915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he-IL" altLang="he-IL">
              <a:solidFill>
                <a:srgbClr val="000099"/>
              </a:solidFill>
            </a:endParaRP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1066800" y="1828800"/>
            <a:ext cx="6977063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endParaRPr lang="en-US" altLang="he-IL">
              <a:solidFill>
                <a:srgbClr val="000099"/>
              </a:solidFill>
            </a:endParaRPr>
          </a:p>
        </p:txBody>
      </p:sp>
      <p:sp>
        <p:nvSpPr>
          <p:cNvPr id="34823" name="Text Box 35"/>
          <p:cNvSpPr txBox="1">
            <a:spLocks noChangeArrowheads="1"/>
          </p:cNvSpPr>
          <p:nvPr/>
        </p:nvSpPr>
        <p:spPr bwMode="auto">
          <a:xfrm>
            <a:off x="1176338" y="1752600"/>
            <a:ext cx="6977062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he-IL" altLang="he-IL" b="1" dirty="0">
                <a:solidFill>
                  <a:srgbClr val="000099"/>
                </a:solidFill>
                <a:sym typeface="Wingdings" panose="05000000000000000000" pitchFamily="2" charset="2"/>
              </a:rPr>
              <a:t>נוסח א'</a:t>
            </a:r>
          </a:p>
          <a:p>
            <a:pPr algn="r" rtl="1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  <a:sym typeface="Wingdings" panose="05000000000000000000" pitchFamily="2" charset="2"/>
              </a:rPr>
              <a:t>"מדינות ערב מנסות להגיע לשלום עם ישראל" </a:t>
            </a:r>
          </a:p>
          <a:p>
            <a:pPr algn="r" rtl="1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he-IL" altLang="he-IL" dirty="0">
                <a:solidFill>
                  <a:srgbClr val="000099"/>
                </a:solidFill>
                <a:sym typeface="Wingdings" panose="05000000000000000000" pitchFamily="2" charset="2"/>
              </a:rPr>
              <a:t>	מסכים/ לא מסכים.</a:t>
            </a:r>
          </a:p>
          <a:p>
            <a:pPr algn="r" rtl="1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he-IL" altLang="he-IL" b="1" dirty="0">
                <a:solidFill>
                  <a:srgbClr val="000099"/>
                </a:solidFill>
                <a:sym typeface="Wingdings" panose="05000000000000000000" pitchFamily="2" charset="2"/>
              </a:rPr>
              <a:t>נוסח ב'</a:t>
            </a:r>
          </a:p>
          <a:p>
            <a:pPr algn="r" rtl="1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  <a:sym typeface="Wingdings" panose="05000000000000000000" pitchFamily="2" charset="2"/>
              </a:rPr>
              <a:t>"מדינות ערב מנסות להגיע לשלום עם ישראל האם יש לך דעה בעניין זה?	כן/לא. </a:t>
            </a:r>
          </a:p>
          <a:p>
            <a:pPr algn="r" rtl="1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he-IL" altLang="he-IL" dirty="0">
                <a:solidFill>
                  <a:srgbClr val="000099"/>
                </a:solidFill>
                <a:sym typeface="Wingdings" panose="05000000000000000000" pitchFamily="2" charset="2"/>
              </a:rPr>
              <a:t>	אם כן, האם אתה 	מסכים	/  לא מסכים?</a:t>
            </a:r>
          </a:p>
        </p:txBody>
      </p:sp>
      <p:graphicFrame>
        <p:nvGraphicFramePr>
          <p:cNvPr id="209956" name="Group 36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701583312"/>
              </p:ext>
            </p:extLst>
          </p:nvPr>
        </p:nvGraphicFramePr>
        <p:xfrm>
          <a:off x="971600" y="4293096"/>
          <a:ext cx="7053262" cy="1859280"/>
        </p:xfrm>
        <a:graphic>
          <a:graphicData uri="http://schemas.openxmlformats.org/drawingml/2006/table">
            <a:tbl>
              <a:tblPr rtl="1"/>
              <a:tblGrid>
                <a:gridCol w="2351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1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1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8763">
                <a:tc>
                  <a:txBody>
                    <a:bodyPr/>
                    <a:lstStyle/>
                    <a:p>
                      <a:pPr marL="342900" marR="0" lvl="0" indent="-34290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נוסח א'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נוסח ב'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342900" marR="0" lvl="0" indent="-34290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מסכים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17%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10%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342900" marR="0" lvl="0" indent="-34290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לא מסכים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60%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45%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342900" marR="0" lvl="0" indent="-34290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אין דעה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23%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45%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342900" marR="0" lvl="0" indent="-34290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(492)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(513)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6C1510-6C02-416D-BCB5-7BF17A93F6A5}" type="slidenum">
              <a:rPr lang="he-IL" altLang="he-IL" smtClean="0"/>
              <a:pPr/>
              <a:t>29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106932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52400" y="944563"/>
            <a:ext cx="84756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/>
            <a:r>
              <a:rPr lang="he-IL" altLang="he-IL" sz="3200" b="1">
                <a:solidFill>
                  <a:schemeClr val="tx2"/>
                </a:solidFill>
              </a:rPr>
              <a:t>מערכת מידע בארגון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066800" y="5562600"/>
            <a:ext cx="2209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US" altLang="he-IL" sz="3200">
              <a:solidFill>
                <a:srgbClr val="000099"/>
              </a:solidFill>
            </a:endParaRP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7314619" y="2209800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endParaRPr lang="en-US" altLang="he-IL">
              <a:latin typeface="Calibri" panose="020F0502020204030204" pitchFamily="34" charset="0"/>
            </a:endParaRP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3276600" y="1905000"/>
            <a:ext cx="56388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he-IL" altLang="he-IL">
              <a:solidFill>
                <a:srgbClr val="000099"/>
              </a:solidFill>
            </a:endParaRP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4860032" y="1752600"/>
            <a:ext cx="352196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Tx/>
              <a:buChar char="-"/>
            </a:pPr>
            <a:r>
              <a:rPr lang="he-IL" altLang="he-IL" b="1" dirty="0">
                <a:solidFill>
                  <a:srgbClr val="000099"/>
                </a:solidFill>
              </a:rPr>
              <a:t>קיימת מערכת מידע בארגון </a:t>
            </a:r>
            <a:r>
              <a:rPr lang="he-IL" altLang="he-IL" dirty="0">
                <a:solidFill>
                  <a:srgbClr val="000099"/>
                </a:solidFill>
              </a:rPr>
              <a:t>–</a:t>
            </a:r>
            <a:r>
              <a:rPr lang="he-IL" altLang="he-IL" u="sng" dirty="0">
                <a:solidFill>
                  <a:srgbClr val="000099"/>
                </a:solidFill>
              </a:rPr>
              <a:t>שתי אופציות:</a:t>
            </a:r>
          </a:p>
          <a:p>
            <a:pPr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Tx/>
              <a:buChar char="-"/>
            </a:pPr>
            <a:r>
              <a:rPr lang="he-IL" altLang="he-IL" dirty="0">
                <a:solidFill>
                  <a:srgbClr val="000099"/>
                </a:solidFill>
              </a:rPr>
              <a:t>1. לימוד מעמיק של המצב והמערכת הקיימים, ועל סמך זה נבנה מערכת חדשה.</a:t>
            </a:r>
          </a:p>
          <a:p>
            <a:pPr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Tx/>
              <a:buChar char="-"/>
            </a:pPr>
            <a:r>
              <a:rPr lang="he-IL" altLang="he-IL" dirty="0">
                <a:solidFill>
                  <a:srgbClr val="000099"/>
                </a:solidFill>
              </a:rPr>
              <a:t>  חיסרון: הנצחת מצב לא תקין</a:t>
            </a:r>
          </a:p>
          <a:p>
            <a:pPr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Tx/>
              <a:buChar char="-"/>
            </a:pPr>
            <a:r>
              <a:rPr lang="he-IL" altLang="he-IL" dirty="0">
                <a:solidFill>
                  <a:srgbClr val="000099"/>
                </a:solidFill>
              </a:rPr>
              <a:t>2.התעלמות מהמצב הקיים – מתרכזים רק במערכת המידע הרצויה. </a:t>
            </a:r>
          </a:p>
          <a:p>
            <a:pPr marL="0" indent="0"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he-IL" altLang="he-IL" dirty="0">
                <a:solidFill>
                  <a:srgbClr val="000099"/>
                </a:solidFill>
              </a:rPr>
              <a:t>       סיכון: הגדרת מערכת שלא    </a:t>
            </a:r>
          </a:p>
          <a:p>
            <a:pPr marL="0" indent="0"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he-IL" altLang="he-IL" dirty="0">
                <a:solidFill>
                  <a:srgbClr val="000099"/>
                </a:solidFill>
              </a:rPr>
              <a:t>           מתאימה לצרכי הארגון.</a:t>
            </a:r>
          </a:p>
          <a:p>
            <a:pPr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endParaRPr lang="he-IL" altLang="he-IL" dirty="0">
              <a:solidFill>
                <a:srgbClr val="000099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492581" y="1712843"/>
            <a:ext cx="4572000" cy="23914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Tx/>
              <a:buChar char="-"/>
            </a:pPr>
            <a:r>
              <a:rPr lang="he-IL" altLang="he-IL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לא קיימת מערכת מידע בארגון  </a:t>
            </a:r>
            <a:r>
              <a:rPr lang="he-IL" altLang="he-IL" dirty="0">
                <a:solidFill>
                  <a:srgbClr val="000099"/>
                </a:solidFill>
              </a:rPr>
              <a:t>- </a:t>
            </a:r>
          </a:p>
          <a:p>
            <a:pPr algn="r" rtl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he-IL" altLang="he-IL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he-IL" altLang="he-IL" u="sng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נבצע את הפעולות הבאות:</a:t>
            </a:r>
          </a:p>
          <a:p>
            <a:pPr marL="342900" indent="-342900" algn="r" rtl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Tx/>
              <a:buChar char="-"/>
            </a:pPr>
            <a:r>
              <a:rPr lang="he-IL" altLang="he-IL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חקר המצב הקיים</a:t>
            </a:r>
          </a:p>
          <a:p>
            <a:pPr marL="342900" indent="-342900" algn="r" rtl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Tx/>
              <a:buChar char="-"/>
            </a:pPr>
            <a:r>
              <a:rPr lang="he-IL" altLang="he-IL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אפיון צורכי המידע של הארגון</a:t>
            </a:r>
          </a:p>
          <a:p>
            <a:pPr marL="342900" indent="-342900" algn="r" rtl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Tx/>
              <a:buChar char="-"/>
            </a:pPr>
            <a:r>
              <a:rPr lang="he-IL" altLang="he-IL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אפיון מערכת חדשה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6C1510-6C02-416D-BCB5-7BF17A93F6A5}" type="slidenum">
              <a:rPr lang="he-IL" altLang="he-IL" smtClean="0"/>
              <a:pPr/>
              <a:t>3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0840574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152400" y="457200"/>
            <a:ext cx="84756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br>
              <a:rPr lang="he-IL" altLang="he-IL" sz="3200" b="1">
                <a:solidFill>
                  <a:schemeClr val="tx2"/>
                </a:solidFill>
              </a:rPr>
            </a:br>
            <a:r>
              <a:rPr lang="he-IL" altLang="he-IL" sz="3200" b="1">
                <a:solidFill>
                  <a:schemeClr val="tx2"/>
                </a:solidFill>
              </a:rPr>
              <a:t>אפשרויות ביניים:</a:t>
            </a:r>
            <a:endParaRPr lang="en-US" altLang="he-IL" sz="3200" b="1">
              <a:solidFill>
                <a:schemeClr val="tx2"/>
              </a:solidFill>
            </a:endParaRP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1066800" y="5562600"/>
            <a:ext cx="2209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US" altLang="he-IL" sz="3200">
              <a:solidFill>
                <a:srgbClr val="000099"/>
              </a:solidFill>
            </a:endParaRP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7315200" y="22098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he-IL">
              <a:latin typeface="Calibri" panose="020F0502020204030204" pitchFamily="34" charset="0"/>
            </a:endParaRP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1066800" y="1828800"/>
            <a:ext cx="6977063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endParaRPr lang="en-US" altLang="he-IL">
              <a:solidFill>
                <a:srgbClr val="000099"/>
              </a:solidFill>
            </a:endParaRPr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1176338" y="1828800"/>
            <a:ext cx="6977062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b="1" dirty="0">
                <a:solidFill>
                  <a:srgbClr val="000099"/>
                </a:solidFill>
                <a:sym typeface="Wingdings" panose="05000000000000000000" pitchFamily="2" charset="2"/>
              </a:rPr>
              <a:t>נוסח א':</a:t>
            </a:r>
            <a:r>
              <a:rPr lang="he-IL" altLang="he-IL" dirty="0">
                <a:solidFill>
                  <a:srgbClr val="000099"/>
                </a:solidFill>
                <a:sym typeface="Wingdings" panose="05000000000000000000" pitchFamily="2" charset="2"/>
              </a:rPr>
              <a:t> האם צריך להקשות או להקל על תהליך הגירושין במדינה?</a:t>
            </a:r>
          </a:p>
          <a:p>
            <a:pPr algn="r" rtl="1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b="1" dirty="0">
                <a:solidFill>
                  <a:srgbClr val="000099"/>
                </a:solidFill>
                <a:sym typeface="Wingdings" panose="05000000000000000000" pitchFamily="2" charset="2"/>
              </a:rPr>
              <a:t>נוסח ב':</a:t>
            </a:r>
            <a:r>
              <a:rPr lang="he-IL" altLang="he-IL" dirty="0">
                <a:solidFill>
                  <a:srgbClr val="000099"/>
                </a:solidFill>
                <a:sym typeface="Wingdings" panose="05000000000000000000" pitchFamily="2" charset="2"/>
              </a:rPr>
              <a:t> האם צריך להקשות, להקל או להשאיר את תהליך הגירושין כפי שהוא כיום?</a:t>
            </a:r>
          </a:p>
          <a:p>
            <a:pPr algn="r" rtl="1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endParaRPr lang="he-IL" altLang="he-IL" dirty="0">
              <a:solidFill>
                <a:srgbClr val="000099"/>
              </a:solidFill>
              <a:sym typeface="Wingdings" panose="05000000000000000000" pitchFamily="2" charset="2"/>
            </a:endParaRPr>
          </a:p>
          <a:p>
            <a:pPr algn="r" rtl="1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endParaRPr lang="he-IL" altLang="he-IL" dirty="0">
              <a:solidFill>
                <a:srgbClr val="000099"/>
              </a:solidFill>
              <a:sym typeface="Wingdings" panose="05000000000000000000" pitchFamily="2" charset="2"/>
            </a:endParaRPr>
          </a:p>
          <a:p>
            <a:pPr algn="r" rtl="1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endParaRPr lang="he-IL" altLang="he-IL" dirty="0">
              <a:solidFill>
                <a:srgbClr val="000099"/>
              </a:solidFill>
              <a:sym typeface="Wingdings" panose="05000000000000000000" pitchFamily="2" charset="2"/>
            </a:endParaRPr>
          </a:p>
        </p:txBody>
      </p:sp>
      <p:graphicFrame>
        <p:nvGraphicFramePr>
          <p:cNvPr id="220269" name="Group 109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3383741272"/>
              </p:ext>
            </p:extLst>
          </p:nvPr>
        </p:nvGraphicFramePr>
        <p:xfrm>
          <a:off x="871538" y="3505200"/>
          <a:ext cx="7510462" cy="2616200"/>
        </p:xfrm>
        <a:graphic>
          <a:graphicData uri="http://schemas.openxmlformats.org/drawingml/2006/table">
            <a:tbl>
              <a:tblPr rtl="1"/>
              <a:tblGrid>
                <a:gridCol w="2503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3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3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342900" marR="0" lvl="0" indent="-34290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נוסח א'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נוסח ב'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להקל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39%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21%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להשאיר באותו מצב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10%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45%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להקשות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49%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33%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לא יודע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2%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1%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(304)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(313)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6C1510-6C02-416D-BCB5-7BF17A93F6A5}" type="slidenum">
              <a:rPr lang="he-IL" altLang="he-IL" smtClean="0"/>
              <a:pPr/>
              <a:t>30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006536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152400" y="944563"/>
            <a:ext cx="84756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he-IL" altLang="he-IL" sz="3200" b="1">
                <a:solidFill>
                  <a:schemeClr val="tx2"/>
                </a:solidFill>
              </a:rPr>
              <a:t>נטייה להסכמה</a:t>
            </a:r>
            <a:endParaRPr lang="en-US" altLang="he-IL" sz="3200" b="1">
              <a:solidFill>
                <a:schemeClr val="tx2"/>
              </a:solidFill>
            </a:endParaRP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1066800" y="5562600"/>
            <a:ext cx="2209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US" altLang="he-IL" sz="3200">
              <a:solidFill>
                <a:srgbClr val="000099"/>
              </a:solidFill>
            </a:endParaRP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7315200" y="22098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he-IL">
              <a:latin typeface="Calibri" panose="020F0502020204030204" pitchFamily="34" charset="0"/>
            </a:endParaRP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1066800" y="1828800"/>
            <a:ext cx="6977063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endParaRPr lang="en-US" altLang="he-IL">
              <a:solidFill>
                <a:srgbClr val="000099"/>
              </a:solidFill>
            </a:endParaRP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1176338" y="1828800"/>
            <a:ext cx="6977062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b="1" dirty="0">
                <a:solidFill>
                  <a:srgbClr val="000099"/>
                </a:solidFill>
                <a:sym typeface="Wingdings" panose="05000000000000000000" pitchFamily="2" charset="2"/>
              </a:rPr>
              <a:t>נוסח א':</a:t>
            </a:r>
          </a:p>
          <a:p>
            <a:pPr algn="r" rtl="1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  <a:sym typeface="Wingdings" panose="05000000000000000000" pitchFamily="2" charset="2"/>
              </a:rPr>
              <a:t>האם האדם, יותר מן התנאים החברתיים, אשם בממדי הפשע?</a:t>
            </a:r>
          </a:p>
          <a:p>
            <a:pPr algn="r" rtl="1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b="1" dirty="0">
                <a:solidFill>
                  <a:srgbClr val="000099"/>
                </a:solidFill>
                <a:sym typeface="Wingdings" panose="05000000000000000000" pitchFamily="2" charset="2"/>
              </a:rPr>
              <a:t>נוסח ב':</a:t>
            </a:r>
          </a:p>
          <a:p>
            <a:pPr algn="r" rtl="1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  <a:sym typeface="Wingdings" panose="05000000000000000000" pitchFamily="2" charset="2"/>
              </a:rPr>
              <a:t>האם התנאים החברתיים, יותר מן האדם, אשמים בממדי הפשע?</a:t>
            </a:r>
          </a:p>
          <a:p>
            <a:pPr algn="r" rtl="1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endParaRPr lang="he-IL" altLang="he-IL" dirty="0">
              <a:solidFill>
                <a:srgbClr val="000099"/>
              </a:solidFill>
              <a:sym typeface="Wingdings" panose="05000000000000000000" pitchFamily="2" charset="2"/>
            </a:endParaRPr>
          </a:p>
          <a:p>
            <a:pPr algn="r" rtl="1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endParaRPr lang="he-IL" altLang="he-IL" dirty="0">
              <a:solidFill>
                <a:srgbClr val="000099"/>
              </a:solidFill>
              <a:sym typeface="Wingdings" panose="05000000000000000000" pitchFamily="2" charset="2"/>
            </a:endParaRPr>
          </a:p>
        </p:txBody>
      </p:sp>
      <p:graphicFrame>
        <p:nvGraphicFramePr>
          <p:cNvPr id="222272" name="Group 64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3886360330"/>
              </p:ext>
            </p:extLst>
          </p:nvPr>
        </p:nvGraphicFramePr>
        <p:xfrm>
          <a:off x="1043608" y="3645024"/>
          <a:ext cx="7434262" cy="1828800"/>
        </p:xfrm>
        <a:graphic>
          <a:graphicData uri="http://schemas.openxmlformats.org/drawingml/2006/table">
            <a:tbl>
              <a:tblPr rtl="1"/>
              <a:tblGrid>
                <a:gridCol w="2478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8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8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342900" marR="0" lvl="0" indent="-34290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נוסח א'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נוסח ב'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342900" marR="0" lvl="0" indent="-34290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האדם אשם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59%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49%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342900" marR="0" lvl="0" indent="-34290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התנאים אשמים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41%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51%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342900" marR="0" lvl="0" indent="-34290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(527)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(226)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6C1510-6C02-416D-BCB5-7BF17A93F6A5}" type="slidenum">
              <a:rPr lang="he-IL" altLang="he-IL" smtClean="0"/>
              <a:pPr/>
              <a:t>31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44265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152400" y="944563"/>
            <a:ext cx="84756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he-IL" altLang="he-IL" sz="3200" b="1">
                <a:solidFill>
                  <a:schemeClr val="tx2"/>
                </a:solidFill>
              </a:rPr>
              <a:t>השפעת הניסוח</a:t>
            </a:r>
            <a:endParaRPr lang="en-US" altLang="he-IL" sz="3200" b="1">
              <a:solidFill>
                <a:schemeClr val="tx2"/>
              </a:solidFill>
            </a:endParaRP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1066800" y="5562600"/>
            <a:ext cx="2209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US" altLang="he-IL" sz="3200">
              <a:solidFill>
                <a:srgbClr val="000099"/>
              </a:solidFill>
            </a:endParaRP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7315200" y="22098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he-IL">
              <a:latin typeface="Calibri" panose="020F0502020204030204" pitchFamily="34" charset="0"/>
            </a:endParaRP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1176338" y="1828800"/>
            <a:ext cx="6977062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b="1" dirty="0">
                <a:solidFill>
                  <a:srgbClr val="000099"/>
                </a:solidFill>
                <a:sym typeface="Wingdings" panose="05000000000000000000" pitchFamily="2" charset="2"/>
              </a:rPr>
              <a:t>נוסח א':</a:t>
            </a:r>
            <a:r>
              <a:rPr lang="he-IL" altLang="he-IL" dirty="0">
                <a:solidFill>
                  <a:srgbClr val="000099"/>
                </a:solidFill>
                <a:sym typeface="Wingdings" panose="05000000000000000000" pitchFamily="2" charset="2"/>
              </a:rPr>
              <a:t> האם אתה מסכים עם כך שגברים מתאימים יותר לפוליטיקה מאשר נשים?</a:t>
            </a:r>
          </a:p>
          <a:p>
            <a:pPr algn="r" rtl="1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b="1" dirty="0">
                <a:solidFill>
                  <a:srgbClr val="000099"/>
                </a:solidFill>
                <a:sym typeface="Wingdings" panose="05000000000000000000" pitchFamily="2" charset="2"/>
              </a:rPr>
              <a:t>נוסח ב':</a:t>
            </a:r>
            <a:r>
              <a:rPr lang="he-IL" altLang="he-IL" dirty="0">
                <a:solidFill>
                  <a:srgbClr val="000099"/>
                </a:solidFill>
                <a:sym typeface="Wingdings" panose="05000000000000000000" pitchFamily="2" charset="2"/>
              </a:rPr>
              <a:t> האם אתה סבור שגברים מתאימים יותר לפוליטיקה מאשר נשים, שגברים ונשים מתאימים לפוליטיקה באותה מידה או  שנשים מתאימות יותר לפוליטיקה מגברים?</a:t>
            </a:r>
          </a:p>
        </p:txBody>
      </p:sp>
      <p:graphicFrame>
        <p:nvGraphicFramePr>
          <p:cNvPr id="223286" name="Group 54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2801592274"/>
              </p:ext>
            </p:extLst>
          </p:nvPr>
        </p:nvGraphicFramePr>
        <p:xfrm>
          <a:off x="899592" y="3789040"/>
          <a:ext cx="7205662" cy="1940014"/>
        </p:xfrm>
        <a:graphic>
          <a:graphicData uri="http://schemas.openxmlformats.org/drawingml/2006/table">
            <a:tbl>
              <a:tblPr rtl="1"/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7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1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8548">
                <a:tc>
                  <a:txBody>
                    <a:bodyPr/>
                    <a:lstStyle/>
                    <a:p>
                      <a:pPr marL="342900" marR="0" lvl="0" indent="-34290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נוסח א'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נוסח ב'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829">
                <a:tc>
                  <a:txBody>
                    <a:bodyPr/>
                    <a:lstStyle/>
                    <a:p>
                      <a:pPr marL="342900" marR="0" lvl="0" indent="-34290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גברים מתאימים יותר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48%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38%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548">
                <a:tc>
                  <a:txBody>
                    <a:bodyPr/>
                    <a:lstStyle/>
                    <a:p>
                      <a:pPr marL="342900" marR="0" lvl="0" indent="-34290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N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(1416)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(1563)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6C1510-6C02-416D-BCB5-7BF17A93F6A5}" type="slidenum">
              <a:rPr lang="he-IL" altLang="he-IL" smtClean="0"/>
              <a:pPr/>
              <a:t>32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61107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152400" y="457200"/>
            <a:ext cx="84756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br>
              <a:rPr lang="he-IL" altLang="he-IL" sz="3200" b="1">
                <a:solidFill>
                  <a:schemeClr val="tx2"/>
                </a:solidFill>
              </a:rPr>
            </a:br>
            <a:r>
              <a:rPr lang="he-IL" altLang="he-IL" sz="3200" b="1">
                <a:solidFill>
                  <a:schemeClr val="tx2"/>
                </a:solidFill>
              </a:rPr>
              <a:t>מניעת עמימות</a:t>
            </a:r>
            <a:endParaRPr lang="en-US" altLang="he-IL" sz="3200" b="1">
              <a:solidFill>
                <a:schemeClr val="tx2"/>
              </a:solidFill>
            </a:endParaRP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1066800" y="5562600"/>
            <a:ext cx="2209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US" altLang="he-IL" sz="3200">
              <a:solidFill>
                <a:srgbClr val="000099"/>
              </a:solidFill>
            </a:endParaRP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7315200" y="22098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he-IL">
              <a:latin typeface="Calibri" panose="020F0502020204030204" pitchFamily="34" charset="0"/>
            </a:endParaRP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1835696" y="3645024"/>
            <a:ext cx="6977063" cy="8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>
                <a:solidFill>
                  <a:srgbClr val="000099"/>
                </a:solidFill>
                <a:sym typeface="Wingdings" panose="05000000000000000000" pitchFamily="2" charset="2"/>
              </a:rPr>
              <a:t>נוסח ב':"האם נכונה או לא נכונה הפשרה בעניין גבעת המריבה באפרת?" (דחף, 6 בינואר,1995)</a:t>
            </a:r>
            <a:endParaRPr lang="he-IL" altLang="he-IL" dirty="0">
              <a:solidFill>
                <a:srgbClr val="000099"/>
              </a:solidFill>
              <a:sym typeface="Wingdings" panose="05000000000000000000" pitchFamily="2" charset="2"/>
            </a:endParaRP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683568" y="1654747"/>
            <a:ext cx="8153400" cy="910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b="1" dirty="0">
                <a:solidFill>
                  <a:srgbClr val="000099"/>
                </a:solidFill>
                <a:sym typeface="Wingdings" panose="05000000000000000000" pitchFamily="2" charset="2"/>
              </a:rPr>
              <a:t>נוסח </a:t>
            </a:r>
            <a:r>
              <a:rPr lang="he-IL" altLang="he-IL" b="1" dirty="0" err="1">
                <a:solidFill>
                  <a:srgbClr val="000099"/>
                </a:solidFill>
                <a:sym typeface="Wingdings" panose="05000000000000000000" pitchFamily="2" charset="2"/>
              </a:rPr>
              <a:t>א':</a:t>
            </a:r>
            <a:r>
              <a:rPr lang="he-IL" altLang="he-IL" dirty="0" err="1">
                <a:solidFill>
                  <a:srgbClr val="000099"/>
                </a:solidFill>
                <a:sym typeface="Wingdings" panose="05000000000000000000" pitchFamily="2" charset="2"/>
              </a:rPr>
              <a:t>"האם</a:t>
            </a:r>
            <a:r>
              <a:rPr lang="he-IL" altLang="he-IL" dirty="0">
                <a:solidFill>
                  <a:srgbClr val="000099"/>
                </a:solidFill>
                <a:sym typeface="Wingdings" panose="05000000000000000000" pitchFamily="2" charset="2"/>
              </a:rPr>
              <a:t> אתה תומך בהחלטת הפשרה שהושגה בממשלה בעניין הבניה באפרת?"</a:t>
            </a:r>
          </a:p>
          <a:p>
            <a:pPr algn="r" rtl="1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he-IL" altLang="he-IL" dirty="0">
                <a:solidFill>
                  <a:srgbClr val="000099"/>
                </a:solidFill>
                <a:sym typeface="Wingdings" panose="05000000000000000000" pitchFamily="2" charset="2"/>
              </a:rPr>
              <a:t>	(מעריב, 6 בינואר,1995)</a:t>
            </a:r>
          </a:p>
          <a:p>
            <a:pPr algn="r" rtl="1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he-IL" altLang="he-IL" dirty="0">
              <a:solidFill>
                <a:srgbClr val="000099"/>
              </a:solidFill>
              <a:sym typeface="Wingdings" panose="05000000000000000000" pitchFamily="2" charset="2"/>
            </a:endParaRPr>
          </a:p>
          <a:p>
            <a:pPr algn="r" rtl="1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he-IL" altLang="he-IL" dirty="0">
              <a:solidFill>
                <a:srgbClr val="000099"/>
              </a:solidFill>
              <a:sym typeface="Wingdings" panose="05000000000000000000" pitchFamily="2" charset="2"/>
            </a:endParaRPr>
          </a:p>
          <a:p>
            <a:pPr algn="r" rtl="1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endParaRPr lang="he-IL" altLang="he-IL" dirty="0">
              <a:solidFill>
                <a:srgbClr val="000099"/>
              </a:solidFill>
              <a:sym typeface="Wingdings" panose="05000000000000000000" pitchFamily="2" charset="2"/>
            </a:endParaRPr>
          </a:p>
          <a:p>
            <a:pPr algn="r" rtl="1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endParaRPr lang="he-IL" altLang="he-IL" dirty="0">
              <a:solidFill>
                <a:srgbClr val="000099"/>
              </a:solidFill>
              <a:sym typeface="Wingdings" panose="05000000000000000000" pitchFamily="2" charset="2"/>
            </a:endParaRPr>
          </a:p>
        </p:txBody>
      </p:sp>
      <p:graphicFrame>
        <p:nvGraphicFramePr>
          <p:cNvPr id="225359" name="Group 79"/>
          <p:cNvGraphicFramePr>
            <a:graphicFrameLocks noGrp="1"/>
          </p:cNvGraphicFramePr>
          <p:nvPr>
            <p:ph sz="half" idx="1"/>
          </p:nvPr>
        </p:nvGraphicFramePr>
        <p:xfrm>
          <a:off x="2057401" y="2743200"/>
          <a:ext cx="5868987" cy="792352"/>
        </p:xfrm>
        <a:graphic>
          <a:graphicData uri="http://schemas.openxmlformats.org/drawingml/2006/table">
            <a:tbl>
              <a:tblPr rtl="1"/>
              <a:tblGrid>
                <a:gridCol w="195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7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לא תומך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תומך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לא השיבו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40%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39%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21%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5363" name="Group 83"/>
          <p:cNvGraphicFramePr>
            <a:graphicFrameLocks noGrp="1"/>
          </p:cNvGraphicFramePr>
          <p:nvPr>
            <p:ph sz="half" idx="2"/>
          </p:nvPr>
        </p:nvGraphicFramePr>
        <p:xfrm>
          <a:off x="152400" y="4572000"/>
          <a:ext cx="8712200" cy="1091008"/>
        </p:xfrm>
        <a:graphic>
          <a:graphicData uri="http://schemas.openxmlformats.org/drawingml/2006/table">
            <a:tbl>
              <a:tblPr rtl="1"/>
              <a:tblGrid>
                <a:gridCol w="225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4593"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לא נכונה: צריך היה</a:t>
                      </a:r>
                    </a:p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 להפסיק את הבניה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</a:p>
                  </a:txBody>
                  <a:tcPr marT="45676" marB="456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לא נכונה: צריך היה </a:t>
                      </a:r>
                    </a:p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להמשיך את הבניה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נכונה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לא השיבו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20"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16%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76" marB="456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32%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41%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11%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152400" y="944563"/>
            <a:ext cx="84756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 sz="3200" b="1">
              <a:solidFill>
                <a:schemeClr val="tx2"/>
              </a:solidFill>
            </a:endParaRP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1066800" y="5562600"/>
            <a:ext cx="2209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US" altLang="he-IL" sz="3200">
              <a:solidFill>
                <a:srgbClr val="000099"/>
              </a:solidFill>
            </a:endParaRP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7315200" y="22098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he-IL">
              <a:latin typeface="Calibri" panose="020F0502020204030204" pitchFamily="34" charset="0"/>
            </a:endParaRPr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914400" y="1676400"/>
            <a:ext cx="6977063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he-IL" altLang="he-IL" b="1" dirty="0">
                <a:solidFill>
                  <a:srgbClr val="000099"/>
                </a:solidFill>
              </a:rPr>
              <a:t>הקדמה </a:t>
            </a:r>
          </a:p>
          <a:p>
            <a:pPr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</a:rPr>
              <a:t>הצגת עורך המחקר</a:t>
            </a:r>
          </a:p>
          <a:p>
            <a:pPr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</a:rPr>
              <a:t>מטרות המחקר (לפחות חלק)</a:t>
            </a:r>
          </a:p>
          <a:p>
            <a:pPr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</a:rPr>
              <a:t>הדגשת התרומה של מילוי השאלון</a:t>
            </a:r>
          </a:p>
          <a:p>
            <a:pPr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</a:rPr>
              <a:t> הבטחת סודיות</a:t>
            </a:r>
          </a:p>
          <a:p>
            <a:pPr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</a:rPr>
              <a:t>הסברה – "אין תשובות נכונות ולא נכונות..."</a:t>
            </a:r>
          </a:p>
          <a:p>
            <a:pPr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</a:rPr>
              <a:t> הוראות ברורות – סדר ואופן המענה על השאלות.  </a:t>
            </a:r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152400" y="944563"/>
            <a:ext cx="84756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he-IL" altLang="he-IL" sz="3200" b="1">
                <a:solidFill>
                  <a:schemeClr val="tx2"/>
                </a:solidFill>
              </a:rPr>
              <a:t>מבנה השאלון וצורתו</a:t>
            </a:r>
            <a:endParaRPr lang="en-US" altLang="he-IL" sz="3200" b="1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6C1510-6C02-416D-BCB5-7BF17A93F6A5}" type="slidenum">
              <a:rPr lang="he-IL" altLang="he-IL" smtClean="0"/>
              <a:pPr/>
              <a:t>34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588262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152400" y="944563"/>
            <a:ext cx="84756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 sz="3200" b="1">
              <a:solidFill>
                <a:schemeClr val="tx2"/>
              </a:solidFill>
            </a:endParaRP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1066800" y="5562600"/>
            <a:ext cx="2209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US" altLang="he-IL" sz="3200">
              <a:solidFill>
                <a:srgbClr val="000099"/>
              </a:solidFill>
            </a:endParaRP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7315200" y="22098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he-IL">
              <a:latin typeface="Calibri" panose="020F0502020204030204" pitchFamily="34" charset="0"/>
            </a:endParaRP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0" y="1905000"/>
            <a:ext cx="8915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he-IL" altLang="he-IL">
              <a:solidFill>
                <a:srgbClr val="000099"/>
              </a:solidFill>
            </a:endParaRPr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914400" y="1676400"/>
            <a:ext cx="6977063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he-IL" altLang="he-IL" b="1" dirty="0">
                <a:solidFill>
                  <a:srgbClr val="000099"/>
                </a:solidFill>
              </a:rPr>
              <a:t>מבנה התשובות</a:t>
            </a:r>
          </a:p>
          <a:p>
            <a:pPr algn="r" rtl="1" eaLnBrk="1" hangingPunct="1"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</a:rPr>
              <a:t>בשאלה סגורה – מתחת לשאלה</a:t>
            </a:r>
          </a:p>
          <a:p>
            <a:pPr algn="r" rtl="1" eaLnBrk="1" hangingPunct="1"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</a:rPr>
              <a:t>במערכת שאלות – ניתן להשתמש בטבלה</a:t>
            </a:r>
          </a:p>
          <a:p>
            <a:pPr algn="r" rtl="1" eaLnBrk="1" hangingPunct="1"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endParaRPr lang="he-IL" altLang="he-IL" dirty="0">
              <a:solidFill>
                <a:srgbClr val="000099"/>
              </a:solidFill>
            </a:endParaRPr>
          </a:p>
          <a:p>
            <a:pPr algn="r" rtl="1" eaLnBrk="1" hangingPunct="1"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endParaRPr lang="he-IL" altLang="he-IL" dirty="0">
              <a:solidFill>
                <a:srgbClr val="000099"/>
              </a:solidFill>
            </a:endParaRPr>
          </a:p>
          <a:p>
            <a:pPr algn="r" rtl="1" eaLnBrk="1" hangingPunct="1"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endParaRPr lang="he-IL" altLang="he-IL" dirty="0">
              <a:solidFill>
                <a:srgbClr val="000099"/>
              </a:solidFill>
            </a:endParaRPr>
          </a:p>
          <a:p>
            <a:pPr algn="r" rtl="1" eaLnBrk="1" hangingPunct="1"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he-IL" altLang="he-IL" b="1" dirty="0">
                <a:solidFill>
                  <a:srgbClr val="000099"/>
                </a:solidFill>
              </a:rPr>
              <a:t>המראה החיצוני </a:t>
            </a:r>
          </a:p>
          <a:p>
            <a:pPr algn="r" rtl="1" eaLnBrk="1" hangingPunct="1"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</a:rPr>
              <a:t>מראה אסתטי</a:t>
            </a:r>
          </a:p>
          <a:p>
            <a:pPr algn="r" rtl="1" eaLnBrk="1" hangingPunct="1"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</a:rPr>
              <a:t>הדפסה מרווחת</a:t>
            </a:r>
          </a:p>
          <a:p>
            <a:pPr algn="r" rtl="1" eaLnBrk="1" hangingPunct="1"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</a:rPr>
              <a:t>הפרדה ברורה בין השאלות </a:t>
            </a:r>
          </a:p>
        </p:txBody>
      </p:sp>
      <p:sp>
        <p:nvSpPr>
          <p:cNvPr id="41992" name="Text Box 8"/>
          <p:cNvSpPr txBox="1">
            <a:spLocks noChangeArrowheads="1"/>
          </p:cNvSpPr>
          <p:nvPr/>
        </p:nvSpPr>
        <p:spPr bwMode="auto">
          <a:xfrm>
            <a:off x="152400" y="944563"/>
            <a:ext cx="84756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he-IL" altLang="he-IL" sz="3200" b="1">
                <a:solidFill>
                  <a:schemeClr val="tx2"/>
                </a:solidFill>
              </a:rPr>
              <a:t>מבנה השאלון וצורתו</a:t>
            </a:r>
            <a:endParaRPr lang="en-US" altLang="he-IL" sz="3200" b="1">
              <a:solidFill>
                <a:schemeClr val="tx2"/>
              </a:solidFill>
            </a:endParaRPr>
          </a:p>
        </p:txBody>
      </p:sp>
      <p:graphicFrame>
        <p:nvGraphicFramePr>
          <p:cNvPr id="232518" name="Group 70"/>
          <p:cNvGraphicFramePr>
            <a:graphicFrameLocks noGrp="1"/>
          </p:cNvGraphicFramePr>
          <p:nvPr>
            <p:ph/>
          </p:nvPr>
        </p:nvGraphicFramePr>
        <p:xfrm>
          <a:off x="1150938" y="3276600"/>
          <a:ext cx="6240462" cy="1279848"/>
        </p:xfrm>
        <a:graphic>
          <a:graphicData uri="http://schemas.openxmlformats.org/drawingml/2006/table">
            <a:tbl>
              <a:tblPr rtl="1"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9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6993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681" marB="4568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במידה רבה מאד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במידה רבה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במידה בינונית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במידה מועטה 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בכלל לא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177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שאלה 1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681" marB="4568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177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שאלה 2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681" marB="4568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177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שאלה 3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681" marB="4568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6C1510-6C02-416D-BCB5-7BF17A93F6A5}" type="slidenum">
              <a:rPr lang="he-IL" altLang="he-IL" smtClean="0"/>
              <a:pPr/>
              <a:t>35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8288585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152400" y="944563"/>
            <a:ext cx="84756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endParaRPr lang="he-IL" altLang="he-IL" sz="3200" b="1">
              <a:solidFill>
                <a:schemeClr val="tx2"/>
              </a:solidFill>
            </a:endParaRP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1066800" y="5562600"/>
            <a:ext cx="2209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US" altLang="he-IL" sz="3200">
              <a:solidFill>
                <a:srgbClr val="000099"/>
              </a:solidFill>
            </a:endParaRP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7314619" y="2209800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endParaRPr lang="en-US" altLang="he-IL">
              <a:latin typeface="Calibri" panose="020F0502020204030204" pitchFamily="34" charset="0"/>
            </a:endParaRP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0" y="1905000"/>
            <a:ext cx="8915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he-IL" altLang="he-IL">
              <a:solidFill>
                <a:srgbClr val="000099"/>
              </a:solidFill>
            </a:endParaRP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914400" y="1676400"/>
            <a:ext cx="6977063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</a:rPr>
              <a:t>מיועדת בעיקר לעובדים שמשרתים קהל</a:t>
            </a:r>
          </a:p>
          <a:p>
            <a:pPr algn="r" rtl="1" eaLnBrk="1" hangingPunct="1"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</a:rPr>
              <a:t>לא מתאים למנהלים</a:t>
            </a:r>
          </a:p>
          <a:p>
            <a:pPr algn="r" rtl="1" eaLnBrk="1" hangingPunct="1"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</a:rPr>
              <a:t>מאפשרת לימוד שיטת עבודה של עובד, משך ביצועה, יחסי עבודה בינו לבין שאר חברי הארגון</a:t>
            </a:r>
          </a:p>
          <a:p>
            <a:pPr algn="r" rtl="1" eaLnBrk="1" hangingPunct="1"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</a:rPr>
              <a:t>מידע שלא ניתן לקבל באמצעות ראיונות ושאלונים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152400" y="944563"/>
            <a:ext cx="84756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/>
            <a:r>
              <a:rPr lang="he-IL" altLang="he-IL" sz="3200" b="1" dirty="0">
                <a:solidFill>
                  <a:schemeClr val="tx2"/>
                </a:solidFill>
              </a:rPr>
              <a:t>תצפית</a:t>
            </a:r>
            <a:endParaRPr lang="en-US" altLang="he-IL" sz="3200" b="1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6C1510-6C02-416D-BCB5-7BF17A93F6A5}" type="slidenum">
              <a:rPr lang="he-IL" altLang="he-IL" smtClean="0"/>
              <a:pPr/>
              <a:t>36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45905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152400" y="944563"/>
            <a:ext cx="84756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endParaRPr lang="he-IL" altLang="he-IL" sz="3200" b="1">
              <a:solidFill>
                <a:schemeClr val="tx2"/>
              </a:solidFill>
            </a:endParaRP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1066800" y="5562600"/>
            <a:ext cx="2209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US" altLang="he-IL" sz="3200">
              <a:solidFill>
                <a:srgbClr val="000099"/>
              </a:solidFill>
            </a:endParaRP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7314619" y="2209800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endParaRPr lang="en-US" altLang="he-IL">
              <a:latin typeface="Calibri" panose="020F0502020204030204" pitchFamily="34" charset="0"/>
            </a:endParaRP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0" y="1905000"/>
            <a:ext cx="8915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he-IL" altLang="he-IL">
              <a:solidFill>
                <a:srgbClr val="000099"/>
              </a:solidFill>
            </a:endParaRP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914400" y="1676400"/>
            <a:ext cx="6977063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 err="1">
                <a:solidFill>
                  <a:srgbClr val="000099"/>
                </a:solidFill>
              </a:rPr>
              <a:t>אוביקטיבית</a:t>
            </a:r>
            <a:r>
              <a:rPr lang="he-IL" altLang="he-IL" dirty="0">
                <a:solidFill>
                  <a:srgbClr val="000099"/>
                </a:solidFill>
              </a:rPr>
              <a:t> – החוקר עומד בצד ואינו מתערב כלל בנעשה בארגון</a:t>
            </a:r>
          </a:p>
          <a:p>
            <a:pPr algn="r" rtl="1" eaLnBrk="1" hangingPunct="1"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</a:rPr>
              <a:t>מעורבת – החוקר שואל שאלות מדי פעם </a:t>
            </a:r>
            <a:r>
              <a:rPr lang="he-IL" altLang="he-IL" dirty="0" err="1">
                <a:solidFill>
                  <a:srgbClr val="000099"/>
                </a:solidFill>
              </a:rPr>
              <a:t>ומםתח</a:t>
            </a:r>
            <a:r>
              <a:rPr lang="he-IL" altLang="he-IL" dirty="0">
                <a:solidFill>
                  <a:srgbClr val="000099"/>
                </a:solidFill>
              </a:rPr>
              <a:t> שיחות כאחד העובדים</a:t>
            </a:r>
          </a:p>
          <a:p>
            <a:pPr algn="r" rtl="1" eaLnBrk="1" hangingPunct="1"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</a:rPr>
              <a:t>משולבת – החוקר אינו משוחח עם העובדים אבל מגיע בזמנים לא אקראיים. בצורה כזו הוא צופה לעיתים רק בחלק מהעובדים, בזמני לחץ בלבד או לחילופין בזמנים רגועים בלבד.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152400" y="944563"/>
            <a:ext cx="84756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/>
            <a:r>
              <a:rPr lang="he-IL" altLang="he-IL" sz="3200" b="1" dirty="0">
                <a:solidFill>
                  <a:schemeClr val="tx2"/>
                </a:solidFill>
              </a:rPr>
              <a:t>סוגי תצפית</a:t>
            </a:r>
            <a:endParaRPr lang="en-US" altLang="he-IL" sz="3200" b="1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6C1510-6C02-416D-BCB5-7BF17A93F6A5}" type="slidenum">
              <a:rPr lang="he-IL" altLang="he-IL" smtClean="0"/>
              <a:pPr/>
              <a:t>37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0990388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152400" y="944563"/>
            <a:ext cx="84756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endParaRPr lang="he-IL" altLang="he-IL" sz="3200" b="1">
              <a:solidFill>
                <a:schemeClr val="tx2"/>
              </a:solidFill>
            </a:endParaRP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1066800" y="5562600"/>
            <a:ext cx="2209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US" altLang="he-IL" sz="3200">
              <a:solidFill>
                <a:srgbClr val="000099"/>
              </a:solidFill>
            </a:endParaRP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7314619" y="2209800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endParaRPr lang="en-US" altLang="he-IL">
              <a:latin typeface="Calibri" panose="020F0502020204030204" pitchFamily="34" charset="0"/>
            </a:endParaRP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0" y="1905000"/>
            <a:ext cx="8915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he-IL" altLang="he-IL">
              <a:solidFill>
                <a:srgbClr val="000099"/>
              </a:solidFill>
            </a:endParaRP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914400" y="1676400"/>
            <a:ext cx="6977063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 algn="r" rtl="1" eaLnBrk="1" hangingPunct="1"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he-IL" altLang="he-IL" dirty="0">
                <a:solidFill>
                  <a:srgbClr val="000099"/>
                </a:solidFill>
              </a:rPr>
              <a:t>יתרונות:</a:t>
            </a:r>
          </a:p>
          <a:p>
            <a:pPr algn="r" rtl="1" eaLnBrk="1" hangingPunct="1"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</a:rPr>
              <a:t>מבוצע בסביבה הטבעית של העובדים ומייצג בצורה נאמנה את </a:t>
            </a:r>
            <a:r>
              <a:rPr lang="he-IL" altLang="he-IL" dirty="0" err="1">
                <a:solidFill>
                  <a:srgbClr val="000099"/>
                </a:solidFill>
              </a:rPr>
              <a:t>האירגון</a:t>
            </a:r>
            <a:r>
              <a:rPr lang="he-IL" altLang="he-IL" dirty="0">
                <a:solidFill>
                  <a:srgbClr val="000099"/>
                </a:solidFill>
              </a:rPr>
              <a:t> והעבודה</a:t>
            </a:r>
          </a:p>
          <a:p>
            <a:pPr algn="r" rtl="1" eaLnBrk="1" hangingPunct="1"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</a:rPr>
              <a:t>החוקר נמצא במקום זמן רב ורואה את המצב בגוף ראשון ולא שומע מאדם אחר.</a:t>
            </a:r>
          </a:p>
          <a:p>
            <a:pPr marL="0" indent="0" algn="r" rtl="1" eaLnBrk="1" hangingPunct="1"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he-IL" altLang="he-IL" dirty="0">
                <a:solidFill>
                  <a:srgbClr val="000099"/>
                </a:solidFill>
              </a:rPr>
              <a:t>חסרונות:</a:t>
            </a:r>
          </a:p>
          <a:p>
            <a:pPr algn="r" rtl="1" eaLnBrk="1" hangingPunct="1"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</a:rPr>
              <a:t>התצפית אינה אובייקטיבית ודעותיו והשקפתו של החוקר משפיעים על התוצאות.</a:t>
            </a:r>
          </a:p>
          <a:p>
            <a:pPr algn="r" rtl="1" eaLnBrk="1" hangingPunct="1"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</a:rPr>
              <a:t>לוקח זמן רב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152400" y="944563"/>
            <a:ext cx="84756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/>
            <a:r>
              <a:rPr lang="he-IL" altLang="he-IL" sz="3200" b="1" dirty="0">
                <a:solidFill>
                  <a:schemeClr val="tx2"/>
                </a:solidFill>
              </a:rPr>
              <a:t>תצפית – יתרונות וחסרונות</a:t>
            </a:r>
            <a:endParaRPr lang="en-US" altLang="he-IL" sz="3200" b="1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6C1510-6C02-416D-BCB5-7BF17A93F6A5}" type="slidenum">
              <a:rPr lang="he-IL" altLang="he-IL" smtClean="0"/>
              <a:pPr/>
              <a:t>38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0523401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152400" y="944563"/>
            <a:ext cx="84756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endParaRPr lang="he-IL" altLang="he-IL" sz="3200" b="1">
              <a:solidFill>
                <a:schemeClr val="tx2"/>
              </a:solidFill>
            </a:endParaRP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1066800" y="5562600"/>
            <a:ext cx="2209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US" altLang="he-IL" sz="3200">
              <a:solidFill>
                <a:srgbClr val="000099"/>
              </a:solidFill>
            </a:endParaRP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7314619" y="2209800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endParaRPr lang="en-US" altLang="he-IL">
              <a:latin typeface="Calibri" panose="020F0502020204030204" pitchFamily="34" charset="0"/>
            </a:endParaRP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0" y="1905000"/>
            <a:ext cx="8915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he-IL" altLang="he-IL">
              <a:solidFill>
                <a:srgbClr val="000099"/>
              </a:solidFill>
            </a:endParaRP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914400" y="1676400"/>
            <a:ext cx="6977063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85750" indent="-285750" algn="r" rtl="1" eaLnBrk="1" hangingPunct="1"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Arial" panose="020B0604020202020204" pitchFamily="34" charset="0"/>
              <a:buChar char="•"/>
            </a:pPr>
            <a:r>
              <a:rPr lang="he-IL" altLang="he-IL" dirty="0" err="1">
                <a:solidFill>
                  <a:srgbClr val="000099"/>
                </a:solidFill>
              </a:rPr>
              <a:t>איפיונים</a:t>
            </a:r>
            <a:r>
              <a:rPr lang="he-IL" altLang="he-IL" dirty="0">
                <a:solidFill>
                  <a:srgbClr val="000099"/>
                </a:solidFill>
              </a:rPr>
              <a:t> של מערכות מידע קודמות</a:t>
            </a:r>
          </a:p>
          <a:p>
            <a:pPr marL="285750" indent="-285750" algn="r" rtl="1" eaLnBrk="1" hangingPunct="1"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Arial" panose="020B0604020202020204" pitchFamily="34" charset="0"/>
              <a:buChar char="•"/>
            </a:pPr>
            <a:r>
              <a:rPr lang="he-IL" altLang="he-IL" dirty="0">
                <a:solidFill>
                  <a:srgbClr val="000099"/>
                </a:solidFill>
              </a:rPr>
              <a:t>שאלונים שנעשו בעבר</a:t>
            </a:r>
          </a:p>
          <a:p>
            <a:pPr marL="285750" indent="-285750" algn="r" rtl="1" eaLnBrk="1" hangingPunct="1"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Arial" panose="020B0604020202020204" pitchFamily="34" charset="0"/>
              <a:buChar char="•"/>
            </a:pPr>
            <a:r>
              <a:rPr lang="he-IL" altLang="he-IL" dirty="0">
                <a:solidFill>
                  <a:srgbClr val="000099"/>
                </a:solidFill>
              </a:rPr>
              <a:t>סיכומי ראיונות מהעבר</a:t>
            </a:r>
          </a:p>
          <a:p>
            <a:pPr marL="285750" indent="-285750" algn="r" rtl="1" eaLnBrk="1" hangingPunct="1"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Arial" panose="020B0604020202020204" pitchFamily="34" charset="0"/>
              <a:buChar char="•"/>
            </a:pPr>
            <a:r>
              <a:rPr lang="he-IL" altLang="he-IL" dirty="0" err="1">
                <a:solidFill>
                  <a:srgbClr val="000099"/>
                </a:solidFill>
              </a:rPr>
              <a:t>איפיון</a:t>
            </a:r>
            <a:r>
              <a:rPr lang="he-IL" altLang="he-IL" dirty="0">
                <a:solidFill>
                  <a:srgbClr val="000099"/>
                </a:solidFill>
              </a:rPr>
              <a:t> ותיעוד מערכת מידע קיימת</a:t>
            </a:r>
          </a:p>
          <a:p>
            <a:pPr marL="285750" indent="-285750" algn="r" rtl="1" eaLnBrk="1" hangingPunct="1"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Arial" panose="020B0604020202020204" pitchFamily="34" charset="0"/>
              <a:buChar char="•"/>
            </a:pPr>
            <a:r>
              <a:rPr lang="he-IL" altLang="he-IL" dirty="0">
                <a:solidFill>
                  <a:srgbClr val="000099"/>
                </a:solidFill>
              </a:rPr>
              <a:t>סיכומי תהליכי העבודה בארגון</a:t>
            </a:r>
          </a:p>
          <a:p>
            <a:pPr marL="285750" indent="-285750" algn="r" rtl="1" eaLnBrk="1" hangingPunct="1"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Arial" panose="020B0604020202020204" pitchFamily="34" charset="0"/>
              <a:buChar char="•"/>
            </a:pPr>
            <a:endParaRPr lang="he-IL" altLang="he-IL" dirty="0">
              <a:solidFill>
                <a:srgbClr val="000099"/>
              </a:solidFill>
            </a:endParaRP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152400" y="944563"/>
            <a:ext cx="84756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/>
            <a:r>
              <a:rPr lang="he-IL" altLang="he-IL" sz="3200" b="1" dirty="0">
                <a:solidFill>
                  <a:schemeClr val="tx2"/>
                </a:solidFill>
              </a:rPr>
              <a:t>איסוף מסמכים</a:t>
            </a:r>
            <a:endParaRPr lang="en-US" altLang="he-IL" sz="3200" b="1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6C1510-6C02-416D-BCB5-7BF17A93F6A5}" type="slidenum">
              <a:rPr lang="he-IL" altLang="he-IL" smtClean="0"/>
              <a:pPr/>
              <a:t>39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429103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52400" y="944563"/>
            <a:ext cx="84756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/>
            <a:r>
              <a:rPr lang="he-IL" altLang="he-IL" sz="3200" b="1">
                <a:solidFill>
                  <a:schemeClr val="tx2"/>
                </a:solidFill>
              </a:rPr>
              <a:t>ניתוח מצב קיים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066800" y="5562600"/>
            <a:ext cx="2209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US" altLang="he-IL" sz="3200">
              <a:solidFill>
                <a:srgbClr val="000099"/>
              </a:solidFill>
            </a:endParaRP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7314619" y="2209800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endParaRPr lang="en-US" altLang="he-IL">
              <a:latin typeface="Calibri" panose="020F0502020204030204" pitchFamily="34" charset="0"/>
            </a:endParaRP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0" y="1905000"/>
            <a:ext cx="8915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he-IL" altLang="he-IL">
              <a:solidFill>
                <a:srgbClr val="000099"/>
              </a:solidFill>
            </a:endParaRP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152400" y="1676400"/>
            <a:ext cx="8229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Tx/>
              <a:buChar char="-"/>
            </a:pPr>
            <a:r>
              <a:rPr lang="he-IL" altLang="he-IL">
                <a:solidFill>
                  <a:srgbClr val="000099"/>
                </a:solidFill>
              </a:rPr>
              <a:t>1.לימוד הארגון</a:t>
            </a:r>
          </a:p>
          <a:p>
            <a:pPr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Tx/>
              <a:buChar char="-"/>
            </a:pPr>
            <a:r>
              <a:rPr lang="he-IL" altLang="he-IL">
                <a:solidFill>
                  <a:srgbClr val="000099"/>
                </a:solidFill>
              </a:rPr>
              <a:t>2.לימוד מערכת מידע קיימת</a:t>
            </a:r>
          </a:p>
          <a:p>
            <a:pPr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Tx/>
              <a:buChar char="-"/>
            </a:pPr>
            <a:r>
              <a:rPr lang="he-IL" altLang="he-IL">
                <a:solidFill>
                  <a:srgbClr val="000099"/>
                </a:solidFill>
              </a:rPr>
              <a:t>3.לימוד בעיות במערכת מידע קיימת</a:t>
            </a:r>
          </a:p>
          <a:p>
            <a:pPr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Tx/>
              <a:buChar char="-"/>
            </a:pPr>
            <a:r>
              <a:rPr lang="he-IL" altLang="he-IL">
                <a:solidFill>
                  <a:srgbClr val="000099"/>
                </a:solidFill>
              </a:rPr>
              <a:t>4.לימוד צרכים נוספים</a:t>
            </a:r>
          </a:p>
          <a:p>
            <a:pPr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endParaRPr lang="he-IL" altLang="he-IL">
              <a:solidFill>
                <a:srgbClr val="000099"/>
              </a:solidFill>
            </a:endParaRP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1066800" y="1828800"/>
            <a:ext cx="6977063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endParaRPr lang="en-US" altLang="he-IL" dirty="0">
              <a:solidFill>
                <a:srgbClr val="000099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6C1510-6C02-416D-BCB5-7BF17A93F6A5}" type="slidenum">
              <a:rPr lang="he-IL" altLang="he-IL" smtClean="0"/>
              <a:pPr/>
              <a:t>4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2776982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152400" y="944563"/>
            <a:ext cx="84756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endParaRPr lang="he-IL" altLang="he-IL" sz="3200" b="1">
              <a:solidFill>
                <a:schemeClr val="tx2"/>
              </a:solidFill>
            </a:endParaRP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1066800" y="5562600"/>
            <a:ext cx="2209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US" altLang="he-IL" sz="3200">
              <a:solidFill>
                <a:srgbClr val="000099"/>
              </a:solidFill>
            </a:endParaRP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7314619" y="2209800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endParaRPr lang="en-US" altLang="he-IL">
              <a:latin typeface="Calibri" panose="020F0502020204030204" pitchFamily="34" charset="0"/>
            </a:endParaRP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0" y="1905000"/>
            <a:ext cx="8915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he-IL" altLang="he-IL">
              <a:solidFill>
                <a:srgbClr val="000099"/>
              </a:solidFill>
            </a:endParaRP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914400" y="1676400"/>
            <a:ext cx="6977063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 algn="r" rtl="1" eaLnBrk="1" hangingPunct="1"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he-IL" altLang="he-IL" dirty="0">
                <a:solidFill>
                  <a:srgbClr val="000099"/>
                </a:solidFill>
              </a:rPr>
              <a:t>יתרונות:</a:t>
            </a:r>
          </a:p>
          <a:p>
            <a:pPr algn="r" rtl="1" eaLnBrk="1" hangingPunct="1"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</a:rPr>
              <a:t>אובייקטיבי ואינו מוטה</a:t>
            </a:r>
          </a:p>
          <a:p>
            <a:pPr algn="r" rtl="1" eaLnBrk="1" hangingPunct="1"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</a:rPr>
              <a:t>ניתן לקרוא ולנתח גם לא בסביבת הארגון</a:t>
            </a:r>
          </a:p>
          <a:p>
            <a:pPr marL="0" indent="0" algn="r" rtl="1" eaLnBrk="1" hangingPunct="1"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he-IL" altLang="he-IL" dirty="0">
                <a:solidFill>
                  <a:srgbClr val="000099"/>
                </a:solidFill>
              </a:rPr>
              <a:t>חסרונות:</a:t>
            </a:r>
          </a:p>
          <a:p>
            <a:pPr algn="r" rtl="1" eaLnBrk="1" hangingPunct="1"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</a:rPr>
              <a:t>ייתכן והמידע מיושן ולא רלוונטי</a:t>
            </a:r>
          </a:p>
          <a:p>
            <a:pPr algn="r" rtl="1" eaLnBrk="1" hangingPunct="1"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</a:rPr>
              <a:t>ייתכן וקשה לקריאה, ניתוח והערכה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152400" y="944563"/>
            <a:ext cx="84756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/>
            <a:r>
              <a:rPr lang="he-IL" altLang="he-IL" sz="3200" b="1" dirty="0">
                <a:solidFill>
                  <a:schemeClr val="tx2"/>
                </a:solidFill>
              </a:rPr>
              <a:t>איסוף מסמכים – יתרונות וחסרונות</a:t>
            </a:r>
            <a:endParaRPr lang="en-US" altLang="he-IL" sz="3200" b="1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6C1510-6C02-416D-BCB5-7BF17A93F6A5}" type="slidenum">
              <a:rPr lang="he-IL" altLang="he-IL" smtClean="0"/>
              <a:pPr/>
              <a:t>40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8529876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152400" y="944563"/>
            <a:ext cx="84756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endParaRPr lang="he-IL" altLang="he-IL" sz="3200" b="1">
              <a:solidFill>
                <a:schemeClr val="tx2"/>
              </a:solidFill>
            </a:endParaRP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1066800" y="5562600"/>
            <a:ext cx="2209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US" altLang="he-IL" sz="3200">
              <a:solidFill>
                <a:srgbClr val="000099"/>
              </a:solidFill>
            </a:endParaRP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7314619" y="2209800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endParaRPr lang="en-US" altLang="he-IL">
              <a:latin typeface="Calibri" panose="020F0502020204030204" pitchFamily="34" charset="0"/>
            </a:endParaRP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1331640" y="1700808"/>
            <a:ext cx="6977063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</a:rPr>
              <a:t>דרישות פונקציונליות – </a:t>
            </a:r>
            <a:r>
              <a:rPr lang="en-US" altLang="he-IL" dirty="0">
                <a:solidFill>
                  <a:srgbClr val="000099"/>
                </a:solidFill>
              </a:rPr>
              <a:t>Functional requirement</a:t>
            </a:r>
          </a:p>
          <a:p>
            <a:pPr lvl="1" algn="r" rtl="1" eaLnBrk="1" hangingPunct="1"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/>
              <a:t>מגדיר את הפעילות של המערכת: חישובים, שימוש במידע ועיבודו, ופונקציונליות נוספת.</a:t>
            </a:r>
          </a:p>
          <a:p>
            <a:pPr lvl="2" algn="r" rtl="1" eaLnBrk="1" hangingPunct="1"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/>
              <a:t>קלט, פלט, פעולת מערכת, טיפול בתקלות</a:t>
            </a:r>
          </a:p>
          <a:p>
            <a:pPr lvl="1" algn="r" rtl="1" eaLnBrk="1" hangingPunct="1"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he-IL" altLang="he-IL" dirty="0"/>
              <a:t>	 </a:t>
            </a:r>
            <a:r>
              <a:rPr lang="he-IL" altLang="he-IL" dirty="0">
                <a:latin typeface="Times New Roman" panose="02020603050405020304" pitchFamily="18" charset="0"/>
              </a:rPr>
              <a:t>דוגמא - המערכת תאפשר להזין הזמנות מלקוח למוצרים שבמלאי. המערכת תייצר מספר הזמנה חד ערכי בעת שמירת ההזמנה.</a:t>
            </a:r>
          </a:p>
          <a:p>
            <a:pPr algn="r" rtl="1" eaLnBrk="1" hangingPunct="1"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</a:rPr>
              <a:t>דרישות לא פונקציונליות – </a:t>
            </a:r>
            <a:r>
              <a:rPr lang="en-US" altLang="he-IL" dirty="0">
                <a:solidFill>
                  <a:srgbClr val="000099"/>
                </a:solidFill>
              </a:rPr>
              <a:t>Non Functional requirement</a:t>
            </a:r>
          </a:p>
          <a:p>
            <a:pPr lvl="2" algn="r" rtl="1" eaLnBrk="1" hangingPunct="1"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/>
              <a:t>מדדים לטיב המערכת, לאו דווקא להתנהגות מסוימת</a:t>
            </a:r>
          </a:p>
          <a:p>
            <a:pPr lvl="2" algn="r" rtl="1" eaLnBrk="1" hangingPunct="1"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/>
              <a:t>עלויות, מהירות, אמינות, אבטחת מידע</a:t>
            </a:r>
          </a:p>
          <a:p>
            <a:pPr lvl="1" algn="r" rtl="1" eaLnBrk="1" hangingPunct="1"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he-IL" altLang="he-IL" dirty="0"/>
              <a:t>	</a:t>
            </a:r>
            <a:endParaRPr lang="he-IL" altLang="he-IL" dirty="0">
              <a:latin typeface="Times New Roman" panose="02020603050405020304" pitchFamily="18" charset="0"/>
            </a:endParaRPr>
          </a:p>
          <a:p>
            <a:pPr lvl="1" algn="r" rtl="1" eaLnBrk="1" hangingPunct="1"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endParaRPr lang="he-IL" altLang="he-IL" dirty="0">
              <a:latin typeface="Times New Roman" panose="02020603050405020304" pitchFamily="18" charset="0"/>
            </a:endParaRPr>
          </a:p>
          <a:p>
            <a:pPr algn="r" rtl="1" eaLnBrk="1" hangingPunct="1"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endParaRPr lang="he-IL" altLang="he-IL" dirty="0">
              <a:solidFill>
                <a:srgbClr val="000099"/>
              </a:solidFill>
            </a:endParaRP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152400" y="944563"/>
            <a:ext cx="84756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/>
            <a:r>
              <a:rPr lang="he-IL" altLang="he-IL" sz="3200" b="1" dirty="0">
                <a:solidFill>
                  <a:schemeClr val="tx2"/>
                </a:solidFill>
              </a:rPr>
              <a:t>ניסוח דרישות</a:t>
            </a:r>
            <a:endParaRPr lang="en-US" altLang="he-IL" sz="3200" b="1" dirty="0">
              <a:solidFill>
                <a:schemeClr val="tx2"/>
              </a:solidFill>
            </a:endParaRPr>
          </a:p>
        </p:txBody>
      </p:sp>
      <p:sp>
        <p:nvSpPr>
          <p:cNvPr id="2" name="Explosion 2 1"/>
          <p:cNvSpPr/>
          <p:nvPr/>
        </p:nvSpPr>
        <p:spPr>
          <a:xfrm>
            <a:off x="0" y="1310481"/>
            <a:ext cx="2448272" cy="1456184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מה המערכת עושה</a:t>
            </a:r>
          </a:p>
        </p:txBody>
      </p:sp>
      <p:sp>
        <p:nvSpPr>
          <p:cNvPr id="10" name="Explosion 2 9"/>
          <p:cNvSpPr/>
          <p:nvPr/>
        </p:nvSpPr>
        <p:spPr>
          <a:xfrm>
            <a:off x="323528" y="4644008"/>
            <a:ext cx="2448272" cy="1456184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איך המערכת עושה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6C1510-6C02-416D-BCB5-7BF17A93F6A5}" type="slidenum">
              <a:rPr lang="he-IL" altLang="he-IL" smtClean="0"/>
              <a:pPr/>
              <a:t>41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8636361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/>
          </a:bodyPr>
          <a:lstStyle/>
          <a:p>
            <a:pPr algn="ctr"/>
            <a:r>
              <a:rPr lang="he-IL" altLang="en-US" sz="3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פונקציונלי או לא?</a:t>
            </a:r>
            <a:endParaRPr lang="en-CA" altLang="en-US" sz="3200" dirty="0">
              <a:solidFill>
                <a:schemeClr val="tx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168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8385175" cy="4495800"/>
          </a:xfrm>
        </p:spPr>
        <p:txBody>
          <a:bodyPr>
            <a:normAutofit/>
          </a:bodyPr>
          <a:lstStyle/>
          <a:p>
            <a:pPr algn="r" rtl="1"/>
            <a:r>
              <a:rPr lang="he-IL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המערכת תתמוך בהזמנת מוצרים</a:t>
            </a:r>
          </a:p>
          <a:p>
            <a:pPr algn="r" rtl="1"/>
            <a:r>
              <a:rPr lang="he-IL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המערכת תשתמש בפרוטוקול מאובטח עבור תשלומים</a:t>
            </a:r>
          </a:p>
          <a:p>
            <a:pPr algn="r" rtl="1"/>
            <a:r>
              <a:rPr lang="he-IL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המערכת תשלים את החישוב הנדרש בתוך 10 שניות</a:t>
            </a:r>
          </a:p>
          <a:p>
            <a:pPr algn="r" rtl="1"/>
            <a:r>
              <a:rPr lang="he-IL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המערכת תאפשר לסובב תמונה בזוויות בעלת מספר מעלות בהתאם לבקשת המשתמש</a:t>
            </a:r>
          </a:p>
          <a:p>
            <a:pPr algn="r" rtl="1"/>
            <a:r>
              <a:rPr lang="he-IL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המערכת תפעל על 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windows, 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linux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MacOS</a:t>
            </a: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he-IL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המערכת תאפשר למשתמש לעשות 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undo</a:t>
            </a:r>
            <a:r>
              <a:rPr lang="he-IL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לפעולה האחרונה</a:t>
            </a:r>
          </a:p>
        </p:txBody>
      </p:sp>
      <p:sp>
        <p:nvSpPr>
          <p:cNvPr id="71684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cs typeface="Levenim MT" panose="02010502060101010101" pitchFamily="2" charset="-79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Levenim MT" panose="02010502060101010101" pitchFamily="2" charset="-79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cs typeface="Levenim MT" panose="02010502060101010101" pitchFamily="2" charset="-79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cs typeface="Levenim MT" panose="02010502060101010101" pitchFamily="2" charset="-79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cs typeface="Levenim MT" panose="02010502060101010101" pitchFamily="2" charset="-79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cs typeface="Levenim MT" panose="02010502060101010101" pitchFamily="2" charset="-79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cs typeface="Levenim MT" panose="02010502060101010101" pitchFamily="2" charset="-79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cs typeface="Levenim MT" panose="02010502060101010101" pitchFamily="2" charset="-79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cs typeface="Levenim MT" panose="02010502060101010101" pitchFamily="2" charset="-79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fld id="{84DA47D3-81B7-4B3A-A51E-F2BBDB2B4329}" type="slidenum">
              <a:rPr lang="en-US" altLang="en-US"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en-US" sz="120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קובץ:וי.png – חב&quot;דפדיה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412776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קובץ:וי.png – חב&quot;דפדיה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564904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קובץ:וי.png – חב&quot;דפדיה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573016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קובץ:וי.png – חב&quot;דפדיה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797152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X mark.svg - Wikipedi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60848"/>
            <a:ext cx="504056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File:X mark.svg - Wikipedi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077072"/>
            <a:ext cx="504056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571130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52400" y="944563"/>
            <a:ext cx="84756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/>
            <a:r>
              <a:rPr lang="he-IL" altLang="he-IL" sz="3200" b="1">
                <a:solidFill>
                  <a:schemeClr val="tx2"/>
                </a:solidFill>
              </a:rPr>
              <a:t>לימוד הארגון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066800" y="5562600"/>
            <a:ext cx="2209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US" altLang="he-IL" sz="3200">
              <a:solidFill>
                <a:srgbClr val="000099"/>
              </a:solidFill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7314619" y="2209800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endParaRPr lang="en-US" altLang="he-IL">
              <a:latin typeface="Calibri" panose="020F0502020204030204" pitchFamily="34" charset="0"/>
            </a:endParaRP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0" y="1905000"/>
            <a:ext cx="8915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he-IL" altLang="he-IL">
              <a:solidFill>
                <a:srgbClr val="000099"/>
              </a:solidFill>
            </a:endParaRPr>
          </a:p>
        </p:txBody>
      </p:sp>
      <p:graphicFrame>
        <p:nvGraphicFramePr>
          <p:cNvPr id="2" name="Diagram 1"/>
          <p:cNvGraphicFramePr/>
          <p:nvPr/>
        </p:nvGraphicFramePr>
        <p:xfrm>
          <a:off x="152400" y="1676400"/>
          <a:ext cx="82296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6C1510-6C02-416D-BCB5-7BF17A93F6A5}" type="slidenum">
              <a:rPr lang="he-IL" altLang="he-IL" smtClean="0"/>
              <a:pPr/>
              <a:t>5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98081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52400" y="762000"/>
            <a:ext cx="84756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/>
            <a:r>
              <a:rPr lang="he-IL" altLang="he-IL" sz="3200" b="1">
                <a:solidFill>
                  <a:schemeClr val="tx2"/>
                </a:solidFill>
              </a:rPr>
              <a:t>לימוד מערכת מידע קיימת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1066800" y="5562600"/>
            <a:ext cx="2209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US" altLang="he-IL" sz="3200">
              <a:solidFill>
                <a:srgbClr val="000099"/>
              </a:solidFill>
            </a:endParaRP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7314619" y="2209800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endParaRPr lang="en-US" altLang="he-IL">
              <a:latin typeface="Calibri" panose="020F0502020204030204" pitchFamily="34" charset="0"/>
            </a:endParaRP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0" y="1905000"/>
            <a:ext cx="8915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he-IL" altLang="he-IL">
              <a:solidFill>
                <a:srgbClr val="000099"/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57482453"/>
              </p:ext>
            </p:extLst>
          </p:nvPr>
        </p:nvGraphicFramePr>
        <p:xfrm>
          <a:off x="0" y="1371600"/>
          <a:ext cx="82296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1066800" y="1828800"/>
            <a:ext cx="6977063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endParaRPr lang="en-US" altLang="he-IL">
              <a:solidFill>
                <a:srgbClr val="000099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6C1510-6C02-416D-BCB5-7BF17A93F6A5}" type="slidenum">
              <a:rPr lang="he-IL" altLang="he-IL" smtClean="0"/>
              <a:pPr/>
              <a:t>6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946102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52400" y="762000"/>
            <a:ext cx="84756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/>
            <a:r>
              <a:rPr lang="he-IL" altLang="he-IL" sz="3200" b="1">
                <a:solidFill>
                  <a:schemeClr val="tx2"/>
                </a:solidFill>
              </a:rPr>
              <a:t>לימוד בעיות במערכת מידע קיימת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1066800" y="5562600"/>
            <a:ext cx="2209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US" altLang="he-IL" sz="3200">
              <a:solidFill>
                <a:srgbClr val="000099"/>
              </a:solidFill>
            </a:endParaRP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7314619" y="2209800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endParaRPr lang="en-US" altLang="he-IL">
              <a:latin typeface="Calibri" panose="020F0502020204030204" pitchFamily="34" charset="0"/>
            </a:endParaRP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0" y="1905000"/>
            <a:ext cx="8915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he-IL" altLang="he-IL">
              <a:solidFill>
                <a:srgbClr val="000099"/>
              </a:solidFill>
            </a:endParaRP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0" y="1371600"/>
            <a:ext cx="8229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he-IL" altLang="he-IL" dirty="0">
                <a:solidFill>
                  <a:srgbClr val="000099"/>
                </a:solidFill>
              </a:rPr>
              <a:t>חשיבות לאיכות המידע המופק ממנה:</a:t>
            </a:r>
          </a:p>
          <a:p>
            <a:pPr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Tx/>
              <a:buChar char="-"/>
            </a:pPr>
            <a:r>
              <a:rPr lang="he-IL" altLang="he-IL" dirty="0">
                <a:solidFill>
                  <a:srgbClr val="000099"/>
                </a:solidFill>
              </a:rPr>
              <a:t>דיוק</a:t>
            </a:r>
          </a:p>
          <a:p>
            <a:pPr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Tx/>
              <a:buChar char="-"/>
            </a:pPr>
            <a:r>
              <a:rPr lang="he-IL" altLang="he-IL" dirty="0">
                <a:solidFill>
                  <a:srgbClr val="000099"/>
                </a:solidFill>
              </a:rPr>
              <a:t>סיכום דו"חות</a:t>
            </a:r>
          </a:p>
          <a:p>
            <a:pPr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Tx/>
              <a:buChar char="-"/>
            </a:pPr>
            <a:r>
              <a:rPr lang="he-IL" altLang="he-IL" dirty="0">
                <a:solidFill>
                  <a:srgbClr val="000099"/>
                </a:solidFill>
              </a:rPr>
              <a:t>עדכניות</a:t>
            </a:r>
          </a:p>
          <a:p>
            <a:pPr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Tx/>
              <a:buChar char="-"/>
            </a:pPr>
            <a:r>
              <a:rPr lang="he-IL" altLang="he-IL" dirty="0">
                <a:solidFill>
                  <a:srgbClr val="000099"/>
                </a:solidFill>
              </a:rPr>
              <a:t>צורת הגעת מידע</a:t>
            </a:r>
          </a:p>
          <a:p>
            <a:pPr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Tx/>
              <a:buChar char="-"/>
            </a:pPr>
            <a:endParaRPr lang="he-IL" altLang="he-IL" dirty="0">
              <a:solidFill>
                <a:srgbClr val="000099"/>
              </a:solidFill>
            </a:endParaRPr>
          </a:p>
          <a:p>
            <a:pPr marL="0" indent="0"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he-IL" altLang="he-IL" u="sng" dirty="0">
                <a:solidFill>
                  <a:srgbClr val="000099"/>
                </a:solidFill>
              </a:rPr>
              <a:t>לכל בעיה יש לציין את הפתרון המתבקש, מנקודת מבטו של המשתמש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6C1510-6C02-416D-BCB5-7BF17A93F6A5}" type="slidenum">
              <a:rPr lang="he-IL" altLang="he-IL" smtClean="0"/>
              <a:pPr/>
              <a:t>7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198144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152400" y="762000"/>
            <a:ext cx="84756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he-IL" altLang="he-IL" sz="3200" b="1">
                <a:solidFill>
                  <a:schemeClr val="tx2"/>
                </a:solidFill>
              </a:rPr>
              <a:t>טכניקות לאיסוף נתונים על המצב הקיים והצרכים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1066800" y="5562600"/>
            <a:ext cx="2209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US" altLang="he-IL" sz="3200">
              <a:solidFill>
                <a:srgbClr val="000099"/>
              </a:solidFill>
            </a:endParaRP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7315200" y="22098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he-IL">
              <a:latin typeface="Calibri" panose="020F0502020204030204" pitchFamily="34" charset="0"/>
            </a:endParaRP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0" y="1905000"/>
            <a:ext cx="8915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he-IL" altLang="he-IL">
              <a:solidFill>
                <a:srgbClr val="000099"/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616068307"/>
              </p:ext>
            </p:extLst>
          </p:nvPr>
        </p:nvGraphicFramePr>
        <p:xfrm>
          <a:off x="0" y="1371600"/>
          <a:ext cx="961256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1066800" y="1828800"/>
            <a:ext cx="6977063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endParaRPr lang="en-US" altLang="he-IL">
              <a:solidFill>
                <a:srgbClr val="000099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6C1510-6C02-416D-BCB5-7BF17A93F6A5}" type="slidenum">
              <a:rPr lang="he-IL" altLang="he-IL" smtClean="0"/>
              <a:pPr/>
              <a:t>8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6413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488825" y="756663"/>
            <a:ext cx="847566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/>
            <a:r>
              <a:rPr lang="he-IL" altLang="he-IL" sz="3200" dirty="0">
                <a:solidFill>
                  <a:srgbClr val="000099"/>
                </a:solidFill>
              </a:rPr>
              <a:t>זיהוי </a:t>
            </a:r>
            <a:r>
              <a:rPr lang="he-IL" altLang="he-IL" sz="3200" dirty="0" err="1">
                <a:solidFill>
                  <a:srgbClr val="000099"/>
                </a:solidFill>
              </a:rPr>
              <a:t>אוכלוסית</a:t>
            </a:r>
            <a:r>
              <a:rPr lang="he-IL" altLang="he-IL" sz="3200" dirty="0">
                <a:solidFill>
                  <a:srgbClr val="000099"/>
                </a:solidFill>
              </a:rPr>
              <a:t> היעד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1066800" y="5562600"/>
            <a:ext cx="2209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US" altLang="he-IL" sz="3200">
              <a:solidFill>
                <a:srgbClr val="000099"/>
              </a:solidFill>
            </a:endParaRP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7314619" y="2209800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endParaRPr lang="en-US" altLang="he-IL">
              <a:latin typeface="Calibri" panose="020F0502020204030204" pitchFamily="34" charset="0"/>
            </a:endParaRP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446856" y="1371600"/>
            <a:ext cx="8229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Tx/>
              <a:buChar char="-"/>
            </a:pPr>
            <a:r>
              <a:rPr lang="he-IL" altLang="he-IL" dirty="0">
                <a:solidFill>
                  <a:srgbClr val="000099"/>
                </a:solidFill>
              </a:rPr>
              <a:t>סוג הדגימה:</a:t>
            </a:r>
          </a:p>
          <a:p>
            <a:pPr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Tx/>
              <a:buChar char="-"/>
            </a:pPr>
            <a:r>
              <a:rPr lang="he-IL" altLang="he-IL" dirty="0">
                <a:solidFill>
                  <a:srgbClr val="000099"/>
                </a:solidFill>
              </a:rPr>
              <a:t>אוכלוסיית נוחות – אוסף שרירותי של נדגמים</a:t>
            </a:r>
          </a:p>
          <a:p>
            <a:pPr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Tx/>
              <a:buChar char="-"/>
            </a:pPr>
            <a:r>
              <a:rPr lang="he-IL" altLang="he-IL" dirty="0">
                <a:solidFill>
                  <a:srgbClr val="000099"/>
                </a:solidFill>
              </a:rPr>
              <a:t>אוכלוסייה מכוונת – אוסף שרירותי </a:t>
            </a:r>
            <a:r>
              <a:rPr lang="he-IL" altLang="he-IL" dirty="0" err="1">
                <a:solidFill>
                  <a:srgbClr val="000099"/>
                </a:solidFill>
              </a:rPr>
              <a:t>מאוכלוסיה</a:t>
            </a:r>
            <a:r>
              <a:rPr lang="he-IL" altLang="he-IL" dirty="0">
                <a:solidFill>
                  <a:srgbClr val="000099"/>
                </a:solidFill>
              </a:rPr>
              <a:t> שיש לה עניין וידע במערכת המידע</a:t>
            </a:r>
          </a:p>
          <a:p>
            <a:pPr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Tx/>
              <a:buChar char="-"/>
            </a:pPr>
            <a:r>
              <a:rPr lang="he-IL" altLang="he-IL" dirty="0">
                <a:solidFill>
                  <a:srgbClr val="000099"/>
                </a:solidFill>
              </a:rPr>
              <a:t>אקראית פשוטה – לכל פרט מהאוכלוסייה הנבחרת סיכוי שווה </a:t>
            </a:r>
            <a:r>
              <a:rPr lang="he-IL" altLang="he-IL" dirty="0" err="1">
                <a:solidFill>
                  <a:srgbClr val="000099"/>
                </a:solidFill>
              </a:rPr>
              <a:t>להכלל</a:t>
            </a:r>
            <a:r>
              <a:rPr lang="he-IL" altLang="he-IL" dirty="0">
                <a:solidFill>
                  <a:srgbClr val="000099"/>
                </a:solidFill>
              </a:rPr>
              <a:t> בדגימה (למשל אם רוצים לדגום את אוכלוסיית מדינת ישראל, נמצא אנשים מספר הטלפונים)</a:t>
            </a:r>
          </a:p>
          <a:p>
            <a:pPr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Tx/>
              <a:buChar char="-"/>
            </a:pPr>
            <a:r>
              <a:rPr lang="he-IL" altLang="he-IL" dirty="0">
                <a:solidFill>
                  <a:srgbClr val="000099"/>
                </a:solidFill>
              </a:rPr>
              <a:t>אקראית מורכבת – מחולקת לשלוש גישות:</a:t>
            </a:r>
          </a:p>
          <a:p>
            <a:pPr lvl="1"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Tx/>
              <a:buAutoNum type="arabicPeriod"/>
            </a:pPr>
            <a:r>
              <a:rPr lang="he-IL" altLang="he-IL" dirty="0">
                <a:solidFill>
                  <a:srgbClr val="000099"/>
                </a:solidFill>
              </a:rPr>
              <a:t>שיטתית – בחירת כל פריט </a:t>
            </a:r>
            <a:r>
              <a:rPr lang="en-US" altLang="he-IL" dirty="0">
                <a:solidFill>
                  <a:srgbClr val="000099"/>
                </a:solidFill>
              </a:rPr>
              <a:t>n</a:t>
            </a:r>
            <a:r>
              <a:rPr lang="he-IL" altLang="he-IL" dirty="0">
                <a:solidFill>
                  <a:srgbClr val="000099"/>
                </a:solidFill>
              </a:rPr>
              <a:t>-י</a:t>
            </a:r>
            <a:r>
              <a:rPr lang="en-US" altLang="he-IL" dirty="0">
                <a:solidFill>
                  <a:srgbClr val="000099"/>
                </a:solidFill>
              </a:rPr>
              <a:t> </a:t>
            </a:r>
            <a:r>
              <a:rPr lang="he-IL" altLang="he-IL" dirty="0">
                <a:solidFill>
                  <a:srgbClr val="000099"/>
                </a:solidFill>
              </a:rPr>
              <a:t> מתוך רשימה לא ממוינת</a:t>
            </a:r>
          </a:p>
          <a:p>
            <a:pPr lvl="1"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Tx/>
              <a:buAutoNum type="arabicPeriod"/>
            </a:pPr>
            <a:r>
              <a:rPr lang="he-IL" altLang="he-IL" dirty="0">
                <a:solidFill>
                  <a:srgbClr val="000099"/>
                </a:solidFill>
              </a:rPr>
              <a:t>לפי רבדים – לכל רובד ייצוג זהה. חלוקת </a:t>
            </a:r>
            <a:r>
              <a:rPr lang="he-IL" altLang="he-IL" dirty="0" err="1">
                <a:solidFill>
                  <a:srgbClr val="000099"/>
                </a:solidFill>
              </a:rPr>
              <a:t>האוכלוסיה</a:t>
            </a:r>
            <a:r>
              <a:rPr lang="he-IL" altLang="he-IL" dirty="0">
                <a:solidFill>
                  <a:srgbClr val="000099"/>
                </a:solidFill>
              </a:rPr>
              <a:t> לשכבות ובחירת נציגים מכל שכבה בהתאם לייצוג </a:t>
            </a:r>
            <a:r>
              <a:rPr lang="he-IL" altLang="he-IL" dirty="0" err="1">
                <a:solidFill>
                  <a:srgbClr val="000099"/>
                </a:solidFill>
              </a:rPr>
              <a:t>באוכלוסיה</a:t>
            </a:r>
            <a:r>
              <a:rPr lang="he-IL" altLang="he-IL" dirty="0">
                <a:solidFill>
                  <a:srgbClr val="000099"/>
                </a:solidFill>
              </a:rPr>
              <a:t>. מבטיח ייצוג גם לקבוצות הקטנות באוכלוסייה</a:t>
            </a:r>
          </a:p>
          <a:p>
            <a:pPr lvl="1"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Tx/>
              <a:buAutoNum type="arabicPeriod"/>
            </a:pPr>
            <a:r>
              <a:rPr lang="he-IL" altLang="he-IL" dirty="0">
                <a:solidFill>
                  <a:srgbClr val="000099"/>
                </a:solidFill>
              </a:rPr>
              <a:t>מייצגת – הפריט הנבחר מייצג </a:t>
            </a:r>
            <a:r>
              <a:rPr lang="he-IL" altLang="he-IL" dirty="0" err="1">
                <a:solidFill>
                  <a:srgbClr val="000099"/>
                </a:solidFill>
              </a:rPr>
              <a:t>אוכלוסיה</a:t>
            </a:r>
            <a:r>
              <a:rPr lang="he-IL" altLang="he-IL" dirty="0">
                <a:solidFill>
                  <a:srgbClr val="000099"/>
                </a:solidFill>
              </a:rPr>
              <a:t> כמעט זהה (למשל אחוז זהה מכל רובד)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6C1510-6C02-416D-BCB5-7BF17A93F6A5}" type="slidenum">
              <a:rPr lang="he-IL" altLang="he-IL" smtClean="0"/>
              <a:pPr/>
              <a:t>9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1199207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0</TotalTime>
  <Words>2114</Words>
  <Application>Microsoft Office PowerPoint</Application>
  <PresentationFormat>On-screen Show (4:3)</PresentationFormat>
  <Paragraphs>448</Paragraphs>
  <Slides>42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Arial Black</vt:lpstr>
      <vt:lpstr>Calibri</vt:lpstr>
      <vt:lpstr>Times New Roman</vt:lpstr>
      <vt:lpstr>Verdana</vt:lpstr>
      <vt:lpstr>Wingdings</vt:lpstr>
      <vt:lpstr>Wood Type</vt:lpstr>
      <vt:lpstr>מבוא להנדסת מערכות מידע שיעור 3 שיטות לאיסוף נתונים    נטלי לוי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פונקציונלי או לא?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2011-10-26T15:48:38Z</dcterms:created>
  <dcterms:modified xsi:type="dcterms:W3CDTF">2022-11-04T23:20:07Z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TC101671251033</vt:lpwstr>
  </property>
</Properties>
</file>