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06" r:id="rId2"/>
    <p:sldId id="258" r:id="rId3"/>
    <p:sldId id="302" r:id="rId4"/>
    <p:sldId id="259" r:id="rId5"/>
    <p:sldId id="307" r:id="rId6"/>
    <p:sldId id="260" r:id="rId7"/>
    <p:sldId id="261" r:id="rId8"/>
    <p:sldId id="292" r:id="rId9"/>
    <p:sldId id="294" r:id="rId10"/>
    <p:sldId id="295" r:id="rId11"/>
    <p:sldId id="297" r:id="rId12"/>
    <p:sldId id="300" r:id="rId13"/>
    <p:sldId id="262" r:id="rId14"/>
    <p:sldId id="296" r:id="rId15"/>
    <p:sldId id="299" r:id="rId16"/>
    <p:sldId id="298" r:id="rId17"/>
    <p:sldId id="265" r:id="rId18"/>
    <p:sldId id="263" r:id="rId19"/>
    <p:sldId id="301" r:id="rId20"/>
    <p:sldId id="305" r:id="rId21"/>
    <p:sldId id="266" r:id="rId22"/>
    <p:sldId id="274" r:id="rId23"/>
    <p:sldId id="275" r:id="rId24"/>
    <p:sldId id="273" r:id="rId25"/>
    <p:sldId id="280" r:id="rId26"/>
    <p:sldId id="279" r:id="rId27"/>
    <p:sldId id="278" r:id="rId28"/>
    <p:sldId id="303" r:id="rId2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44E"/>
    <a:srgbClr val="8EAF9E"/>
    <a:srgbClr val="B0D9C2"/>
    <a:srgbClr val="4F7682"/>
    <a:srgbClr val="594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9A8E2-1A02-DB49-A9FF-87A498B6DC40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DCEF0-618F-C24B-B32D-B3A5A85E754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45957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DCEF0-618F-C24B-B32D-B3A5A85E7543}" type="slidenum">
              <a:rPr lang="ru-KZ" smtClean="0"/>
              <a:t>4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3341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DDCEF0-618F-C24B-B32D-B3A5A85E7543}" type="slidenum">
              <a:rPr lang="ru-KZ" smtClean="0"/>
              <a:t>22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20213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1438D-E989-3420-498F-0BBBBF88C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4131F7-F2FF-7260-7D39-F64DA3072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306EF5-A8A7-781A-05AD-3C808C9B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9B0588-1B07-4CA1-9D67-81E0B674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AB255-517A-B5D8-C593-B0F64E74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186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9FF16-F527-33BD-F3D4-61E88825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12D2D2-3FFB-21DF-C51D-3E90DA7D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48E758-31B8-E0F1-24C0-5B855A288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66EF0-E1B3-F1D0-A8C7-D2F69822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EF0584-8727-8D11-5091-A63FA372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6872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162855-55D2-A0AD-E640-41458AB0E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BCE979-2D44-6B9B-8635-8415D1AB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3DA46-6DCC-FA8A-2BC0-DC3F646F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EB6B0-2BD6-D61C-508F-E2643C48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3AF840-FE6C-1AE1-9E33-DCAFA84D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5401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C7EB7-71B9-525D-166B-032E93BD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431C2-02CB-5C7A-B882-04E657C8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45FC8-7374-8152-554A-383A51A5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D789C-00C6-A2A7-793B-8B05E3B6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363F31-C04D-3DD9-C4DA-0FAAA2A4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2536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BFF06-E9CD-BE71-77C9-45737962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FA3FFF-30D3-4238-14A1-0D04E706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9612C-9F5E-90B5-1F74-1FEAABC3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4B70D0-0E5D-BD92-0B44-CAF5940C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A26BB-8EAC-A063-B0D6-8713EED1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981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4E3E9-A7A3-1713-7B8F-97CD0860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186CC6-8A89-1433-2151-B0F34C7B8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DD2D34-6548-A7C3-CBE9-C90D6B83F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DE3869-C77D-42AC-EDF1-87828DB7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3D121D-B93B-F193-1C12-0FE83D11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59466-3363-232B-E209-0DE2FB45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3008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B2D65-D46E-A3CF-484B-5C1AF7CC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B5BF5D-FF8B-B517-CBF0-2FA93453E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CEDB0E-ED9A-4D8A-3253-3A689AD4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FA09D0-A0F2-310F-EF0A-100B88A01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7ADBBF-B9E9-4643-B6A4-EF9939FEF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EC21EE-1F94-4202-31F3-EB572DCE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0F7CDA-1665-447F-7A1F-D1649C6E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72850E-2EDE-0805-AB25-CDEC7741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2324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F181E-4098-D8B5-A8BE-F3C8C93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2D9727-F859-DAFB-99A0-34E109F8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12E627-8D5E-D509-BF53-2C7E1041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83B893-9DF8-6341-F4E0-E08634DA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2320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037BA4-0B0A-2041-EAAC-E60D3845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C435A6-A2F6-A8E8-5635-5604DF81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784F86-AB96-327B-F653-C457ACB0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392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35E46-5918-D561-F982-CE726177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710A3-10C7-65C4-11B3-7B9991CD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9B99D9-0039-B2FD-4806-4B7257723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4C0C84-94F5-83E2-A585-1A1D4920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14276-6798-E28D-7F55-6C967AB6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89D27-7E68-B5A9-ED05-D1EE56F5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1805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2A48-FBB2-49BF-279A-956E4353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642BD5-F531-FF50-5E24-CB5B06F6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3AD20C-A061-6E51-A0D5-5DE4D3954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B70DF-56ED-A7C7-1667-4461AC08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56F3F-2BB8-985B-1D14-9646E8D8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B72962-94FC-70AF-E2CF-AAF72B36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341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D29BA-535B-6B2F-40F0-1B5AA333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89A9E8-F5D7-6017-8AAA-D8970E5D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0E3067-87EA-6A34-4463-6BEA5F121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9304C-9CB7-A44A-89D8-81DFA79A0A9C}" type="datetimeFigureOut">
              <a:rPr lang="ru-KZ" smtClean="0"/>
              <a:t>13.05.2025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4148C-F377-50AD-CD08-08A5A6B9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69E6CD-DDD2-36E2-781D-A4A05DE98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761D-65B7-5F4A-BF9A-4E4D229BE57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4948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ru/" TargetMode="External"/><Relationship Id="rId13" Type="http://schemas.openxmlformats.org/officeDocument/2006/relationships/hyperlink" Target="https://habr.com/ru/articles/869200/" TargetMode="External"/><Relationship Id="rId18" Type="http://schemas.openxmlformats.org/officeDocument/2006/relationships/hyperlink" Target="https://habr.com/ru/companies/wunderfund/articles/775052/" TargetMode="External"/><Relationship Id="rId26" Type="http://schemas.openxmlformats.org/officeDocument/2006/relationships/image" Target="../media/image4.png"/><Relationship Id="rId3" Type="http://schemas.openxmlformats.org/officeDocument/2006/relationships/hyperlink" Target="https://docs.python.org/3/" TargetMode="External"/><Relationship Id="rId21" Type="http://schemas.openxmlformats.org/officeDocument/2006/relationships/hyperlink" Target="https://habr.com/ru/companies/wunderfund/articles/751424/" TargetMode="External"/><Relationship Id="rId7" Type="http://schemas.openxmlformats.org/officeDocument/2006/relationships/hyperlink" Target="http://www.sublimetext.com/3" TargetMode="External"/><Relationship Id="rId12" Type="http://schemas.openxmlformats.org/officeDocument/2006/relationships/hyperlink" Target="https://habr.com/ru/articles/825884/" TargetMode="External"/><Relationship Id="rId17" Type="http://schemas.openxmlformats.org/officeDocument/2006/relationships/hyperlink" Target="https://habr.com/ru/articles/811777/" TargetMode="External"/><Relationship Id="rId25" Type="http://schemas.openxmlformats.org/officeDocument/2006/relationships/hyperlink" Target="https://habr.com/ru/companies/wunderfund/articles/687520/" TargetMode="External"/><Relationship Id="rId2" Type="http://schemas.openxmlformats.org/officeDocument/2006/relationships/hyperlink" Target="https://www.python.org/" TargetMode="External"/><Relationship Id="rId16" Type="http://schemas.openxmlformats.org/officeDocument/2006/relationships/hyperlink" Target="https://habr.com/ru/articles/818479/" TargetMode="External"/><Relationship Id="rId20" Type="http://schemas.openxmlformats.org/officeDocument/2006/relationships/hyperlink" Target="https://habr.com/ru/companies/ruvds/articles/75733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etbrains.com/pycharm/" TargetMode="External"/><Relationship Id="rId11" Type="http://schemas.openxmlformats.org/officeDocument/2006/relationships/hyperlink" Target="https://peps.python.org/pep-0008/" TargetMode="External"/><Relationship Id="rId24" Type="http://schemas.openxmlformats.org/officeDocument/2006/relationships/hyperlink" Target="https://habr.com/ru/companies/selectel/articles/693800/" TargetMode="External"/><Relationship Id="rId5" Type="http://schemas.openxmlformats.org/officeDocument/2006/relationships/hyperlink" Target="https://www.jetbrains.com/pycharm-educational/" TargetMode="External"/><Relationship Id="rId15" Type="http://schemas.openxmlformats.org/officeDocument/2006/relationships/hyperlink" Target="https://habr.com/ru/articles/824170/" TargetMode="External"/><Relationship Id="rId23" Type="http://schemas.openxmlformats.org/officeDocument/2006/relationships/hyperlink" Target="https://habr.com/ru/articles/710654/" TargetMode="External"/><Relationship Id="rId28" Type="http://schemas.openxmlformats.org/officeDocument/2006/relationships/hyperlink" Target="https://www.codewars.com/" TargetMode="External"/><Relationship Id="rId10" Type="http://schemas.openxmlformats.org/officeDocument/2006/relationships/hyperlink" Target="http://wombat.org.ua/AByteOfPython/" TargetMode="External"/><Relationship Id="rId19" Type="http://schemas.openxmlformats.org/officeDocument/2006/relationships/hyperlink" Target="https://habr.com/ru/articles/766010/" TargetMode="External"/><Relationship Id="rId4" Type="http://schemas.openxmlformats.org/officeDocument/2006/relationships/hyperlink" Target="https://trinket.io/python/41462f0f16" TargetMode="External"/><Relationship Id="rId9" Type="http://schemas.openxmlformats.org/officeDocument/2006/relationships/hyperlink" Target="http://www.swaroopch.com/notes/python/" TargetMode="External"/><Relationship Id="rId14" Type="http://schemas.openxmlformats.org/officeDocument/2006/relationships/hyperlink" Target="https://habr.com/ru/articles/828566/" TargetMode="External"/><Relationship Id="rId22" Type="http://schemas.openxmlformats.org/officeDocument/2006/relationships/hyperlink" Target="https://habr.com/ru/companies/slurm/articles/748176/" TargetMode="External"/><Relationship Id="rId27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8120004-3898-5B50-B710-85887C31AC14}"/>
              </a:ext>
            </a:extLst>
          </p:cNvPr>
          <p:cNvSpPr/>
          <p:nvPr/>
        </p:nvSpPr>
        <p:spPr>
          <a:xfrm>
            <a:off x="0" y="174250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sz="9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65BF04-240A-F223-B4B9-5816AF5A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07289" y="247402"/>
            <a:ext cx="11741921" cy="6436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F2F39E-5C74-54AB-9A5B-F0557FC830AD}"/>
              </a:ext>
            </a:extLst>
          </p:cNvPr>
          <p:cNvSpPr txBox="1"/>
          <p:nvPr/>
        </p:nvSpPr>
        <p:spPr>
          <a:xfrm>
            <a:off x="734938" y="2820385"/>
            <a:ext cx="1002421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KZ" sz="9600" dirty="0">
                <a:solidFill>
                  <a:schemeClr val="accent6">
                    <a:lumMod val="50000"/>
                  </a:schemeClr>
                </a:solidFill>
              </a:rPr>
              <a:t>Основы </a:t>
            </a:r>
            <a:r>
              <a:rPr lang="en-US" sz="9600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ru-KZ" sz="9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2685C8F-F336-DBEB-C7EF-4F782CD7E685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23B35-2FD8-F159-20E4-DD2583F450D7}"/>
              </a:ext>
            </a:extLst>
          </p:cNvPr>
          <p:cNvSpPr txBox="1"/>
          <p:nvPr/>
        </p:nvSpPr>
        <p:spPr>
          <a:xfrm>
            <a:off x="316194" y="388126"/>
            <a:ext cx="8488110" cy="46474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Условия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if):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Простое условие</a:t>
            </a:r>
            <a:r>
              <a:rPr lang="ru-RU" sz="1400" dirty="0"/>
              <a:t>:</a:t>
            </a:r>
          </a:p>
          <a:p>
            <a:pPr rtl="0"/>
            <a:r>
              <a:rPr lang="en-US" sz="1400" dirty="0"/>
              <a:t>if x &gt; 0: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print('x </a:t>
            </a:r>
            <a:r>
              <a:rPr lang="ru-RU" sz="1400" dirty="0"/>
              <a:t>положительное')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Условие с </a:t>
            </a:r>
            <a:r>
              <a:rPr lang="en-US" sz="1400" b="1" dirty="0"/>
              <a:t>else</a:t>
            </a:r>
            <a:r>
              <a:rPr lang="en-US" sz="1400" dirty="0"/>
              <a:t>:</a:t>
            </a:r>
          </a:p>
          <a:p>
            <a:pPr rtl="0"/>
            <a:r>
              <a:rPr lang="en-US" sz="1400" dirty="0"/>
              <a:t>if x &gt; 0: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print('</a:t>
            </a:r>
            <a:r>
              <a:rPr lang="ru-RU" sz="1400" dirty="0"/>
              <a:t>положительное’) </a:t>
            </a:r>
          </a:p>
          <a:p>
            <a:pPr rtl="0"/>
            <a:r>
              <a:rPr lang="en-US" sz="1400" dirty="0"/>
              <a:t>else: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print('</a:t>
            </a:r>
            <a:r>
              <a:rPr lang="ru-RU" sz="1400" dirty="0"/>
              <a:t>не положительное')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Условие с </a:t>
            </a:r>
            <a:r>
              <a:rPr lang="en-US" sz="1400" b="1" dirty="0" err="1"/>
              <a:t>elif</a:t>
            </a:r>
            <a:r>
              <a:rPr lang="en-US" sz="1400" dirty="0"/>
              <a:t>:</a:t>
            </a:r>
          </a:p>
          <a:p>
            <a:pPr rtl="0"/>
            <a:r>
              <a:rPr lang="en-US" sz="1400" dirty="0"/>
              <a:t>if x &gt; 0: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print('</a:t>
            </a:r>
            <a:r>
              <a:rPr lang="ru-RU" sz="1400" dirty="0"/>
              <a:t>положительное’) </a:t>
            </a:r>
          </a:p>
          <a:p>
            <a:pPr rtl="0"/>
            <a:r>
              <a:rPr lang="en-US" sz="1400" dirty="0" err="1"/>
              <a:t>elif</a:t>
            </a:r>
            <a:r>
              <a:rPr lang="en-US" sz="1400" dirty="0"/>
              <a:t> x == 0: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print('</a:t>
            </a:r>
            <a:r>
              <a:rPr lang="ru-RU" sz="1400" dirty="0"/>
              <a:t>ноль’) </a:t>
            </a:r>
          </a:p>
          <a:p>
            <a:pPr rtl="0"/>
            <a:r>
              <a:rPr lang="en-US" sz="1400" dirty="0"/>
              <a:t>else: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print('</a:t>
            </a:r>
            <a:r>
              <a:rPr lang="ru-RU" sz="1400" dirty="0"/>
              <a:t>отрицательное’) </a:t>
            </a:r>
          </a:p>
          <a:p>
            <a:pPr rtl="0"/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Тернарный оператор (короткая запись)</a:t>
            </a:r>
            <a:r>
              <a:rPr lang="ru-RU" sz="1400" dirty="0"/>
              <a:t>:</a:t>
            </a:r>
          </a:p>
          <a:p>
            <a:pPr rtl="0"/>
            <a:r>
              <a:rPr lang="en-US" sz="1400" dirty="0"/>
              <a:t>result = '</a:t>
            </a:r>
            <a:r>
              <a:rPr lang="ru-RU" sz="1400" dirty="0"/>
              <a:t>положительное' </a:t>
            </a:r>
            <a:r>
              <a:rPr lang="en-US" sz="1400" dirty="0"/>
              <a:t>if x &gt; 0 else '</a:t>
            </a:r>
            <a:r>
              <a:rPr lang="ru-RU" sz="1400" dirty="0"/>
              <a:t>не положительное’ </a:t>
            </a:r>
          </a:p>
          <a:p>
            <a:pPr rtl="0"/>
            <a:endParaRPr lang="ru-RU" sz="1400" dirty="0"/>
          </a:p>
          <a:p>
            <a:r>
              <a:rPr lang="ru-KZ" sz="1400" dirty="0"/>
              <a:t>📌 </a:t>
            </a:r>
            <a:r>
              <a:rPr lang="ru-RU" sz="1400" dirty="0"/>
              <a:t>Примечание: блоки кода </a:t>
            </a:r>
            <a:r>
              <a:rPr lang="ru-RU" sz="1400" b="1" dirty="0"/>
              <a:t>внутри </a:t>
            </a:r>
            <a:r>
              <a:rPr lang="en-US" sz="1400" b="1" dirty="0"/>
              <a:t>if/else/</a:t>
            </a:r>
            <a:r>
              <a:rPr lang="en-US" sz="1400" b="1" dirty="0" err="1"/>
              <a:t>elif</a:t>
            </a:r>
            <a:r>
              <a:rPr lang="en-US" sz="1400" dirty="0"/>
              <a:t> </a:t>
            </a:r>
            <a:r>
              <a:rPr lang="ru-RU" sz="1400" dirty="0"/>
              <a:t>выделяются </a:t>
            </a:r>
            <a:r>
              <a:rPr lang="ru-RU" sz="1400" b="1" dirty="0"/>
              <a:t>отступами (4 пробела)</a:t>
            </a:r>
            <a:r>
              <a:rPr lang="ru-RU" sz="1400" dirty="0"/>
              <a:t>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E74A9B3-96B7-6C69-89F1-2C0C84E3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02B1D4-5FE5-B8F0-83BC-6F6F0FD18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76015" y="470019"/>
            <a:ext cx="182495" cy="182495"/>
          </a:xfrm>
          <a:prstGeom prst="rect">
            <a:avLst/>
          </a:prstGeom>
        </p:spPr>
      </p:pic>
      <p:sp>
        <p:nvSpPr>
          <p:cNvPr id="22" name="Прямоугольник с двумя скругленными противолежащими углами 21">
            <a:extLst>
              <a:ext uri="{FF2B5EF4-FFF2-40B4-BE49-F238E27FC236}">
                <a16:creationId xmlns:a16="http://schemas.microsoft.com/office/drawing/2014/main" id="{FDC3B6E6-AA56-F05B-7CF3-5810675C5E89}"/>
              </a:ext>
            </a:extLst>
          </p:cNvPr>
          <p:cNvSpPr/>
          <p:nvPr/>
        </p:nvSpPr>
        <p:spPr>
          <a:xfrm>
            <a:off x="2600667" y="5300698"/>
            <a:ext cx="6414180" cy="125107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20CD2-9B8B-8FE9-952B-E877C97BA7DF}"/>
              </a:ext>
            </a:extLst>
          </p:cNvPr>
          <p:cNvSpPr txBox="1"/>
          <p:nvPr/>
        </p:nvSpPr>
        <p:spPr>
          <a:xfrm>
            <a:off x="2842408" y="5464651"/>
            <a:ext cx="608940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b="1" dirty="0"/>
              <a:t>if &lt;условие&gt;:</a:t>
            </a:r>
          </a:p>
          <a:p>
            <a:r>
              <a:rPr lang="ru-KZ" b="1" dirty="0"/>
              <a:t>    &lt;код, который выполнится, если условие вернуло True&gt; </a:t>
            </a:r>
          </a:p>
          <a:p>
            <a:r>
              <a:rPr lang="ru-KZ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26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38BECD0-1D98-341C-236E-F77F41218CB5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BB94D-A4CF-6FDE-2E5B-9E4F3BCF9F12}"/>
              </a:ext>
            </a:extLst>
          </p:cNvPr>
          <p:cNvSpPr txBox="1"/>
          <p:nvPr/>
        </p:nvSpPr>
        <p:spPr>
          <a:xfrm>
            <a:off x="151687" y="155563"/>
            <a:ext cx="6097424" cy="31700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Циклы в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Python:</a:t>
            </a:r>
          </a:p>
          <a:p>
            <a:r>
              <a:rPr lang="ru-RU" sz="1400" b="1" dirty="0"/>
              <a:t>Цикл </a:t>
            </a:r>
            <a:r>
              <a:rPr lang="en-US" sz="1400" b="1" dirty="0"/>
              <a:t>for:</a:t>
            </a:r>
          </a:p>
          <a:p>
            <a:r>
              <a:rPr lang="ru-RU" sz="1400" dirty="0"/>
              <a:t>Используется для </a:t>
            </a:r>
            <a:r>
              <a:rPr lang="ru-RU" sz="1400" b="1" dirty="0"/>
              <a:t>повтора действий по элементам коллекции</a:t>
            </a:r>
            <a:r>
              <a:rPr lang="ru-RU" sz="1400" dirty="0"/>
              <a:t> (строка, список, диапазон):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range(3):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</a:p>
          <a:p>
            <a:r>
              <a:rPr lang="ru-KZ" sz="1400" dirty="0"/>
              <a:t>👉 </a:t>
            </a:r>
            <a:r>
              <a:rPr lang="ru-RU" sz="1400" dirty="0"/>
              <a:t>Вывод:</a:t>
            </a:r>
          </a:p>
          <a:p>
            <a:pPr rtl="0"/>
            <a:r>
              <a:rPr lang="en-US" sz="1400" dirty="0"/>
              <a:t>0 1 2 </a:t>
            </a:r>
          </a:p>
          <a:p>
            <a:endParaRPr lang="ru-KZ" sz="1400" dirty="0"/>
          </a:p>
          <a:p>
            <a:endParaRPr lang="ru-KZ" sz="1400" dirty="0"/>
          </a:p>
          <a:p>
            <a:r>
              <a:rPr lang="ru-KZ" sz="1400" dirty="0"/>
              <a:t>📌 </a:t>
            </a:r>
            <a:r>
              <a:rPr lang="en-US" sz="1400" dirty="0"/>
              <a:t> </a:t>
            </a:r>
            <a:r>
              <a:rPr lang="en-US" sz="1400" b="1" dirty="0"/>
              <a:t>range(start, stop, step)</a:t>
            </a:r>
            <a:r>
              <a:rPr lang="en-US" sz="1400" dirty="0"/>
              <a:t> — </a:t>
            </a:r>
            <a:r>
              <a:rPr lang="ru-RU" sz="1400" dirty="0"/>
              <a:t>функция для генерации чисел:</a:t>
            </a:r>
          </a:p>
          <a:p>
            <a:pPr rtl="0"/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range(1, 6, 2):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</a:t>
            </a:r>
            <a:r>
              <a:rPr lang="en-US" sz="1400" dirty="0" err="1"/>
              <a:t>i</a:t>
            </a:r>
            <a:r>
              <a:rPr lang="en-US" sz="1400" dirty="0"/>
              <a:t>) # → 1, 3, 5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209D1-0B0F-8B71-AB4F-B87BB20D96BB}"/>
              </a:ext>
            </a:extLst>
          </p:cNvPr>
          <p:cNvSpPr txBox="1"/>
          <p:nvPr/>
        </p:nvSpPr>
        <p:spPr>
          <a:xfrm>
            <a:off x="7201968" y="405445"/>
            <a:ext cx="3047288" cy="18158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b="1" dirty="0"/>
              <a:t>Цикл </a:t>
            </a:r>
            <a:r>
              <a:rPr lang="en-US" sz="1400" b="1" dirty="0"/>
              <a:t>while:</a:t>
            </a:r>
          </a:p>
          <a:p>
            <a:r>
              <a:rPr lang="ru-RU" sz="1400" dirty="0"/>
              <a:t>Выполняется, </a:t>
            </a:r>
            <a:r>
              <a:rPr lang="ru-RU" sz="1400" b="1" dirty="0"/>
              <a:t>пока условие истинно:</a:t>
            </a:r>
            <a:endParaRPr lang="ru-RU" sz="1400" dirty="0"/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x = 3 </a:t>
            </a:r>
            <a:endParaRPr lang="ru-RU" sz="1400" dirty="0"/>
          </a:p>
          <a:p>
            <a:pPr rtl="0"/>
            <a:r>
              <a:rPr lang="en-US" sz="1400" dirty="0"/>
              <a:t>while x &gt; 0: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print(x) x -= 1 </a:t>
            </a:r>
          </a:p>
          <a:p>
            <a:r>
              <a:rPr lang="ru-KZ" sz="1400" dirty="0"/>
              <a:t>👉 </a:t>
            </a:r>
            <a:r>
              <a:rPr lang="ru-RU" sz="1400" dirty="0"/>
              <a:t>Вывод:</a:t>
            </a:r>
          </a:p>
          <a:p>
            <a:pPr rtl="0"/>
            <a:r>
              <a:rPr lang="en-US" sz="1400" dirty="0"/>
              <a:t>3 2 1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42D21-9154-6D57-F15C-08EEBDA5B83F}"/>
              </a:ext>
            </a:extLst>
          </p:cNvPr>
          <p:cNvSpPr txBox="1"/>
          <p:nvPr/>
        </p:nvSpPr>
        <p:spPr>
          <a:xfrm>
            <a:off x="7013960" y="2358898"/>
            <a:ext cx="4804874" cy="3108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ru-RU" sz="1400" b="1" dirty="0"/>
              <a:t>Ключевые слова в циклах: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break</a:t>
            </a:r>
            <a:r>
              <a:rPr lang="en-US" sz="1400" dirty="0"/>
              <a:t> — </a:t>
            </a:r>
            <a:r>
              <a:rPr lang="ru-RU" sz="1400" dirty="0"/>
              <a:t>завершить цикл досрочно: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range(5):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== 3: </a:t>
            </a:r>
            <a:endParaRPr lang="ru-RU" sz="1400" dirty="0"/>
          </a:p>
          <a:p>
            <a:pPr rtl="0"/>
            <a:r>
              <a:rPr lang="ru-RU" sz="1400" dirty="0"/>
              <a:t>        </a:t>
            </a:r>
            <a:r>
              <a:rPr lang="en-US" sz="1400" dirty="0"/>
              <a:t>break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</a:t>
            </a:r>
            <a:r>
              <a:rPr lang="en-US" sz="1400" dirty="0" err="1"/>
              <a:t>i</a:t>
            </a:r>
            <a:r>
              <a:rPr lang="en-US" sz="1400" dirty="0"/>
              <a:t>)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continue</a:t>
            </a:r>
            <a:r>
              <a:rPr lang="en-US" sz="1400" dirty="0"/>
              <a:t> — </a:t>
            </a:r>
            <a:r>
              <a:rPr lang="ru-RU" sz="1400" dirty="0"/>
              <a:t>перейти к </a:t>
            </a:r>
            <a:r>
              <a:rPr lang="ru-RU" sz="1400" b="1" dirty="0"/>
              <a:t>следующей итерации</a:t>
            </a:r>
            <a:r>
              <a:rPr lang="ru-RU" sz="1400" dirty="0"/>
              <a:t>, пропустив остальной код:</a:t>
            </a:r>
          </a:p>
          <a:p>
            <a:pPr rtl="0"/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range(5):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== 3: </a:t>
            </a:r>
            <a:endParaRPr lang="ru-RU" sz="1400" dirty="0"/>
          </a:p>
          <a:p>
            <a:pPr rtl="0"/>
            <a:r>
              <a:rPr lang="ru-RU" sz="1400" dirty="0"/>
              <a:t>       </a:t>
            </a:r>
            <a:r>
              <a:rPr lang="en-US" sz="1400" dirty="0"/>
              <a:t>continue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E5B1-FCDA-E346-2302-2A5A548B6F6A}"/>
              </a:ext>
            </a:extLst>
          </p:cNvPr>
          <p:cNvSpPr txBox="1"/>
          <p:nvPr/>
        </p:nvSpPr>
        <p:spPr>
          <a:xfrm>
            <a:off x="222191" y="4064656"/>
            <a:ext cx="6238430" cy="1600438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sz="1400" b="1" dirty="0"/>
              <a:t> </a:t>
            </a:r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👉 </a:t>
            </a:r>
            <a:r>
              <a:rPr lang="ru-RU" sz="1400" dirty="0"/>
              <a:t>Позволяют </a:t>
            </a:r>
            <a:r>
              <a:rPr lang="ru-RU" sz="1400" b="1" dirty="0"/>
              <a:t>автоматизировать повторяющиеся действия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Упрощают работу с </a:t>
            </a:r>
            <a:r>
              <a:rPr lang="ru-RU" sz="1400" b="1" dirty="0"/>
              <a:t>списками, строками, файлами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Умение управлять </a:t>
            </a:r>
            <a:r>
              <a:rPr lang="ru-RU" sz="1400" b="1" dirty="0"/>
              <a:t>условиями выхода</a:t>
            </a:r>
            <a:r>
              <a:rPr lang="ru-RU" sz="1400" dirty="0"/>
              <a:t> помогает избегать бесконечных циклов</a:t>
            </a:r>
          </a:p>
          <a:p>
            <a:r>
              <a:rPr lang="ru-KZ" sz="1400" dirty="0"/>
              <a:t>📌 </a:t>
            </a:r>
            <a:r>
              <a:rPr lang="ru-RU" sz="1400" b="1" dirty="0"/>
              <a:t>Примечание:</a:t>
            </a:r>
            <a:r>
              <a:rPr lang="ru-RU" sz="1400" dirty="0"/>
              <a:t> цикл </a:t>
            </a:r>
            <a:r>
              <a:rPr lang="en-US" sz="1400" dirty="0"/>
              <a:t>for </a:t>
            </a:r>
            <a:r>
              <a:rPr lang="ru-RU" sz="1400" dirty="0"/>
              <a:t>удобнее всего использовать, когда </a:t>
            </a:r>
            <a:r>
              <a:rPr lang="ru-RU" sz="1400" b="1" dirty="0"/>
              <a:t>заранее известен диапазон или количество повторов</a:t>
            </a:r>
            <a:r>
              <a:rPr lang="ru-RU" sz="1400" dirty="0"/>
              <a:t>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A0415B-5A0B-061C-7265-324D5570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803052A-E169-D78D-98B4-346002C8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3" y="245327"/>
            <a:ext cx="224692" cy="2246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531431A-CFC6-A2C4-9401-445E4CE12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019473" y="2365930"/>
            <a:ext cx="182495" cy="18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54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7D702A-579E-96DA-103E-5B19B95690EA}"/>
              </a:ext>
            </a:extLst>
          </p:cNvPr>
          <p:cNvSpPr/>
          <p:nvPr/>
        </p:nvSpPr>
        <p:spPr>
          <a:xfrm>
            <a:off x="117749" y="323928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86CB0-33B9-365D-563C-AA9F3F8D7908}"/>
              </a:ext>
            </a:extLst>
          </p:cNvPr>
          <p:cNvSpPr txBox="1"/>
          <p:nvPr/>
        </p:nvSpPr>
        <p:spPr>
          <a:xfrm>
            <a:off x="1598064" y="521294"/>
            <a:ext cx="571713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9728E"/>
                </a:solidFill>
                <a:effectLst/>
              </a:rPr>
              <a:t>print</a:t>
            </a:r>
            <a:r>
              <a:rPr lang="en-US" dirty="0"/>
              <a:t>([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39728E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F77D05"/>
                </a:solidFill>
                <a:effectLst/>
              </a:rPr>
              <a:t>100</a:t>
            </a:r>
            <a:r>
              <a:rPr lang="en-US" dirty="0"/>
              <a:t>) </a:t>
            </a:r>
            <a:r>
              <a:rPr lang="en-US" b="1" dirty="0">
                <a:solidFill>
                  <a:srgbClr val="8959A8"/>
                </a:solidFill>
                <a:effectLst/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77D05"/>
                </a:solidFill>
                <a:effectLst/>
              </a:rPr>
              <a:t>10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F77D05"/>
                </a:solidFill>
                <a:effectLst/>
              </a:rPr>
              <a:t>20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F77D05"/>
                </a:solidFill>
                <a:effectLst/>
              </a:rPr>
              <a:t>2</a:t>
            </a:r>
            <a:r>
              <a:rPr lang="en-US" dirty="0"/>
              <a:t>])</a:t>
            </a:r>
            <a:br>
              <a:rPr lang="en-US" dirty="0"/>
            </a:br>
            <a:r>
              <a:rPr lang="en-US" i="1" dirty="0">
                <a:solidFill>
                  <a:srgbClr val="909090"/>
                </a:solidFill>
                <a:effectLst/>
              </a:rPr>
              <a:t># [11, 13, 15, 17, 19]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909090"/>
                </a:solidFill>
                <a:effectLst/>
              </a:rPr>
              <a:t># </a:t>
            </a:r>
            <a:r>
              <a:rPr lang="ru-RU" i="1" dirty="0">
                <a:solidFill>
                  <a:srgbClr val="909090"/>
                </a:solidFill>
                <a:effectLst/>
              </a:rPr>
              <a:t>Вышеприведённый код эквивалентен этому:</a:t>
            </a:r>
            <a:br>
              <a:rPr lang="ru-RU" dirty="0"/>
            </a:br>
            <a:r>
              <a:rPr lang="en-US" dirty="0">
                <a:solidFill>
                  <a:srgbClr val="39728E"/>
                </a:solidFill>
                <a:effectLst/>
              </a:rPr>
              <a:t>result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=</a:t>
            </a:r>
            <a:r>
              <a:rPr lang="en-US" dirty="0"/>
              <a:t> []</a:t>
            </a:r>
            <a:br>
              <a:rPr lang="en-US" dirty="0"/>
            </a:br>
            <a:r>
              <a:rPr lang="en-US" b="1" dirty="0">
                <a:solidFill>
                  <a:srgbClr val="8959A8"/>
                </a:solidFill>
                <a:effectLst/>
              </a:rPr>
              <a:t>for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in</a:t>
            </a:r>
            <a:r>
              <a:rPr lang="en-US" dirty="0"/>
              <a:t> </a:t>
            </a:r>
            <a:r>
              <a:rPr lang="en-US" dirty="0">
                <a:solidFill>
                  <a:srgbClr val="39728E"/>
                </a:solidFill>
                <a:effectLst/>
              </a:rPr>
              <a:t>range</a:t>
            </a:r>
            <a:r>
              <a:rPr lang="en-US" dirty="0"/>
              <a:t>(</a:t>
            </a:r>
            <a:r>
              <a:rPr lang="en-US" dirty="0">
                <a:solidFill>
                  <a:srgbClr val="F77D05"/>
                </a:solidFill>
                <a:effectLst/>
              </a:rPr>
              <a:t>100</a:t>
            </a:r>
            <a:r>
              <a:rPr lang="en-US" dirty="0"/>
              <a:t>):</a:t>
            </a:r>
            <a:br>
              <a:rPr lang="en-US" dirty="0"/>
            </a:br>
            <a:r>
              <a:rPr lang="en-US" b="1" dirty="0">
                <a:solidFill>
                  <a:srgbClr val="8959A8"/>
                </a:solidFill>
                <a:effectLst/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77D05"/>
                </a:solidFill>
                <a:effectLst/>
              </a:rPr>
              <a:t>10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>
                <a:solidFill>
                  <a:srgbClr val="8959A8"/>
                </a:solidFill>
                <a:effectLst/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F77D05"/>
                </a:solidFill>
                <a:effectLst/>
              </a:rPr>
              <a:t>20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>
                <a:solidFill>
                  <a:srgbClr val="8959A8"/>
                </a:solidFill>
                <a:effectLst/>
              </a:rPr>
              <a:t>if</a:t>
            </a:r>
            <a:r>
              <a:rPr lang="en-US" dirty="0"/>
              <a:t> 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%</a:t>
            </a:r>
            <a:r>
              <a:rPr lang="en-US" dirty="0"/>
              <a:t> </a:t>
            </a:r>
            <a:r>
              <a:rPr lang="en-US" dirty="0">
                <a:solidFill>
                  <a:srgbClr val="F77D05"/>
                </a:solidFill>
                <a:effectLst/>
              </a:rPr>
              <a:t>2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>
                <a:solidFill>
                  <a:srgbClr val="39728E"/>
                </a:solidFill>
                <a:effectLst/>
              </a:rPr>
              <a:t>result</a:t>
            </a:r>
            <a:r>
              <a:rPr lang="en-US" dirty="0" err="1"/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append</a:t>
            </a:r>
            <a:r>
              <a:rPr lang="en-US" dirty="0"/>
              <a:t>(</a:t>
            </a:r>
            <a:r>
              <a:rPr lang="en-US" dirty="0" err="1">
                <a:solidFill>
                  <a:srgbClr val="39728E"/>
                </a:solidFill>
                <a:effectLst/>
              </a:rPr>
              <a:t>i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39728E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39728E"/>
                </a:solidFill>
                <a:effectLst/>
              </a:rPr>
              <a:t>result</a:t>
            </a:r>
            <a:r>
              <a:rPr lang="en-US" dirty="0"/>
              <a:t>)</a:t>
            </a:r>
            <a:br>
              <a:rPr lang="en-US" dirty="0"/>
            </a:br>
            <a:r>
              <a:rPr lang="en-US" i="1" dirty="0">
                <a:solidFill>
                  <a:srgbClr val="909090"/>
                </a:solidFill>
                <a:effectLst/>
              </a:rPr>
              <a:t># [11, 13, 15, 17, 19]</a:t>
            </a:r>
            <a:endParaRPr lang="ru-KZ" i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EFB8AF-2D06-3189-E32A-7B7ED200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702EE-2246-3BAE-910A-EF038A472AD1}"/>
              </a:ext>
            </a:extLst>
          </p:cNvPr>
          <p:cNvSpPr txBox="1"/>
          <p:nvPr/>
        </p:nvSpPr>
        <p:spPr>
          <a:xfrm>
            <a:off x="5059111" y="4902587"/>
            <a:ext cx="376014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400" dirty="0" err="1"/>
              <a:t>N</a:t>
            </a:r>
            <a:r>
              <a:rPr lang="en-US" sz="1400" dirty="0"/>
              <a:t>B</a:t>
            </a:r>
            <a:endParaRPr lang="ru-RU" sz="1400" dirty="0"/>
          </a:p>
          <a:p>
            <a:r>
              <a:rPr lang="en-US" sz="1400" dirty="0" err="1"/>
              <a:t>i</a:t>
            </a:r>
            <a:r>
              <a:rPr lang="en-US" sz="1400" dirty="0"/>
              <a:t> % 2 == 1 → </a:t>
            </a:r>
            <a:r>
              <a:rPr lang="ru-RU" sz="1400" dirty="0"/>
              <a:t>остаток есть → </a:t>
            </a:r>
            <a:r>
              <a:rPr lang="en-US" sz="1400" dirty="0"/>
              <a:t>True → </a:t>
            </a:r>
            <a:r>
              <a:rPr lang="ru-RU" sz="1400" b="1" dirty="0"/>
              <a:t>нечётное</a:t>
            </a:r>
            <a:endParaRPr lang="ru-RU" sz="1400" dirty="0"/>
          </a:p>
          <a:p>
            <a:r>
              <a:rPr lang="en-US" sz="1400" dirty="0" err="1"/>
              <a:t>i</a:t>
            </a:r>
            <a:r>
              <a:rPr lang="en-US" sz="1400" dirty="0"/>
              <a:t> % 2 == 0 → </a:t>
            </a:r>
            <a:r>
              <a:rPr lang="ru-RU" sz="1400" dirty="0"/>
              <a:t>остатка нет → </a:t>
            </a:r>
            <a:r>
              <a:rPr lang="en-US" sz="1400" dirty="0"/>
              <a:t>False → </a:t>
            </a:r>
            <a:r>
              <a:rPr lang="ru-RU" sz="1400" b="1" dirty="0"/>
              <a:t>чётное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9878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1AA22D5-AD62-0335-CB0E-3C04151245AD}"/>
              </a:ext>
            </a:extLst>
          </p:cNvPr>
          <p:cNvSpPr/>
          <p:nvPr/>
        </p:nvSpPr>
        <p:spPr>
          <a:xfrm>
            <a:off x="117749" y="190868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A7EBF-EF5B-3C5C-E485-CF0BA22DDA27}"/>
              </a:ext>
            </a:extLst>
          </p:cNvPr>
          <p:cNvSpPr txBox="1"/>
          <p:nvPr/>
        </p:nvSpPr>
        <p:spPr>
          <a:xfrm>
            <a:off x="185159" y="221259"/>
            <a:ext cx="260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ru-KZ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Списки(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list)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в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Python:</a:t>
            </a:r>
            <a:endParaRPr lang="ru-KZ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CADBF-C254-DF34-7122-71D57B4B1324}"/>
              </a:ext>
            </a:extLst>
          </p:cNvPr>
          <p:cNvSpPr txBox="1"/>
          <p:nvPr/>
        </p:nvSpPr>
        <p:spPr>
          <a:xfrm>
            <a:off x="452461" y="757246"/>
            <a:ext cx="70075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200" dirty="0"/>
              <a:t>👉 </a:t>
            </a:r>
            <a:r>
              <a:rPr lang="ru-RU" sz="1200" b="1" dirty="0"/>
              <a:t>Изменяемый тип данных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Можно менять элементы, добавлять и удалять их </a:t>
            </a:r>
            <a:r>
              <a:rPr lang="ru-RU" sz="1200" b="1" dirty="0"/>
              <a:t>без создания нового списка</a:t>
            </a:r>
            <a:r>
              <a:rPr lang="ru-RU" sz="1200" dirty="0"/>
              <a:t>.</a:t>
            </a:r>
          </a:p>
          <a:p>
            <a:r>
              <a:rPr lang="ru-KZ" sz="1200" dirty="0"/>
              <a:t>👉 </a:t>
            </a:r>
            <a:r>
              <a:rPr lang="ru-RU" sz="1200" b="1" dirty="0"/>
              <a:t>Могут хранить элементы разных типов</a:t>
            </a:r>
            <a:br>
              <a:rPr lang="ru-RU" sz="1200" dirty="0"/>
            </a:br>
            <a:r>
              <a:rPr lang="ru-RU" sz="1200" dirty="0"/>
              <a:t>Пример:</a:t>
            </a:r>
          </a:p>
          <a:p>
            <a:pPr rtl="0"/>
            <a:r>
              <a:rPr lang="en-US" sz="1200" dirty="0" err="1"/>
              <a:t>my_list</a:t>
            </a:r>
            <a:r>
              <a:rPr lang="en-US" sz="1200" dirty="0"/>
              <a:t> = [1, "hello", True, 3.14] </a:t>
            </a:r>
          </a:p>
          <a:p>
            <a:r>
              <a:rPr lang="ru-KZ" sz="1200" dirty="0"/>
              <a:t>👉 </a:t>
            </a:r>
            <a:r>
              <a:rPr lang="ru-RU" sz="1200" b="1" dirty="0"/>
              <a:t>Поддерживают вложенность (списки внутри списков)</a:t>
            </a:r>
            <a:br>
              <a:rPr lang="ru-RU" sz="1200" dirty="0"/>
            </a:br>
            <a:r>
              <a:rPr lang="ru-RU" sz="1200" dirty="0"/>
              <a:t>Пример:</a:t>
            </a:r>
          </a:p>
          <a:p>
            <a:pPr rtl="0"/>
            <a:r>
              <a:rPr lang="en-US" sz="1200" dirty="0"/>
              <a:t>matrix = [[1, 2], [3, 4]] </a:t>
            </a:r>
          </a:p>
          <a:p>
            <a:r>
              <a:rPr lang="ru-RU" sz="1200" dirty="0"/>
              <a:t>Доступ:</a:t>
            </a:r>
          </a:p>
          <a:p>
            <a:pPr rtl="0"/>
            <a:r>
              <a:rPr lang="en-US" sz="1200" dirty="0"/>
              <a:t>matrix[0][1] → 2 </a:t>
            </a:r>
          </a:p>
          <a:p>
            <a:r>
              <a:rPr lang="ru-KZ" sz="1200" dirty="0"/>
              <a:t>👉 </a:t>
            </a:r>
            <a:r>
              <a:rPr lang="ru-RU" sz="1200" b="1" dirty="0"/>
              <a:t>Итерация по элементам</a:t>
            </a:r>
            <a:r>
              <a:rPr lang="ru-RU" sz="1200" dirty="0"/>
              <a:t> (цикл </a:t>
            </a:r>
            <a:r>
              <a:rPr lang="en-US" sz="1200" dirty="0"/>
              <a:t>for):</a:t>
            </a:r>
          </a:p>
          <a:p>
            <a:pPr rtl="0"/>
            <a:r>
              <a:rPr lang="en-US" sz="1200" dirty="0"/>
              <a:t>for item in </a:t>
            </a:r>
            <a:r>
              <a:rPr lang="en-US" sz="1200" dirty="0" err="1"/>
              <a:t>my_list</a:t>
            </a:r>
            <a:r>
              <a:rPr lang="en-US" sz="1200" dirty="0"/>
              <a:t>: </a:t>
            </a:r>
            <a:endParaRPr lang="ru-RU" sz="1200" dirty="0"/>
          </a:p>
          <a:p>
            <a:pPr rtl="0"/>
            <a:r>
              <a:rPr lang="ru-RU" sz="1200" dirty="0"/>
              <a:t>    </a:t>
            </a:r>
            <a:r>
              <a:rPr lang="en-US" sz="1200" dirty="0"/>
              <a:t>print(item) </a:t>
            </a:r>
          </a:p>
          <a:p>
            <a:pPr rtl="0"/>
            <a:endParaRPr lang="en-US" sz="1200" dirty="0"/>
          </a:p>
          <a:p>
            <a:r>
              <a:rPr lang="ru-KZ" sz="1200" dirty="0"/>
              <a:t>👉 </a:t>
            </a:r>
            <a:r>
              <a:rPr lang="ru-RU" sz="1200" b="1" dirty="0"/>
              <a:t>Работают с любыми итерируемыми объектами</a:t>
            </a:r>
            <a:r>
              <a:rPr lang="ru-RU" sz="1200" dirty="0"/>
              <a:t> (например, можно преобразовать строку в список):</a:t>
            </a:r>
          </a:p>
          <a:p>
            <a:pPr rtl="0"/>
            <a:r>
              <a:rPr lang="en-US" sz="1200" dirty="0"/>
              <a:t>list("hello") → ['h', 'e', 'l', 'l', 'o’] </a:t>
            </a:r>
            <a:endParaRPr lang="ru-RU" sz="1200" dirty="0"/>
          </a:p>
          <a:p>
            <a:pPr rtl="0"/>
            <a:endParaRPr lang="ru-RU" sz="1200" dirty="0"/>
          </a:p>
          <a:p>
            <a:pPr rtl="0"/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709B-DA2F-EBC8-E5EE-EC03DADBC1A5}"/>
              </a:ext>
            </a:extLst>
          </p:cNvPr>
          <p:cNvSpPr txBox="1"/>
          <p:nvPr/>
        </p:nvSpPr>
        <p:spPr>
          <a:xfrm>
            <a:off x="8391971" y="1281971"/>
            <a:ext cx="34183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Когда ты </a:t>
            </a:r>
            <a:r>
              <a:rPr lang="ru-RU" sz="1200" b="1" dirty="0"/>
              <a:t>присваивается один список другому</a:t>
            </a:r>
            <a:r>
              <a:rPr lang="ru-RU" sz="1200" dirty="0"/>
              <a:t>, например:</a:t>
            </a:r>
          </a:p>
          <a:p>
            <a:pPr rtl="0"/>
            <a:endParaRPr lang="ru-RU" sz="1200" dirty="0"/>
          </a:p>
          <a:p>
            <a:pPr rtl="0"/>
            <a:r>
              <a:rPr lang="en-US" sz="1200" dirty="0"/>
              <a:t>a = [1, 2, 3]</a:t>
            </a:r>
          </a:p>
          <a:p>
            <a:pPr rtl="0"/>
            <a:r>
              <a:rPr lang="en-US" sz="1200" dirty="0"/>
              <a:t>b = a </a:t>
            </a:r>
          </a:p>
          <a:p>
            <a:r>
              <a:rPr lang="en-US" sz="1200" dirty="0"/>
              <a:t>→ </a:t>
            </a:r>
            <a:r>
              <a:rPr lang="en-US" sz="1200" b="1" dirty="0"/>
              <a:t>b </a:t>
            </a:r>
            <a:r>
              <a:rPr lang="ru-RU" sz="1200" b="1" dirty="0"/>
              <a:t>не создаёт копию</a:t>
            </a:r>
            <a:r>
              <a:rPr lang="ru-RU" sz="1200" dirty="0"/>
              <a:t>, а просто </a:t>
            </a:r>
            <a:r>
              <a:rPr lang="ru-RU" sz="1200" b="1" dirty="0"/>
              <a:t>ссылается на тот же самый список в памяти</a:t>
            </a:r>
            <a:r>
              <a:rPr lang="ru-RU" sz="1200" dirty="0"/>
              <a:t>, что и </a:t>
            </a:r>
            <a:r>
              <a:rPr lang="en-US" sz="1200" dirty="0"/>
              <a:t>a.</a:t>
            </a:r>
          </a:p>
          <a:p>
            <a:r>
              <a:rPr lang="ru-RU" sz="1200" dirty="0"/>
              <a:t>То есть </a:t>
            </a:r>
            <a:r>
              <a:rPr lang="ru-RU" sz="1200" b="1" dirty="0"/>
              <a:t>оба имени (</a:t>
            </a:r>
            <a:r>
              <a:rPr lang="en-US" sz="1200" b="1" dirty="0"/>
              <a:t>a </a:t>
            </a:r>
            <a:r>
              <a:rPr lang="ru-RU" sz="1200" b="1" dirty="0"/>
              <a:t>и </a:t>
            </a:r>
            <a:r>
              <a:rPr lang="en-US" sz="1200" b="1" dirty="0"/>
              <a:t>b) </a:t>
            </a:r>
            <a:r>
              <a:rPr lang="ru-RU" sz="1200" b="1" dirty="0"/>
              <a:t>указывают на один и тот же объект!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E7B3E-6470-06CB-891A-89BF8BE2D3E7}"/>
              </a:ext>
            </a:extLst>
          </p:cNvPr>
          <p:cNvSpPr txBox="1"/>
          <p:nvPr/>
        </p:nvSpPr>
        <p:spPr>
          <a:xfrm>
            <a:off x="8260579" y="297726"/>
            <a:ext cx="3614870" cy="1015663"/>
          </a:xfrm>
          <a:prstGeom prst="rect">
            <a:avLst/>
          </a:prstGeom>
          <a:solidFill>
            <a:srgbClr val="8EAF9E"/>
          </a:solidFill>
        </p:spPr>
        <p:txBody>
          <a:bodyPr wrap="square">
            <a:spAutoFit/>
          </a:bodyPr>
          <a:lstStyle/>
          <a:p>
            <a:r>
              <a:rPr lang="ru-KZ" sz="1200" dirty="0"/>
              <a:t>📌 </a:t>
            </a:r>
            <a:r>
              <a:rPr lang="ru-RU" sz="1200" b="1" dirty="0"/>
              <a:t>Важно: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списки </a:t>
            </a:r>
            <a:r>
              <a:rPr lang="ru-RU" sz="1200" b="1" dirty="0"/>
              <a:t>универсальны</a:t>
            </a:r>
            <a:r>
              <a:rPr lang="ru-RU" sz="1200" dirty="0"/>
              <a:t> и часто используются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изменяемость может вести к неожиданным результатам</a:t>
            </a:r>
            <a:r>
              <a:rPr lang="ru-RU" sz="1200" dirty="0"/>
              <a:t>, если случайно меняешь оригинальный список через ссылку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654ED-DBB6-3CA8-BC20-5762BA947086}"/>
              </a:ext>
            </a:extLst>
          </p:cNvPr>
          <p:cNvSpPr txBox="1"/>
          <p:nvPr/>
        </p:nvSpPr>
        <p:spPr>
          <a:xfrm>
            <a:off x="8477428" y="3111737"/>
            <a:ext cx="34183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200" dirty="0"/>
              <a:t>👉</a:t>
            </a:r>
            <a:r>
              <a:rPr lang="ru-KZ" sz="1200" b="1" dirty="0"/>
              <a:t> </a:t>
            </a:r>
            <a:r>
              <a:rPr lang="ru-RU" sz="1200" b="1" dirty="0"/>
              <a:t>Если изменить </a:t>
            </a:r>
            <a:r>
              <a:rPr lang="en-US" sz="1200" b="1" dirty="0"/>
              <a:t>b, </a:t>
            </a:r>
            <a:r>
              <a:rPr lang="ru-RU" sz="1200" b="1" dirty="0"/>
              <a:t>изменится и </a:t>
            </a:r>
            <a:r>
              <a:rPr lang="en-US" sz="1200" b="1" dirty="0"/>
              <a:t>a:</a:t>
            </a:r>
          </a:p>
          <a:p>
            <a:pPr rtl="0"/>
            <a:endParaRPr lang="ru-RU" sz="1200" dirty="0"/>
          </a:p>
          <a:p>
            <a:pPr rtl="0"/>
            <a:r>
              <a:rPr lang="en-US" sz="1200" dirty="0"/>
              <a:t>b[0] = 100 print(a) # → [100, 2, 3] </a:t>
            </a:r>
            <a:endParaRPr lang="ru-RU" sz="1200" dirty="0"/>
          </a:p>
          <a:p>
            <a:pPr rtl="0"/>
            <a:endParaRPr lang="en-US" sz="1200" dirty="0"/>
          </a:p>
          <a:p>
            <a:r>
              <a:rPr lang="ru-KZ" sz="1200" dirty="0"/>
              <a:t>📝 </a:t>
            </a:r>
            <a:r>
              <a:rPr lang="ru-RU" sz="1200" b="1" dirty="0"/>
              <a:t>Ожидалось, что изменится только </a:t>
            </a:r>
            <a:r>
              <a:rPr lang="en-US" sz="1200" b="1" dirty="0"/>
              <a:t>b, </a:t>
            </a:r>
            <a:r>
              <a:rPr lang="ru-RU" sz="1200" b="1" dirty="0"/>
              <a:t>но изменился и </a:t>
            </a:r>
            <a:r>
              <a:rPr lang="en-US" sz="1200" b="1" dirty="0"/>
              <a:t>a!</a:t>
            </a:r>
            <a:br>
              <a:rPr lang="en-US" sz="1200" dirty="0"/>
            </a:br>
            <a:r>
              <a:rPr lang="ru-RU" sz="1200" dirty="0"/>
              <a:t>Это потому что </a:t>
            </a:r>
            <a:r>
              <a:rPr lang="ru-RU" sz="1200" b="1" dirty="0"/>
              <a:t>нет копии, есть ссылка на один и тот же объект.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476A4C-C14B-0CFE-1848-CBE6A8A93716}"/>
              </a:ext>
            </a:extLst>
          </p:cNvPr>
          <p:cNvSpPr txBox="1"/>
          <p:nvPr/>
        </p:nvSpPr>
        <p:spPr>
          <a:xfrm>
            <a:off x="7830798" y="4762196"/>
            <a:ext cx="334994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KZ" sz="1200" b="1" dirty="0"/>
              <a:t> </a:t>
            </a:r>
            <a:r>
              <a:rPr lang="ru-KZ" sz="1200" dirty="0"/>
              <a:t>📌  </a:t>
            </a:r>
            <a:r>
              <a:rPr lang="ru-RU" sz="1200" b="1" dirty="0"/>
              <a:t>Как избежать?</a:t>
            </a:r>
          </a:p>
          <a:p>
            <a:r>
              <a:rPr lang="ru-RU" sz="1200" dirty="0"/>
              <a:t>Чтобы создать </a:t>
            </a:r>
            <a:r>
              <a:rPr lang="ru-RU" sz="1200" b="1" dirty="0"/>
              <a:t>независимую копию списка</a:t>
            </a:r>
            <a:r>
              <a:rPr lang="ru-RU" sz="1200" dirty="0"/>
              <a:t>, нужно:</a:t>
            </a:r>
          </a:p>
          <a:p>
            <a:pPr rtl="0"/>
            <a:endParaRPr lang="ru-RU" sz="1200" dirty="0"/>
          </a:p>
          <a:p>
            <a:pPr rtl="0"/>
            <a:r>
              <a:rPr lang="en-US" sz="1200" dirty="0"/>
              <a:t>b = </a:t>
            </a:r>
            <a:r>
              <a:rPr lang="en-US" sz="1200" dirty="0" err="1"/>
              <a:t>a.copy</a:t>
            </a:r>
            <a:r>
              <a:rPr lang="en-US" sz="1200" dirty="0"/>
              <a:t>() b[0] = 100 print(a) # → [1, 2, 3] print(b) # → [100, 2, 3] </a:t>
            </a:r>
          </a:p>
          <a:p>
            <a:r>
              <a:rPr lang="ru-RU" sz="1200" dirty="0"/>
              <a:t>Теперь </a:t>
            </a:r>
            <a:r>
              <a:rPr lang="en-US" sz="1200" dirty="0"/>
              <a:t>b — </a:t>
            </a:r>
            <a:r>
              <a:rPr lang="ru-RU" sz="1200" b="1" dirty="0"/>
              <a:t>новый список</a:t>
            </a:r>
            <a:r>
              <a:rPr lang="ru-RU" sz="1200" dirty="0"/>
              <a:t>, изменения в нём </a:t>
            </a:r>
            <a:r>
              <a:rPr lang="ru-RU" sz="1200" b="1" dirty="0"/>
              <a:t>не затрагивают </a:t>
            </a:r>
            <a:r>
              <a:rPr lang="en-US" sz="1200" b="1" dirty="0"/>
              <a:t>a</a:t>
            </a:r>
            <a:r>
              <a:rPr lang="en-US" sz="1200" dirty="0"/>
              <a:t>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9FD07FA-E257-4322-4409-64A59035D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778DDFA-7DA5-6D3A-F974-1F67E7F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59" y="221259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72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314D06A-39EB-B89C-06A9-899B4B12EA26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BFDBE-63EB-336E-646C-63C6DF81E047}"/>
              </a:ext>
            </a:extLst>
          </p:cNvPr>
          <p:cNvSpPr txBox="1"/>
          <p:nvPr/>
        </p:nvSpPr>
        <p:spPr>
          <a:xfrm>
            <a:off x="920810" y="122979"/>
            <a:ext cx="609742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Работа со списками:</a:t>
            </a:r>
          </a:p>
          <a:p>
            <a:endParaRPr lang="ru-RU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Создание списка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</a:t>
            </a:r>
            <a:r>
              <a:rPr lang="en-US" sz="1400" dirty="0"/>
              <a:t> = [1, 2, 3]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Доступ по индексу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</a:t>
            </a:r>
            <a:r>
              <a:rPr lang="en-US" sz="1400" dirty="0"/>
              <a:t>[0] → 1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Изменение элемента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</a:t>
            </a:r>
            <a:r>
              <a:rPr lang="en-US" sz="1400" dirty="0"/>
              <a:t>[1] = 5 # </a:t>
            </a:r>
            <a:r>
              <a:rPr lang="en-US" sz="1400" dirty="0" err="1"/>
              <a:t>nums</a:t>
            </a:r>
            <a:r>
              <a:rPr lang="en-US" sz="1400" dirty="0"/>
              <a:t> → [1, 5, 3]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Длина списка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nums</a:t>
            </a:r>
            <a:r>
              <a:rPr lang="en-US" sz="1400" dirty="0"/>
              <a:t>) → 3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Добавление одного элемента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nums.append</a:t>
            </a:r>
            <a:r>
              <a:rPr lang="en-US" sz="1400" dirty="0"/>
              <a:t>(4) → [1, 5, 3, 4]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Добавление нескольких элементов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nums.extend</a:t>
            </a:r>
            <a:r>
              <a:rPr lang="en-US" sz="1400" dirty="0"/>
              <a:t>([6, 7]) → [1, 5, 3, 4, 6, 7]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Вставка по индексу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nums.insert</a:t>
            </a:r>
            <a:r>
              <a:rPr lang="en-US" sz="1400" dirty="0"/>
              <a:t>(1, 10) → [1, 10, 5, 3, 4, 6, 7]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Удаление по значению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nums.remove</a:t>
            </a:r>
            <a:r>
              <a:rPr lang="en-US" sz="1400" dirty="0"/>
              <a:t>(3) → [1, 10, 5, 4, 6, 7]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83CF1-C4CC-8AE2-8557-CC310C6E7579}"/>
              </a:ext>
            </a:extLst>
          </p:cNvPr>
          <p:cNvSpPr txBox="1"/>
          <p:nvPr/>
        </p:nvSpPr>
        <p:spPr>
          <a:xfrm>
            <a:off x="6407209" y="191224"/>
            <a:ext cx="609742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Удаление по индексу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nums.pop</a:t>
            </a:r>
            <a:r>
              <a:rPr lang="en-US" sz="1400" dirty="0"/>
              <a:t>(2) → </a:t>
            </a:r>
            <a:r>
              <a:rPr lang="ru-RU" sz="1400" dirty="0"/>
              <a:t>вернёт 5, список → [1, 10, 4, 6, 7]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Очистка списка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nums.clear</a:t>
            </a:r>
            <a:r>
              <a:rPr lang="en-US" sz="1400" dirty="0"/>
              <a:t>() → []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Сортировка списка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nums.sort</a:t>
            </a:r>
            <a:r>
              <a:rPr lang="en-US" sz="1400" dirty="0"/>
              <a:t>() → [1, 4, 6, 7, 10]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Обратный порядок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nums.reverse</a:t>
            </a:r>
            <a:r>
              <a:rPr lang="en-US" sz="1400" dirty="0"/>
              <a:t>() → [10, 7, 6, 4, 1]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Копирование списка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/>
              <a:t>copy = </a:t>
            </a:r>
            <a:r>
              <a:rPr lang="en-US" sz="1400" dirty="0" err="1"/>
              <a:t>nums.copy</a:t>
            </a:r>
            <a:r>
              <a:rPr lang="en-US" sz="1400" dirty="0"/>
              <a:t>()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Срез списка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nums</a:t>
            </a:r>
            <a:r>
              <a:rPr lang="en-US" sz="1400" dirty="0"/>
              <a:t>[1:3] → [10, 7]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Объединение списков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[1, 2] + [3, 4] → [1, 2, 3, 4]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Повторение списка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[1, 2] * 2 → [1, 2, 1, 2]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Проверка вхождения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2 </a:t>
            </a:r>
            <a:r>
              <a:rPr lang="en-US" sz="1400" dirty="0"/>
              <a:t>in [1, 2, 3] → True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3D6AF3-BCFF-5181-5653-2EB69FD1B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4D4D82-210C-0D75-8D2D-9998FEA9A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64" y="191224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16BBEE-160B-882B-DE3A-51854F767B2E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0F191-07CB-856F-3DE0-C6A236C1F70C}"/>
              </a:ext>
            </a:extLst>
          </p:cNvPr>
          <p:cNvSpPr txBox="1"/>
          <p:nvPr/>
        </p:nvSpPr>
        <p:spPr>
          <a:xfrm>
            <a:off x="168780" y="161438"/>
            <a:ext cx="219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ru-KZ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Кортежи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tuple):</a:t>
            </a:r>
            <a:endParaRPr lang="ru-KZ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0ECC-B1A3-C17F-CC34-D81E293B5A37}"/>
              </a:ext>
            </a:extLst>
          </p:cNvPr>
          <p:cNvSpPr txBox="1"/>
          <p:nvPr/>
        </p:nvSpPr>
        <p:spPr>
          <a:xfrm>
            <a:off x="168780" y="734910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Кортеж (</a:t>
            </a:r>
            <a:r>
              <a:rPr lang="en-US" sz="1400" b="1" dirty="0"/>
              <a:t>tuple)</a:t>
            </a:r>
            <a:r>
              <a:rPr lang="en-US" sz="1400" dirty="0"/>
              <a:t> — </a:t>
            </a:r>
            <a:r>
              <a:rPr lang="ru-RU" sz="1400" b="1" dirty="0"/>
              <a:t>неизменяемая</a:t>
            </a:r>
            <a:r>
              <a:rPr lang="ru-RU" sz="1400" dirty="0"/>
              <a:t> коллекция элементов, как список, но </a:t>
            </a:r>
            <a:r>
              <a:rPr lang="ru-RU" sz="1400" b="1" dirty="0"/>
              <a:t>без возможности изменять содержимое</a:t>
            </a:r>
            <a:r>
              <a:rPr lang="ru-RU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Создаётся через </a:t>
            </a:r>
            <a:r>
              <a:rPr lang="ru-RU" sz="1400" b="1" dirty="0"/>
              <a:t>скобки</a:t>
            </a:r>
            <a:r>
              <a:rPr lang="ru-RU" sz="1400" dirty="0"/>
              <a:t> () или просто через запятую.</a:t>
            </a:r>
          </a:p>
          <a:p>
            <a:r>
              <a:rPr lang="ru-RU" sz="1400" dirty="0"/>
              <a:t>Пример:</a:t>
            </a:r>
          </a:p>
          <a:p>
            <a:pPr rtl="0"/>
            <a:r>
              <a:rPr lang="en-US" sz="1400" dirty="0"/>
              <a:t>point = (10, 20) </a:t>
            </a:r>
          </a:p>
          <a:p>
            <a:r>
              <a:rPr lang="ru-KZ" sz="1400" dirty="0"/>
              <a:t>👉 </a:t>
            </a:r>
            <a:r>
              <a:rPr lang="ru-RU" sz="1400" dirty="0"/>
              <a:t>Можно обращаться по индексу:</a:t>
            </a:r>
          </a:p>
          <a:p>
            <a:r>
              <a:rPr lang="en-US" sz="1400" dirty="0"/>
              <a:t>point[0] → 10 </a:t>
            </a:r>
          </a:p>
          <a:p>
            <a:r>
              <a:rPr lang="ru-KZ" sz="1400" dirty="0"/>
              <a:t>✅ </a:t>
            </a:r>
            <a:r>
              <a:rPr lang="ru-RU" sz="1400" dirty="0"/>
              <a:t>Кортежи могут содержать </a:t>
            </a:r>
            <a:r>
              <a:rPr lang="ru-RU" sz="1400" b="1" dirty="0"/>
              <a:t>данные разных типов</a:t>
            </a:r>
            <a:r>
              <a:rPr lang="ru-RU" sz="1400" dirty="0"/>
              <a:t>:</a:t>
            </a:r>
          </a:p>
          <a:p>
            <a:pPr rtl="0"/>
            <a:r>
              <a:rPr lang="en-US" sz="1400" dirty="0"/>
              <a:t>data = (1, "hello",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B6E65-4AE9-1F09-DF8B-3B72BE298EEB}"/>
              </a:ext>
            </a:extLst>
          </p:cNvPr>
          <p:cNvSpPr txBox="1"/>
          <p:nvPr/>
        </p:nvSpPr>
        <p:spPr>
          <a:xfrm>
            <a:off x="8056548" y="262836"/>
            <a:ext cx="33435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ru-RU" sz="1400" b="1" dirty="0"/>
              <a:t>Основные операции с кортежами: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Доступ по индексу:</a:t>
            </a:r>
            <a:endParaRPr lang="ru-RU" sz="1400" dirty="0"/>
          </a:p>
          <a:p>
            <a:pPr rtl="0"/>
            <a:r>
              <a:rPr lang="en-US" sz="1400" dirty="0"/>
              <a:t>x = point[0]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Длина кортежа:</a:t>
            </a:r>
            <a:endParaRPr lang="ru-RU" sz="1400" dirty="0"/>
          </a:p>
          <a:p>
            <a:pPr rtl="0"/>
            <a:r>
              <a:rPr lang="en-US" sz="1400" dirty="0" err="1"/>
              <a:t>len</a:t>
            </a:r>
            <a:r>
              <a:rPr lang="en-US" sz="1400" dirty="0"/>
              <a:t>(point) → 2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Срез кортежа:</a:t>
            </a:r>
            <a:endParaRPr lang="ru-RU" sz="1400" dirty="0"/>
          </a:p>
          <a:p>
            <a:pPr rtl="0"/>
            <a:r>
              <a:rPr lang="en-US" sz="1400" dirty="0"/>
              <a:t>point[0:1] → (10,)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Проверка вхождения:</a:t>
            </a:r>
            <a:endParaRPr lang="ru-RU" sz="1400" dirty="0"/>
          </a:p>
          <a:p>
            <a:pPr rtl="0"/>
            <a:r>
              <a:rPr lang="en-US" sz="1400" dirty="0"/>
              <a:t>10 in point → True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Объединение кортежей:</a:t>
            </a:r>
            <a:endParaRPr lang="ru-RU" sz="1400" dirty="0"/>
          </a:p>
          <a:p>
            <a:pPr rtl="0"/>
            <a:r>
              <a:rPr lang="en-US" sz="1400" dirty="0"/>
              <a:t>(1, 2) + (3, 4) → (1, 2, 3, 4)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EE0A0-14A7-9B4A-9C4B-F95E2A5169E4}"/>
              </a:ext>
            </a:extLst>
          </p:cNvPr>
          <p:cNvSpPr txBox="1"/>
          <p:nvPr/>
        </p:nvSpPr>
        <p:spPr>
          <a:xfrm>
            <a:off x="168780" y="3260932"/>
            <a:ext cx="6890048" cy="2893100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✅ </a:t>
            </a:r>
            <a:r>
              <a:rPr lang="ru-RU" sz="1400" b="1" dirty="0"/>
              <a:t>Неизменяемость = защита данных</a:t>
            </a:r>
            <a:r>
              <a:rPr lang="ru-RU" sz="1400" dirty="0"/>
              <a:t> (случайно не изменишь)</a:t>
            </a:r>
            <a:br>
              <a:rPr lang="ru-RU" sz="1400" dirty="0"/>
            </a:br>
            <a:r>
              <a:rPr lang="ru-KZ" sz="1400" dirty="0"/>
              <a:t>✅ </a:t>
            </a:r>
            <a:r>
              <a:rPr lang="ru-RU" sz="1400" b="1" dirty="0"/>
              <a:t>Используется как ключ в словаре</a:t>
            </a:r>
            <a:r>
              <a:rPr lang="ru-RU" sz="1400" dirty="0"/>
              <a:t> (ключом может быть только неизменяемый тип)</a:t>
            </a:r>
            <a:br>
              <a:rPr lang="ru-RU" sz="1400" dirty="0"/>
            </a:br>
            <a:r>
              <a:rPr lang="ru-KZ" sz="1400" dirty="0"/>
              <a:t>✅ </a:t>
            </a:r>
            <a:r>
              <a:rPr lang="ru-RU" sz="1400" b="1" dirty="0"/>
              <a:t>Занимает меньше памяти</a:t>
            </a:r>
            <a:r>
              <a:rPr lang="ru-RU" sz="1400" dirty="0"/>
              <a:t>, чем список</a:t>
            </a:r>
            <a:br>
              <a:rPr lang="ru-RU" sz="1400" dirty="0"/>
            </a:br>
            <a:r>
              <a:rPr lang="ru-KZ" sz="1400" dirty="0"/>
              <a:t>✅ </a:t>
            </a:r>
            <a:r>
              <a:rPr lang="ru-RU" sz="1400" b="1" dirty="0"/>
              <a:t>Можно использовать для возврата нескольких значений из функции:</a:t>
            </a:r>
            <a:endParaRPr lang="ru-RU" sz="1400" dirty="0"/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def </a:t>
            </a:r>
            <a:r>
              <a:rPr lang="en-US" sz="1400" dirty="0" err="1"/>
              <a:t>get_point</a:t>
            </a:r>
            <a:r>
              <a:rPr lang="en-US" sz="1400" dirty="0"/>
              <a:t>(): return (10, 20) </a:t>
            </a:r>
            <a:endParaRPr lang="ru-RU" sz="1400" dirty="0"/>
          </a:p>
          <a:p>
            <a:pPr rtl="0"/>
            <a:endParaRPr lang="ru-RU" sz="1400" dirty="0"/>
          </a:p>
          <a:p>
            <a:pPr rtl="0"/>
            <a:endParaRPr lang="ru-RU" sz="1400" dirty="0"/>
          </a:p>
          <a:p>
            <a:pPr rtl="0"/>
            <a:endParaRPr lang="en-US" sz="1400" dirty="0"/>
          </a:p>
          <a:p>
            <a:r>
              <a:rPr lang="ru-KZ" sz="1400" dirty="0"/>
              <a:t>📌 </a:t>
            </a:r>
            <a:r>
              <a:rPr lang="ru-RU" sz="1400" b="1" dirty="0"/>
              <a:t>Примечание:</a:t>
            </a:r>
            <a:r>
              <a:rPr lang="ru-RU" sz="1400" dirty="0"/>
              <a:t> если кортеж состоит из </a:t>
            </a:r>
            <a:r>
              <a:rPr lang="ru-RU" sz="1400" b="1" dirty="0"/>
              <a:t>одного элемента</a:t>
            </a:r>
            <a:r>
              <a:rPr lang="ru-RU" sz="1400" dirty="0"/>
              <a:t>, нужен </a:t>
            </a:r>
            <a:r>
              <a:rPr lang="ru-RU" sz="1400" b="1" dirty="0"/>
              <a:t>знак запятой</a:t>
            </a:r>
            <a:r>
              <a:rPr lang="ru-RU" sz="1400" dirty="0"/>
              <a:t>: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single = (5,) # </a:t>
            </a:r>
            <a:r>
              <a:rPr lang="ru-RU" sz="1400" dirty="0"/>
              <a:t>иначе это просто число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8D720CA-9167-13B8-9C2B-DFCDA86F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AB120B-9B8E-21B2-64FA-C70C274C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0" y="204253"/>
            <a:ext cx="224692" cy="2246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441BC83-62CF-E759-8BF1-ECC9A496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6" y="3272499"/>
            <a:ext cx="224692" cy="2246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7CA84FD-BF48-360A-BE33-1B4CA8F0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591" y="316599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4F2061-2278-BF62-D0B9-75FF6D35B4F3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519D6-4A22-DD3A-BFA3-98BDB649BF16}"/>
              </a:ext>
            </a:extLst>
          </p:cNvPr>
          <p:cNvSpPr txBox="1"/>
          <p:nvPr/>
        </p:nvSpPr>
        <p:spPr>
          <a:xfrm>
            <a:off x="241419" y="202565"/>
            <a:ext cx="609742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Что такое словари 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dict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):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Словарь (</a:t>
            </a:r>
            <a:r>
              <a:rPr lang="en-US" sz="1400" b="1" dirty="0"/>
              <a:t>dictionary)</a:t>
            </a:r>
            <a:r>
              <a:rPr lang="en-US" sz="1400" dirty="0"/>
              <a:t> — </a:t>
            </a:r>
            <a:r>
              <a:rPr lang="ru-RU" sz="1400" b="1" dirty="0"/>
              <a:t>коллекция пар ключ-значение</a:t>
            </a:r>
            <a:r>
              <a:rPr lang="ru-RU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Каждый элемент состоит из </a:t>
            </a:r>
            <a:r>
              <a:rPr lang="ru-RU" sz="1400" b="1" dirty="0"/>
              <a:t>ключа</a:t>
            </a:r>
            <a:r>
              <a:rPr lang="ru-RU" sz="1400" dirty="0"/>
              <a:t> и </a:t>
            </a:r>
            <a:r>
              <a:rPr lang="ru-RU" sz="1400" b="1" dirty="0"/>
              <a:t>значения</a:t>
            </a:r>
            <a:r>
              <a:rPr lang="ru-RU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Ключи </a:t>
            </a:r>
            <a:r>
              <a:rPr lang="ru-RU" sz="1400" b="1" dirty="0"/>
              <a:t>уникальны</a:t>
            </a:r>
            <a:r>
              <a:rPr lang="ru-RU" sz="1400" dirty="0"/>
              <a:t>, значения могут повторяться.</a:t>
            </a:r>
          </a:p>
          <a:p>
            <a:endParaRPr lang="ru-RU" sz="1400" dirty="0"/>
          </a:p>
          <a:p>
            <a:r>
              <a:rPr lang="ru-RU" sz="1400" dirty="0"/>
              <a:t>Пример создания:</a:t>
            </a:r>
          </a:p>
          <a:p>
            <a:pPr rtl="0"/>
            <a:r>
              <a:rPr lang="en-US" sz="1400" dirty="0"/>
              <a:t>person = {"name": "Tom", "age": 25} </a:t>
            </a:r>
            <a:endParaRPr lang="ru-RU" sz="1400" dirty="0"/>
          </a:p>
          <a:p>
            <a:pPr rtl="0"/>
            <a:endParaRPr lang="en-US" sz="1400" dirty="0"/>
          </a:p>
          <a:p>
            <a:r>
              <a:rPr lang="ru-KZ" sz="1400" dirty="0"/>
              <a:t>👉 </a:t>
            </a:r>
            <a:r>
              <a:rPr lang="ru-RU" sz="1400" dirty="0"/>
              <a:t>Здесь </a:t>
            </a:r>
            <a:r>
              <a:rPr lang="en-US" sz="1400" dirty="0"/>
              <a:t>name </a:t>
            </a:r>
            <a:r>
              <a:rPr lang="ru-RU" sz="1400" dirty="0"/>
              <a:t>и </a:t>
            </a:r>
            <a:r>
              <a:rPr lang="en-US" sz="1400" dirty="0"/>
              <a:t>age — </a:t>
            </a:r>
            <a:r>
              <a:rPr lang="ru-RU" sz="1400" b="1" dirty="0"/>
              <a:t>ключи</a:t>
            </a:r>
            <a:r>
              <a:rPr lang="ru-RU" sz="1400" dirty="0"/>
              <a:t>, "</a:t>
            </a:r>
            <a:r>
              <a:rPr lang="en-US" sz="1400" dirty="0"/>
              <a:t>Tom" </a:t>
            </a:r>
            <a:r>
              <a:rPr lang="ru-RU" sz="1400" dirty="0"/>
              <a:t>и 25 — </a:t>
            </a:r>
            <a:r>
              <a:rPr lang="ru-RU" sz="1400" b="1" dirty="0"/>
              <a:t>значения</a:t>
            </a:r>
            <a:r>
              <a:rPr lang="ru-RU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7C978-0E67-0AF3-4738-1F33F9DABC87}"/>
              </a:ext>
            </a:extLst>
          </p:cNvPr>
          <p:cNvSpPr txBox="1"/>
          <p:nvPr/>
        </p:nvSpPr>
        <p:spPr>
          <a:xfrm>
            <a:off x="7381429" y="335640"/>
            <a:ext cx="60974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 </a:t>
            </a:r>
            <a:r>
              <a:rPr lang="en-US" sz="1400" b="1" dirty="0"/>
              <a:t>     </a:t>
            </a:r>
            <a:r>
              <a:rPr lang="ru-RU" sz="1400" b="1" dirty="0"/>
              <a:t>Работа со словарями: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Доступ к значению по ключу:</a:t>
            </a:r>
            <a:endParaRPr lang="ru-RU" sz="1400" dirty="0"/>
          </a:p>
          <a:p>
            <a:pPr rtl="0"/>
            <a:r>
              <a:rPr lang="en-US" sz="1400" dirty="0"/>
              <a:t>person["name"] → "Tom"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Изменение значения:</a:t>
            </a:r>
            <a:endParaRPr lang="ru-RU" sz="1400" dirty="0"/>
          </a:p>
          <a:p>
            <a:pPr rtl="0"/>
            <a:r>
              <a:rPr lang="en-US" sz="1400" dirty="0"/>
              <a:t>person["age"] = 30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Добавление пары ключ-значение:</a:t>
            </a:r>
            <a:endParaRPr lang="ru-RU" sz="1400" dirty="0"/>
          </a:p>
          <a:p>
            <a:pPr rtl="0"/>
            <a:r>
              <a:rPr lang="en-US" sz="1400" dirty="0"/>
              <a:t>person["city"] = "London"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Удаление пары по ключу:</a:t>
            </a:r>
            <a:endParaRPr lang="ru-RU" sz="1400" dirty="0"/>
          </a:p>
          <a:p>
            <a:pPr rtl="0"/>
            <a:r>
              <a:rPr lang="en-US" sz="1400" dirty="0"/>
              <a:t>del person["age"]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Проверка наличия ключа:</a:t>
            </a:r>
          </a:p>
          <a:p>
            <a:r>
              <a:rPr lang="en-US" sz="1400" dirty="0"/>
              <a:t>"name" in person → True </a:t>
            </a:r>
            <a:endParaRPr lang="ru-RU" sz="1400" dirty="0"/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Получить все ключи:</a:t>
            </a:r>
            <a:endParaRPr lang="ru-RU" sz="1400" dirty="0"/>
          </a:p>
          <a:p>
            <a:pPr rtl="0"/>
            <a:r>
              <a:rPr lang="en-US" sz="1400" dirty="0" err="1"/>
              <a:t>person.keys</a:t>
            </a:r>
            <a:r>
              <a:rPr lang="en-US" sz="1400" dirty="0"/>
              <a:t>() → </a:t>
            </a:r>
            <a:r>
              <a:rPr lang="en-US" sz="1400" dirty="0" err="1"/>
              <a:t>dict_keys</a:t>
            </a:r>
            <a:r>
              <a:rPr lang="en-US" sz="1400" dirty="0"/>
              <a:t>(['name', 'city’]) </a:t>
            </a:r>
            <a:endParaRPr lang="ru-RU" sz="1400" dirty="0"/>
          </a:p>
          <a:p>
            <a:pPr rtl="0"/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Получить все значения:</a:t>
            </a:r>
            <a:endParaRPr lang="ru-RU" sz="1400" dirty="0"/>
          </a:p>
          <a:p>
            <a:pPr rtl="0"/>
            <a:r>
              <a:rPr lang="en-US" sz="1400" dirty="0" err="1"/>
              <a:t>person.values</a:t>
            </a:r>
            <a:r>
              <a:rPr lang="en-US" sz="1400" dirty="0"/>
              <a:t>() → </a:t>
            </a:r>
            <a:r>
              <a:rPr lang="en-US" sz="1400" dirty="0" err="1"/>
              <a:t>dict_values</a:t>
            </a:r>
            <a:r>
              <a:rPr lang="en-US" sz="1400" dirty="0"/>
              <a:t>(['Tom', 'London’])</a:t>
            </a:r>
            <a:endParaRPr lang="ru-RU" sz="1400" dirty="0"/>
          </a:p>
          <a:p>
            <a:pPr rtl="0"/>
            <a:r>
              <a:rPr lang="en-US" sz="1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Перебор элементов:</a:t>
            </a:r>
            <a:endParaRPr lang="ru-RU" sz="1400" dirty="0"/>
          </a:p>
          <a:p>
            <a:pPr rtl="0"/>
            <a:r>
              <a:rPr lang="en-US" sz="1400" dirty="0"/>
              <a:t>for key, value in </a:t>
            </a:r>
            <a:r>
              <a:rPr lang="en-US" sz="1400" dirty="0" err="1"/>
              <a:t>person.items</a:t>
            </a:r>
            <a:r>
              <a:rPr lang="en-US" sz="1400" dirty="0"/>
              <a:t>(): print(key, value)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7F955-FB5C-9A0D-819B-981083DDBDA5}"/>
              </a:ext>
            </a:extLst>
          </p:cNvPr>
          <p:cNvSpPr txBox="1"/>
          <p:nvPr/>
        </p:nvSpPr>
        <p:spPr>
          <a:xfrm>
            <a:off x="241419" y="3853514"/>
            <a:ext cx="6738358" cy="1600438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👉 </a:t>
            </a:r>
            <a:r>
              <a:rPr lang="ru-RU" sz="1400" dirty="0"/>
              <a:t>Удобно хранить </a:t>
            </a:r>
            <a:r>
              <a:rPr lang="ru-RU" sz="1400" b="1" dirty="0"/>
              <a:t>структурированные данные</a:t>
            </a:r>
            <a:r>
              <a:rPr lang="ru-RU" sz="1400" dirty="0"/>
              <a:t> (например, информацию о человеке, товаре)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Позволяет </a:t>
            </a:r>
            <a:r>
              <a:rPr lang="ru-RU" sz="1400" b="1" dirty="0"/>
              <a:t>быстро находить данные по ключу</a:t>
            </a:r>
            <a:r>
              <a:rPr lang="ru-RU" sz="1400" dirty="0"/>
              <a:t> (поиск по ключу быстрее, чем по списку)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Словарь — </a:t>
            </a:r>
            <a:r>
              <a:rPr lang="ru-RU" sz="1400" b="1" dirty="0"/>
              <a:t>гибкая структура</a:t>
            </a:r>
            <a:r>
              <a:rPr lang="ru-RU" sz="1400" dirty="0"/>
              <a:t>, может содержать значения любых типов (включая списки, другие словари)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16EE-A13A-7EE7-110E-4367F15D4476}"/>
              </a:ext>
            </a:extLst>
          </p:cNvPr>
          <p:cNvSpPr txBox="1"/>
          <p:nvPr/>
        </p:nvSpPr>
        <p:spPr>
          <a:xfrm>
            <a:off x="2061673" y="5783696"/>
            <a:ext cx="673835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KZ" sz="1400" dirty="0"/>
              <a:t>📌 </a:t>
            </a:r>
            <a:r>
              <a:rPr lang="ru-RU" sz="1400" b="1" dirty="0"/>
              <a:t>Примечание:</a:t>
            </a:r>
            <a:br>
              <a:rPr lang="ru-RU" sz="1400" dirty="0"/>
            </a:br>
            <a:r>
              <a:rPr lang="ru-RU" sz="1400" dirty="0"/>
              <a:t>Ключи должны быть </a:t>
            </a:r>
            <a:r>
              <a:rPr lang="ru-RU" sz="1400" b="1" dirty="0"/>
              <a:t>неизменяемыми типами</a:t>
            </a:r>
            <a:r>
              <a:rPr lang="ru-RU" sz="1400" dirty="0"/>
              <a:t> (например, строками, числами, кортежами).</a:t>
            </a:r>
            <a:endParaRPr lang="ru-KZ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E4570EB-897B-60BF-D49B-1696F2156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A9E7D6-616E-FE58-CD13-8D66DF11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3" y="245327"/>
            <a:ext cx="224692" cy="2246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CAAE8E-D066-8909-9D22-4976D8FE4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87" y="357673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5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323345A-229E-8ACD-D2BD-685A8C43924B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A5ED8-11B4-6FE5-55A6-9C9C14BFB2BC}"/>
              </a:ext>
            </a:extLst>
          </p:cNvPr>
          <p:cNvSpPr txBox="1"/>
          <p:nvPr/>
        </p:nvSpPr>
        <p:spPr>
          <a:xfrm>
            <a:off x="185871" y="225984"/>
            <a:ext cx="749679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Модифицируемость объектов (изменяемые и неизменяемые типы):</a:t>
            </a:r>
          </a:p>
          <a:p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 </a:t>
            </a:r>
            <a:r>
              <a:rPr lang="en-US" sz="1400" dirty="0"/>
              <a:t>Python </a:t>
            </a:r>
            <a:r>
              <a:rPr lang="ru-RU" sz="1400" b="1" dirty="0"/>
              <a:t>объекты бывают изменяемыми и неизменяемыми</a:t>
            </a:r>
            <a:r>
              <a:rPr lang="ru-RU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Изменяемый объект</a:t>
            </a:r>
            <a:r>
              <a:rPr lang="ru-RU" sz="1400" dirty="0"/>
              <a:t> → можно изменить </a:t>
            </a:r>
            <a:r>
              <a:rPr lang="ru-RU" sz="1400" b="1" dirty="0"/>
              <a:t>без создания нового объекта</a:t>
            </a:r>
            <a:r>
              <a:rPr lang="ru-RU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Неизменяемый объект</a:t>
            </a:r>
            <a:r>
              <a:rPr lang="ru-RU" sz="1400" dirty="0"/>
              <a:t> → при попытке изменить создаётся </a:t>
            </a:r>
            <a:r>
              <a:rPr lang="ru-RU" sz="1400" b="1" dirty="0"/>
              <a:t>новый объект</a:t>
            </a:r>
            <a:r>
              <a:rPr lang="ru-RU" sz="1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9987E-5EBA-1A7E-20DB-EE567FB20414}"/>
              </a:ext>
            </a:extLst>
          </p:cNvPr>
          <p:cNvSpPr txBox="1"/>
          <p:nvPr/>
        </p:nvSpPr>
        <p:spPr>
          <a:xfrm>
            <a:off x="263669" y="1743026"/>
            <a:ext cx="44792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ru-RU" sz="1400" b="1" dirty="0"/>
              <a:t>Примеры изменяемых объектов:</a:t>
            </a:r>
          </a:p>
          <a:p>
            <a:r>
              <a:rPr lang="ru-KZ" sz="1400" dirty="0"/>
              <a:t>👉 </a:t>
            </a:r>
            <a:r>
              <a:rPr lang="ru-RU" sz="1400" b="1" dirty="0"/>
              <a:t>списки (</a:t>
            </a:r>
            <a:r>
              <a:rPr lang="en-US" sz="1400" b="1" dirty="0"/>
              <a:t>list)</a:t>
            </a:r>
            <a:br>
              <a:rPr lang="en-US" sz="1400" dirty="0"/>
            </a:br>
            <a:r>
              <a:rPr lang="ru-KZ" sz="1400" dirty="0"/>
              <a:t>👉 </a:t>
            </a:r>
            <a:r>
              <a:rPr lang="ru-RU" sz="1400" b="1" dirty="0"/>
              <a:t>словари (</a:t>
            </a:r>
            <a:r>
              <a:rPr lang="en-US" sz="1400" b="1" dirty="0" err="1"/>
              <a:t>dict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ru-KZ" sz="1400" dirty="0"/>
              <a:t>👉 </a:t>
            </a:r>
            <a:r>
              <a:rPr lang="ru-RU" sz="1400" b="1" dirty="0"/>
              <a:t>множества (</a:t>
            </a:r>
            <a:r>
              <a:rPr lang="en-US" sz="1400" b="1" dirty="0"/>
              <a:t>set)</a:t>
            </a:r>
            <a:endParaRPr lang="en-US" sz="1400" dirty="0"/>
          </a:p>
          <a:p>
            <a:pPr rtl="0"/>
            <a:endParaRPr lang="en-US" sz="1400" dirty="0"/>
          </a:p>
          <a:p>
            <a:pPr rtl="0"/>
            <a:r>
              <a:rPr lang="en-US" sz="1400" dirty="0"/>
              <a:t>a = [1, 2, 3] </a:t>
            </a:r>
          </a:p>
          <a:p>
            <a:pPr rtl="0"/>
            <a:r>
              <a:rPr lang="en-US" sz="1400" dirty="0"/>
              <a:t>a[0] = 10 </a:t>
            </a:r>
          </a:p>
          <a:p>
            <a:pPr rtl="0"/>
            <a:r>
              <a:rPr lang="en-US" sz="1400" dirty="0"/>
              <a:t>print(a) # → [10, 2, 3] </a:t>
            </a:r>
          </a:p>
          <a:p>
            <a:r>
              <a:rPr lang="ru-KZ" sz="1400" dirty="0"/>
              <a:t>👉 </a:t>
            </a:r>
            <a:r>
              <a:rPr lang="ru-RU" sz="1400" b="1" dirty="0"/>
              <a:t>изменили элемент, объект остался тот же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CF589-16B7-09B3-93A6-C19F995DFC09}"/>
              </a:ext>
            </a:extLst>
          </p:cNvPr>
          <p:cNvSpPr txBox="1"/>
          <p:nvPr/>
        </p:nvSpPr>
        <p:spPr>
          <a:xfrm>
            <a:off x="193896" y="4110985"/>
            <a:ext cx="488230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ru-RU" sz="1400" b="1" dirty="0"/>
              <a:t>Примеры неизменяемых объектов:</a:t>
            </a:r>
          </a:p>
          <a:p>
            <a:r>
              <a:rPr lang="ru-KZ" sz="1400" dirty="0"/>
              <a:t>❌ </a:t>
            </a:r>
            <a:r>
              <a:rPr lang="ru-RU" sz="1400" b="1" dirty="0"/>
              <a:t>числа (</a:t>
            </a:r>
            <a:r>
              <a:rPr lang="en-US" sz="1400" b="1" dirty="0"/>
              <a:t>int, float)</a:t>
            </a:r>
            <a:br>
              <a:rPr lang="en-US" sz="1400" dirty="0"/>
            </a:br>
            <a:r>
              <a:rPr lang="ru-KZ" sz="1400" dirty="0"/>
              <a:t>❌ </a:t>
            </a:r>
            <a:r>
              <a:rPr lang="ru-RU" sz="1400" b="1" dirty="0"/>
              <a:t>строки (</a:t>
            </a:r>
            <a:r>
              <a:rPr lang="en-US" sz="1400" b="1" dirty="0"/>
              <a:t>str)</a:t>
            </a:r>
            <a:br>
              <a:rPr lang="en-US" sz="1400" dirty="0"/>
            </a:br>
            <a:r>
              <a:rPr lang="ru-KZ" sz="1400" dirty="0"/>
              <a:t>❌ </a:t>
            </a:r>
            <a:r>
              <a:rPr lang="ru-RU" sz="1400" b="1" dirty="0"/>
              <a:t>кортежи (</a:t>
            </a:r>
            <a:r>
              <a:rPr lang="en-US" sz="1400" b="1" dirty="0"/>
              <a:t>tuple)</a:t>
            </a:r>
            <a:endParaRPr lang="en-US" sz="1400" dirty="0"/>
          </a:p>
          <a:p>
            <a:pPr rtl="0"/>
            <a:endParaRPr lang="en-US" sz="1400" dirty="0"/>
          </a:p>
          <a:p>
            <a:pPr rtl="0"/>
            <a:r>
              <a:rPr lang="en-US" sz="1400" dirty="0"/>
              <a:t>x = 5 </a:t>
            </a:r>
          </a:p>
          <a:p>
            <a:pPr rtl="0"/>
            <a:r>
              <a:rPr lang="en-US" sz="1400" dirty="0"/>
              <a:t>x = x + 1 </a:t>
            </a:r>
          </a:p>
          <a:p>
            <a:r>
              <a:rPr lang="ru-KZ" sz="1400" dirty="0"/>
              <a:t>👉 </a:t>
            </a:r>
            <a:r>
              <a:rPr lang="ru-RU" sz="1400" dirty="0"/>
              <a:t>при </a:t>
            </a:r>
            <a:r>
              <a:rPr lang="en-US" sz="1400" dirty="0"/>
              <a:t>x + 1 </a:t>
            </a:r>
            <a:r>
              <a:rPr lang="ru-RU" sz="1400" b="1" dirty="0"/>
              <a:t>создаётся новый объект</a:t>
            </a:r>
            <a:r>
              <a:rPr lang="ru-RU" sz="1400" dirty="0"/>
              <a:t>, а не меняется старый </a:t>
            </a:r>
            <a:r>
              <a:rPr lang="en-US" sz="1400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18C9A-BF5F-EDD8-7678-10B9FA3378E4}"/>
              </a:ext>
            </a:extLst>
          </p:cNvPr>
          <p:cNvSpPr txBox="1"/>
          <p:nvPr/>
        </p:nvSpPr>
        <p:spPr>
          <a:xfrm>
            <a:off x="5778025" y="3074607"/>
            <a:ext cx="6097424" cy="1169551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ru-KZ" sz="1400" b="1" dirty="0"/>
              <a:t> </a:t>
            </a:r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👉  </a:t>
            </a:r>
            <a:r>
              <a:rPr lang="ru-RU" sz="1400" dirty="0"/>
              <a:t>изменяемость → удобно, если нужно </a:t>
            </a:r>
            <a:r>
              <a:rPr lang="ru-RU" sz="1400" b="1" dirty="0"/>
              <a:t>обновлять данные в памяти</a:t>
            </a:r>
            <a:br>
              <a:rPr lang="ru-RU" sz="1400" dirty="0"/>
            </a:br>
            <a:r>
              <a:rPr lang="ru-KZ" sz="1400" dirty="0"/>
              <a:t>👉  </a:t>
            </a:r>
            <a:r>
              <a:rPr lang="ru-RU" sz="1400" dirty="0"/>
              <a:t>неизменяемость → безопаснее, </a:t>
            </a:r>
            <a:r>
              <a:rPr lang="ru-RU" sz="1400" b="1" dirty="0"/>
              <a:t>данные нельзя случайно изменить</a:t>
            </a:r>
            <a:br>
              <a:rPr lang="ru-RU" sz="1400" dirty="0"/>
            </a:br>
            <a:r>
              <a:rPr lang="ru-RU" sz="1400" dirty="0"/>
              <a:t>⚠️ </a:t>
            </a:r>
            <a:r>
              <a:rPr lang="ru-RU" sz="1400" b="1" dirty="0"/>
              <a:t>копирование изменяемых объектов</a:t>
            </a:r>
            <a:r>
              <a:rPr lang="ru-RU" sz="1400" dirty="0"/>
              <a:t> → могут возникнуть </a:t>
            </a:r>
            <a:r>
              <a:rPr lang="ru-RU" sz="1400" b="1" dirty="0"/>
              <a:t>ссылки на один объект (не копии!)</a:t>
            </a:r>
            <a:endParaRPr lang="ru-RU" sz="1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625C5D-1738-0373-3E8F-707434A4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DB8C63D-A655-46C6-C1E5-2891CEE7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3" y="245327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15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18ACD5FD-4445-AC68-1FC7-3502C76E60A4}"/>
              </a:ext>
            </a:extLst>
          </p:cNvPr>
          <p:cNvSpPr/>
          <p:nvPr/>
        </p:nvSpPr>
        <p:spPr>
          <a:xfrm>
            <a:off x="117749" y="160241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8EACE-F6A6-5CB0-B45A-95D5315C7331}"/>
              </a:ext>
            </a:extLst>
          </p:cNvPr>
          <p:cNvSpPr txBox="1"/>
          <p:nvPr/>
        </p:nvSpPr>
        <p:spPr>
          <a:xfrm>
            <a:off x="305512" y="85717"/>
            <a:ext cx="609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Объекты и всё — объект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Python)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В </a:t>
            </a:r>
            <a:r>
              <a:rPr lang="en-US" sz="1400" b="1" dirty="0"/>
              <a:t>Python </a:t>
            </a:r>
            <a:r>
              <a:rPr lang="ru-RU" sz="1400" b="1" dirty="0"/>
              <a:t>всё является объектом</a:t>
            </a:r>
            <a:r>
              <a:rPr lang="ru-RU" sz="1400" dirty="0"/>
              <a:t>: числа, строки, функции, списки, даже модули → всё </a:t>
            </a:r>
            <a:r>
              <a:rPr lang="ru-RU" sz="1400" b="1" dirty="0"/>
              <a:t>экземпляры классов</a:t>
            </a:r>
            <a:r>
              <a:rPr lang="ru-RU" sz="1400" dirty="0"/>
              <a:t>.</a:t>
            </a:r>
          </a:p>
          <a:p>
            <a:r>
              <a:rPr lang="ru-RU" sz="1400" dirty="0"/>
              <a:t>Примеры:</a:t>
            </a:r>
          </a:p>
          <a:p>
            <a:pPr rtl="0"/>
            <a:r>
              <a:rPr lang="en-US" sz="1400" dirty="0"/>
              <a:t>x = 5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print(type(x))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&lt;class 'int’&gt; 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sz="1400" dirty="0"/>
              <a:t>s = "hello" </a:t>
            </a:r>
            <a:r>
              <a:rPr lang="ru-RU" sz="1400" dirty="0"/>
              <a:t>  </a:t>
            </a:r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print(type(s))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&lt;class 'str’&gt; 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KZ" sz="1400" dirty="0"/>
              <a:t>📌 </a:t>
            </a:r>
            <a:r>
              <a:rPr lang="ru-RU" sz="1400" dirty="0"/>
              <a:t>Любой объект </a:t>
            </a:r>
            <a:r>
              <a:rPr lang="ru-RU" sz="1400" b="1" dirty="0"/>
              <a:t>имеет тип (</a:t>
            </a:r>
            <a:r>
              <a:rPr lang="en-US" sz="1400" b="1" dirty="0"/>
              <a:t>class)</a:t>
            </a:r>
            <a:r>
              <a:rPr lang="en-US" sz="1400" dirty="0"/>
              <a:t>, </a:t>
            </a:r>
            <a:r>
              <a:rPr lang="ru-RU" sz="1400" b="1" dirty="0"/>
              <a:t>свои свойства и методы</a:t>
            </a:r>
            <a:r>
              <a:rPr lang="ru-RU" sz="14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D23CA3-3DD5-2E5B-D119-9E0F81B80F2B}"/>
              </a:ext>
            </a:extLst>
          </p:cNvPr>
          <p:cNvSpPr txBox="1"/>
          <p:nvPr/>
        </p:nvSpPr>
        <p:spPr>
          <a:xfrm>
            <a:off x="305512" y="3224192"/>
            <a:ext cx="5790488" cy="2031325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👉 </a:t>
            </a:r>
            <a:r>
              <a:rPr lang="ru-RU" sz="1400" dirty="0"/>
              <a:t>можно вызывать </a:t>
            </a:r>
            <a:r>
              <a:rPr lang="ru-RU" sz="1400" b="1" dirty="0"/>
              <a:t>методы прямо у данных</a:t>
            </a:r>
            <a:r>
              <a:rPr lang="ru-RU" sz="1400" dirty="0"/>
              <a:t>: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"</a:t>
            </a:r>
            <a:r>
              <a:rPr lang="en-US" sz="1400" dirty="0" err="1"/>
              <a:t>hello".upper</a:t>
            </a:r>
            <a:r>
              <a:rPr lang="en-US" sz="1400" dirty="0"/>
              <a:t>() → 'HELLO' [1, 2, 3].append(4) → [1, 2, 3, 4] </a:t>
            </a:r>
          </a:p>
          <a:p>
            <a:endParaRPr lang="ru-KZ" sz="1400" dirty="0"/>
          </a:p>
          <a:p>
            <a:r>
              <a:rPr lang="ru-KZ" sz="1400" dirty="0"/>
              <a:t>👉 </a:t>
            </a:r>
            <a:r>
              <a:rPr lang="ru-RU" sz="1400" dirty="0"/>
              <a:t>всё можно рассматривать </a:t>
            </a:r>
            <a:r>
              <a:rPr lang="ru-RU" sz="1400" b="1" dirty="0"/>
              <a:t>как объект с поведением</a:t>
            </a:r>
            <a:r>
              <a:rPr lang="ru-RU" sz="1400" dirty="0"/>
              <a:t> (даже функции!):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def f(): pass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print(type(f))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# &lt;class 'function'&gt;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63DF4F-2978-36CE-C265-079752ABACA2}"/>
              </a:ext>
            </a:extLst>
          </p:cNvPr>
          <p:cNvSpPr txBox="1"/>
          <p:nvPr/>
        </p:nvSpPr>
        <p:spPr>
          <a:xfrm>
            <a:off x="6303918" y="3214835"/>
            <a:ext cx="609742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 </a:t>
            </a:r>
            <a:r>
              <a:rPr lang="en-US" sz="1400" b="1" dirty="0"/>
              <a:t>    </a:t>
            </a:r>
            <a:r>
              <a:rPr lang="ru-RU" sz="1400" b="1" dirty="0"/>
              <a:t>Что это даёт программисту:</a:t>
            </a:r>
          </a:p>
          <a:p>
            <a:r>
              <a:rPr lang="ru-KZ" sz="1400" dirty="0"/>
              <a:t>👉 </a:t>
            </a:r>
            <a:r>
              <a:rPr lang="ru-RU" sz="1400" b="1" dirty="0"/>
              <a:t>Единый подход</a:t>
            </a:r>
            <a:r>
              <a:rPr lang="ru-RU" sz="1400" dirty="0"/>
              <a:t> ко всем данным → не нужно учить разные синтаксисы для типов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Возможность </a:t>
            </a:r>
            <a:r>
              <a:rPr lang="ru-RU" sz="1400" b="1" dirty="0"/>
              <a:t>расширять</a:t>
            </a:r>
            <a:r>
              <a:rPr lang="ru-RU" sz="1400" dirty="0"/>
              <a:t> и </a:t>
            </a:r>
            <a:r>
              <a:rPr lang="ru-RU" sz="1400" b="1" dirty="0"/>
              <a:t>наследовать</a:t>
            </a:r>
            <a:r>
              <a:rPr lang="ru-RU" sz="1400" dirty="0"/>
              <a:t> поведение через классы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Понимание объектов помогает </a:t>
            </a:r>
            <a:r>
              <a:rPr lang="ru-RU" sz="1400" b="1" dirty="0"/>
              <a:t>читать и писать "</a:t>
            </a:r>
            <a:r>
              <a:rPr lang="ru-RU" sz="1400" b="1" dirty="0" err="1"/>
              <a:t>питоничный</a:t>
            </a:r>
            <a:r>
              <a:rPr lang="ru-RU" sz="1400" b="1" dirty="0"/>
              <a:t>" код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Легче использовать </a:t>
            </a:r>
            <a:r>
              <a:rPr lang="ru-RU" sz="1400" b="1" dirty="0"/>
              <a:t>ООП (объектно-ориентированное программирование)</a:t>
            </a:r>
            <a:endParaRPr lang="ru-RU" sz="1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45F77ED-96C2-D3A2-D502-9E6C3E2D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5A702B2-FD8A-7E37-6981-883EC5CFF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2" y="122979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0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B1859EB-E601-51D3-0C06-8B688066CA47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E4121-E4BE-05EA-40ED-05BD409186D7}"/>
              </a:ext>
            </a:extLst>
          </p:cNvPr>
          <p:cNvSpPr txBox="1"/>
          <p:nvPr/>
        </p:nvSpPr>
        <p:spPr>
          <a:xfrm>
            <a:off x="168780" y="102809"/>
            <a:ext cx="6097424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 </a:t>
            </a:r>
            <a:r>
              <a:rPr lang="ru-KZ" sz="1400" b="1" dirty="0"/>
              <a:t>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Классы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class):</a:t>
            </a:r>
          </a:p>
          <a:p>
            <a:r>
              <a:rPr lang="ru-RU" sz="1400" dirty="0"/>
              <a:t>Класс — это </a:t>
            </a:r>
            <a:r>
              <a:rPr lang="ru-RU" sz="1400" b="1" dirty="0"/>
              <a:t>шаблон (чертёж) для создания объектов</a:t>
            </a:r>
            <a:r>
              <a:rPr lang="ru-RU" sz="1400" dirty="0"/>
              <a:t>.</a:t>
            </a:r>
            <a:br>
              <a:rPr lang="ru-RU" sz="1400" dirty="0"/>
            </a:br>
            <a:r>
              <a:rPr lang="ru-RU" sz="1400" dirty="0"/>
              <a:t>Объекты содержат </a:t>
            </a:r>
            <a:r>
              <a:rPr lang="ru-RU" sz="1400" b="1" dirty="0"/>
              <a:t>данные (атрибуты)</a:t>
            </a:r>
            <a:r>
              <a:rPr lang="ru-RU" sz="1400" dirty="0"/>
              <a:t> и </a:t>
            </a:r>
            <a:r>
              <a:rPr lang="ru-RU" sz="1400" b="1" dirty="0"/>
              <a:t>функции (методы)</a:t>
            </a:r>
            <a:r>
              <a:rPr lang="ru-RU" sz="1400" dirty="0"/>
              <a:t>.</a:t>
            </a:r>
          </a:p>
          <a:p>
            <a:r>
              <a:rPr lang="ru-RU" sz="1400" dirty="0"/>
              <a:t>Пример:</a:t>
            </a:r>
          </a:p>
          <a:p>
            <a:pPr rtl="0"/>
            <a:r>
              <a:rPr lang="en-US" sz="1400" dirty="0"/>
              <a:t>class Person: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def __</a:t>
            </a:r>
            <a:r>
              <a:rPr lang="en-US" sz="1400" dirty="0" err="1"/>
              <a:t>init</a:t>
            </a:r>
            <a:r>
              <a:rPr lang="en-US" sz="1400" dirty="0"/>
              <a:t>__(self, name): </a:t>
            </a:r>
            <a:r>
              <a:rPr lang="ru-RU" sz="1400" dirty="0"/>
              <a:t> </a:t>
            </a:r>
          </a:p>
          <a:p>
            <a:pPr rtl="0"/>
            <a:r>
              <a:rPr lang="ru-RU" sz="1400" dirty="0"/>
              <a:t>        </a:t>
            </a:r>
            <a:r>
              <a:rPr lang="en-US" sz="1400" dirty="0" err="1"/>
              <a:t>self.name</a:t>
            </a:r>
            <a:r>
              <a:rPr lang="en-US" sz="1400" dirty="0"/>
              <a:t> = name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def greet(self): </a:t>
            </a:r>
            <a:endParaRPr lang="ru-RU" sz="1400" dirty="0"/>
          </a:p>
          <a:p>
            <a:pPr rtl="0"/>
            <a:r>
              <a:rPr lang="ru-RU" sz="1400" dirty="0"/>
              <a:t>        </a:t>
            </a:r>
            <a:r>
              <a:rPr lang="en-US" sz="1400" dirty="0"/>
              <a:t>return </a:t>
            </a:r>
            <a:r>
              <a:rPr lang="en-US" sz="1400" dirty="0" err="1"/>
              <a:t>f"Hello</a:t>
            </a:r>
            <a:r>
              <a:rPr lang="en-US" sz="1400" dirty="0"/>
              <a:t>, {</a:t>
            </a:r>
            <a:r>
              <a:rPr lang="en-US" sz="1400" dirty="0" err="1"/>
              <a:t>self.name</a:t>
            </a:r>
            <a:r>
              <a:rPr lang="en-US" sz="1400" dirty="0"/>
              <a:t>}!" </a:t>
            </a:r>
            <a:endParaRPr lang="ru-RU" sz="1400" dirty="0"/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tom = Person("Tom") </a:t>
            </a:r>
            <a:endParaRPr lang="ru-RU" sz="1400" dirty="0"/>
          </a:p>
          <a:p>
            <a:pPr rtl="0"/>
            <a:r>
              <a:rPr lang="en-US" sz="1400" dirty="0"/>
              <a:t>print(</a:t>
            </a:r>
            <a:r>
              <a:rPr lang="en-US" sz="1400" dirty="0" err="1"/>
              <a:t>tom.greet</a:t>
            </a:r>
            <a:r>
              <a:rPr lang="en-US" sz="1400" dirty="0"/>
              <a:t>()) # → Hello, Tom!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68AEE-DF9F-9D0A-B8C3-760508C1ACD8}"/>
              </a:ext>
            </a:extLst>
          </p:cNvPr>
          <p:cNvSpPr txBox="1"/>
          <p:nvPr/>
        </p:nvSpPr>
        <p:spPr>
          <a:xfrm>
            <a:off x="168780" y="3298936"/>
            <a:ext cx="609742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Функции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function):</a:t>
            </a:r>
          </a:p>
          <a:p>
            <a:r>
              <a:rPr lang="ru-RU" sz="1400" dirty="0"/>
              <a:t>Функция — это </a:t>
            </a:r>
            <a:r>
              <a:rPr lang="ru-RU" sz="1400" b="1" dirty="0"/>
              <a:t>именованный блок кода</a:t>
            </a:r>
            <a:r>
              <a:rPr lang="ru-RU" sz="1400" dirty="0"/>
              <a:t>, который можно </a:t>
            </a:r>
            <a:r>
              <a:rPr lang="ru-RU" sz="1400" b="1" dirty="0"/>
              <a:t>многократно вызывать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Пример:</a:t>
            </a:r>
          </a:p>
          <a:p>
            <a:pPr rtl="0"/>
            <a:r>
              <a:rPr lang="en-US" sz="1400" dirty="0"/>
              <a:t>def greet(name):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return </a:t>
            </a:r>
            <a:r>
              <a:rPr lang="en-US" sz="1400" dirty="0" err="1"/>
              <a:t>f"Hello</a:t>
            </a:r>
            <a:r>
              <a:rPr lang="en-US" sz="1400" dirty="0"/>
              <a:t>, {name}!" </a:t>
            </a:r>
            <a:endParaRPr lang="ru-RU" sz="1400" dirty="0"/>
          </a:p>
          <a:p>
            <a:pPr rtl="0"/>
            <a:r>
              <a:rPr lang="en-US" sz="1400" dirty="0"/>
              <a:t>print(greet("Tom")) # → Hello, Tom! </a:t>
            </a:r>
            <a:endParaRPr lang="ru-RU" sz="1400" dirty="0"/>
          </a:p>
          <a:p>
            <a:pPr rtl="0"/>
            <a:endParaRPr lang="en-US" sz="1400" dirty="0"/>
          </a:p>
          <a:p>
            <a:r>
              <a:rPr lang="ru-KZ" sz="1400" dirty="0"/>
              <a:t>👉 </a:t>
            </a:r>
            <a:r>
              <a:rPr lang="ru-RU" sz="1400" dirty="0"/>
              <a:t>Функция может принимать </a:t>
            </a:r>
            <a:r>
              <a:rPr lang="ru-RU" sz="1400" b="1" dirty="0"/>
              <a:t>аргументы</a:t>
            </a:r>
            <a:r>
              <a:rPr lang="ru-RU" sz="1400" dirty="0"/>
              <a:t> и возвращать </a:t>
            </a:r>
            <a:r>
              <a:rPr lang="ru-RU" sz="1400" b="1" dirty="0"/>
              <a:t>результат</a:t>
            </a:r>
            <a:r>
              <a:rPr lang="ru-RU" sz="1400" dirty="0"/>
              <a:t> через </a:t>
            </a:r>
            <a:r>
              <a:rPr lang="en-US" sz="1400" dirty="0"/>
              <a:t>return.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7FA94-1345-1EB7-BCB5-D1FFADDEFE21}"/>
              </a:ext>
            </a:extLst>
          </p:cNvPr>
          <p:cNvSpPr txBox="1"/>
          <p:nvPr/>
        </p:nvSpPr>
        <p:spPr>
          <a:xfrm>
            <a:off x="5612450" y="188910"/>
            <a:ext cx="609742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Наследование:</a:t>
            </a:r>
          </a:p>
          <a:p>
            <a:r>
              <a:rPr lang="ru-RU" sz="1400" dirty="0"/>
              <a:t>Класс </a:t>
            </a:r>
            <a:r>
              <a:rPr lang="ru-RU" sz="1400" b="1" dirty="0"/>
              <a:t>наследует</a:t>
            </a:r>
            <a:r>
              <a:rPr lang="ru-RU" sz="1400" dirty="0"/>
              <a:t> свойства и методы другого класса.</a:t>
            </a:r>
          </a:p>
          <a:p>
            <a:endParaRPr lang="ru-RU" sz="1400" dirty="0"/>
          </a:p>
          <a:p>
            <a:r>
              <a:rPr lang="ru-RU" sz="1400" dirty="0"/>
              <a:t>Пример:</a:t>
            </a:r>
          </a:p>
          <a:p>
            <a:pPr rtl="0"/>
            <a:r>
              <a:rPr lang="en-US" sz="1400" dirty="0"/>
              <a:t>class Animal: def speak(self): return "Some sound" class Dog(Animal): def speak(self): return "Woof" </a:t>
            </a:r>
          </a:p>
          <a:p>
            <a:r>
              <a:rPr lang="ru-KZ" sz="1400" dirty="0"/>
              <a:t>👉 </a:t>
            </a:r>
            <a:r>
              <a:rPr lang="ru-RU" sz="1400" b="1" dirty="0"/>
              <a:t>Позволяет </a:t>
            </a:r>
            <a:r>
              <a:rPr lang="ru-RU" sz="1400" b="1" dirty="0" err="1"/>
              <a:t>переиспользовать</a:t>
            </a:r>
            <a:r>
              <a:rPr lang="ru-RU" sz="1400" b="1" dirty="0"/>
              <a:t> код родительского класса.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05AAF-4D23-E551-A397-C65F5274101D}"/>
              </a:ext>
            </a:extLst>
          </p:cNvPr>
          <p:cNvSpPr txBox="1"/>
          <p:nvPr/>
        </p:nvSpPr>
        <p:spPr>
          <a:xfrm>
            <a:off x="6390117" y="3429000"/>
            <a:ext cx="60974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Полиморфизм:</a:t>
            </a:r>
          </a:p>
          <a:p>
            <a:r>
              <a:rPr lang="ru-RU" sz="1400" b="1" dirty="0"/>
              <a:t>Один интерфейс — разные реализации.</a:t>
            </a:r>
          </a:p>
          <a:p>
            <a:endParaRPr lang="ru-RU" sz="1400" dirty="0"/>
          </a:p>
          <a:p>
            <a:r>
              <a:rPr lang="ru-RU" sz="1400" dirty="0"/>
              <a:t>Пример:</a:t>
            </a:r>
          </a:p>
          <a:p>
            <a:pPr rtl="0"/>
            <a:r>
              <a:rPr lang="en-US" sz="1400" dirty="0"/>
              <a:t>animals = [Animal(), Dog()] for a in animals: print(</a:t>
            </a:r>
            <a:r>
              <a:rPr lang="en-US" sz="1400" dirty="0" err="1"/>
              <a:t>a.speak</a:t>
            </a:r>
            <a:r>
              <a:rPr lang="en-US" sz="1400" dirty="0"/>
              <a:t>()) </a:t>
            </a:r>
          </a:p>
          <a:p>
            <a:r>
              <a:rPr lang="ru-KZ" sz="1400" dirty="0"/>
              <a:t>👉 </a:t>
            </a:r>
            <a:r>
              <a:rPr lang="ru-RU" sz="1400" dirty="0"/>
              <a:t>Функция </a:t>
            </a:r>
            <a:r>
              <a:rPr lang="en-US" sz="1400" dirty="0"/>
              <a:t>speak() </a:t>
            </a:r>
            <a:r>
              <a:rPr lang="ru-RU" sz="1400" dirty="0"/>
              <a:t>работает </a:t>
            </a:r>
            <a:r>
              <a:rPr lang="ru-RU" sz="1400" b="1" dirty="0"/>
              <a:t>по-разному для разных объектов.</a:t>
            </a:r>
          </a:p>
          <a:p>
            <a:endParaRPr lang="ru-RU" sz="1400" dirty="0"/>
          </a:p>
          <a:p>
            <a:r>
              <a:rPr lang="ru-KZ" sz="1400" dirty="0"/>
              <a:t>📌 </a:t>
            </a:r>
            <a:r>
              <a:rPr lang="ru-RU" sz="1400" b="1" dirty="0"/>
              <a:t>Зачем нужно:</a:t>
            </a:r>
            <a:r>
              <a:rPr lang="ru-RU" sz="1400" dirty="0"/>
              <a:t> </a:t>
            </a:r>
            <a:endParaRPr lang="ru-KZ" sz="1400" dirty="0"/>
          </a:p>
          <a:p>
            <a:r>
              <a:rPr lang="ru-KZ" sz="1400" dirty="0"/>
              <a:t>👉  </a:t>
            </a:r>
            <a:r>
              <a:rPr lang="ru-RU" sz="1400" dirty="0"/>
              <a:t>упрощает расширение кода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делает код гибким и масштабируемым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B9AF8B-B2C9-B1D9-4A4C-002AB0A3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D19103-F5BF-2CB4-1F54-45E2AD57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0" y="122979"/>
            <a:ext cx="269106" cy="269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6DA0DF-B8D6-12CB-D34D-A2784762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13" y="257532"/>
            <a:ext cx="224692" cy="2246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562D25D-BBB5-8F4F-B497-EFD67CE2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584" y="3430888"/>
            <a:ext cx="224692" cy="2246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B3FEEA-05B4-2E65-AEA4-5F8F34507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9" y="3318542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B1F58E8-79FD-8342-A70E-D977B4552A36}"/>
              </a:ext>
            </a:extLst>
          </p:cNvPr>
          <p:cNvSpPr/>
          <p:nvPr/>
        </p:nvSpPr>
        <p:spPr>
          <a:xfrm>
            <a:off x="117749" y="175696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33564-2907-795B-6806-A49D7150C45E}"/>
              </a:ext>
            </a:extLst>
          </p:cNvPr>
          <p:cNvSpPr txBox="1"/>
          <p:nvPr/>
        </p:nvSpPr>
        <p:spPr>
          <a:xfrm>
            <a:off x="837193" y="850227"/>
            <a:ext cx="9837683" cy="424731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1600" dirty="0"/>
              <a:t>Введение: Что такое </a:t>
            </a:r>
            <a:r>
              <a:rPr lang="en-US" sz="1600" dirty="0"/>
              <a:t>Python?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Переменные, типы и типизация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Динамическая типизация (</a:t>
            </a:r>
            <a:r>
              <a:rPr lang="en-US" sz="1600" dirty="0"/>
              <a:t>Python)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Операции: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с целыми числами (</a:t>
            </a:r>
            <a:r>
              <a:rPr lang="en-US" sz="1600" dirty="0"/>
              <a:t>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с числами с плавающей точкой (</a:t>
            </a:r>
            <a:r>
              <a:rPr lang="en-US" sz="1600" dirty="0"/>
              <a:t>float)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со строками (</a:t>
            </a:r>
            <a:r>
              <a:rPr lang="en-US" sz="1600" dirty="0"/>
              <a:t>str)</a:t>
            </a:r>
            <a:endParaRPr lang="ru-RU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/>
              <a:t>Преобразования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Логические операции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Условия (</a:t>
            </a:r>
            <a:r>
              <a:rPr lang="en-US" sz="1600" dirty="0"/>
              <a:t>if)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Циклы в </a:t>
            </a:r>
            <a:r>
              <a:rPr lang="en-US" sz="1600" dirty="0"/>
              <a:t>Python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Списки (</a:t>
            </a:r>
            <a:r>
              <a:rPr lang="en-US" sz="1600" dirty="0"/>
              <a:t>list)</a:t>
            </a:r>
            <a:endParaRPr lang="ru-RU" sz="1600" dirty="0"/>
          </a:p>
          <a:p>
            <a:pPr>
              <a:buFont typeface="+mj-lt"/>
              <a:buAutoNum type="arabicPeriod"/>
            </a:pPr>
            <a:r>
              <a:rPr lang="ru-RU" sz="1600" dirty="0"/>
              <a:t>Работа со списками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ru-RU" sz="1600" dirty="0"/>
              <a:t>Кортежи (</a:t>
            </a:r>
            <a:r>
              <a:rPr lang="en-US" sz="1600" dirty="0"/>
              <a:t>tuple)</a:t>
            </a:r>
            <a:endParaRPr lang="ru-RU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 </a:t>
            </a:r>
            <a:r>
              <a:rPr lang="ru-RU" sz="1600" dirty="0"/>
              <a:t>Словари (</a:t>
            </a:r>
            <a:r>
              <a:rPr lang="en-US" sz="1600" dirty="0" err="1"/>
              <a:t>dict</a:t>
            </a:r>
            <a:r>
              <a:rPr lang="en-US" sz="1600" dirty="0"/>
              <a:t>) </a:t>
            </a:r>
            <a:endParaRPr lang="ru-RU" sz="1600" dirty="0"/>
          </a:p>
          <a:p>
            <a:pPr>
              <a:buFont typeface="+mj-lt"/>
              <a:buAutoNum type="arabicPeriod"/>
            </a:pPr>
            <a:r>
              <a:rPr lang="ru-RU" sz="1600" dirty="0"/>
              <a:t>Модифицируемость объектов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Объекты и всё — объект (</a:t>
            </a:r>
            <a:r>
              <a:rPr lang="en-US" sz="1600" dirty="0"/>
              <a:t>Python)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Классы (</a:t>
            </a:r>
            <a:r>
              <a:rPr lang="en-US" sz="1600" dirty="0"/>
              <a:t>class) / </a:t>
            </a:r>
            <a:r>
              <a:rPr lang="ru-RU" sz="1600" dirty="0"/>
              <a:t>Функции (</a:t>
            </a:r>
            <a:r>
              <a:rPr lang="en-US" sz="1600" dirty="0"/>
              <a:t>function) / </a:t>
            </a:r>
            <a:r>
              <a:rPr lang="ru-RU" sz="1600" dirty="0"/>
              <a:t>Наследование / Полиморфизм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 </a:t>
            </a:r>
            <a:r>
              <a:rPr lang="ru-RU" sz="1600" dirty="0"/>
              <a:t>и </a:t>
            </a:r>
            <a:r>
              <a:rPr lang="en-US" sz="1600" dirty="0"/>
              <a:t>self </a:t>
            </a:r>
            <a:r>
              <a:rPr lang="ru-RU" sz="1600" dirty="0"/>
              <a:t>в </a:t>
            </a:r>
            <a:r>
              <a:rPr lang="en-US" sz="1600" dirty="0"/>
              <a:t>Python</a:t>
            </a:r>
            <a:endParaRPr lang="ru-RU" sz="1600" dirty="0"/>
          </a:p>
          <a:p>
            <a:pPr>
              <a:buFont typeface="+mj-lt"/>
              <a:buAutoNum type="arabicPeriod"/>
            </a:pPr>
            <a:r>
              <a:rPr lang="ru-RU" sz="1600" dirty="0"/>
              <a:t>Область видимости переменных (</a:t>
            </a:r>
            <a:r>
              <a:rPr lang="en-US" sz="1600" dirty="0"/>
              <a:t>scope)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Ошибки и отладка (в </a:t>
            </a:r>
            <a:r>
              <a:rPr lang="en-US" sz="1600" dirty="0"/>
              <a:t>Python)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Traceback — </a:t>
            </a:r>
            <a:r>
              <a:rPr lang="ru-RU" sz="1600" dirty="0"/>
              <a:t>сообщение об ошибке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Встроенные библиотеки </a:t>
            </a:r>
            <a:r>
              <a:rPr lang="en-US" sz="1600" dirty="0"/>
              <a:t>Python (</a:t>
            </a:r>
            <a:r>
              <a:rPr lang="ru-RU" sz="1600" dirty="0"/>
              <a:t>стандартная библиотека)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PEP8 </a:t>
            </a:r>
            <a:r>
              <a:rPr lang="ru-RU" sz="1600" dirty="0"/>
              <a:t>и комментарии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Zen of Python (</a:t>
            </a:r>
            <a:r>
              <a:rPr lang="ru-RU" sz="1600" dirty="0"/>
              <a:t>Дзен Питона)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Полезные ссылки по </a:t>
            </a:r>
            <a:r>
              <a:rPr lang="en-US" sz="1600" dirty="0"/>
              <a:t>Python</a:t>
            </a:r>
          </a:p>
          <a:p>
            <a:pPr>
              <a:buFont typeface="+mj-lt"/>
              <a:buAutoNum type="arabicPeriod"/>
            </a:pPr>
            <a:r>
              <a:rPr lang="ru-RU" sz="1600" dirty="0"/>
              <a:t>Задание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54882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BA4BEB9-3590-5862-8443-EDC077416B3B}"/>
              </a:ext>
            </a:extLst>
          </p:cNvPr>
          <p:cNvSpPr/>
          <p:nvPr/>
        </p:nvSpPr>
        <p:spPr>
          <a:xfrm>
            <a:off x="117749" y="201362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E4121-E4BE-05EA-40ED-05BD409186D7}"/>
              </a:ext>
            </a:extLst>
          </p:cNvPr>
          <p:cNvSpPr txBox="1"/>
          <p:nvPr/>
        </p:nvSpPr>
        <p:spPr>
          <a:xfrm>
            <a:off x="168780" y="150239"/>
            <a:ext cx="6097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       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__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self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в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B9AF8B-B2C9-B1D9-4A4C-002AB0A3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D19103-F5BF-2CB4-1F54-45E2AD57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0" y="221352"/>
            <a:ext cx="269106" cy="269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631E9D-56C0-7E0C-E4AF-759DBBAFDFD5}"/>
              </a:ext>
            </a:extLst>
          </p:cNvPr>
          <p:cNvSpPr txBox="1"/>
          <p:nvPr/>
        </p:nvSpPr>
        <p:spPr>
          <a:xfrm>
            <a:off x="168779" y="488793"/>
            <a:ext cx="6608035" cy="116955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tx1"/>
                </a:solidFill>
              </a:rPr>
              <a:t>Что такое __</a:t>
            </a:r>
            <a:r>
              <a:rPr lang="en-US" sz="1400" b="1" dirty="0" err="1">
                <a:solidFill>
                  <a:schemeClr val="tx1"/>
                </a:solidFill>
              </a:rPr>
              <a:t>init</a:t>
            </a:r>
            <a:r>
              <a:rPr lang="en-US" sz="1400" b="1" dirty="0">
                <a:solidFill>
                  <a:schemeClr val="tx1"/>
                </a:solidFill>
              </a:rPr>
              <a:t>__?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Специальный метод, который вызывается </a:t>
            </a:r>
            <a:r>
              <a:rPr lang="ru-RU" sz="1400" b="1" dirty="0">
                <a:solidFill>
                  <a:schemeClr val="tx1"/>
                </a:solidFill>
              </a:rPr>
              <a:t>при создании объекта</a:t>
            </a:r>
            <a:endParaRPr lang="ru-RU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Используется, чтобы </a:t>
            </a:r>
            <a:r>
              <a:rPr lang="ru-RU" sz="1400" b="1" dirty="0">
                <a:solidFill>
                  <a:schemeClr val="tx1"/>
                </a:solidFill>
              </a:rPr>
              <a:t>задать начальные значения (инициализировать объект)</a:t>
            </a:r>
            <a:endParaRPr lang="ru-RU" sz="1400" dirty="0">
              <a:solidFill>
                <a:schemeClr val="tx1"/>
              </a:solidFill>
            </a:endParaRPr>
          </a:p>
          <a:p>
            <a:pPr rtl="0"/>
            <a:endParaRPr lang="ru-RU" sz="1400" dirty="0">
              <a:solidFill>
                <a:schemeClr val="tx1"/>
              </a:solidFill>
            </a:endParaRPr>
          </a:p>
          <a:p>
            <a:pPr rtl="0"/>
            <a:r>
              <a:rPr lang="en-US" sz="1400" dirty="0">
                <a:solidFill>
                  <a:schemeClr val="tx1"/>
                </a:solidFill>
              </a:rPr>
              <a:t>class User: def __</a:t>
            </a:r>
            <a:r>
              <a:rPr lang="en-US" sz="1400" dirty="0" err="1">
                <a:solidFill>
                  <a:schemeClr val="tx1"/>
                </a:solidFill>
              </a:rPr>
              <a:t>init</a:t>
            </a:r>
            <a:r>
              <a:rPr lang="en-US" sz="1400" dirty="0">
                <a:solidFill>
                  <a:schemeClr val="tx1"/>
                </a:solidFill>
              </a:rPr>
              <a:t>__(self, name): </a:t>
            </a:r>
            <a:r>
              <a:rPr lang="en-US" sz="1400" dirty="0" err="1">
                <a:solidFill>
                  <a:schemeClr val="tx1"/>
                </a:solidFill>
              </a:rPr>
              <a:t>self.name</a:t>
            </a:r>
            <a:r>
              <a:rPr lang="en-US" sz="1400" dirty="0">
                <a:solidFill>
                  <a:schemeClr val="tx1"/>
                </a:solidFill>
              </a:rPr>
              <a:t> = name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DF41C-ACF8-9E0A-DC2C-F4A2E147E395}"/>
              </a:ext>
            </a:extLst>
          </p:cNvPr>
          <p:cNvSpPr txBox="1"/>
          <p:nvPr/>
        </p:nvSpPr>
        <p:spPr>
          <a:xfrm>
            <a:off x="168779" y="2259449"/>
            <a:ext cx="4539954" cy="116955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400" b="1" dirty="0"/>
              <a:t>Что такое </a:t>
            </a:r>
            <a:r>
              <a:rPr lang="en-US" sz="1400" b="1" dirty="0"/>
              <a:t>self?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Это </a:t>
            </a:r>
            <a:r>
              <a:rPr lang="ru-RU" sz="1400" b="1" dirty="0"/>
              <a:t>ссылка на текущий объект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Через </a:t>
            </a:r>
            <a:r>
              <a:rPr lang="en-US" sz="1400" dirty="0"/>
              <a:t>self </a:t>
            </a:r>
            <a:r>
              <a:rPr lang="ru-RU" sz="1400" dirty="0"/>
              <a:t>мы </a:t>
            </a:r>
            <a:r>
              <a:rPr lang="ru-RU" sz="1400" b="1" dirty="0"/>
              <a:t>сохраняем данные внутри объекта</a:t>
            </a:r>
            <a:endParaRPr lang="ru-RU" sz="1400" dirty="0"/>
          </a:p>
          <a:p>
            <a:pPr rtl="0"/>
            <a:r>
              <a:rPr lang="en-US" sz="1400" dirty="0"/>
              <a:t>user1 = User("Anna") </a:t>
            </a:r>
            <a:endParaRPr lang="ru-RU" sz="1400" dirty="0"/>
          </a:p>
          <a:p>
            <a:pPr rtl="0"/>
            <a:r>
              <a:rPr lang="en-US" sz="1400" dirty="0"/>
              <a:t>print(user1.name) # Anna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5F018-0E2C-9DE0-320B-BDF6207DD7DD}"/>
              </a:ext>
            </a:extLst>
          </p:cNvPr>
          <p:cNvSpPr txBox="1"/>
          <p:nvPr/>
        </p:nvSpPr>
        <p:spPr>
          <a:xfrm>
            <a:off x="5881164" y="4359969"/>
            <a:ext cx="6097424" cy="2031325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KZ" sz="1400" b="1" dirty="0"/>
              <a:t> </a:t>
            </a:r>
            <a:r>
              <a:rPr lang="ru-KZ" sz="1400" dirty="0"/>
              <a:t>📌 </a:t>
            </a:r>
            <a:r>
              <a:rPr lang="ru-RU" sz="1400" b="1" dirty="0"/>
              <a:t>Значения по умолчанию в __</a:t>
            </a:r>
            <a:r>
              <a:rPr lang="en-US" sz="1400" b="1" dirty="0" err="1"/>
              <a:t>init</a:t>
            </a:r>
            <a:r>
              <a:rPr lang="en-US" sz="1400" b="1" dirty="0"/>
              <a:t>__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class User: </a:t>
            </a:r>
            <a:endParaRPr lang="ru-RU" sz="1400" dirty="0"/>
          </a:p>
          <a:p>
            <a:pPr rtl="0"/>
            <a:r>
              <a:rPr lang="en-US" sz="1400" dirty="0"/>
              <a:t>def __</a:t>
            </a:r>
            <a:r>
              <a:rPr lang="en-US" sz="1400" dirty="0" err="1"/>
              <a:t>init</a:t>
            </a:r>
            <a:r>
              <a:rPr lang="en-US" sz="1400" dirty="0"/>
              <a:t>__(self, name, role="client"):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 err="1"/>
              <a:t>self.name</a:t>
            </a:r>
            <a:r>
              <a:rPr lang="en-US" sz="1400" dirty="0"/>
              <a:t> = name </a:t>
            </a:r>
            <a:r>
              <a:rPr lang="en-US" sz="1400" dirty="0" err="1"/>
              <a:t>self.role</a:t>
            </a:r>
            <a:r>
              <a:rPr lang="en-US" sz="1400" dirty="0"/>
              <a:t> = role 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u1 = User("Tom")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# role = "client" </a:t>
            </a:r>
            <a:endParaRPr lang="ru-RU" sz="1400" i="1" dirty="0">
              <a:solidFill>
                <a:schemeClr val="bg1">
                  <a:lumMod val="50000"/>
                </a:schemeClr>
              </a:solidFill>
            </a:endParaRPr>
          </a:p>
          <a:p>
            <a:pPr rtl="0"/>
            <a:r>
              <a:rPr lang="en-US" sz="1400" dirty="0"/>
              <a:t>u2 = User("Anna", "admin")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# role = "admin" </a:t>
            </a:r>
          </a:p>
          <a:p>
            <a:r>
              <a:rPr lang="ru-KZ" sz="1400" dirty="0"/>
              <a:t>👉 </a:t>
            </a:r>
            <a:r>
              <a:rPr lang="ru-RU" sz="1400" dirty="0"/>
              <a:t>Если аргумент не передан — используется значение по умолчанию.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800DB-46F8-0538-F5C7-BE351738C865}"/>
              </a:ext>
            </a:extLst>
          </p:cNvPr>
          <p:cNvSpPr txBox="1"/>
          <p:nvPr/>
        </p:nvSpPr>
        <p:spPr>
          <a:xfrm>
            <a:off x="347573" y="4353602"/>
            <a:ext cx="543793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KZ" sz="1400" dirty="0"/>
              <a:t>📌 </a:t>
            </a:r>
            <a:r>
              <a:rPr lang="ru-RU" sz="1400" b="1" dirty="0"/>
              <a:t>Атрибуты объекта ≠ атрибуты класса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Атрибуты в __</a:t>
            </a:r>
            <a:r>
              <a:rPr lang="en-US" sz="1400" dirty="0" err="1"/>
              <a:t>init</a:t>
            </a:r>
            <a:r>
              <a:rPr lang="en-US" sz="1400" dirty="0"/>
              <a:t>__ </a:t>
            </a:r>
            <a:r>
              <a:rPr lang="ru-RU" sz="1400" dirty="0"/>
              <a:t>через </a:t>
            </a:r>
            <a:r>
              <a:rPr lang="en-US" sz="1400" dirty="0"/>
              <a:t>self → </a:t>
            </a:r>
            <a:r>
              <a:rPr lang="ru-RU" sz="1400" b="1" dirty="0"/>
              <a:t>уникальны для каждого объекта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Атрибуты вне __</a:t>
            </a:r>
            <a:r>
              <a:rPr lang="en-US" sz="1400" dirty="0" err="1"/>
              <a:t>init</a:t>
            </a:r>
            <a:r>
              <a:rPr lang="en-US" sz="1400" dirty="0"/>
              <a:t>__ → </a:t>
            </a:r>
            <a:r>
              <a:rPr lang="ru-RU" sz="1400" b="1" dirty="0"/>
              <a:t>общие для всех (атрибуты класса)</a:t>
            </a:r>
            <a:endParaRPr lang="ru-RU" sz="1400" dirty="0"/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class Sim: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operator = "Tele2"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атрибут класса </a:t>
            </a:r>
          </a:p>
          <a:p>
            <a:pPr rtl="0"/>
            <a:r>
              <a:rPr lang="en-US" sz="1400" dirty="0"/>
              <a:t>def __</a:t>
            </a:r>
            <a:r>
              <a:rPr lang="en-US" sz="1400" dirty="0" err="1"/>
              <a:t>init</a:t>
            </a:r>
            <a:r>
              <a:rPr lang="en-US" sz="1400" dirty="0"/>
              <a:t>__(self, number):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 err="1"/>
              <a:t>self.number</a:t>
            </a:r>
            <a:r>
              <a:rPr lang="en-US" sz="1400" dirty="0"/>
              <a:t> = number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ru-RU" sz="1400" i="1" dirty="0">
                <a:solidFill>
                  <a:schemeClr val="bg1">
                    <a:lumMod val="50000"/>
                  </a:schemeClr>
                </a:solidFill>
              </a:rPr>
              <a:t>атрибут объекта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B73A8-2AE0-3923-6775-73C93A19F77E}"/>
              </a:ext>
            </a:extLst>
          </p:cNvPr>
          <p:cNvSpPr txBox="1"/>
          <p:nvPr/>
        </p:nvSpPr>
        <p:spPr>
          <a:xfrm>
            <a:off x="7052417" y="470680"/>
            <a:ext cx="4330581" cy="292387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super().__</a:t>
            </a:r>
            <a:r>
              <a:rPr lang="en-US" sz="1600" dirty="0" err="1"/>
              <a:t>init</a:t>
            </a:r>
            <a:r>
              <a:rPr lang="en-US" sz="1600" dirty="0"/>
              <a:t>__()</a:t>
            </a:r>
            <a:endParaRPr lang="ru-RU" sz="1600" dirty="0"/>
          </a:p>
          <a:p>
            <a:r>
              <a:rPr lang="ru-KZ" sz="1400" dirty="0"/>
              <a:t>👉 </a:t>
            </a:r>
            <a:r>
              <a:rPr lang="en-US" sz="1400" dirty="0"/>
              <a:t>super() — </a:t>
            </a:r>
            <a:r>
              <a:rPr lang="ru-RU" sz="1400" dirty="0"/>
              <a:t>это </a:t>
            </a:r>
            <a:r>
              <a:rPr lang="ru-RU" sz="1400" b="1" dirty="0"/>
              <a:t>ссылка на родительский класс</a:t>
            </a:r>
            <a:endParaRPr lang="ru-RU" sz="1400" dirty="0"/>
          </a:p>
          <a:p>
            <a:r>
              <a:rPr lang="ru-KZ" sz="1400" dirty="0"/>
              <a:t>👉 </a:t>
            </a:r>
            <a:r>
              <a:rPr lang="en-US" sz="1400" dirty="0"/>
              <a:t>super().__</a:t>
            </a:r>
            <a:r>
              <a:rPr lang="en-US" sz="1400" dirty="0" err="1"/>
              <a:t>init</a:t>
            </a:r>
            <a:r>
              <a:rPr lang="en-US" sz="1400" dirty="0"/>
              <a:t>__() </a:t>
            </a:r>
            <a:r>
              <a:rPr lang="ru-RU" sz="1400" dirty="0"/>
              <a:t>вызывает </a:t>
            </a:r>
            <a:r>
              <a:rPr lang="ru-RU" sz="1400" b="1" dirty="0"/>
              <a:t>инициализацию родителя</a:t>
            </a:r>
            <a:endParaRPr lang="ru-RU" sz="1400" dirty="0"/>
          </a:p>
          <a:p>
            <a:r>
              <a:rPr lang="ru-KZ" sz="1400" dirty="0"/>
              <a:t>👉 </a:t>
            </a:r>
            <a:r>
              <a:rPr lang="ru-RU" sz="1400" dirty="0"/>
              <a:t>Нужно для того, чтобы </a:t>
            </a:r>
            <a:r>
              <a:rPr lang="ru-RU" sz="1400" b="1" dirty="0"/>
              <a:t>унаследованные поля были установлены</a:t>
            </a:r>
          </a:p>
          <a:p>
            <a:endParaRPr lang="ru-RU" sz="1400" b="1" dirty="0"/>
          </a:p>
          <a:p>
            <a:r>
              <a:rPr lang="en-US" sz="1400" dirty="0"/>
              <a:t>class </a:t>
            </a:r>
            <a:r>
              <a:rPr lang="en-US" sz="1400" dirty="0" err="1"/>
              <a:t>PremiumUser</a:t>
            </a:r>
            <a:r>
              <a:rPr lang="en-US" sz="1400" dirty="0"/>
              <a:t>(User):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__(self, name, bonus):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self.bonus</a:t>
            </a:r>
            <a:r>
              <a:rPr lang="en-US" sz="1400" dirty="0"/>
              <a:t> = bonus</a:t>
            </a:r>
          </a:p>
          <a:p>
            <a:r>
              <a:rPr lang="ru-KZ" sz="1400" dirty="0"/>
              <a:t>📌</a:t>
            </a:r>
            <a:r>
              <a:rPr lang="ru-RU" sz="1400" dirty="0"/>
              <a:t> </a:t>
            </a:r>
            <a:r>
              <a:rPr lang="en-US" sz="1400" dirty="0" err="1"/>
              <a:t>self.name</a:t>
            </a:r>
            <a:r>
              <a:rPr lang="en-US" sz="1400" dirty="0"/>
              <a:t> </a:t>
            </a:r>
            <a:r>
              <a:rPr lang="ru-RU" sz="1400" dirty="0"/>
              <a:t>не будет создан — будет </a:t>
            </a:r>
            <a:r>
              <a:rPr lang="en-US" sz="1400" dirty="0" err="1"/>
              <a:t>AttributeError</a:t>
            </a:r>
            <a:endParaRPr lang="ru-RU" sz="1400" dirty="0"/>
          </a:p>
          <a:p>
            <a:endParaRPr lang="ru-KZ" sz="1400" dirty="0"/>
          </a:p>
          <a:p>
            <a:endParaRPr lang="ru-KZ" sz="1400" dirty="0"/>
          </a:p>
        </p:txBody>
      </p:sp>
    </p:spTree>
    <p:extLst>
      <p:ext uri="{BB962C8B-B14F-4D97-AF65-F5344CB8AC3E}">
        <p14:creationId xmlns:p14="http://schemas.microsoft.com/office/powerpoint/2010/main" val="109430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012DC0F-B66B-FAAB-4D53-3FCA7BB6B6FE}"/>
              </a:ext>
            </a:extLst>
          </p:cNvPr>
          <p:cNvSpPr/>
          <p:nvPr/>
        </p:nvSpPr>
        <p:spPr>
          <a:xfrm>
            <a:off x="117749" y="201362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087E7-B7E1-95ED-1316-2524B8F8F24F}"/>
              </a:ext>
            </a:extLst>
          </p:cNvPr>
          <p:cNvSpPr txBox="1"/>
          <p:nvPr/>
        </p:nvSpPr>
        <p:spPr>
          <a:xfrm>
            <a:off x="194417" y="150550"/>
            <a:ext cx="6097424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Область видимости переменных (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scope):</a:t>
            </a:r>
          </a:p>
          <a:p>
            <a:r>
              <a:rPr lang="ru-RU" sz="1400" b="1" dirty="0"/>
              <a:t>Область видимости</a:t>
            </a:r>
            <a:r>
              <a:rPr lang="ru-RU" sz="1400" dirty="0"/>
              <a:t> — это часть кода, в которой переменная </a:t>
            </a:r>
            <a:r>
              <a:rPr lang="ru-RU" sz="1400" b="1" dirty="0"/>
              <a:t>доступна для использования</a:t>
            </a:r>
            <a:r>
              <a:rPr lang="ru-RU" sz="1400" dirty="0"/>
              <a:t>.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ru-RU" sz="1400" dirty="0"/>
          </a:p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sz="1400" b="1" dirty="0"/>
              <a:t>Виды областей видимости в </a:t>
            </a:r>
            <a:r>
              <a:rPr lang="en-US" sz="1400" b="1" dirty="0"/>
              <a:t>Python: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Локальная (</a:t>
            </a:r>
            <a:r>
              <a:rPr lang="en-US" sz="1400" b="1" dirty="0"/>
              <a:t>local)</a:t>
            </a:r>
            <a:r>
              <a:rPr lang="en-US" sz="1400" dirty="0"/>
              <a:t> — </a:t>
            </a:r>
            <a:r>
              <a:rPr lang="ru-RU" sz="1400" dirty="0"/>
              <a:t>внутри функции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Нелокальная (</a:t>
            </a:r>
            <a:r>
              <a:rPr lang="en-US" sz="1400" b="1" dirty="0"/>
              <a:t>nonlocal)</a:t>
            </a:r>
            <a:r>
              <a:rPr lang="en-US" sz="1400" dirty="0"/>
              <a:t> — </a:t>
            </a:r>
            <a:r>
              <a:rPr lang="ru-RU" sz="1400" dirty="0"/>
              <a:t>в замыканиях (вложенные функции)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Глобальная (</a:t>
            </a:r>
            <a:r>
              <a:rPr lang="en-US" sz="1400" b="1" dirty="0"/>
              <a:t>global)</a:t>
            </a:r>
            <a:r>
              <a:rPr lang="en-US" sz="1400" dirty="0"/>
              <a:t> — </a:t>
            </a:r>
            <a:r>
              <a:rPr lang="ru-RU" sz="1400" dirty="0"/>
              <a:t>на уровне всего модуля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Встроенная (</a:t>
            </a:r>
            <a:r>
              <a:rPr lang="en-US" sz="1400" b="1" dirty="0"/>
              <a:t>built-in)</a:t>
            </a:r>
            <a:r>
              <a:rPr lang="en-US" sz="1400" dirty="0"/>
              <a:t> — </a:t>
            </a:r>
            <a:r>
              <a:rPr lang="ru-RU" sz="1400" dirty="0"/>
              <a:t>функции и объекты </a:t>
            </a:r>
            <a:r>
              <a:rPr lang="en-US" sz="1400" dirty="0"/>
              <a:t>Python </a:t>
            </a:r>
            <a:r>
              <a:rPr lang="ru-RU" sz="1400" dirty="0"/>
              <a:t>по умолчанию (</a:t>
            </a:r>
            <a:r>
              <a:rPr lang="en-US" sz="1400" dirty="0" err="1"/>
              <a:t>len</a:t>
            </a:r>
            <a:r>
              <a:rPr lang="en-US" sz="1400" dirty="0"/>
              <a:t>, print </a:t>
            </a:r>
            <a:r>
              <a:rPr lang="ru-RU" sz="1400" dirty="0"/>
              <a:t>и др.)</a:t>
            </a:r>
          </a:p>
          <a:p>
            <a:endParaRPr lang="ru-RU" sz="1400" dirty="0"/>
          </a:p>
          <a:p>
            <a:r>
              <a:rPr lang="ru-KZ" sz="1400" dirty="0"/>
              <a:t>📌 </a:t>
            </a:r>
            <a:r>
              <a:rPr lang="ru-RU" sz="1400" dirty="0"/>
              <a:t>Это называется </a:t>
            </a:r>
            <a:r>
              <a:rPr lang="en-US" sz="1400" b="1" dirty="0"/>
              <a:t>LEGB </a:t>
            </a:r>
            <a:r>
              <a:rPr lang="ru-RU" sz="1400" b="1" dirty="0"/>
              <a:t>правило</a:t>
            </a:r>
            <a:r>
              <a:rPr lang="ru-RU" sz="1400" dirty="0"/>
              <a:t>:</a:t>
            </a:r>
          </a:p>
          <a:p>
            <a:r>
              <a:rPr lang="en-US" sz="1400" dirty="0"/>
              <a:t>Local → Enclosing → Global → Built-in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B7E2C-DF0D-70C0-6BF7-3C2D83A2C247}"/>
              </a:ext>
            </a:extLst>
          </p:cNvPr>
          <p:cNvSpPr txBox="1"/>
          <p:nvPr/>
        </p:nvSpPr>
        <p:spPr>
          <a:xfrm>
            <a:off x="356787" y="4515972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 </a:t>
            </a:r>
            <a:r>
              <a:rPr lang="ru-RU" sz="1400" b="1" dirty="0"/>
              <a:t>Примеры:</a:t>
            </a:r>
          </a:p>
          <a:p>
            <a:pPr rtl="0"/>
            <a:r>
              <a:rPr lang="en-US" sz="1400" dirty="0"/>
              <a:t>x = 10 # </a:t>
            </a:r>
            <a:r>
              <a:rPr lang="ru-RU" sz="1400" dirty="0"/>
              <a:t>глобальная переменная </a:t>
            </a:r>
            <a:endParaRPr lang="en-US" sz="1400" dirty="0"/>
          </a:p>
          <a:p>
            <a:pPr rtl="0"/>
            <a:r>
              <a:rPr lang="en-US" sz="1400" dirty="0"/>
              <a:t>def </a:t>
            </a:r>
            <a:r>
              <a:rPr lang="en-US" sz="1400" dirty="0" err="1"/>
              <a:t>my_func</a:t>
            </a:r>
            <a:r>
              <a:rPr lang="en-US" sz="1400" dirty="0"/>
              <a:t>(): </a:t>
            </a:r>
          </a:p>
          <a:p>
            <a:pPr rtl="0"/>
            <a:r>
              <a:rPr lang="en-US" sz="1400" dirty="0"/>
              <a:t>    x = 5 # </a:t>
            </a:r>
            <a:r>
              <a:rPr lang="ru-RU" sz="1400" dirty="0"/>
              <a:t>локальная переменная </a:t>
            </a:r>
            <a:endParaRPr lang="en-US" sz="1400" dirty="0"/>
          </a:p>
          <a:p>
            <a:pPr rtl="0"/>
            <a:endParaRPr lang="en-US" sz="1400" dirty="0"/>
          </a:p>
          <a:p>
            <a:pPr rtl="0"/>
            <a:endParaRPr lang="en-US" sz="1400" dirty="0"/>
          </a:p>
          <a:p>
            <a:pPr rtl="0"/>
            <a:r>
              <a:rPr lang="en-US" sz="1400" dirty="0"/>
              <a:t>print(x) </a:t>
            </a:r>
            <a:r>
              <a:rPr lang="en-US" sz="1400" dirty="0" err="1"/>
              <a:t>my_func</a:t>
            </a:r>
            <a:r>
              <a:rPr lang="en-US" sz="1400" dirty="0"/>
              <a:t>() # → 5 </a:t>
            </a:r>
          </a:p>
          <a:p>
            <a:pPr rtl="0"/>
            <a:r>
              <a:rPr lang="en-US" sz="1400" dirty="0"/>
              <a:t>print(x) # → 10 </a:t>
            </a:r>
          </a:p>
          <a:p>
            <a:r>
              <a:rPr lang="ru-KZ" sz="1400" dirty="0"/>
              <a:t>👉 </a:t>
            </a:r>
            <a:r>
              <a:rPr lang="ru-RU" sz="1400" dirty="0"/>
              <a:t>Локальная переменная </a:t>
            </a:r>
            <a:r>
              <a:rPr lang="en-US" sz="1400" b="1" dirty="0"/>
              <a:t>x </a:t>
            </a:r>
            <a:r>
              <a:rPr lang="ru-RU" sz="1400" b="1" dirty="0"/>
              <a:t>внутри функции не влияет на глобальную </a:t>
            </a:r>
            <a:r>
              <a:rPr lang="en-US" sz="1400" b="1" dirty="0"/>
              <a:t>x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88EF2-A41F-84CB-635F-3229CC8261CB}"/>
              </a:ext>
            </a:extLst>
          </p:cNvPr>
          <p:cNvSpPr txBox="1"/>
          <p:nvPr/>
        </p:nvSpPr>
        <p:spPr>
          <a:xfrm>
            <a:off x="6996869" y="2102812"/>
            <a:ext cx="4796327" cy="1169551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👉 </a:t>
            </a:r>
            <a:r>
              <a:rPr lang="ru-RU" sz="1400" dirty="0"/>
              <a:t>Помогает избежать конфликтов имён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Обеспечивает </a:t>
            </a:r>
            <a:r>
              <a:rPr lang="ru-RU" sz="1400" b="1" dirty="0"/>
              <a:t>изолированность функций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Нарушение области видимости может вызвать ошибки (</a:t>
            </a:r>
            <a:r>
              <a:rPr lang="en-US" sz="1400" dirty="0" err="1"/>
              <a:t>UnboundLocalError</a:t>
            </a:r>
            <a:r>
              <a:rPr lang="en-US" sz="1400" dirty="0"/>
              <a:t>, </a:t>
            </a:r>
            <a:r>
              <a:rPr lang="en-US" sz="1400" dirty="0" err="1"/>
              <a:t>NameError</a:t>
            </a:r>
            <a:r>
              <a:rPr lang="en-US" sz="1400" dirty="0"/>
              <a:t>)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A1027E-12CD-4D95-AAC1-0FA5B200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233D59-E74A-1167-5262-8B1373561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7" y="150550"/>
            <a:ext cx="224692" cy="2246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07B30A-D9E4-33EE-433E-B51BC1D23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7" y="1477621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66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D3BC969-EA86-9B6F-3CFE-D357A873A3FA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ACF79-003F-B04C-A8CF-B6EE49FE1AF5}"/>
              </a:ext>
            </a:extLst>
          </p:cNvPr>
          <p:cNvSpPr txBox="1"/>
          <p:nvPr/>
        </p:nvSpPr>
        <p:spPr>
          <a:xfrm>
            <a:off x="143142" y="111354"/>
            <a:ext cx="609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en-US" sz="1400" b="1" dirty="0"/>
              <a:t> 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Ошибки и отладка (в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Python)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KZ" sz="1400" dirty="0"/>
              <a:t>👉</a:t>
            </a:r>
            <a:r>
              <a:rPr lang="ru-KZ" sz="1400" b="1" dirty="0"/>
              <a:t> </a:t>
            </a:r>
            <a:r>
              <a:rPr lang="ru-RU" sz="1400" b="1" dirty="0"/>
              <a:t>Ошибки (исключения) — это события, которые останавливают выполнение программы.</a:t>
            </a:r>
          </a:p>
          <a:p>
            <a:r>
              <a:rPr lang="ru-RU" sz="1400" dirty="0"/>
              <a:t>Примеры стандартных ошибок: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ZeroDivisionError</a:t>
            </a:r>
            <a:r>
              <a:rPr lang="en-US" sz="1400" dirty="0"/>
              <a:t> — </a:t>
            </a:r>
            <a:r>
              <a:rPr lang="ru-RU" sz="1400" dirty="0"/>
              <a:t>деление на ноль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TypeError</a:t>
            </a:r>
            <a:r>
              <a:rPr lang="en-US" sz="1400" dirty="0"/>
              <a:t> — </a:t>
            </a:r>
            <a:r>
              <a:rPr lang="ru-RU" sz="1400" dirty="0"/>
              <a:t>неправильный тип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ValueError</a:t>
            </a:r>
            <a:r>
              <a:rPr lang="en-US" sz="1400" dirty="0"/>
              <a:t> — </a:t>
            </a:r>
            <a:r>
              <a:rPr lang="ru-RU" sz="1400" dirty="0"/>
              <a:t>неправильное значение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IndexError</a:t>
            </a:r>
            <a:r>
              <a:rPr lang="en-US" sz="1400" dirty="0"/>
              <a:t> — </a:t>
            </a:r>
            <a:r>
              <a:rPr lang="ru-RU" sz="1400" dirty="0"/>
              <a:t>выход за границы списка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KeyError</a:t>
            </a:r>
            <a:r>
              <a:rPr lang="en-US" sz="1400" dirty="0"/>
              <a:t> — </a:t>
            </a:r>
            <a:r>
              <a:rPr lang="ru-RU" sz="1400" dirty="0"/>
              <a:t>нет такого ключа в словаре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FileNotFoundError</a:t>
            </a:r>
            <a:r>
              <a:rPr lang="en-US" sz="1400" dirty="0"/>
              <a:t> — </a:t>
            </a:r>
            <a:r>
              <a:rPr lang="ru-RU" sz="1400" dirty="0"/>
              <a:t>файл не найден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1DF6A-5081-8B52-E081-F47C01EE03AC}"/>
              </a:ext>
            </a:extLst>
          </p:cNvPr>
          <p:cNvSpPr txBox="1"/>
          <p:nvPr/>
        </p:nvSpPr>
        <p:spPr>
          <a:xfrm>
            <a:off x="5509901" y="336791"/>
            <a:ext cx="60974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Обработка ошибок:</a:t>
            </a:r>
          </a:p>
          <a:p>
            <a:r>
              <a:rPr lang="ru-RU" sz="1400" dirty="0"/>
              <a:t>Чтобы программа </a:t>
            </a:r>
            <a:r>
              <a:rPr lang="ru-RU" sz="1400" b="1" dirty="0"/>
              <a:t>не падала при ошибке</a:t>
            </a:r>
            <a:r>
              <a:rPr lang="ru-RU" sz="1400" dirty="0"/>
              <a:t>, можно использовать </a:t>
            </a:r>
            <a:r>
              <a:rPr lang="en-US" sz="1400" dirty="0"/>
              <a:t>try-except: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try: x = 10 / 0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except </a:t>
            </a:r>
            <a:r>
              <a:rPr lang="en-US" sz="1400" dirty="0" err="1"/>
              <a:t>ZeroDivisionError</a:t>
            </a:r>
            <a:r>
              <a:rPr lang="en-US" sz="1400" dirty="0"/>
              <a:t>: </a:t>
            </a:r>
            <a:endParaRPr lang="ru-RU" sz="1400" dirty="0"/>
          </a:p>
          <a:p>
            <a:pPr rtl="0"/>
            <a:r>
              <a:rPr lang="en-US" sz="1400" dirty="0"/>
              <a:t>print("</a:t>
            </a:r>
            <a:r>
              <a:rPr lang="ru-RU" sz="1400" dirty="0"/>
              <a:t>Нельзя делить на ноль!") </a:t>
            </a:r>
          </a:p>
          <a:p>
            <a:pPr rtl="0"/>
            <a:endParaRPr lang="ru-RU" sz="1400" dirty="0"/>
          </a:p>
          <a:p>
            <a:r>
              <a:rPr lang="ru-KZ" sz="1400" dirty="0"/>
              <a:t>👉 </a:t>
            </a:r>
            <a:r>
              <a:rPr lang="ru-RU" sz="1400" dirty="0"/>
              <a:t>после перехвата ошибка не останавливает программу.</a:t>
            </a:r>
          </a:p>
          <a:p>
            <a:r>
              <a:rPr lang="ru-RU" sz="1400" dirty="0"/>
              <a:t>Можно обрабатывать </a:t>
            </a:r>
            <a:r>
              <a:rPr lang="ru-RU" sz="1400" b="1" dirty="0"/>
              <a:t>несколько ошибок</a:t>
            </a:r>
            <a:r>
              <a:rPr lang="ru-RU" sz="1400" dirty="0"/>
              <a:t>:</a:t>
            </a:r>
          </a:p>
          <a:p>
            <a:endParaRPr lang="ru-RU" sz="1400" dirty="0"/>
          </a:p>
          <a:p>
            <a:pPr rtl="0"/>
            <a:r>
              <a:rPr lang="en-US" sz="1400" dirty="0"/>
              <a:t>try: ...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except (</a:t>
            </a:r>
            <a:r>
              <a:rPr lang="en-US" sz="1400" dirty="0" err="1"/>
              <a:t>TypeError</a:t>
            </a:r>
            <a:r>
              <a:rPr lang="en-US" sz="1400" dirty="0"/>
              <a:t>, </a:t>
            </a:r>
            <a:r>
              <a:rPr lang="en-US" sz="1400" dirty="0" err="1"/>
              <a:t>ValueError</a:t>
            </a:r>
            <a:r>
              <a:rPr lang="en-US" sz="1400" dirty="0"/>
              <a:t>): </a:t>
            </a:r>
            <a:endParaRPr lang="ru-RU" sz="1400" dirty="0"/>
          </a:p>
          <a:p>
            <a:pPr rtl="0"/>
            <a:r>
              <a:rPr lang="en-US" sz="1400" dirty="0"/>
              <a:t>print("</a:t>
            </a:r>
            <a:r>
              <a:rPr lang="ru-RU" sz="1400" dirty="0"/>
              <a:t>Ошибка типа или значения")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F3F61-4224-2D44-EE23-053BF997796B}"/>
              </a:ext>
            </a:extLst>
          </p:cNvPr>
          <p:cNvSpPr txBox="1"/>
          <p:nvPr/>
        </p:nvSpPr>
        <p:spPr>
          <a:xfrm>
            <a:off x="279875" y="3429000"/>
            <a:ext cx="60974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ru-RU" sz="1400" b="1" dirty="0"/>
              <a:t>Отладка (</a:t>
            </a:r>
            <a:r>
              <a:rPr lang="en-US" sz="1400" b="1" dirty="0"/>
              <a:t>debugging):</a:t>
            </a:r>
          </a:p>
          <a:p>
            <a:r>
              <a:rPr lang="ru-RU" sz="1400" dirty="0"/>
              <a:t>Отладка — это процесс поиска и устранения ошибок.</a:t>
            </a:r>
          </a:p>
          <a:p>
            <a:r>
              <a:rPr lang="ru-KZ" sz="1400" dirty="0"/>
              <a:t>🛠 </a:t>
            </a:r>
            <a:r>
              <a:rPr lang="ru-RU" sz="1400" b="1" dirty="0"/>
              <a:t>Основные способы:</a:t>
            </a:r>
            <a:endParaRPr lang="ru-RU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print()</a:t>
            </a:r>
            <a:r>
              <a:rPr lang="en-US" sz="1400" dirty="0"/>
              <a:t> — </a:t>
            </a:r>
            <a:r>
              <a:rPr lang="ru-RU" sz="1400" dirty="0"/>
              <a:t>вывод значений в консоль (самый простой способ)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logging</a:t>
            </a:r>
            <a:r>
              <a:rPr lang="en-US" sz="1400" dirty="0"/>
              <a:t> — </a:t>
            </a:r>
            <a:r>
              <a:rPr lang="ru-RU" sz="1400" dirty="0"/>
              <a:t>писать </a:t>
            </a:r>
            <a:r>
              <a:rPr lang="ru-RU" sz="1400" dirty="0" err="1"/>
              <a:t>логи</a:t>
            </a:r>
            <a:r>
              <a:rPr lang="ru-RU" sz="1400" dirty="0"/>
              <a:t> разных уровней (</a:t>
            </a:r>
            <a:r>
              <a:rPr lang="en-US" sz="1400" dirty="0"/>
              <a:t>info, warning, error)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отладчик </a:t>
            </a:r>
            <a:r>
              <a:rPr lang="en-US" sz="1400" b="1" dirty="0"/>
              <a:t>IDE</a:t>
            </a:r>
            <a:r>
              <a:rPr lang="en-US" sz="1400" dirty="0"/>
              <a:t> (PyCharm, </a:t>
            </a:r>
            <a:r>
              <a:rPr lang="en-US" sz="1400" dirty="0" err="1"/>
              <a:t>VSCode</a:t>
            </a:r>
            <a:r>
              <a:rPr lang="en-US" sz="1400" dirty="0"/>
              <a:t>) — </a:t>
            </a:r>
            <a:r>
              <a:rPr lang="ru-RU" sz="1400" dirty="0"/>
              <a:t>пошаговое выполнение кода с точками останова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assert</a:t>
            </a:r>
            <a:r>
              <a:rPr lang="en-US" sz="1400" dirty="0"/>
              <a:t> — </a:t>
            </a:r>
            <a:r>
              <a:rPr lang="ru-RU" sz="1400" dirty="0"/>
              <a:t>проверка условий во время выполнения:</a:t>
            </a:r>
          </a:p>
          <a:p>
            <a:endParaRPr lang="ru-RU" sz="1400" dirty="0"/>
          </a:p>
          <a:p>
            <a:pPr rtl="0"/>
            <a:r>
              <a:rPr lang="en-US" sz="1400" dirty="0"/>
              <a:t>assert x &gt; 0, "x </a:t>
            </a:r>
            <a:r>
              <a:rPr lang="ru-RU" sz="1400" dirty="0"/>
              <a:t>должно быть положительным"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72EB4-C489-1903-73F9-D2CD5586EC03}"/>
              </a:ext>
            </a:extLst>
          </p:cNvPr>
          <p:cNvSpPr txBox="1"/>
          <p:nvPr/>
        </p:nvSpPr>
        <p:spPr>
          <a:xfrm>
            <a:off x="6317478" y="3455328"/>
            <a:ext cx="5366759" cy="2246769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👉 </a:t>
            </a:r>
            <a:r>
              <a:rPr lang="ru-RU" sz="1400" dirty="0"/>
              <a:t>Обработка ошибок делает код </a:t>
            </a:r>
            <a:r>
              <a:rPr lang="ru-RU" sz="1400" b="1" dirty="0"/>
              <a:t>надёжным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Отладка помогает </a:t>
            </a:r>
            <a:r>
              <a:rPr lang="ru-RU" sz="1400" b="1" dirty="0"/>
              <a:t>быстрее находить баги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Логирование и </a:t>
            </a:r>
            <a:r>
              <a:rPr lang="en-US" sz="1400" dirty="0"/>
              <a:t>assert </a:t>
            </a:r>
            <a:r>
              <a:rPr lang="ru-RU" sz="1400" dirty="0"/>
              <a:t>позволяют </a:t>
            </a:r>
            <a:r>
              <a:rPr lang="ru-RU" sz="1400" b="1" dirty="0"/>
              <a:t>контролировать состояние программы</a:t>
            </a:r>
          </a:p>
          <a:p>
            <a:endParaRPr lang="ru-RU" sz="1400" b="1" dirty="0"/>
          </a:p>
          <a:p>
            <a:endParaRPr lang="ru-RU" sz="1400" b="1" dirty="0"/>
          </a:p>
          <a:p>
            <a:endParaRPr lang="ru-RU" sz="1400" dirty="0"/>
          </a:p>
          <a:p>
            <a:r>
              <a:rPr lang="ru-KZ" sz="1400" dirty="0"/>
              <a:t>📌 </a:t>
            </a:r>
            <a:r>
              <a:rPr lang="ru-RU" sz="1400" b="1" dirty="0"/>
              <a:t>Примечание:</a:t>
            </a:r>
            <a:r>
              <a:rPr lang="ru-RU" sz="1400" dirty="0"/>
              <a:t> хорошая практика — </a:t>
            </a:r>
            <a:r>
              <a:rPr lang="ru-RU" sz="1400" b="1" dirty="0"/>
              <a:t>не оставлять пустой </a:t>
            </a:r>
            <a:r>
              <a:rPr lang="en-US" sz="1400" b="1" dirty="0"/>
              <a:t>except</a:t>
            </a:r>
            <a:r>
              <a:rPr lang="en-US" sz="1400" dirty="0"/>
              <a:t>, </a:t>
            </a:r>
            <a:r>
              <a:rPr lang="ru-RU" sz="1400" dirty="0"/>
              <a:t>всегда обрабатывать конкретные ошибки.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AF3A63-1769-ADB6-8CEE-6C1042F1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C91B621-574B-0397-4C83-F8021A055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41" y="136173"/>
            <a:ext cx="312964" cy="3129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0F17DA9-7C3F-1B03-2D05-D1FB4D3CC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16" y="3455328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47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5F0618-00FE-E703-49AE-0A57B8B16653}"/>
              </a:ext>
            </a:extLst>
          </p:cNvPr>
          <p:cNvSpPr/>
          <p:nvPr/>
        </p:nvSpPr>
        <p:spPr>
          <a:xfrm>
            <a:off x="121065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4C6EF-3C18-35DA-41F8-55E3ED0F0A11}"/>
              </a:ext>
            </a:extLst>
          </p:cNvPr>
          <p:cNvSpPr txBox="1"/>
          <p:nvPr/>
        </p:nvSpPr>
        <p:spPr>
          <a:xfrm>
            <a:off x="211508" y="224217"/>
            <a:ext cx="609742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Traceback —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сообщение об ошибке в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</a:p>
          <a:p>
            <a:r>
              <a:rPr lang="ru-RU" sz="1400" dirty="0"/>
              <a:t>Когда в программе возникает ошибка, </a:t>
            </a:r>
            <a:r>
              <a:rPr lang="en-US" sz="1400" dirty="0"/>
              <a:t>Python </a:t>
            </a:r>
            <a:r>
              <a:rPr lang="ru-RU" sz="1400" dirty="0"/>
              <a:t>выводит </a:t>
            </a:r>
            <a:r>
              <a:rPr lang="en-US" sz="1400" b="1" dirty="0"/>
              <a:t>Traceback</a:t>
            </a:r>
            <a:r>
              <a:rPr lang="en-US" sz="1400" dirty="0"/>
              <a:t> — </a:t>
            </a:r>
            <a:r>
              <a:rPr lang="ru-RU" sz="1400" dirty="0"/>
              <a:t>путь, по которому шла программа до ошибки.</a:t>
            </a:r>
          </a:p>
          <a:p>
            <a:r>
              <a:rPr lang="ru-RU" sz="1400" dirty="0"/>
              <a:t>Пример:</a:t>
            </a:r>
          </a:p>
          <a:p>
            <a:pPr rtl="0"/>
            <a:endParaRPr lang="ru-RU" sz="1400" dirty="0"/>
          </a:p>
          <a:p>
            <a:pPr rtl="0"/>
            <a:r>
              <a:rPr lang="en-US" sz="1400" dirty="0"/>
              <a:t>Traceback (most recent call last): File "</a:t>
            </a:r>
            <a:r>
              <a:rPr lang="en-US" sz="1400" dirty="0" err="1"/>
              <a:t>main.py</a:t>
            </a:r>
            <a:r>
              <a:rPr lang="en-US" sz="1400" dirty="0"/>
              <a:t>", line 5, in &lt;module&gt; divide(10, 0) File "</a:t>
            </a:r>
            <a:r>
              <a:rPr lang="en-US" sz="1400" dirty="0" err="1"/>
              <a:t>main.py</a:t>
            </a:r>
            <a:r>
              <a:rPr lang="en-US" sz="1400" dirty="0"/>
              <a:t>", line 2, in divide return a / b </a:t>
            </a:r>
            <a:r>
              <a:rPr lang="en-US" sz="1400" dirty="0" err="1"/>
              <a:t>ZeroDivisionError</a:t>
            </a:r>
            <a:r>
              <a:rPr lang="en-US" sz="1400" dirty="0"/>
              <a:t>: division by zero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54D1A-61C0-91DD-58F0-BE2C8DD0A714}"/>
              </a:ext>
            </a:extLst>
          </p:cNvPr>
          <p:cNvSpPr txBox="1"/>
          <p:nvPr/>
        </p:nvSpPr>
        <p:spPr>
          <a:xfrm>
            <a:off x="211508" y="2290244"/>
            <a:ext cx="60974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sz="1400" b="1" dirty="0"/>
              <a:t>Как читать </a:t>
            </a:r>
            <a:r>
              <a:rPr lang="en-US" sz="1400" b="1" dirty="0"/>
              <a:t>Traceback:</a:t>
            </a:r>
          </a:p>
          <a:p>
            <a:r>
              <a:rPr lang="ru-KZ" sz="1400" dirty="0"/>
              <a:t>👉 </a:t>
            </a:r>
            <a:r>
              <a:rPr lang="ru-RU" sz="1400" b="1" dirty="0"/>
              <a:t>ЧИТАЕМ ОТ ПОСЛЕДНЕЙ СТРОКИ ВВЕРХ</a:t>
            </a:r>
          </a:p>
          <a:p>
            <a:endParaRPr lang="ru-RU" sz="1400" dirty="0"/>
          </a:p>
          <a:p>
            <a:pPr>
              <a:buFont typeface="+mj-lt"/>
              <a:buAutoNum type="arabicPeriod"/>
            </a:pPr>
            <a:r>
              <a:rPr lang="ru-RU" sz="1400" b="1" dirty="0"/>
              <a:t>Последняя строка показывает тип ошибки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ZeroDivisionError</a:t>
            </a:r>
            <a:r>
              <a:rPr lang="en-US" sz="1400" dirty="0"/>
              <a:t>: division by zero (</a:t>
            </a:r>
            <a:r>
              <a:rPr lang="ru-RU" sz="1400" dirty="0"/>
              <a:t>деление на ноль)</a:t>
            </a:r>
          </a:p>
          <a:p>
            <a:pPr>
              <a:buFont typeface="+mj-lt"/>
              <a:buAutoNum type="arabicPeriod"/>
            </a:pPr>
            <a:endParaRPr lang="ru-RU" sz="1400" dirty="0"/>
          </a:p>
          <a:p>
            <a:pPr>
              <a:buFont typeface="+mj-lt"/>
              <a:buAutoNum type="arabicPeriod"/>
            </a:pPr>
            <a:r>
              <a:rPr lang="ru-RU" sz="1400" b="1" dirty="0"/>
              <a:t>Выше — где именно ошибка произошла (файл, строка, функция):</a:t>
            </a:r>
            <a:endParaRPr lang="ru-RU" sz="1400" dirty="0"/>
          </a:p>
          <a:p>
            <a:pPr rtl="0"/>
            <a:r>
              <a:rPr lang="en-US" sz="1400" dirty="0"/>
              <a:t>File "</a:t>
            </a:r>
            <a:r>
              <a:rPr lang="en-US" sz="1400" dirty="0" err="1"/>
              <a:t>main.py</a:t>
            </a:r>
            <a:r>
              <a:rPr lang="en-US" sz="1400" dirty="0"/>
              <a:t>", line 2, in divide </a:t>
            </a:r>
          </a:p>
          <a:p>
            <a:r>
              <a:rPr lang="en-US" sz="1400" dirty="0"/>
              <a:t>→ </a:t>
            </a:r>
            <a:r>
              <a:rPr lang="ru-RU" sz="1400" dirty="0"/>
              <a:t>ошибка случилась </a:t>
            </a:r>
            <a:r>
              <a:rPr lang="ru-RU" sz="1400" b="1" dirty="0"/>
              <a:t>в функции </a:t>
            </a:r>
            <a:r>
              <a:rPr lang="en-US" sz="1400" b="1" dirty="0"/>
              <a:t>divide </a:t>
            </a:r>
            <a:r>
              <a:rPr lang="ru-RU" sz="1400" b="1" dirty="0"/>
              <a:t>на строке 2</a:t>
            </a:r>
          </a:p>
          <a:p>
            <a:endParaRPr lang="ru-RU" sz="1400" dirty="0"/>
          </a:p>
          <a:p>
            <a:pPr>
              <a:buFont typeface="+mj-lt"/>
              <a:buAutoNum type="arabicPeriod" startAt="3"/>
            </a:pPr>
            <a:r>
              <a:rPr lang="ru-RU" sz="1400" b="1" dirty="0"/>
              <a:t>Ещё выше — кто вызвал эту функцию:</a:t>
            </a:r>
            <a:endParaRPr lang="ru-RU" sz="1400" dirty="0"/>
          </a:p>
          <a:p>
            <a:pPr rtl="0"/>
            <a:r>
              <a:rPr lang="en-US" sz="1400" dirty="0"/>
              <a:t>File "</a:t>
            </a:r>
            <a:r>
              <a:rPr lang="en-US" sz="1400" dirty="0" err="1"/>
              <a:t>main.py</a:t>
            </a:r>
            <a:r>
              <a:rPr lang="en-US" sz="1400" dirty="0"/>
              <a:t>", line 5, in &lt;module&gt; </a:t>
            </a:r>
          </a:p>
          <a:p>
            <a:r>
              <a:rPr lang="en-US" sz="1400" dirty="0"/>
              <a:t>→ </a:t>
            </a:r>
            <a:r>
              <a:rPr lang="ru-RU" sz="1400" dirty="0"/>
              <a:t>функция </a:t>
            </a:r>
            <a:r>
              <a:rPr lang="en-US" sz="1400" dirty="0"/>
              <a:t>divide </a:t>
            </a:r>
            <a:r>
              <a:rPr lang="ru-RU" sz="1400" dirty="0"/>
              <a:t>была вызвана на строке 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150DE4-F1B1-A355-EF38-369D8C3D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024F29-727E-7B5D-5E9B-91E992588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2" y="164142"/>
            <a:ext cx="305877" cy="30587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79108C7-7231-E550-3B1B-FD04EB37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0" y="2290244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5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33E41D0-AA0A-3694-8824-488223C474D3}"/>
              </a:ext>
            </a:extLst>
          </p:cNvPr>
          <p:cNvSpPr/>
          <p:nvPr/>
        </p:nvSpPr>
        <p:spPr>
          <a:xfrm>
            <a:off x="117749" y="182800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5C43F-793D-0726-EE2C-12CE8F6DF9BF}"/>
              </a:ext>
            </a:extLst>
          </p:cNvPr>
          <p:cNvSpPr txBox="1"/>
          <p:nvPr/>
        </p:nvSpPr>
        <p:spPr>
          <a:xfrm>
            <a:off x="484974" y="314728"/>
            <a:ext cx="56977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  </a:t>
            </a:r>
            <a:r>
              <a:rPr lang="ru-KZ" sz="1600" b="1" dirty="0"/>
              <a:t>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Встроенные библиотеки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Python (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стандартная библиотека)</a:t>
            </a:r>
          </a:p>
          <a:p>
            <a:endParaRPr lang="ru-RU" sz="1600" b="1" dirty="0"/>
          </a:p>
          <a:p>
            <a:endParaRPr lang="ru-RU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Это модули и пакеты, которые идут </a:t>
            </a:r>
            <a:r>
              <a:rPr lang="ru-RU" sz="1400" b="1" dirty="0"/>
              <a:t>в комплекте с </a:t>
            </a:r>
            <a:r>
              <a:rPr lang="en-US" sz="1400" b="1" dirty="0"/>
              <a:t>Python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Их </a:t>
            </a:r>
            <a:r>
              <a:rPr lang="ru-RU" sz="1400" b="1" dirty="0"/>
              <a:t>не нужно устанавливать отдельно</a:t>
            </a:r>
            <a:r>
              <a:rPr lang="ru-RU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Помогают решать задачи "из коробки": работа с файлами, временем, регулярными выражениями, сетью, тестами и др.</a:t>
            </a:r>
          </a:p>
          <a:p>
            <a:r>
              <a:rPr lang="ru-KZ" sz="1400" dirty="0"/>
              <a:t>👉 </a:t>
            </a:r>
            <a:r>
              <a:rPr lang="ru-RU" sz="1400" dirty="0"/>
              <a:t>Чтобы использовать, достаточно </a:t>
            </a:r>
            <a:r>
              <a:rPr lang="en-US" sz="1400" dirty="0"/>
              <a:t>import.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  </a:t>
            </a:r>
            <a:r>
              <a:rPr lang="ru-KZ" sz="1400" b="1" dirty="0"/>
              <a:t> </a:t>
            </a:r>
            <a:r>
              <a:rPr lang="ru-RU" sz="1400" b="1" dirty="0"/>
              <a:t>Важные библиотеки для тестировщиков:</a:t>
            </a:r>
          </a:p>
          <a:p>
            <a:pPr>
              <a:buFont typeface="+mj-lt"/>
              <a:buAutoNum type="arabicPeriod"/>
            </a:pPr>
            <a:r>
              <a:rPr lang="en-US" sz="1400" b="1" dirty="0" err="1"/>
              <a:t>unittest</a:t>
            </a:r>
            <a:r>
              <a:rPr lang="en-US" sz="1400" dirty="0"/>
              <a:t> — </a:t>
            </a:r>
            <a:r>
              <a:rPr lang="ru-RU" sz="1400" dirty="0"/>
              <a:t>встроенный фреймворк для написания и запуска тестов:</a:t>
            </a:r>
          </a:p>
          <a:p>
            <a:pPr rtl="0"/>
            <a:r>
              <a:rPr lang="en-US" sz="1400" dirty="0"/>
              <a:t>import </a:t>
            </a:r>
            <a:r>
              <a:rPr lang="en-US" sz="1400" dirty="0" err="1"/>
              <a:t>unittest</a:t>
            </a:r>
            <a:r>
              <a:rPr lang="en-US" sz="1400" dirty="0"/>
              <a:t> </a:t>
            </a:r>
          </a:p>
          <a:p>
            <a:pPr>
              <a:buFont typeface="+mj-lt"/>
              <a:buAutoNum type="arabicPeriod" startAt="2"/>
            </a:pPr>
            <a:r>
              <a:rPr lang="en-US" sz="1400" b="1" dirty="0" err="1"/>
              <a:t>doctest</a:t>
            </a:r>
            <a:r>
              <a:rPr lang="en-US" sz="1400" dirty="0"/>
              <a:t> — </a:t>
            </a:r>
            <a:r>
              <a:rPr lang="ru-RU" sz="1400" dirty="0"/>
              <a:t>проверяет, что примеры в </a:t>
            </a:r>
            <a:r>
              <a:rPr lang="en-US" sz="1400" dirty="0"/>
              <a:t>docstring </a:t>
            </a:r>
            <a:r>
              <a:rPr lang="ru-RU" sz="1400" dirty="0"/>
              <a:t>работают корректно.</a:t>
            </a:r>
          </a:p>
          <a:p>
            <a:pPr>
              <a:buFont typeface="+mj-lt"/>
              <a:buAutoNum type="arabicPeriod" startAt="2"/>
            </a:pPr>
            <a:r>
              <a:rPr lang="en-US" sz="1400" b="1" dirty="0"/>
              <a:t>logging</a:t>
            </a:r>
            <a:r>
              <a:rPr lang="en-US" sz="1400" dirty="0"/>
              <a:t> — </a:t>
            </a:r>
            <a:r>
              <a:rPr lang="ru-RU" sz="1400" dirty="0"/>
              <a:t>удобный способ </a:t>
            </a:r>
            <a:r>
              <a:rPr lang="ru-RU" sz="1400" b="1" dirty="0"/>
              <a:t>вести логирование событий</a:t>
            </a:r>
            <a:r>
              <a:rPr lang="ru-RU" sz="1400" dirty="0"/>
              <a:t> (для тестов и отладки):</a:t>
            </a:r>
          </a:p>
          <a:p>
            <a:pPr rtl="0"/>
            <a:r>
              <a:rPr lang="en-US" sz="1400" dirty="0"/>
              <a:t>import logging </a:t>
            </a:r>
          </a:p>
          <a:p>
            <a:pPr>
              <a:buFont typeface="+mj-lt"/>
              <a:buAutoNum type="arabicPeriod" startAt="4"/>
            </a:pPr>
            <a:r>
              <a:rPr lang="en-US" sz="1400" b="1" dirty="0"/>
              <a:t>time</a:t>
            </a:r>
            <a:r>
              <a:rPr lang="en-US" sz="1400" dirty="0"/>
              <a:t> — </a:t>
            </a:r>
            <a:r>
              <a:rPr lang="ru-RU" sz="1400" dirty="0"/>
              <a:t>работа со временем, ожидания, замеры выполнения:</a:t>
            </a:r>
          </a:p>
          <a:p>
            <a:pPr rtl="0"/>
            <a:r>
              <a:rPr lang="en-US" sz="1400" dirty="0"/>
              <a:t>import time </a:t>
            </a:r>
          </a:p>
          <a:p>
            <a:pPr>
              <a:buFont typeface="+mj-lt"/>
              <a:buAutoNum type="arabicPeriod" startAt="5"/>
            </a:pPr>
            <a:r>
              <a:rPr lang="en-US" sz="1400" b="1" dirty="0"/>
              <a:t>datetime</a:t>
            </a:r>
            <a:r>
              <a:rPr lang="en-US" sz="1400" dirty="0"/>
              <a:t> — </a:t>
            </a:r>
            <a:r>
              <a:rPr lang="ru-RU" sz="1400" dirty="0"/>
              <a:t>работа с датами и временем.</a:t>
            </a:r>
          </a:p>
          <a:p>
            <a:pPr>
              <a:buFont typeface="+mj-lt"/>
              <a:buAutoNum type="arabicPeriod" startAt="5"/>
            </a:pPr>
            <a:r>
              <a:rPr lang="en-US" sz="1400" b="1" dirty="0" err="1"/>
              <a:t>os</a:t>
            </a:r>
            <a:r>
              <a:rPr lang="en-US" sz="1400" dirty="0"/>
              <a:t> — </a:t>
            </a:r>
            <a:r>
              <a:rPr lang="ru-RU" sz="1400" dirty="0"/>
              <a:t>взаимодействие с операционной системой (пути к файлам, переменные окружения).</a:t>
            </a:r>
          </a:p>
          <a:p>
            <a:pPr>
              <a:buFont typeface="+mj-lt"/>
              <a:buAutoNum type="arabicPeriod" startAt="5"/>
            </a:pPr>
            <a:r>
              <a:rPr lang="en-US" sz="1400" b="1" dirty="0"/>
              <a:t>sys</a:t>
            </a:r>
            <a:r>
              <a:rPr lang="en-US" sz="1400" dirty="0"/>
              <a:t> — </a:t>
            </a:r>
            <a:r>
              <a:rPr lang="ru-RU" sz="1400" dirty="0"/>
              <a:t>работа с системными аргументами, настройка окружения.</a:t>
            </a:r>
          </a:p>
          <a:p>
            <a:pPr>
              <a:buFont typeface="+mj-lt"/>
              <a:buAutoNum type="arabicPeriod" startAt="5"/>
            </a:pPr>
            <a:r>
              <a:rPr lang="en-US" sz="1400" b="1" dirty="0"/>
              <a:t>re</a:t>
            </a:r>
            <a:r>
              <a:rPr lang="en-US" sz="1400" dirty="0"/>
              <a:t> — </a:t>
            </a:r>
            <a:r>
              <a:rPr lang="ru-RU" sz="1400" b="1" dirty="0"/>
              <a:t>регулярные выражения</a:t>
            </a:r>
            <a:r>
              <a:rPr lang="ru-RU" sz="1400" dirty="0"/>
              <a:t>, проверка текста по шаблонам.</a:t>
            </a:r>
          </a:p>
          <a:p>
            <a:pPr>
              <a:buFont typeface="+mj-lt"/>
              <a:buAutoNum type="arabicPeriod" startAt="5"/>
            </a:pPr>
            <a:r>
              <a:rPr lang="en-US" sz="1400" b="1" dirty="0" err="1"/>
              <a:t>json</a:t>
            </a:r>
            <a:r>
              <a:rPr lang="en-US" sz="1400" dirty="0"/>
              <a:t> — </a:t>
            </a:r>
            <a:r>
              <a:rPr lang="ru-RU" sz="1400" dirty="0"/>
              <a:t>работа с </a:t>
            </a:r>
            <a:r>
              <a:rPr lang="en-US" sz="1400" dirty="0"/>
              <a:t>JSON-</a:t>
            </a:r>
            <a:r>
              <a:rPr lang="ru-RU" sz="1400" dirty="0"/>
              <a:t>данными (часто нужны при тестировании </a:t>
            </a:r>
            <a:r>
              <a:rPr lang="en-US" sz="1400" dirty="0"/>
              <a:t>API):</a:t>
            </a:r>
          </a:p>
          <a:p>
            <a:pPr rtl="0"/>
            <a:r>
              <a:rPr lang="en-US" sz="1400" dirty="0"/>
              <a:t>import </a:t>
            </a:r>
            <a:r>
              <a:rPr lang="en-US" sz="1400" dirty="0" err="1"/>
              <a:t>json</a:t>
            </a:r>
            <a:r>
              <a:rPr lang="en-US" sz="1400" dirty="0"/>
              <a:t> </a:t>
            </a:r>
          </a:p>
          <a:p>
            <a:pPr>
              <a:buFont typeface="+mj-lt"/>
              <a:buAutoNum type="arabicPeriod" startAt="10"/>
            </a:pPr>
            <a:r>
              <a:rPr lang="en-US" sz="1400" b="1" dirty="0"/>
              <a:t>csv</a:t>
            </a:r>
            <a:r>
              <a:rPr lang="en-US" sz="1400" dirty="0"/>
              <a:t> — </a:t>
            </a:r>
            <a:r>
              <a:rPr lang="ru-RU" sz="1400" dirty="0"/>
              <a:t>чтение и запись </a:t>
            </a:r>
            <a:r>
              <a:rPr lang="en-US" sz="1400" dirty="0"/>
              <a:t>CSV-</a:t>
            </a:r>
            <a:r>
              <a:rPr lang="ru-RU" sz="1400" dirty="0"/>
              <a:t>файлов (например, для данных тестов).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60A13-6EB3-108C-A7CF-C99A18DFB219}"/>
              </a:ext>
            </a:extLst>
          </p:cNvPr>
          <p:cNvSpPr txBox="1"/>
          <p:nvPr/>
        </p:nvSpPr>
        <p:spPr>
          <a:xfrm>
            <a:off x="6381571" y="1751093"/>
            <a:ext cx="5504917" cy="2031325"/>
          </a:xfrm>
          <a:prstGeom prst="rect">
            <a:avLst/>
          </a:prstGeom>
          <a:solidFill>
            <a:srgbClr val="8EAF9E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 </a:t>
            </a:r>
            <a:r>
              <a:rPr lang="ru-RU" sz="1400" b="1" dirty="0"/>
              <a:t>Почему это важно:</a:t>
            </a:r>
          </a:p>
          <a:p>
            <a:r>
              <a:rPr lang="ru-KZ" sz="1400" dirty="0"/>
              <a:t>👉 </a:t>
            </a:r>
            <a:r>
              <a:rPr lang="ru-RU" sz="1400" dirty="0"/>
              <a:t>встроенные библиотеки помогают </a:t>
            </a:r>
            <a:r>
              <a:rPr lang="ru-RU" sz="1400" b="1" dirty="0"/>
              <a:t>не устанавливать лишние пакеты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подходят для </a:t>
            </a:r>
            <a:r>
              <a:rPr lang="ru-RU" sz="1400" b="1" dirty="0"/>
              <a:t>автоматизации, тестирования, генерации данных, работы с файлами, логами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позволяют быстро писать </a:t>
            </a:r>
            <a:r>
              <a:rPr lang="ru-RU" sz="1400" b="1" dirty="0"/>
              <a:t>утилиты для тестов и анализа данных</a:t>
            </a:r>
            <a:endParaRPr lang="ru-RU" sz="1400" dirty="0"/>
          </a:p>
          <a:p>
            <a:r>
              <a:rPr lang="ru-KZ" sz="1400" dirty="0"/>
              <a:t>📌 </a:t>
            </a:r>
            <a:r>
              <a:rPr lang="ru-RU" sz="1400" b="1" dirty="0"/>
              <a:t>Примечание:</a:t>
            </a:r>
            <a:r>
              <a:rPr lang="ru-RU" sz="1400" dirty="0"/>
              <a:t> для тестировщиков часто используют и сторонние библиотеки (например, </a:t>
            </a:r>
            <a:r>
              <a:rPr lang="en-US" sz="1400" dirty="0" err="1"/>
              <a:t>pytest</a:t>
            </a:r>
            <a:r>
              <a:rPr lang="en-US" sz="1400" dirty="0"/>
              <a:t>, selenium), </a:t>
            </a:r>
            <a:r>
              <a:rPr lang="ru-RU" sz="1400" dirty="0"/>
              <a:t>но </a:t>
            </a:r>
            <a:r>
              <a:rPr lang="ru-RU" sz="1400" b="1" dirty="0"/>
              <a:t>стандартная библиотека покрывает базовые задачи.</a:t>
            </a:r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004DD5-67AD-2B1C-1E7B-D23ACB698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64223"/>
            <a:ext cx="381000" cy="381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1CC36B-B002-79BE-BC5A-AFDCE8FB9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4" y="314728"/>
            <a:ext cx="224692" cy="2246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EFC5623-B83D-E1D6-3F96-7598A084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74" y="2542063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2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97DDF69-1F30-55A0-9E34-5F04080FBF01}"/>
              </a:ext>
            </a:extLst>
          </p:cNvPr>
          <p:cNvSpPr/>
          <p:nvPr/>
        </p:nvSpPr>
        <p:spPr>
          <a:xfrm>
            <a:off x="105103" y="122979"/>
            <a:ext cx="11972463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CC111-DE08-6DBF-67FE-34A35F8AF365}"/>
              </a:ext>
            </a:extLst>
          </p:cNvPr>
          <p:cNvSpPr txBox="1"/>
          <p:nvPr/>
        </p:nvSpPr>
        <p:spPr>
          <a:xfrm>
            <a:off x="105103" y="99318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🧼 </a:t>
            </a:r>
            <a:r>
              <a:rPr lang="ru-RU" sz="1400" b="1" dirty="0"/>
              <a:t>Общие принципы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Читаемость важнее всего.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Будь последовательным.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Следуй принятому стилю проекта.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DA8B4-3699-4E84-2523-C855D4F27820}"/>
              </a:ext>
            </a:extLst>
          </p:cNvPr>
          <p:cNvSpPr txBox="1"/>
          <p:nvPr/>
        </p:nvSpPr>
        <p:spPr>
          <a:xfrm>
            <a:off x="105103" y="50876"/>
            <a:ext cx="339012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PEP8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и комментарии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i="1" dirty="0"/>
              <a:t>Однострочные, документация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i="1" dirty="0"/>
              <a:t>Стиль оформления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568BA-D898-F94A-AAEE-34CAAC40D55B}"/>
              </a:ext>
            </a:extLst>
          </p:cNvPr>
          <p:cNvSpPr txBox="1"/>
          <p:nvPr/>
        </p:nvSpPr>
        <p:spPr>
          <a:xfrm>
            <a:off x="5749158" y="178904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✍️ Именование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lower_case_with_underscores</a:t>
            </a:r>
            <a:r>
              <a:rPr lang="en-US" sz="1400" dirty="0"/>
              <a:t> — </a:t>
            </a:r>
            <a:r>
              <a:rPr lang="ru-RU" sz="1400" dirty="0"/>
              <a:t>для функций, переменных.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UPPER_CASE_WITH_UNDERSCORES — </a:t>
            </a:r>
            <a:r>
              <a:rPr lang="ru-RU" sz="1400" dirty="0"/>
              <a:t>для констант.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CamelCase — </a:t>
            </a:r>
            <a:r>
              <a:rPr lang="ru-RU" sz="1400" dirty="0"/>
              <a:t>для классов.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_</a:t>
            </a:r>
            <a:r>
              <a:rPr lang="en-US" sz="1400" dirty="0" err="1"/>
              <a:t>single_leading_underscore</a:t>
            </a:r>
            <a:r>
              <a:rPr lang="en-US" sz="1400" dirty="0"/>
              <a:t> — </a:t>
            </a:r>
            <a:r>
              <a:rPr lang="ru-RU" sz="1400" dirty="0"/>
              <a:t>для "приватных" переменных.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Избегай однобуквенных имён, кроме </a:t>
            </a:r>
            <a:r>
              <a:rPr lang="en-US" sz="1400" dirty="0" err="1"/>
              <a:t>i</a:t>
            </a:r>
            <a:r>
              <a:rPr lang="en-US" sz="1400" dirty="0"/>
              <a:t>, j, k </a:t>
            </a:r>
            <a:r>
              <a:rPr lang="ru-RU" sz="1400" dirty="0"/>
              <a:t>в циклах.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4EC1A0-6C13-58BF-686B-A78813C938EB}"/>
              </a:ext>
            </a:extLst>
          </p:cNvPr>
          <p:cNvSpPr txBox="1"/>
          <p:nvPr/>
        </p:nvSpPr>
        <p:spPr>
          <a:xfrm>
            <a:off x="5749158" y="166370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📏 </a:t>
            </a:r>
            <a:r>
              <a:rPr lang="ru-RU" sz="1400" b="1" dirty="0"/>
              <a:t>Отступы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Используй </a:t>
            </a:r>
            <a:r>
              <a:rPr lang="ru-RU" sz="1400" b="1" dirty="0"/>
              <a:t>4 пробела</a:t>
            </a:r>
            <a:r>
              <a:rPr lang="ru-RU" sz="1400" dirty="0"/>
              <a:t> на каждый уровень отступа (не табуляцию).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1F50C-BBF4-2246-CF9B-E92620E1BC28}"/>
              </a:ext>
            </a:extLst>
          </p:cNvPr>
          <p:cNvSpPr txBox="1"/>
          <p:nvPr/>
        </p:nvSpPr>
        <p:spPr>
          <a:xfrm>
            <a:off x="105103" y="1905635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🧱 </a:t>
            </a:r>
            <a:r>
              <a:rPr lang="ru-RU" sz="1400" b="1" dirty="0"/>
              <a:t>Структура файла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Импорты в начале файла: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Стандартные библиотеки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Сторонние библиотеки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Локальные модули проекта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Между группами — пустая строка.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03FF1-D74D-B9B9-1D23-4141158CCAB9}"/>
              </a:ext>
            </a:extLst>
          </p:cNvPr>
          <p:cNvSpPr txBox="1"/>
          <p:nvPr/>
        </p:nvSpPr>
        <p:spPr>
          <a:xfrm>
            <a:off x="105103" y="5445402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📄 </a:t>
            </a:r>
            <a:r>
              <a:rPr lang="ru-RU" sz="1400" b="1" dirty="0"/>
              <a:t>Пробелы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Без пробелов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 err="1"/>
              <a:t>func</a:t>
            </a:r>
            <a:r>
              <a:rPr lang="en-US" sz="1400" dirty="0"/>
              <a:t>(arg1, arg2), </a:t>
            </a:r>
            <a:r>
              <a:rPr lang="en-US" sz="1400" dirty="0" err="1"/>
              <a:t>dict</a:t>
            </a:r>
            <a:r>
              <a:rPr lang="en-US" sz="1400" dirty="0"/>
              <a:t>['key'], </a:t>
            </a:r>
            <a:r>
              <a:rPr lang="en-US" sz="1400" dirty="0" err="1"/>
              <a:t>a+b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 пробелами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en-US" sz="1400" dirty="0"/>
              <a:t>a = b + c, x == 42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C4CCC-5C13-F9CF-396F-AD2FB859176C}"/>
              </a:ext>
            </a:extLst>
          </p:cNvPr>
          <p:cNvSpPr txBox="1"/>
          <p:nvPr/>
        </p:nvSpPr>
        <p:spPr>
          <a:xfrm>
            <a:off x="0" y="4434953"/>
            <a:ext cx="51274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📌 </a:t>
            </a:r>
            <a:r>
              <a:rPr lang="ru-RU" sz="1400" b="1" dirty="0"/>
              <a:t>Строки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Одинарные или двойные кавычки — по вкусу, но </a:t>
            </a:r>
            <a:r>
              <a:rPr lang="ru-RU" sz="1400" b="1" dirty="0"/>
              <a:t>будь последовательным</a:t>
            </a:r>
            <a:r>
              <a:rPr lang="ru-RU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Для многострочных строк — тройные кавычки """.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CD8332-F655-F372-C944-DD572984B111}"/>
              </a:ext>
            </a:extLst>
          </p:cNvPr>
          <p:cNvSpPr txBox="1"/>
          <p:nvPr/>
        </p:nvSpPr>
        <p:spPr>
          <a:xfrm>
            <a:off x="5685802" y="478607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🧪 </a:t>
            </a:r>
            <a:r>
              <a:rPr lang="ru-RU" sz="1400" b="1" dirty="0"/>
              <a:t>Функции и классы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Добавляй </a:t>
            </a:r>
            <a:r>
              <a:rPr lang="ru-RU" sz="1400" b="1" dirty="0" err="1"/>
              <a:t>докстринги</a:t>
            </a:r>
            <a:r>
              <a:rPr lang="ru-RU" sz="1400" dirty="0"/>
              <a:t> ("""Описание""") к функциям, классам, модулям.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Внутри классов: сначала методы __</a:t>
            </a:r>
            <a:r>
              <a:rPr lang="en-US" sz="1400" dirty="0" err="1"/>
              <a:t>init</a:t>
            </a:r>
            <a:r>
              <a:rPr lang="en-US" sz="1400" dirty="0"/>
              <a:t>__, </a:t>
            </a:r>
            <a:r>
              <a:rPr lang="ru-RU" sz="1400" dirty="0"/>
              <a:t>потом публичные, потом приватные.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20518-0BE1-D61B-7584-6D05740920E4}"/>
              </a:ext>
            </a:extLst>
          </p:cNvPr>
          <p:cNvSpPr txBox="1"/>
          <p:nvPr/>
        </p:nvSpPr>
        <p:spPr>
          <a:xfrm>
            <a:off x="105103" y="3520876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📐 </a:t>
            </a:r>
            <a:r>
              <a:rPr lang="ru-RU" sz="1400" b="1" dirty="0"/>
              <a:t>Максимальная длина строки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До </a:t>
            </a:r>
            <a:r>
              <a:rPr lang="ru-RU" sz="1400" b="1" dirty="0"/>
              <a:t>79 символов</a:t>
            </a:r>
            <a:r>
              <a:rPr lang="ru-RU" sz="1400" dirty="0"/>
              <a:t> (и 72 в комментариях).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Длинные выражения разбивай с помощью \ или скобок.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7C403-C5FC-7E02-7D8B-77B85C1D57E4}"/>
              </a:ext>
            </a:extLst>
          </p:cNvPr>
          <p:cNvSpPr txBox="1"/>
          <p:nvPr/>
        </p:nvSpPr>
        <p:spPr>
          <a:xfrm>
            <a:off x="5749158" y="2336523"/>
            <a:ext cx="762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💬 </a:t>
            </a:r>
            <a:r>
              <a:rPr lang="ru-RU" sz="1400" b="1" dirty="0"/>
              <a:t>Комментарии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Пиши </a:t>
            </a:r>
            <a:r>
              <a:rPr lang="ru-RU" sz="1400" b="1" dirty="0"/>
              <a:t>понятные и уместные</a:t>
            </a:r>
            <a:r>
              <a:rPr lang="ru-RU" sz="1400" dirty="0"/>
              <a:t> комментарии.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Обновляй их, если меняешь код.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Используй # с пробелом: # Это комментарий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3E454-07A2-C322-1C9C-892108A46888}"/>
              </a:ext>
            </a:extLst>
          </p:cNvPr>
          <p:cNvSpPr txBox="1"/>
          <p:nvPr/>
        </p:nvSpPr>
        <p:spPr>
          <a:xfrm>
            <a:off x="5749158" y="3448208"/>
            <a:ext cx="7620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✍️</a:t>
            </a:r>
            <a:r>
              <a:rPr lang="ru-KZ" sz="1400" b="1" dirty="0"/>
              <a:t> </a:t>
            </a:r>
            <a:r>
              <a:rPr lang="ru-RU" sz="1400" b="1" dirty="0"/>
              <a:t>Рекомендации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Не используй сравнение с </a:t>
            </a:r>
            <a:r>
              <a:rPr lang="en-US" sz="1400" dirty="0"/>
              <a:t>True/False </a:t>
            </a:r>
            <a:r>
              <a:rPr lang="ru-RU" sz="1400" dirty="0"/>
              <a:t>напрямую:</a:t>
            </a:r>
            <a:br>
              <a:rPr lang="ru-RU" sz="1400" dirty="0"/>
            </a:br>
            <a:r>
              <a:rPr lang="ru-RU" sz="1400" dirty="0"/>
              <a:t>вместо </a:t>
            </a:r>
            <a:r>
              <a:rPr lang="en-US" sz="1400" dirty="0"/>
              <a:t>if x == True: → if x: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Проверка на </a:t>
            </a:r>
            <a:r>
              <a:rPr lang="en-US" sz="1400" dirty="0"/>
              <a:t>None: if x is None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Избегай вложенности, где можно.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B5023DF-7BA0-572D-BB0E-F155C17B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C32E98F-B87F-E725-E305-2C75A9BD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0" y="122979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9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E12848-B3F1-67B4-2159-A66293222C1B}"/>
              </a:ext>
            </a:extLst>
          </p:cNvPr>
          <p:cNvSpPr/>
          <p:nvPr/>
        </p:nvSpPr>
        <p:spPr>
          <a:xfrm>
            <a:off x="117749" y="182800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65DA7-5F28-A241-3219-CD82DC37A128}"/>
              </a:ext>
            </a:extLst>
          </p:cNvPr>
          <p:cNvSpPr txBox="1"/>
          <p:nvPr/>
        </p:nvSpPr>
        <p:spPr>
          <a:xfrm>
            <a:off x="444381" y="429552"/>
            <a:ext cx="6249112" cy="5158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KZ" sz="1200" b="1" dirty="0"/>
              <a:t> </a:t>
            </a:r>
            <a:r>
              <a:rPr lang="en-US" sz="1200" b="1" dirty="0"/>
              <a:t>         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The Zen of Python (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Дзен Питона)</a:t>
            </a:r>
            <a:endParaRPr lang="en-US" sz="1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ru-RU" sz="1200" b="1" dirty="0"/>
          </a:p>
          <a:p>
            <a:r>
              <a:rPr lang="ru-RU" sz="1200" i="1" dirty="0"/>
              <a:t>(принципы написания читаемого и понятного кода)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Красивое лучше, чем уродливое.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Явное лучше, чем неявное.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Простое лучше, чем сложное.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Сложное лучше, чем запутанное.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Плоское лучше, чем вложенное.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Разреженное лучше, чем плотное.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Читаемость имеет значение.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Особые случаи не настолько особые, чтобы нарушать правила.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При этом </a:t>
            </a:r>
            <a:r>
              <a:rPr lang="ru-RU" sz="1200" b="1" dirty="0"/>
              <a:t>практичность важнее безупречности.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Ошибки никогда не должны замалчиваться.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Если они не замалчиваются явно.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Встретив двусмысленность, </a:t>
            </a:r>
            <a:r>
              <a:rPr lang="ru-RU" sz="1200" b="1" dirty="0"/>
              <a:t>отбрось искушение угадать.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Должен существовать один и, желательно, только один очевидный способ сделать это.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Хотя он поначалу может быть не очевиден, если вы не голландец.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Сейчас лучше, чем никогда.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Хотя никогда зачастую лучше, чем прямо сейчас.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Если реализацию сложно объяснить — идея плоха.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Если реализацию легко объяснить — идея, возможно, хороша.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Пространства имён — отличная штука!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Будем делать их больше!</a:t>
            </a:r>
          </a:p>
          <a:p>
            <a:endParaRPr lang="ru-KZ" sz="1200" dirty="0"/>
          </a:p>
          <a:p>
            <a:endParaRPr lang="ru-KZ" sz="1200" dirty="0"/>
          </a:p>
          <a:p>
            <a:r>
              <a:rPr lang="ru-KZ" sz="1200" dirty="0"/>
              <a:t>📌 </a:t>
            </a:r>
            <a:r>
              <a:rPr lang="ru-RU" sz="1200" dirty="0"/>
              <a:t>Этот набор принципов можно получить прямо в </a:t>
            </a:r>
            <a:r>
              <a:rPr lang="en-US" sz="1200" dirty="0"/>
              <a:t>Python, </a:t>
            </a:r>
            <a:r>
              <a:rPr lang="ru-RU" sz="1200" dirty="0"/>
              <a:t>выполнив:</a:t>
            </a:r>
          </a:p>
          <a:p>
            <a:pPr rtl="0"/>
            <a:r>
              <a:rPr lang="en-US" sz="1200" dirty="0"/>
              <a:t>import this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3ECFE2-DA0E-8D7D-B179-19F7B46C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08" y="429552"/>
            <a:ext cx="406400" cy="406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30B467-88E5-2412-DC7B-11ABE998A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174" y="436742"/>
            <a:ext cx="5724970" cy="57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4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A47AC81-1973-CA67-2E74-8E950E716ACA}"/>
              </a:ext>
            </a:extLst>
          </p:cNvPr>
          <p:cNvSpPr/>
          <p:nvPr/>
        </p:nvSpPr>
        <p:spPr>
          <a:xfrm>
            <a:off x="117749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A5E4D-CF36-6AE8-5894-EED6A16FFCBD}"/>
              </a:ext>
            </a:extLst>
          </p:cNvPr>
          <p:cNvSpPr txBox="1"/>
          <p:nvPr/>
        </p:nvSpPr>
        <p:spPr>
          <a:xfrm>
            <a:off x="254236" y="215382"/>
            <a:ext cx="44459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</a:t>
            </a:r>
            <a:r>
              <a:rPr lang="ru-KZ" b="1" dirty="0"/>
              <a:t> </a:t>
            </a: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Полезные ссылки по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ru-KZ" b="1" dirty="0"/>
              <a:t>📘 </a:t>
            </a:r>
            <a:r>
              <a:rPr lang="ru-RU" sz="1400" b="1" dirty="0"/>
              <a:t>Официальные ресурсы: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2"/>
              </a:rPr>
              <a:t>Официальный сайт </a:t>
            </a:r>
            <a:r>
              <a:rPr lang="en-US" sz="1400" dirty="0">
                <a:hlinkClick r:id="rId2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3"/>
              </a:rPr>
              <a:t>Официальная документация </a:t>
            </a:r>
            <a:r>
              <a:rPr lang="en-US" sz="1400" dirty="0">
                <a:hlinkClick r:id="rId3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Trinket — </a:t>
            </a:r>
            <a:r>
              <a:rPr lang="ru-RU" sz="1400" dirty="0">
                <a:hlinkClick r:id="rId4"/>
              </a:rPr>
              <a:t>запуск </a:t>
            </a:r>
            <a:r>
              <a:rPr lang="en-US" sz="1400" dirty="0">
                <a:hlinkClick r:id="rId4"/>
              </a:rPr>
              <a:t>Python </a:t>
            </a:r>
            <a:r>
              <a:rPr lang="ru-RU" sz="1400" dirty="0">
                <a:hlinkClick r:id="rId4"/>
              </a:rPr>
              <a:t>в браузере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ru-RU" sz="1400" dirty="0"/>
          </a:p>
          <a:p>
            <a:endParaRPr lang="ru-RU" sz="1400" dirty="0"/>
          </a:p>
          <a:p>
            <a:r>
              <a:rPr lang="ru-KZ" sz="1400" b="1" dirty="0"/>
              <a:t>💻 </a:t>
            </a:r>
            <a:r>
              <a:rPr lang="ru-RU" sz="1400" b="1" dirty="0"/>
              <a:t>Среды разработки: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PyCharm Educational Edition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6"/>
              </a:rPr>
              <a:t>PyCharm Community Edition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7"/>
              </a:rPr>
              <a:t>Sublime Text 3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ru-KZ" sz="1400" b="1" dirty="0"/>
              <a:t>📚 </a:t>
            </a:r>
            <a:r>
              <a:rPr lang="ru-RU" sz="1400" b="1" dirty="0"/>
              <a:t>Учебные материалы: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8"/>
              </a:rPr>
              <a:t>Интерактивный учебник </a:t>
            </a:r>
            <a:r>
              <a:rPr lang="en-US" sz="1400" dirty="0">
                <a:hlinkClick r:id="rId8"/>
              </a:rPr>
              <a:t>Python (</a:t>
            </a:r>
            <a:r>
              <a:rPr lang="ru-RU" sz="1400" dirty="0">
                <a:hlinkClick r:id="rId8"/>
              </a:rPr>
              <a:t>на русском)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9"/>
              </a:rPr>
              <a:t>A Byte of Python (</a:t>
            </a:r>
            <a:r>
              <a:rPr lang="ru-RU" sz="1400" dirty="0">
                <a:hlinkClick r:id="rId9"/>
              </a:rPr>
              <a:t>англ.)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10"/>
              </a:rPr>
              <a:t>A Byte of Python (</a:t>
            </a:r>
            <a:r>
              <a:rPr lang="ru-RU" sz="1400" dirty="0">
                <a:hlinkClick r:id="rId10"/>
              </a:rPr>
              <a:t>русский перевод)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D227F-4827-2243-8995-1D994795C623}"/>
              </a:ext>
            </a:extLst>
          </p:cNvPr>
          <p:cNvSpPr txBox="1"/>
          <p:nvPr/>
        </p:nvSpPr>
        <p:spPr>
          <a:xfrm>
            <a:off x="5587525" y="530034"/>
            <a:ext cx="60974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📌 </a:t>
            </a:r>
            <a:r>
              <a:rPr lang="ru-RU" sz="1400" b="1" dirty="0"/>
              <a:t>Интересные статьи и </a:t>
            </a:r>
            <a:r>
              <a:rPr lang="ru-RU" sz="1400" b="1" dirty="0" err="1"/>
              <a:t>лайфхаки</a:t>
            </a:r>
            <a:r>
              <a:rPr lang="ru-RU" sz="14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11"/>
              </a:rPr>
              <a:t>PEP 8 – Style Guide for Python Code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12"/>
              </a:rPr>
              <a:t>Zen of Python: </a:t>
            </a:r>
            <a:r>
              <a:rPr lang="ru-RU" sz="1400" dirty="0">
                <a:hlinkClick r:id="rId12"/>
              </a:rPr>
              <a:t>история и реализация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13"/>
              </a:rPr>
              <a:t>Python: </a:t>
            </a:r>
            <a:r>
              <a:rPr lang="ru-RU" sz="1400" dirty="0">
                <a:hlinkClick r:id="rId13"/>
              </a:rPr>
              <a:t>неочевидное и вероятное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14"/>
              </a:rPr>
              <a:t>Моржовый оператор := в </a:t>
            </a:r>
            <a:r>
              <a:rPr lang="en-US" sz="1400" dirty="0">
                <a:hlinkClick r:id="rId14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15"/>
              </a:rPr>
              <a:t>Секреты логических операторов в </a:t>
            </a:r>
            <a:r>
              <a:rPr lang="en-US" sz="1400" dirty="0">
                <a:hlinkClick r:id="rId15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16"/>
              </a:rPr>
              <a:t>Симметричная индексация в </a:t>
            </a:r>
            <a:r>
              <a:rPr lang="en-US" sz="1400" dirty="0">
                <a:hlinkClick r:id="rId16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17"/>
              </a:rPr>
              <a:t>Python — </a:t>
            </a:r>
            <a:r>
              <a:rPr lang="ru-RU" sz="1400" dirty="0">
                <a:hlinkClick r:id="rId17"/>
              </a:rPr>
              <a:t>Дескрипторы (</a:t>
            </a:r>
            <a:r>
              <a:rPr lang="en-US" sz="1400" dirty="0">
                <a:hlinkClick r:id="rId17"/>
              </a:rPr>
              <a:t>Descriptors)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18"/>
              </a:rPr>
              <a:t>Две мощных возможности </a:t>
            </a:r>
            <a:r>
              <a:rPr lang="en-US" sz="1400" dirty="0">
                <a:hlinkClick r:id="rId18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19"/>
              </a:rPr>
              <a:t>10 </a:t>
            </a:r>
            <a:r>
              <a:rPr lang="ru-RU" sz="1400" dirty="0">
                <a:hlinkClick r:id="rId19"/>
              </a:rPr>
              <a:t>лучших практик логирования в </a:t>
            </a:r>
            <a:r>
              <a:rPr lang="en-US" sz="1400" dirty="0">
                <a:hlinkClick r:id="rId19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20"/>
              </a:rPr>
              <a:t>Профилирование </a:t>
            </a:r>
            <a:r>
              <a:rPr lang="en-US" sz="1400" dirty="0">
                <a:hlinkClick r:id="rId20"/>
              </a:rPr>
              <a:t>Python — </a:t>
            </a:r>
            <a:r>
              <a:rPr lang="ru-RU" sz="1400" dirty="0">
                <a:hlinkClick r:id="rId20"/>
              </a:rPr>
              <a:t>тормоза кода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21"/>
              </a:rPr>
              <a:t>Протоколы в </a:t>
            </a:r>
            <a:r>
              <a:rPr lang="en-US" sz="1400" dirty="0">
                <a:hlinkClick r:id="rId21"/>
              </a:rPr>
              <a:t>Python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hlinkClick r:id="rId22"/>
              </a:rPr>
              <a:t>5 </a:t>
            </a:r>
            <a:r>
              <a:rPr lang="ru-RU" sz="1400" dirty="0">
                <a:hlinkClick r:id="rId22"/>
              </a:rPr>
              <a:t>декораторов, которые сократят код вдвое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23"/>
              </a:rPr>
              <a:t>Декораторы, о которых не расскажут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24"/>
              </a:rPr>
              <a:t>7 полезных книг по </a:t>
            </a:r>
            <a:r>
              <a:rPr lang="en-US" sz="1400" dirty="0">
                <a:hlinkClick r:id="rId24"/>
              </a:rPr>
              <a:t>Python (Selectel)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hlinkClick r:id="rId25"/>
              </a:rPr>
              <a:t>Списковые включения в </a:t>
            </a:r>
            <a:r>
              <a:rPr lang="en-US" sz="1400" dirty="0">
                <a:hlinkClick r:id="rId25"/>
              </a:rPr>
              <a:t>Python</a:t>
            </a:r>
            <a:endParaRPr lang="en-US" sz="1400" dirty="0"/>
          </a:p>
          <a:p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E31E7B-F2A9-F511-C2C5-C2DAEB7ED80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A82F72-9FB8-CB86-8150-576F6DF678E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1323" y="245327"/>
            <a:ext cx="224692" cy="224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64884-8848-964F-1FA1-8B582214D905}"/>
              </a:ext>
            </a:extLst>
          </p:cNvPr>
          <p:cNvSpPr txBox="1"/>
          <p:nvPr/>
        </p:nvSpPr>
        <p:spPr>
          <a:xfrm>
            <a:off x="254236" y="4184866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8"/>
              </a:rPr>
              <a:t>Codewars — </a:t>
            </a:r>
            <a:r>
              <a:rPr lang="ru-RU" sz="1400" dirty="0">
                <a:hlinkClick r:id="rId28"/>
              </a:rPr>
              <a:t>задачи для прокачки </a:t>
            </a:r>
            <a:r>
              <a:rPr lang="en-US" sz="1400" dirty="0">
                <a:hlinkClick r:id="rId28"/>
              </a:rPr>
              <a:t>Python</a:t>
            </a:r>
            <a:endParaRPr lang="ru-KZ" sz="1400" dirty="0"/>
          </a:p>
        </p:txBody>
      </p:sp>
    </p:spTree>
    <p:extLst>
      <p:ext uri="{BB962C8B-B14F-4D97-AF65-F5344CB8AC3E}">
        <p14:creationId xmlns:p14="http://schemas.microsoft.com/office/powerpoint/2010/main" val="163938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D8E33D-6E56-665D-2BA0-5096C9ACFC5E}"/>
              </a:ext>
            </a:extLst>
          </p:cNvPr>
          <p:cNvSpPr/>
          <p:nvPr/>
        </p:nvSpPr>
        <p:spPr>
          <a:xfrm>
            <a:off x="121065" y="199494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78171-453E-127B-E6D3-39337CE0C00E}"/>
              </a:ext>
            </a:extLst>
          </p:cNvPr>
          <p:cNvSpPr txBox="1"/>
          <p:nvPr/>
        </p:nvSpPr>
        <p:spPr>
          <a:xfrm>
            <a:off x="442245" y="185676"/>
            <a:ext cx="6097424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900" b="1" dirty="0"/>
              <a:t>🧩 </a:t>
            </a:r>
            <a:r>
              <a:rPr lang="ru-RU" sz="900" b="1" dirty="0"/>
              <a:t>Задание 1: Анализ тарифа клиента</a:t>
            </a:r>
          </a:p>
          <a:p>
            <a:r>
              <a:rPr lang="ru-RU" sz="900" b="1" dirty="0"/>
              <a:t>Описание:</a:t>
            </a:r>
            <a:br>
              <a:rPr lang="ru-RU" sz="900" dirty="0"/>
            </a:br>
            <a:r>
              <a:rPr lang="ru-RU" sz="900" dirty="0"/>
              <a:t>Создайте программу, которая: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Запрашивает у пользователя его имя и номер телефона.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Предлагает выбрать один из трёх тарифов: "Базовый", "Премиум", "</a:t>
            </a:r>
            <a:r>
              <a:rPr lang="ru-RU" sz="900" dirty="0" err="1"/>
              <a:t>Безлимит</a:t>
            </a:r>
            <a:r>
              <a:rPr lang="ru-RU" sz="900" dirty="0"/>
              <a:t>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В зависимости от выбранного тарифа, выводит информацию о стоимости и включённых услугах.</a:t>
            </a:r>
          </a:p>
          <a:p>
            <a:r>
              <a:rPr lang="ru-RU" sz="900" b="1" dirty="0"/>
              <a:t>Цель:</a:t>
            </a:r>
            <a:br>
              <a:rPr lang="ru-RU" sz="900" dirty="0"/>
            </a:br>
            <a:r>
              <a:rPr lang="ru-RU" sz="900" dirty="0"/>
              <a:t>Практика работы со строками, вводом данных, условиями и словарями.</a:t>
            </a:r>
          </a:p>
          <a:p>
            <a:r>
              <a:rPr lang="ru-KZ" sz="900" b="1" dirty="0"/>
              <a:t>🧩 </a:t>
            </a:r>
            <a:r>
              <a:rPr lang="ru-RU" sz="900" b="1" dirty="0"/>
              <a:t>Задание 2: Калькулятор бонусов</a:t>
            </a:r>
          </a:p>
          <a:p>
            <a:r>
              <a:rPr lang="ru-RU" sz="900" b="1" dirty="0"/>
              <a:t>Описание:</a:t>
            </a:r>
            <a:br>
              <a:rPr lang="ru-RU" sz="900" dirty="0"/>
            </a:br>
            <a:r>
              <a:rPr lang="ru-RU" sz="900" dirty="0"/>
              <a:t>Напишите функцию </a:t>
            </a:r>
            <a:r>
              <a:rPr lang="en-US" sz="900" dirty="0" err="1"/>
              <a:t>calculate_bonus</a:t>
            </a:r>
            <a:r>
              <a:rPr lang="en-US" sz="900" dirty="0"/>
              <a:t>, </a:t>
            </a:r>
            <a:r>
              <a:rPr lang="ru-RU" sz="900" dirty="0"/>
              <a:t>которая: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Принимает количество использованных гигабайт интернета.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Если использовано менее 5 ГБ, начисляет 10 бонусных баллов.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Если от 5 до 10 ГБ — 5 бонусных баллов.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Если более 10 ГБ — 0 бонусов.</a:t>
            </a:r>
          </a:p>
          <a:p>
            <a:r>
              <a:rPr lang="ru-RU" sz="900" b="1" dirty="0"/>
              <a:t>Цель:</a:t>
            </a:r>
            <a:br>
              <a:rPr lang="ru-RU" sz="900" dirty="0"/>
            </a:br>
            <a:r>
              <a:rPr lang="ru-RU" sz="900" dirty="0"/>
              <a:t>Упражнение на функции, условия и арифметические операции.</a:t>
            </a:r>
          </a:p>
          <a:p>
            <a:r>
              <a:rPr lang="ru-KZ" sz="900" b="1" dirty="0"/>
              <a:t>🧩 </a:t>
            </a:r>
            <a:r>
              <a:rPr lang="ru-RU" sz="900" b="1" dirty="0"/>
              <a:t>Задание 3: Проверка номера телефона</a:t>
            </a:r>
          </a:p>
          <a:p>
            <a:r>
              <a:rPr lang="ru-RU" sz="900" b="1" dirty="0"/>
              <a:t>Описание:</a:t>
            </a:r>
            <a:br>
              <a:rPr lang="ru-RU" sz="900" dirty="0"/>
            </a:br>
            <a:r>
              <a:rPr lang="ru-RU" sz="900" dirty="0"/>
              <a:t>Создайте программу, которая: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Запрашивает у пользователя номер телефона.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Проверяет, начинается ли номер с "7701" или "7702".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Если да, выводит "Номер принят".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Если нет, выводит "Неверный формат номера".</a:t>
            </a:r>
          </a:p>
          <a:p>
            <a:r>
              <a:rPr lang="ru-RU" sz="900" b="1" dirty="0"/>
              <a:t>Цель:</a:t>
            </a:r>
            <a:br>
              <a:rPr lang="ru-RU" sz="900" dirty="0"/>
            </a:br>
            <a:r>
              <a:rPr lang="ru-RU" sz="900" dirty="0"/>
              <a:t>Практика работы со строками, условиями и методами строк.</a:t>
            </a:r>
          </a:p>
          <a:p>
            <a:r>
              <a:rPr lang="ru-KZ" sz="900" b="1" dirty="0"/>
              <a:t>🧩 </a:t>
            </a:r>
            <a:r>
              <a:rPr lang="ru-RU" sz="900" b="1" dirty="0"/>
              <a:t>Задание 4: Класс "Клиент"</a:t>
            </a:r>
          </a:p>
          <a:p>
            <a:r>
              <a:rPr lang="ru-RU" sz="900" b="1" dirty="0"/>
              <a:t>Описание:</a:t>
            </a:r>
            <a:br>
              <a:rPr lang="ru-RU" sz="900" dirty="0"/>
            </a:br>
            <a:r>
              <a:rPr lang="ru-RU" sz="900" dirty="0"/>
              <a:t>Создайте класс </a:t>
            </a:r>
            <a:r>
              <a:rPr lang="en-US" sz="900" dirty="0"/>
              <a:t>Client, </a:t>
            </a:r>
            <a:r>
              <a:rPr lang="ru-RU" sz="900" dirty="0"/>
              <a:t>который: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Имеет атрибуты: имя, номер телефона, баланс.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Метод </a:t>
            </a:r>
            <a:r>
              <a:rPr lang="en-US" sz="900" dirty="0" err="1"/>
              <a:t>add_balance</a:t>
            </a:r>
            <a:r>
              <a:rPr lang="en-US" sz="900" dirty="0"/>
              <a:t>(amount) — </a:t>
            </a:r>
            <a:r>
              <a:rPr lang="ru-RU" sz="900" dirty="0"/>
              <a:t>увеличивает баланс на указанную сумму.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Метод </a:t>
            </a:r>
            <a:r>
              <a:rPr lang="en-US" sz="900" dirty="0" err="1"/>
              <a:t>make_call</a:t>
            </a:r>
            <a:r>
              <a:rPr lang="en-US" sz="900" dirty="0"/>
              <a:t>(minutes) — </a:t>
            </a:r>
            <a:r>
              <a:rPr lang="ru-RU" sz="900" dirty="0"/>
              <a:t>списывает с баланса 10 тенге за каждую минуту разговора.</a:t>
            </a:r>
          </a:p>
          <a:p>
            <a:r>
              <a:rPr lang="ru-RU" sz="900" b="1" dirty="0"/>
              <a:t>Цель:</a:t>
            </a:r>
            <a:br>
              <a:rPr lang="ru-RU" sz="900" dirty="0"/>
            </a:br>
            <a:r>
              <a:rPr lang="ru-RU" sz="900" dirty="0"/>
              <a:t>Закрепление основ ООП: классы, методы, атрибуты.</a:t>
            </a:r>
          </a:p>
          <a:p>
            <a:r>
              <a:rPr lang="ru-KZ" sz="900" b="1" dirty="0"/>
              <a:t>🧩 </a:t>
            </a:r>
            <a:r>
              <a:rPr lang="ru-RU" sz="900" b="1" dirty="0"/>
              <a:t>Задание 5: Обработка ошибок при вводе данных</a:t>
            </a:r>
          </a:p>
          <a:p>
            <a:r>
              <a:rPr lang="ru-RU" sz="900" b="1" dirty="0"/>
              <a:t>Описание:</a:t>
            </a:r>
            <a:br>
              <a:rPr lang="ru-RU" sz="900" dirty="0"/>
            </a:br>
            <a:r>
              <a:rPr lang="ru-RU" sz="900" dirty="0"/>
              <a:t>Дополните задание 4, добавив обработку ошибок: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В методе </a:t>
            </a:r>
            <a:r>
              <a:rPr lang="en-US" sz="900" dirty="0" err="1"/>
              <a:t>add_balance</a:t>
            </a:r>
            <a:r>
              <a:rPr lang="en-US" sz="900" dirty="0"/>
              <a:t>, </a:t>
            </a:r>
            <a:r>
              <a:rPr lang="ru-RU" sz="900" dirty="0"/>
              <a:t>если передано отрицательное число, выбрасывается исключение </a:t>
            </a:r>
            <a:r>
              <a:rPr lang="en-US" sz="900" dirty="0" err="1"/>
              <a:t>ValueError</a:t>
            </a:r>
            <a:r>
              <a:rPr lang="en-US" sz="900" dirty="0"/>
              <a:t> </a:t>
            </a:r>
            <a:r>
              <a:rPr lang="ru-RU" sz="900" dirty="0"/>
              <a:t>с сообщением "Сумма должна быть положительной".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900" dirty="0"/>
              <a:t>В методе </a:t>
            </a:r>
            <a:r>
              <a:rPr lang="en-US" sz="900" dirty="0" err="1"/>
              <a:t>make_call</a:t>
            </a:r>
            <a:r>
              <a:rPr lang="en-US" sz="900" dirty="0"/>
              <a:t>, </a:t>
            </a:r>
            <a:r>
              <a:rPr lang="ru-RU" sz="900" dirty="0"/>
              <a:t>если на балансе недостаточно средств, выбрасывается исключение </a:t>
            </a:r>
            <a:r>
              <a:rPr lang="en-US" sz="900" dirty="0" err="1"/>
              <a:t>ValueError</a:t>
            </a:r>
            <a:r>
              <a:rPr lang="en-US" sz="900" dirty="0"/>
              <a:t> </a:t>
            </a:r>
            <a:r>
              <a:rPr lang="ru-RU" sz="900" dirty="0"/>
              <a:t>с сообщением "Недостаточно средств".</a:t>
            </a:r>
          </a:p>
          <a:p>
            <a:r>
              <a:rPr lang="ru-RU" sz="900" b="1" dirty="0"/>
              <a:t>Цель:</a:t>
            </a:r>
            <a:br>
              <a:rPr lang="ru-RU" sz="900" dirty="0"/>
            </a:br>
            <a:r>
              <a:rPr lang="ru-RU" sz="900" dirty="0"/>
              <a:t>Практика обработки исключений с использованием </a:t>
            </a:r>
            <a:r>
              <a:rPr lang="en-US" sz="900" dirty="0"/>
              <a:t>try-except.</a:t>
            </a:r>
          </a:p>
        </p:txBody>
      </p:sp>
    </p:spTree>
    <p:extLst>
      <p:ext uri="{BB962C8B-B14F-4D97-AF65-F5344CB8AC3E}">
        <p14:creationId xmlns:p14="http://schemas.microsoft.com/office/powerpoint/2010/main" val="425846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92570FD-1CDA-7C83-9285-629204E83F1D}"/>
              </a:ext>
            </a:extLst>
          </p:cNvPr>
          <p:cNvSpPr/>
          <p:nvPr/>
        </p:nvSpPr>
        <p:spPr>
          <a:xfrm>
            <a:off x="117749" y="181854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D0B27-636E-BC96-330C-B6E8D1A2BE8D}"/>
              </a:ext>
            </a:extLst>
          </p:cNvPr>
          <p:cNvSpPr txBox="1"/>
          <p:nvPr/>
        </p:nvSpPr>
        <p:spPr>
          <a:xfrm>
            <a:off x="257085" y="335949"/>
            <a:ext cx="5838914" cy="6340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KZ" sz="700" dirty="0">
                <a:solidFill>
                  <a:srgbClr val="7030A0"/>
                </a:solidFill>
              </a:rPr>
              <a:t>import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random</a:t>
            </a:r>
            <a:r>
              <a:rPr lang="ru-KZ" sz="700" dirty="0"/>
              <a:t>  </a:t>
            </a:r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# библиотека для случайных бонусов</a:t>
            </a:r>
          </a:p>
          <a:p>
            <a:endParaRPr lang="en-US" sz="700" dirty="0"/>
          </a:p>
          <a:p>
            <a:r>
              <a:rPr lang="ru-KZ" sz="700" dirty="0">
                <a:solidFill>
                  <a:srgbClr val="FD544E"/>
                </a:solidFill>
              </a:rPr>
              <a:t>O</a:t>
            </a:r>
            <a:r>
              <a:rPr lang="en-US" sz="700" dirty="0">
                <a:solidFill>
                  <a:srgbClr val="FD544E"/>
                </a:solidFill>
              </a:rPr>
              <a:t>PERATOR_NAME </a:t>
            </a:r>
            <a:r>
              <a:rPr lang="ru-KZ" sz="700" dirty="0">
                <a:solidFill>
                  <a:srgbClr val="FF0000"/>
                </a:solidFill>
              </a:rPr>
              <a:t>= "Tele2"  </a:t>
            </a:r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# глобальная переменная- константа</a:t>
            </a:r>
          </a:p>
          <a:p>
            <a:endParaRPr lang="ru-KZ" sz="700" dirty="0"/>
          </a:p>
          <a:p>
            <a:r>
              <a:rPr lang="ru-KZ" sz="700" dirty="0">
                <a:solidFill>
                  <a:srgbClr val="7030A0"/>
                </a:solidFill>
              </a:rPr>
              <a:t>class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0070C0"/>
                </a:solidFill>
              </a:rPr>
              <a:t>User</a:t>
            </a:r>
            <a:r>
              <a:rPr lang="ru-KZ" sz="700" dirty="0"/>
              <a:t>: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def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0070C0"/>
                </a:solidFill>
              </a:rPr>
              <a:t>__init__(</a:t>
            </a:r>
            <a:r>
              <a:rPr lang="ru-KZ" sz="700" dirty="0">
                <a:solidFill>
                  <a:srgbClr val="FF0000"/>
                </a:solidFill>
              </a:rPr>
              <a:t>self, phone_number, balance</a:t>
            </a:r>
            <a:r>
              <a:rPr lang="ru-KZ" sz="700" dirty="0"/>
              <a:t>):</a:t>
            </a:r>
            <a:r>
              <a:rPr lang="en-US" sz="700" dirty="0"/>
              <a:t>  </a:t>
            </a:r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n-US" sz="700" i="1" dirty="0" err="1">
                <a:solidFill>
                  <a:schemeClr val="bg1">
                    <a:lumMod val="50000"/>
                  </a:schemeClr>
                </a:solidFill>
              </a:rPr>
              <a:t>и</a:t>
            </a:r>
            <a:r>
              <a:rPr lang="ru-RU" sz="700" i="1" dirty="0" err="1">
                <a:solidFill>
                  <a:schemeClr val="bg1">
                    <a:lumMod val="50000"/>
                  </a:schemeClr>
                </a:solidFill>
              </a:rPr>
              <a:t>нициализация</a:t>
            </a:r>
            <a:endParaRPr lang="ru-KZ" sz="700" dirty="0"/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phone_number </a:t>
            </a:r>
            <a:r>
              <a:rPr lang="ru-KZ" sz="700" dirty="0"/>
              <a:t>= </a:t>
            </a:r>
            <a:r>
              <a:rPr lang="ru-KZ" sz="700" dirty="0">
                <a:solidFill>
                  <a:srgbClr val="FF0000"/>
                </a:solidFill>
              </a:rPr>
              <a:t>phone_number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balance</a:t>
            </a:r>
            <a:r>
              <a:rPr lang="ru-KZ" sz="700" dirty="0"/>
              <a:t> = </a:t>
            </a:r>
            <a:r>
              <a:rPr lang="ru-KZ" sz="700" dirty="0">
                <a:solidFill>
                  <a:srgbClr val="FF0000"/>
                </a:solidFill>
              </a:rPr>
              <a:t>balance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services</a:t>
            </a:r>
            <a:r>
              <a:rPr lang="ru-KZ" sz="700" dirty="0"/>
              <a:t> = </a:t>
            </a:r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[]  # список подключённых услуг</a:t>
            </a:r>
          </a:p>
          <a:p>
            <a:endParaRPr lang="ru-KZ" sz="700" dirty="0"/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def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0070C0"/>
                </a:solidFill>
              </a:rPr>
              <a:t>connect_service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F0000"/>
                </a:solidFill>
              </a:rPr>
              <a:t>self, service_name, cost</a:t>
            </a:r>
            <a:r>
              <a:rPr lang="ru-KZ" sz="700" dirty="0"/>
              <a:t>):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7030A0"/>
                </a:solidFill>
              </a:rPr>
              <a:t>if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balance &gt;= </a:t>
            </a:r>
            <a:r>
              <a:rPr lang="ru-KZ" sz="700" dirty="0">
                <a:solidFill>
                  <a:srgbClr val="FF0000"/>
                </a:solidFill>
              </a:rPr>
              <a:t>cost</a:t>
            </a:r>
            <a:r>
              <a:rPr lang="ru-KZ" sz="700" dirty="0"/>
              <a:t>:</a:t>
            </a:r>
          </a:p>
          <a:p>
            <a:r>
              <a:rPr lang="ru-KZ" sz="700" dirty="0"/>
              <a:t>           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balance -= </a:t>
            </a:r>
            <a:r>
              <a:rPr lang="ru-KZ" sz="700" dirty="0">
                <a:solidFill>
                  <a:srgbClr val="FF0000"/>
                </a:solidFill>
              </a:rPr>
              <a:t>cost</a:t>
            </a:r>
          </a:p>
          <a:p>
            <a:r>
              <a:rPr lang="ru-KZ" sz="700" dirty="0"/>
              <a:t>           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services.append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F0000"/>
                </a:solidFill>
              </a:rPr>
              <a:t>service_name</a:t>
            </a:r>
            <a:r>
              <a:rPr lang="ru-KZ" sz="700" dirty="0"/>
              <a:t>)</a:t>
            </a:r>
          </a:p>
          <a:p>
            <a:r>
              <a:rPr lang="ru-KZ" sz="700" dirty="0"/>
              <a:t>            </a:t>
            </a:r>
            <a:r>
              <a:rPr lang="ru-KZ" sz="700" dirty="0">
                <a:solidFill>
                  <a:srgbClr val="FF0000"/>
                </a:solidFill>
              </a:rPr>
              <a:t>print</a:t>
            </a:r>
            <a:r>
              <a:rPr lang="ru-KZ" sz="700" dirty="0"/>
              <a:t>(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f"{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phone_number</a:t>
            </a:r>
            <a:r>
              <a:rPr lang="ru-KZ" sz="700" dirty="0"/>
              <a:t>}: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подключена услуга </a:t>
            </a:r>
            <a:r>
              <a:rPr lang="ru-KZ" sz="700" dirty="0"/>
              <a:t>{</a:t>
            </a:r>
            <a:r>
              <a:rPr lang="ru-KZ" sz="700" dirty="0">
                <a:solidFill>
                  <a:srgbClr val="FF0000"/>
                </a:solidFill>
              </a:rPr>
              <a:t>service_name</a:t>
            </a:r>
            <a:r>
              <a:rPr lang="ru-KZ" sz="700" dirty="0"/>
              <a:t>}.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Остаток</a:t>
            </a:r>
            <a:r>
              <a:rPr lang="ru-KZ" sz="700" dirty="0"/>
              <a:t> {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balance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}₸</a:t>
            </a:r>
            <a:r>
              <a:rPr lang="ru-KZ" sz="700" dirty="0"/>
              <a:t>.")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7030A0"/>
                </a:solidFill>
              </a:rPr>
              <a:t>else</a:t>
            </a:r>
            <a:r>
              <a:rPr lang="ru-KZ" sz="700" dirty="0"/>
              <a:t>:</a:t>
            </a:r>
          </a:p>
          <a:p>
            <a:r>
              <a:rPr lang="ru-KZ" sz="700" dirty="0"/>
              <a:t>            </a:t>
            </a:r>
            <a:r>
              <a:rPr lang="ru-KZ" sz="700" dirty="0">
                <a:solidFill>
                  <a:srgbClr val="FF0000"/>
                </a:solidFill>
              </a:rPr>
              <a:t>print</a:t>
            </a:r>
            <a:r>
              <a:rPr lang="ru-KZ" sz="700" dirty="0"/>
              <a:t>(f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"{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phone_number</a:t>
            </a:r>
            <a:r>
              <a:rPr lang="ru-KZ" sz="700" dirty="0"/>
              <a:t>}: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недостаточно средств для </a:t>
            </a:r>
            <a:r>
              <a:rPr lang="ru-KZ" sz="700" dirty="0"/>
              <a:t>{</a:t>
            </a:r>
            <a:r>
              <a:rPr lang="ru-KZ" sz="700" dirty="0">
                <a:solidFill>
                  <a:srgbClr val="0070C0"/>
                </a:solidFill>
              </a:rPr>
              <a:t>service_name</a:t>
            </a:r>
            <a:r>
              <a:rPr lang="ru-KZ" sz="700" dirty="0"/>
              <a:t>}.")</a:t>
            </a:r>
          </a:p>
          <a:p>
            <a:endParaRPr lang="ru-KZ" sz="700" dirty="0"/>
          </a:p>
          <a:p>
            <a:r>
              <a:rPr lang="ru-KZ" sz="700" dirty="0">
                <a:solidFill>
                  <a:srgbClr val="7030A0"/>
                </a:solidFill>
              </a:rPr>
              <a:t>class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0070C0"/>
                </a:solidFill>
              </a:rPr>
              <a:t>PremiumUser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F0000"/>
                </a:solidFill>
              </a:rPr>
              <a:t>User</a:t>
            </a:r>
            <a:r>
              <a:rPr lang="ru-KZ" sz="700" i="1" dirty="0"/>
              <a:t>):  </a:t>
            </a:r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# наследование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def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0070C0"/>
                </a:solidFill>
              </a:rPr>
              <a:t>__init__(</a:t>
            </a:r>
            <a:r>
              <a:rPr lang="ru-KZ" sz="700" dirty="0">
                <a:solidFill>
                  <a:srgbClr val="FD544E"/>
                </a:solidFill>
              </a:rPr>
              <a:t>self, phone_number, balance, bonus_points=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0</a:t>
            </a:r>
            <a:r>
              <a:rPr lang="ru-KZ" sz="700" dirty="0"/>
              <a:t>):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super()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__init__(</a:t>
            </a:r>
            <a:r>
              <a:rPr lang="ru-KZ" sz="700" dirty="0">
                <a:solidFill>
                  <a:srgbClr val="FD544E"/>
                </a:solidFill>
              </a:rPr>
              <a:t>phone_number, balance</a:t>
            </a:r>
            <a:r>
              <a:rPr lang="ru-KZ" sz="700" dirty="0"/>
              <a:t>)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bonus_points </a:t>
            </a:r>
            <a:r>
              <a:rPr lang="ru-KZ" sz="700" dirty="0"/>
              <a:t>= </a:t>
            </a:r>
            <a:r>
              <a:rPr lang="ru-KZ" sz="700" dirty="0">
                <a:solidFill>
                  <a:srgbClr val="FD544E"/>
                </a:solidFill>
              </a:rPr>
              <a:t>bonus_points</a:t>
            </a:r>
          </a:p>
          <a:p>
            <a:endParaRPr lang="ru-KZ" sz="700" dirty="0"/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def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0070C0"/>
                </a:solidFill>
              </a:rPr>
              <a:t>get_bonus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):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bonus</a:t>
            </a:r>
            <a:r>
              <a:rPr lang="ru-KZ" sz="700" dirty="0"/>
              <a:t> = </a:t>
            </a:r>
            <a:r>
              <a:rPr lang="ru-KZ" sz="700" dirty="0">
                <a:solidFill>
                  <a:srgbClr val="FD544E"/>
                </a:solidFill>
              </a:rPr>
              <a:t>random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randint</a:t>
            </a:r>
            <a:r>
              <a:rPr lang="ru-KZ" sz="700" dirty="0"/>
              <a:t>(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10, 50</a:t>
            </a:r>
            <a:r>
              <a:rPr lang="ru-KZ" sz="700" dirty="0"/>
              <a:t>)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bonus_points += </a:t>
            </a:r>
            <a:r>
              <a:rPr lang="ru-KZ" sz="700" dirty="0">
                <a:solidFill>
                  <a:srgbClr val="FF0000"/>
                </a:solidFill>
              </a:rPr>
              <a:t>bonus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print</a:t>
            </a:r>
            <a:r>
              <a:rPr lang="ru-KZ" sz="700" dirty="0"/>
              <a:t>(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f"{</a:t>
            </a:r>
            <a:r>
              <a:rPr lang="ru-KZ" sz="700" dirty="0">
                <a:solidFill>
                  <a:srgbClr val="FF0000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phone_number</a:t>
            </a:r>
            <a:r>
              <a:rPr lang="ru-KZ" sz="700" dirty="0"/>
              <a:t>}: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начислено</a:t>
            </a:r>
            <a:r>
              <a:rPr lang="ru-KZ" sz="700" dirty="0"/>
              <a:t> {</a:t>
            </a:r>
            <a:r>
              <a:rPr lang="ru-KZ" sz="700" dirty="0">
                <a:solidFill>
                  <a:srgbClr val="FF0000"/>
                </a:solidFill>
              </a:rPr>
              <a:t>bonus</a:t>
            </a:r>
            <a:r>
              <a:rPr lang="ru-KZ" sz="700" dirty="0"/>
              <a:t>}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бонусных баллов. Всего: </a:t>
            </a:r>
            <a:r>
              <a:rPr lang="ru-KZ" sz="700" dirty="0"/>
              <a:t>{</a:t>
            </a:r>
            <a:r>
              <a:rPr lang="ru-KZ" sz="700" dirty="0">
                <a:solidFill>
                  <a:srgbClr val="FD544E"/>
                </a:solidFill>
              </a:rPr>
              <a:t>self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bonus_points</a:t>
            </a:r>
            <a:r>
              <a:rPr lang="ru-KZ" sz="700" dirty="0"/>
              <a:t>}.")</a:t>
            </a:r>
          </a:p>
          <a:p>
            <a:endParaRPr lang="ru-KZ" sz="700" dirty="0"/>
          </a:p>
          <a:p>
            <a:r>
              <a:rPr lang="ru-KZ" sz="700" dirty="0">
                <a:solidFill>
                  <a:srgbClr val="7030A0"/>
                </a:solidFill>
              </a:rPr>
              <a:t>def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0070C0"/>
                </a:solidFill>
              </a:rPr>
              <a:t>show_services():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FD544E"/>
                </a:solidFill>
              </a:rPr>
              <a:t>services</a:t>
            </a:r>
            <a:r>
              <a:rPr lang="ru-KZ" sz="700" dirty="0"/>
              <a:t> =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{"Интернет 10ГБ": 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1500</a:t>
            </a:r>
            <a:r>
              <a:rPr lang="ru-KZ" sz="700" dirty="0"/>
              <a:t>,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"Звонки безлимит</a:t>
            </a:r>
            <a:r>
              <a:rPr lang="ru-KZ" sz="700" dirty="0"/>
              <a:t>": 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2000</a:t>
            </a:r>
            <a:r>
              <a:rPr lang="ru-KZ" sz="700" dirty="0"/>
              <a:t>, "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Соцсети</a:t>
            </a:r>
            <a:r>
              <a:rPr lang="ru-KZ" sz="700" dirty="0"/>
              <a:t>": 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500</a:t>
            </a:r>
            <a:r>
              <a:rPr lang="ru-KZ" sz="700" dirty="0"/>
              <a:t>}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FD544E"/>
                </a:solidFill>
              </a:rPr>
              <a:t>print</a:t>
            </a:r>
            <a:r>
              <a:rPr lang="ru-KZ" sz="700" dirty="0"/>
              <a:t>(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"Доступные услуги:")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for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name, price in services.</a:t>
            </a:r>
            <a:r>
              <a:rPr lang="ru-KZ" sz="700" dirty="0">
                <a:solidFill>
                  <a:srgbClr val="0070C0"/>
                </a:solidFill>
              </a:rPr>
              <a:t>items</a:t>
            </a:r>
            <a:r>
              <a:rPr lang="ru-KZ" sz="700" dirty="0"/>
              <a:t>():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D544E"/>
                </a:solidFill>
              </a:rPr>
              <a:t>print</a:t>
            </a:r>
            <a:r>
              <a:rPr lang="ru-KZ" sz="700" dirty="0"/>
              <a:t>(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f"{</a:t>
            </a:r>
            <a:r>
              <a:rPr lang="ru-KZ" sz="700" dirty="0">
                <a:solidFill>
                  <a:srgbClr val="FD544E"/>
                </a:solidFill>
              </a:rPr>
              <a:t>name</a:t>
            </a:r>
            <a:r>
              <a:rPr lang="ru-KZ" sz="700" dirty="0"/>
              <a:t>}: {</a:t>
            </a:r>
            <a:r>
              <a:rPr lang="ru-KZ" sz="700" dirty="0">
                <a:solidFill>
                  <a:srgbClr val="FD544E"/>
                </a:solidFill>
              </a:rPr>
              <a:t>price</a:t>
            </a:r>
            <a:r>
              <a:rPr lang="ru-KZ" sz="700" dirty="0"/>
              <a:t>}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₸</a:t>
            </a:r>
            <a:r>
              <a:rPr lang="ru-KZ" sz="700" dirty="0"/>
              <a:t>")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return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services</a:t>
            </a:r>
          </a:p>
          <a:p>
            <a:endParaRPr lang="ru-KZ" sz="700" dirty="0"/>
          </a:p>
          <a:p>
            <a:r>
              <a:rPr lang="ru-KZ" sz="700" dirty="0">
                <a:solidFill>
                  <a:srgbClr val="FF0000"/>
                </a:solidFill>
              </a:rPr>
              <a:t>clients_numbers </a:t>
            </a:r>
            <a:r>
              <a:rPr lang="ru-KZ" sz="700" dirty="0"/>
              <a:t>= 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("77010000001", "77010000002", "77010000003</a:t>
            </a:r>
            <a:r>
              <a:rPr lang="ru-KZ" sz="700" i="1" dirty="0">
                <a:solidFill>
                  <a:schemeClr val="accent6">
                    <a:lumMod val="75000"/>
                  </a:schemeClr>
                </a:solidFill>
              </a:rPr>
              <a:t>")  </a:t>
            </a:r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# кортеж номеров</a:t>
            </a:r>
          </a:p>
          <a:p>
            <a:r>
              <a:rPr lang="ru-KZ" sz="700" dirty="0">
                <a:solidFill>
                  <a:srgbClr val="FF0000"/>
                </a:solidFill>
              </a:rPr>
              <a:t>clients</a:t>
            </a:r>
            <a:r>
              <a:rPr lang="ru-KZ" sz="700" dirty="0"/>
              <a:t> = []  </a:t>
            </a:r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# список клиентов</a:t>
            </a:r>
          </a:p>
          <a:p>
            <a:endParaRPr lang="ru-KZ" sz="700" dirty="0"/>
          </a:p>
          <a:p>
            <a:r>
              <a:rPr lang="ru-KZ" sz="700" i="1" dirty="0">
                <a:solidFill>
                  <a:schemeClr val="bg1">
                    <a:lumMod val="65000"/>
                  </a:schemeClr>
                </a:solidFill>
              </a:rPr>
              <a:t># создаём клиентов</a:t>
            </a:r>
          </a:p>
          <a:p>
            <a:r>
              <a:rPr lang="ru-KZ" sz="700" dirty="0">
                <a:solidFill>
                  <a:srgbClr val="7030A0"/>
                </a:solidFill>
              </a:rPr>
              <a:t>for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number </a:t>
            </a:r>
            <a:r>
              <a:rPr lang="ru-KZ" sz="700" dirty="0">
                <a:solidFill>
                  <a:srgbClr val="7030A0"/>
                </a:solidFill>
              </a:rPr>
              <a:t>in</a:t>
            </a:r>
            <a:r>
              <a:rPr lang="ru-KZ" sz="700" dirty="0">
                <a:solidFill>
                  <a:srgbClr val="FD544E"/>
                </a:solidFill>
              </a:rPr>
              <a:t> clients_numbers</a:t>
            </a:r>
            <a:r>
              <a:rPr lang="ru-KZ" sz="700" dirty="0"/>
              <a:t>: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if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number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endswith</a:t>
            </a:r>
            <a:r>
              <a:rPr lang="ru-KZ" sz="700" dirty="0"/>
              <a:t>(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"1"</a:t>
            </a:r>
            <a:r>
              <a:rPr lang="ru-KZ" sz="700" dirty="0"/>
              <a:t>):  </a:t>
            </a:r>
            <a:r>
              <a:rPr lang="ru-KZ" sz="700" i="1" dirty="0">
                <a:solidFill>
                  <a:schemeClr val="bg1">
                    <a:lumMod val="65000"/>
                  </a:schemeClr>
                </a:solidFill>
              </a:rPr>
              <a:t># условие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client</a:t>
            </a:r>
            <a:r>
              <a:rPr lang="ru-KZ" sz="700" dirty="0"/>
              <a:t> = </a:t>
            </a:r>
            <a:r>
              <a:rPr lang="ru-KZ" sz="700" dirty="0">
                <a:solidFill>
                  <a:srgbClr val="FD544E"/>
                </a:solidFill>
              </a:rPr>
              <a:t>PremiumUser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D544E"/>
                </a:solidFill>
              </a:rPr>
              <a:t>number, balance</a:t>
            </a:r>
            <a:r>
              <a:rPr lang="ru-KZ" sz="700" dirty="0"/>
              <a:t>=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3000</a:t>
            </a:r>
            <a:r>
              <a:rPr lang="ru-KZ" sz="700" dirty="0"/>
              <a:t>)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else</a:t>
            </a:r>
            <a:r>
              <a:rPr lang="ru-KZ" sz="700" dirty="0"/>
              <a:t>: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F0000"/>
                </a:solidFill>
              </a:rPr>
              <a:t>client</a:t>
            </a:r>
            <a:r>
              <a:rPr lang="ru-KZ" sz="700" dirty="0"/>
              <a:t> = </a:t>
            </a:r>
            <a:r>
              <a:rPr lang="ru-KZ" sz="700" dirty="0">
                <a:solidFill>
                  <a:srgbClr val="FF0000"/>
                </a:solidFill>
              </a:rPr>
              <a:t>User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D544E"/>
                </a:solidFill>
              </a:rPr>
              <a:t>number, balance</a:t>
            </a:r>
            <a:r>
              <a:rPr lang="ru-KZ" sz="700" dirty="0"/>
              <a:t>=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2000</a:t>
            </a:r>
            <a:r>
              <a:rPr lang="ru-KZ" sz="700" dirty="0"/>
              <a:t>)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FF0000"/>
                </a:solidFill>
              </a:rPr>
              <a:t>clients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append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D544E"/>
                </a:solidFill>
              </a:rPr>
              <a:t>client</a:t>
            </a:r>
            <a:r>
              <a:rPr lang="ru-KZ" sz="700" dirty="0"/>
              <a:t>)</a:t>
            </a:r>
          </a:p>
          <a:p>
            <a:endParaRPr lang="ru-KZ" sz="700" dirty="0"/>
          </a:p>
          <a:p>
            <a:r>
              <a:rPr lang="ru-KZ" sz="700" dirty="0">
                <a:solidFill>
                  <a:srgbClr val="7030A0"/>
                </a:solidFill>
              </a:rPr>
              <a:t>print</a:t>
            </a:r>
            <a:r>
              <a:rPr lang="ru-KZ" sz="700" dirty="0"/>
              <a:t>(f"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Добро пожаловать в систему </a:t>
            </a:r>
            <a:r>
              <a:rPr lang="ru-KZ" sz="700" dirty="0"/>
              <a:t>{</a:t>
            </a:r>
            <a:r>
              <a:rPr lang="ru-KZ" sz="700" dirty="0">
                <a:solidFill>
                  <a:srgbClr val="FD544E"/>
                </a:solidFill>
              </a:rPr>
              <a:t>operator_name</a:t>
            </a:r>
            <a:r>
              <a:rPr lang="ru-KZ" sz="700" dirty="0"/>
              <a:t>}!")</a:t>
            </a:r>
          </a:p>
          <a:p>
            <a:endParaRPr lang="ru-KZ" sz="700" dirty="0"/>
          </a:p>
          <a:p>
            <a:r>
              <a:rPr lang="ru-KZ" sz="700" dirty="0">
                <a:solidFill>
                  <a:srgbClr val="FF0000"/>
                </a:solidFill>
              </a:rPr>
              <a:t>services</a:t>
            </a:r>
            <a:r>
              <a:rPr lang="ru-KZ" sz="700" dirty="0"/>
              <a:t> = </a:t>
            </a:r>
            <a:r>
              <a:rPr lang="ru-KZ" sz="700" dirty="0">
                <a:solidFill>
                  <a:srgbClr val="FD544E"/>
                </a:solidFill>
              </a:rPr>
              <a:t>show_services</a:t>
            </a:r>
            <a:r>
              <a:rPr lang="ru-KZ" sz="700" dirty="0"/>
              <a:t>()</a:t>
            </a:r>
          </a:p>
          <a:p>
            <a:endParaRPr lang="ru-KZ" sz="700" dirty="0"/>
          </a:p>
          <a:p>
            <a:r>
              <a:rPr lang="ru-KZ" sz="700" i="1" dirty="0">
                <a:solidFill>
                  <a:schemeClr val="bg1">
                    <a:lumMod val="50000"/>
                  </a:schemeClr>
                </a:solidFill>
              </a:rPr>
              <a:t># каждый клиент подключает услугу</a:t>
            </a:r>
          </a:p>
          <a:p>
            <a:r>
              <a:rPr lang="ru-KZ" sz="700" dirty="0">
                <a:solidFill>
                  <a:srgbClr val="7030A0"/>
                </a:solidFill>
              </a:rPr>
              <a:t>for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client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7030A0"/>
                </a:solidFill>
              </a:rPr>
              <a:t>in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clients</a:t>
            </a:r>
            <a:r>
              <a:rPr lang="ru-KZ" sz="700" dirty="0"/>
              <a:t>: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for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D544E"/>
                </a:solidFill>
              </a:rPr>
              <a:t>service, cost </a:t>
            </a:r>
            <a:r>
              <a:rPr lang="ru-KZ" sz="700" dirty="0">
                <a:solidFill>
                  <a:srgbClr val="7030A0"/>
                </a:solidFill>
              </a:rPr>
              <a:t>in </a:t>
            </a:r>
            <a:r>
              <a:rPr lang="ru-KZ" sz="700" dirty="0">
                <a:solidFill>
                  <a:srgbClr val="FD544E"/>
                </a:solidFill>
              </a:rPr>
              <a:t>services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items</a:t>
            </a:r>
            <a:r>
              <a:rPr lang="ru-KZ" sz="700" dirty="0"/>
              <a:t>():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D544E"/>
                </a:solidFill>
              </a:rPr>
              <a:t>client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connect_service</a:t>
            </a:r>
            <a:r>
              <a:rPr lang="ru-KZ" sz="700" dirty="0">
                <a:solidFill>
                  <a:srgbClr val="FD544E"/>
                </a:solidFill>
              </a:rPr>
              <a:t>(service, cost)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if</a:t>
            </a:r>
            <a:r>
              <a:rPr lang="ru-KZ" sz="700" dirty="0"/>
              <a:t> </a:t>
            </a:r>
            <a:r>
              <a:rPr lang="ru-KZ" sz="700" dirty="0">
                <a:solidFill>
                  <a:srgbClr val="FF0000"/>
                </a:solidFill>
              </a:rPr>
              <a:t>isinstance</a:t>
            </a:r>
            <a:r>
              <a:rPr lang="ru-KZ" sz="700" dirty="0"/>
              <a:t>(</a:t>
            </a:r>
            <a:r>
              <a:rPr lang="ru-KZ" sz="700" dirty="0">
                <a:solidFill>
                  <a:srgbClr val="FD544E"/>
                </a:solidFill>
              </a:rPr>
              <a:t>client, PremiumUser</a:t>
            </a:r>
            <a:r>
              <a:rPr lang="ru-KZ" sz="700" dirty="0"/>
              <a:t>):</a:t>
            </a:r>
          </a:p>
          <a:p>
            <a:r>
              <a:rPr lang="ru-KZ" sz="700" dirty="0"/>
              <a:t>        </a:t>
            </a:r>
            <a:r>
              <a:rPr lang="ru-KZ" sz="700" dirty="0">
                <a:solidFill>
                  <a:srgbClr val="FD544E"/>
                </a:solidFill>
              </a:rPr>
              <a:t>client</a:t>
            </a:r>
            <a:r>
              <a:rPr lang="ru-KZ" sz="700" dirty="0"/>
              <a:t>.</a:t>
            </a:r>
            <a:r>
              <a:rPr lang="ru-KZ" sz="700" dirty="0">
                <a:solidFill>
                  <a:srgbClr val="0070C0"/>
                </a:solidFill>
              </a:rPr>
              <a:t>get_bonus</a:t>
            </a:r>
            <a:r>
              <a:rPr lang="ru-KZ" sz="700" dirty="0"/>
              <a:t>()</a:t>
            </a:r>
          </a:p>
          <a:p>
            <a:r>
              <a:rPr lang="ru-KZ" sz="700" dirty="0"/>
              <a:t>    </a:t>
            </a:r>
            <a:r>
              <a:rPr lang="ru-KZ" sz="700" dirty="0">
                <a:solidFill>
                  <a:srgbClr val="7030A0"/>
                </a:solidFill>
              </a:rPr>
              <a:t>print</a:t>
            </a:r>
            <a:r>
              <a:rPr lang="ru-KZ" sz="700" dirty="0"/>
              <a:t>(</a:t>
            </a:r>
            <a:r>
              <a:rPr lang="ru-KZ" sz="700" dirty="0">
                <a:solidFill>
                  <a:schemeClr val="accent6">
                    <a:lumMod val="75000"/>
                  </a:schemeClr>
                </a:solidFill>
              </a:rPr>
              <a:t>"-" * </a:t>
            </a:r>
            <a:r>
              <a:rPr lang="ru-KZ" sz="700" dirty="0">
                <a:solidFill>
                  <a:schemeClr val="accent4">
                    <a:lumMod val="50000"/>
                  </a:schemeClr>
                </a:solidFill>
              </a:rPr>
              <a:t>30</a:t>
            </a:r>
            <a:r>
              <a:rPr lang="ru-KZ" sz="7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71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5C40A084-DCD8-05FF-A371-F20475D16195}"/>
              </a:ext>
            </a:extLst>
          </p:cNvPr>
          <p:cNvSpPr/>
          <p:nvPr/>
        </p:nvSpPr>
        <p:spPr>
          <a:xfrm>
            <a:off x="121065" y="199494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F266F-FD7C-9800-5BF5-DEA83A05FF1D}"/>
              </a:ext>
            </a:extLst>
          </p:cNvPr>
          <p:cNvSpPr txBox="1"/>
          <p:nvPr/>
        </p:nvSpPr>
        <p:spPr>
          <a:xfrm>
            <a:off x="114434" y="122979"/>
            <a:ext cx="729476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  Введение: Что такое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Python?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15362-37B7-726E-6B74-58240445AEE9}"/>
              </a:ext>
            </a:extLst>
          </p:cNvPr>
          <p:cNvSpPr txBox="1"/>
          <p:nvPr/>
        </p:nvSpPr>
        <p:spPr>
          <a:xfrm>
            <a:off x="121065" y="537147"/>
            <a:ext cx="5765073" cy="11695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ru-RU" sz="1400" dirty="0"/>
              <a:t>Высокоуровневый язык программирования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400" dirty="0"/>
              <a:t>Создан Гвидо ван </a:t>
            </a:r>
            <a:r>
              <a:rPr lang="ru-RU" sz="1400" dirty="0" err="1"/>
              <a:t>Россумом</a:t>
            </a:r>
            <a:r>
              <a:rPr lang="ru-RU" sz="1400" dirty="0"/>
              <a:t> в 1991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b="0" dirty="0">
                <a:solidFill>
                  <a:srgbClr val="333333"/>
                </a:solidFill>
                <a:effectLst/>
                <a:latin typeface="-apple-system"/>
              </a:rPr>
              <a:t>Python </a:t>
            </a:r>
            <a:r>
              <a:rPr lang="ru-RU" sz="1400" b="0" dirty="0">
                <a:solidFill>
                  <a:srgbClr val="333333"/>
                </a:solidFill>
                <a:effectLst/>
                <a:latin typeface="-apple-system"/>
              </a:rPr>
              <a:t>стал языком программирования 2024 года по версии рейтинга </a:t>
            </a:r>
            <a:r>
              <a:rPr lang="en-US" sz="1400" b="0" dirty="0">
                <a:solidFill>
                  <a:srgbClr val="333333"/>
                </a:solidFill>
                <a:effectLst/>
                <a:latin typeface="-apple-system"/>
              </a:rPr>
              <a:t>TIOBE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1F426-E570-D605-1390-C53505A5689D}"/>
              </a:ext>
            </a:extLst>
          </p:cNvPr>
          <p:cNvSpPr txBox="1"/>
          <p:nvPr/>
        </p:nvSpPr>
        <p:spPr>
          <a:xfrm>
            <a:off x="121065" y="3272964"/>
            <a:ext cx="5758442" cy="3385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sz="1600" b="1" dirty="0"/>
              <a:t> </a:t>
            </a:r>
            <a:r>
              <a:rPr lang="en-US" sz="1600" b="1" dirty="0"/>
              <a:t>   </a:t>
            </a:r>
            <a:r>
              <a:rPr lang="ru-RU" sz="1600" b="1" dirty="0"/>
              <a:t>Где используется </a:t>
            </a:r>
            <a:r>
              <a:rPr lang="en-US" sz="1600" b="1" dirty="0"/>
              <a:t>Python?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Веб-разработка (</a:t>
            </a:r>
            <a:r>
              <a:rPr lang="en-US" sz="1400" dirty="0"/>
              <a:t>Django, Flask)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Анализ данных, машинное обучение (</a:t>
            </a:r>
            <a:r>
              <a:rPr lang="en-US" sz="1400" dirty="0"/>
              <a:t>pandas, scikit-learn)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Автоматизация (скрипты, парсеры)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DevOps, </a:t>
            </a:r>
            <a:r>
              <a:rPr lang="ru-RU" sz="1400" dirty="0"/>
              <a:t>тестирование, игры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400" dirty="0"/>
          </a:p>
          <a:p>
            <a:r>
              <a:rPr lang="en-US" sz="1600" b="1" dirty="0"/>
              <a:t>   </a:t>
            </a:r>
            <a:r>
              <a:rPr lang="ru-RU" sz="1600" b="1" dirty="0"/>
              <a:t>Примеры использования</a:t>
            </a:r>
            <a:r>
              <a:rPr lang="ru-RU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YS Text"/>
              </a:rPr>
              <a:t>Сервер </a:t>
            </a:r>
            <a:r>
              <a:rPr lang="en-US" sz="1400" b="0" i="0" dirty="0">
                <a:effectLst/>
                <a:latin typeface="YS Text"/>
              </a:rPr>
              <a:t>Instagram </a:t>
            </a:r>
            <a:r>
              <a:rPr lang="ru-RU" sz="1400" b="0" i="0" dirty="0">
                <a:effectLst/>
                <a:latin typeface="YS Text"/>
              </a:rPr>
              <a:t>написан на </a:t>
            </a:r>
            <a:r>
              <a:rPr lang="en-US" sz="1400" b="0" i="0" dirty="0">
                <a:effectLst/>
                <a:latin typeface="YS Text"/>
              </a:rPr>
              <a:t>Python</a:t>
            </a:r>
            <a:br>
              <a:rPr lang="ru-KZ" sz="1400" b="0" i="0" dirty="0">
                <a:effectLst/>
                <a:latin typeface="YS Text"/>
              </a:rPr>
            </a:br>
            <a:r>
              <a:rPr lang="ru-RU" sz="1400" b="0" i="0" dirty="0">
                <a:effectLst/>
                <a:latin typeface="YS Text"/>
              </a:rPr>
              <a:t>В </a:t>
            </a:r>
            <a:r>
              <a:rPr lang="en-US" sz="1400" b="0" i="0" dirty="0">
                <a:effectLst/>
                <a:latin typeface="YS Text"/>
              </a:rPr>
              <a:t>Google </a:t>
            </a:r>
            <a:r>
              <a:rPr lang="ru-RU" sz="1400" b="0" i="0" dirty="0">
                <a:effectLst/>
                <a:latin typeface="YS Text"/>
              </a:rPr>
              <a:t>это один из официальных серверных языков.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 err="1">
                <a:effectLst/>
                <a:latin typeface="YS Text"/>
              </a:rPr>
              <a:t>Авито</a:t>
            </a:r>
            <a:r>
              <a:rPr lang="ru-RU" sz="1400" b="0" i="0" dirty="0">
                <a:effectLst/>
                <a:latin typeface="YS Text"/>
              </a:rPr>
              <a:t>, </a:t>
            </a:r>
            <a:r>
              <a:rPr lang="ru-RU" sz="1400" b="0" i="0" dirty="0" err="1">
                <a:effectLst/>
                <a:latin typeface="YS Text"/>
              </a:rPr>
              <a:t>Кинопоиск</a:t>
            </a:r>
            <a:r>
              <a:rPr lang="ru-RU" sz="1400" b="0" i="0" dirty="0">
                <a:effectLst/>
                <a:latin typeface="YS Text"/>
              </a:rPr>
              <a:t>, Озон используют </a:t>
            </a:r>
            <a:r>
              <a:rPr lang="en-US" sz="1400" b="0" i="0" dirty="0">
                <a:effectLst/>
                <a:latin typeface="YS Text"/>
              </a:rPr>
              <a:t>Python </a:t>
            </a:r>
            <a:r>
              <a:rPr lang="ru-RU" sz="1400" b="0" i="0" dirty="0">
                <a:effectLst/>
                <a:latin typeface="YS Text"/>
              </a:rPr>
              <a:t>для анализа данных на стороне сервера.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YS Text"/>
              </a:rPr>
              <a:t>Часть сервисов Яндекса используют </a:t>
            </a:r>
            <a:r>
              <a:rPr lang="en-US" sz="1400" b="0" i="0" dirty="0">
                <a:effectLst/>
                <a:latin typeface="YS Text"/>
              </a:rPr>
              <a:t>Python — </a:t>
            </a:r>
            <a:r>
              <a:rPr lang="ru-RU" sz="1400" b="0" i="0" dirty="0">
                <a:effectLst/>
                <a:latin typeface="YS Text"/>
              </a:rPr>
              <a:t>например, на нём написана серверная часть Яндекс Диска.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YS Text"/>
              </a:rPr>
              <a:t>Intel, Cisco, HP, Seagate, Qualcomm, Nokia </a:t>
            </a:r>
            <a:r>
              <a:rPr lang="ru-RU" sz="1400" b="0" i="0" dirty="0">
                <a:effectLst/>
                <a:latin typeface="YS Text"/>
              </a:rPr>
              <a:t>и </a:t>
            </a:r>
            <a:r>
              <a:rPr lang="en-US" sz="1400" b="0" i="0" dirty="0">
                <a:effectLst/>
                <a:latin typeface="YS Text"/>
              </a:rPr>
              <a:t>IBM </a:t>
            </a:r>
            <a:r>
              <a:rPr lang="ru-RU" sz="1400" b="0" i="0" dirty="0">
                <a:effectLst/>
                <a:latin typeface="YS Text"/>
              </a:rPr>
              <a:t>используют </a:t>
            </a:r>
            <a:r>
              <a:rPr lang="en-US" sz="1400" b="0" i="0" dirty="0">
                <a:effectLst/>
                <a:latin typeface="YS Text"/>
              </a:rPr>
              <a:t>Python </a:t>
            </a:r>
            <a:r>
              <a:rPr lang="ru-RU" sz="1400" b="0" i="0" dirty="0">
                <a:effectLst/>
                <a:latin typeface="YS Text"/>
              </a:rPr>
              <a:t>в тестировании.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CF20EA-DB18-E044-EEB7-60ABDA82FEC3}"/>
              </a:ext>
            </a:extLst>
          </p:cNvPr>
          <p:cNvSpPr txBox="1"/>
          <p:nvPr/>
        </p:nvSpPr>
        <p:spPr>
          <a:xfrm>
            <a:off x="6096000" y="1336119"/>
            <a:ext cx="6096000" cy="52937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sz="1600" b="1" dirty="0"/>
              <a:t> </a:t>
            </a:r>
            <a:r>
              <a:rPr lang="en-US" sz="1600" b="1" dirty="0"/>
              <a:t>   </a:t>
            </a:r>
            <a:r>
              <a:rPr lang="ru-RU" sz="1600" b="1" dirty="0"/>
              <a:t>Особенности: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u="sng" dirty="0"/>
              <a:t>Не нужно компилировать</a:t>
            </a:r>
            <a:r>
              <a:rPr lang="ru-RU" sz="1400" dirty="0"/>
              <a:t>. → быстрее старт, но возможны ошибки в </a:t>
            </a:r>
            <a:r>
              <a:rPr lang="ru-RU" sz="1400" dirty="0" err="1"/>
              <a:t>рантайме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-apple-system"/>
              </a:rPr>
              <a:t>Python </a:t>
            </a:r>
            <a:r>
              <a:rPr lang="ru-RU" sz="1400" b="0" i="0" u="sng" dirty="0">
                <a:solidFill>
                  <a:srgbClr val="333333"/>
                </a:solidFill>
                <a:effectLst/>
                <a:latin typeface="-apple-system"/>
              </a:rPr>
              <a:t>интерпретируемый 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-apple-system"/>
              </a:rPr>
              <a:t>язык программирования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u="sng" dirty="0"/>
              <a:t>Архитектура: </a:t>
            </a:r>
            <a:r>
              <a:rPr lang="ru-RU" sz="1400" dirty="0"/>
              <a:t>интерпретатор читает и выполняет код построчно</a:t>
            </a:r>
            <a:endParaRPr lang="ru-RU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sz="1400" dirty="0"/>
              <a:t>Python → </a:t>
            </a:r>
            <a:r>
              <a:rPr lang="ru-RU" sz="1400" dirty="0"/>
              <a:t>Байт-код → Виртуальная машина (</a:t>
            </a:r>
            <a:r>
              <a:rPr lang="en-US" sz="1400" dirty="0"/>
              <a:t>PVM) → </a:t>
            </a:r>
            <a:r>
              <a:rPr lang="ru-RU" sz="1400" dirty="0"/>
              <a:t>Машинный код (опосредованно)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REPL — </a:t>
            </a:r>
            <a:r>
              <a:rPr lang="ru-RU" sz="1400" dirty="0"/>
              <a:t>интерактивная оболочка (например, </a:t>
            </a:r>
            <a:r>
              <a:rPr lang="en-US" sz="1400" dirty="0"/>
              <a:t>python </a:t>
            </a:r>
            <a:r>
              <a:rPr lang="ru-RU" sz="1400" dirty="0"/>
              <a:t>в терминале) </a:t>
            </a:r>
          </a:p>
          <a:p>
            <a:r>
              <a:rPr lang="ru-KZ" sz="1400" dirty="0"/>
              <a:t>📌 </a:t>
            </a:r>
            <a:r>
              <a:rPr lang="en-US" sz="1400" dirty="0"/>
              <a:t> </a:t>
            </a:r>
            <a:r>
              <a:rPr lang="en-US" sz="1400" b="1" dirty="0"/>
              <a:t>Read–Eval–Print Loop</a:t>
            </a:r>
            <a:r>
              <a:rPr lang="en-US" sz="1400" dirty="0"/>
              <a:t>, </a:t>
            </a:r>
            <a:endParaRPr lang="ru-RU" sz="1400" dirty="0"/>
          </a:p>
          <a:p>
            <a:r>
              <a:rPr lang="ru-RU" sz="1400" dirty="0"/>
              <a:t>что по-русски означает </a:t>
            </a:r>
          </a:p>
          <a:p>
            <a:r>
              <a:rPr lang="ru-RU" sz="1400" b="1" dirty="0"/>
              <a:t>Цикл "Прочитать–Вычислить–Вывести»</a:t>
            </a:r>
          </a:p>
          <a:p>
            <a:endParaRPr lang="ru-RU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Работает медленнее, чем </a:t>
            </a:r>
            <a:r>
              <a:rPr lang="en-US" sz="1400" dirty="0"/>
              <a:t>C/C++, Java.</a:t>
            </a:r>
            <a:r>
              <a:rPr lang="ru-RU" sz="1400" dirty="0"/>
              <a:t> </a:t>
            </a:r>
            <a:r>
              <a:rPr lang="en-US" sz="1400" dirty="0"/>
              <a:t>Python </a:t>
            </a:r>
            <a:r>
              <a:rPr lang="ru-RU" sz="1400" dirty="0"/>
              <a:t>использует больше памяти, чем, например, </a:t>
            </a:r>
            <a:r>
              <a:rPr lang="en-US" sz="1400" dirty="0"/>
              <a:t>C </a:t>
            </a:r>
            <a:r>
              <a:rPr lang="ru-RU" sz="1400" dirty="0"/>
              <a:t>или </a:t>
            </a:r>
            <a:r>
              <a:rPr lang="en-US" sz="1400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Не подходит для задач, где важна максимальная производительность (например, игры, </a:t>
            </a:r>
            <a:r>
              <a:rPr lang="en-US" sz="1400" dirty="0"/>
              <a:t>low-level </a:t>
            </a:r>
            <a:r>
              <a:rPr lang="ru-RU" sz="1400" dirty="0"/>
              <a:t>системы).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GIL (Global Interpreter Lock)</a:t>
            </a:r>
            <a:r>
              <a:rPr lang="ru-RU" sz="1400" dirty="0"/>
              <a:t>. Один поток за раз исполняется, даже на многоядерных </a:t>
            </a:r>
            <a:r>
              <a:rPr lang="en-US" sz="1400" dirty="0"/>
              <a:t>CPU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Нет нативной поддержки мобильных платформ и </a:t>
            </a:r>
            <a:r>
              <a:rPr lang="en-US" sz="1400" dirty="0"/>
              <a:t>frontend-</a:t>
            </a:r>
            <a:r>
              <a:rPr lang="ru-RU" sz="1400" dirty="0"/>
              <a:t>браузеров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16F1A-8579-722A-F733-FD1D5D9AC0B7}"/>
              </a:ext>
            </a:extLst>
          </p:cNvPr>
          <p:cNvSpPr txBox="1"/>
          <p:nvPr/>
        </p:nvSpPr>
        <p:spPr>
          <a:xfrm>
            <a:off x="8324194" y="199494"/>
            <a:ext cx="366811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800" i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«</a:t>
            </a:r>
            <a:r>
              <a:rPr lang="en-US" sz="800" i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Python </a:t>
            </a:r>
            <a:r>
              <a:rPr lang="ru-RU" sz="800" i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предлагает низкий порог входа, богатый набор достойных библиотек для всего, от веб-программирования до машинного обучения, и не строгий язык, который позволит вам расслабиться и не задумываться о типах переменных и многом другом. Или, если быть более точным: </a:t>
            </a:r>
            <a:r>
              <a:rPr lang="en-US" sz="800" i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Python - </a:t>
            </a:r>
            <a:r>
              <a:rPr lang="ru-RU" sz="800" i="1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язык, который позволяет вам быть чуть неряшливым.»</a:t>
            </a:r>
            <a:endParaRPr lang="ru-KZ" sz="800" i="1" dirty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9909F9-83C9-044B-DC5C-DF0D941521FC}"/>
              </a:ext>
            </a:extLst>
          </p:cNvPr>
          <p:cNvSpPr txBox="1"/>
          <p:nvPr/>
        </p:nvSpPr>
        <p:spPr>
          <a:xfrm>
            <a:off x="114434" y="1812356"/>
            <a:ext cx="5765073" cy="1415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   </a:t>
            </a:r>
            <a:r>
              <a:rPr lang="ru-RU" sz="1600" b="1" dirty="0"/>
              <a:t>Плюсы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Прост в изучении, читаем и популярен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     Кроссплатформенность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     Огромное сообщество и экосистема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     </a:t>
            </a:r>
            <a:r>
              <a:rPr lang="ru-RU" sz="1400" i="0" dirty="0">
                <a:effectLst/>
                <a:latin typeface="YS Text"/>
              </a:rPr>
              <a:t>Лаконичный</a:t>
            </a:r>
            <a:r>
              <a:rPr lang="ru-RU" sz="1400" dirty="0">
                <a:latin typeface="YS Text"/>
              </a:rPr>
              <a:t> синтаксис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YS Text"/>
              </a:rPr>
              <a:t>    </a:t>
            </a:r>
            <a:r>
              <a:rPr lang="ru-RU" sz="1400" i="0" dirty="0">
                <a:effectLst/>
                <a:latin typeface="YS Text"/>
              </a:rPr>
              <a:t>Много классных библиотек</a:t>
            </a:r>
            <a:endParaRPr lang="ru-RU" sz="1400" dirty="0"/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74813FB-98C5-32F1-0992-7C391752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146" y="162426"/>
            <a:ext cx="406400" cy="406400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3D6D124-3223-7F26-DA57-27CA92957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27" y="1883095"/>
            <a:ext cx="190500" cy="19050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864D740-38AB-4A79-552A-7D5374A31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27" y="3341393"/>
            <a:ext cx="190500" cy="19050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C8E3B7A6-C688-EE9C-10D5-FCA9762C7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212" y="1419492"/>
            <a:ext cx="190500" cy="19050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EDD9DB3D-4C4A-0304-492B-294F96EAC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27" y="4679966"/>
            <a:ext cx="190500" cy="19050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352DDC2-30BF-CEF8-47D1-B91C1F731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3283" y="626726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9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B90A012-4160-C555-5071-986C160C1461}"/>
              </a:ext>
            </a:extLst>
          </p:cNvPr>
          <p:cNvSpPr/>
          <p:nvPr/>
        </p:nvSpPr>
        <p:spPr>
          <a:xfrm>
            <a:off x="117749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29B48-6E0F-D41D-5D5B-3447EE9860DE}"/>
              </a:ext>
            </a:extLst>
          </p:cNvPr>
          <p:cNvSpPr txBox="1"/>
          <p:nvPr/>
        </p:nvSpPr>
        <p:spPr>
          <a:xfrm>
            <a:off x="272143" y="1854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Сравнение: 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Hello, world!"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на разных языках</a:t>
            </a:r>
            <a:endParaRPr lang="ru-KZ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EF928487-7FFE-18AF-3313-20C3048BA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65628"/>
              </p:ext>
            </p:extLst>
          </p:nvPr>
        </p:nvGraphicFramePr>
        <p:xfrm>
          <a:off x="340510" y="554780"/>
          <a:ext cx="8128000" cy="605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738323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64919669"/>
                    </a:ext>
                  </a:extLst>
                </a:gridCol>
              </a:tblGrid>
              <a:tr h="347022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Язык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Код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16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Python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print("Hello, world!")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33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JavaScript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console.log</a:t>
                      </a:r>
                      <a:r>
                        <a:rPr lang="en-US" sz="1400" dirty="0"/>
                        <a:t>("Hello, world!");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15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Java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java&lt;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&gt;public class Main {&lt;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public static void main(String[] </a:t>
                      </a:r>
                      <a:r>
                        <a:rPr lang="en-US" sz="1400" dirty="0" err="1"/>
                        <a:t>args</a:t>
                      </a:r>
                      <a:r>
                        <a:rPr lang="en-US" sz="1400" dirty="0"/>
                        <a:t>) {&lt;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</a:t>
                      </a:r>
                      <a:r>
                        <a:rPr lang="en-US" sz="1400" dirty="0" err="1"/>
                        <a:t>System.out.println</a:t>
                      </a:r>
                      <a:r>
                        <a:rPr lang="en-US" sz="1400" dirty="0"/>
                        <a:t>("Hello, world!");&lt;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}&lt;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&gt;}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5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C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&gt;#include &lt;</a:t>
                      </a:r>
                      <a:r>
                        <a:rPr lang="en-US" sz="1400" dirty="0" err="1"/>
                        <a:t>stdio.h</a:t>
                      </a:r>
                      <a:r>
                        <a:rPr lang="en-US" sz="1400" dirty="0"/>
                        <a:t>&gt;&lt;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&gt;int main() {&lt;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</a:t>
                      </a:r>
                      <a:r>
                        <a:rPr lang="en-US" sz="1400" dirty="0" err="1"/>
                        <a:t>printf</a:t>
                      </a:r>
                      <a:r>
                        <a:rPr lang="en-US" sz="1400" dirty="0"/>
                        <a:t>("Hello, world!");&lt;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return 0;&lt;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&gt;}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57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C++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cpp</a:t>
                      </a: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&gt;#include &lt;iostream&gt;&lt;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&gt;int main() {&lt;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std::</a:t>
                      </a:r>
                      <a:r>
                        <a:rPr lang="en-US" sz="1400" dirty="0" err="1"/>
                        <a:t>cout</a:t>
                      </a:r>
                      <a:r>
                        <a:rPr lang="en-US" sz="1400" dirty="0"/>
                        <a:t> &lt;&lt; "Hello, world!";&lt;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return 0;&lt;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&gt;}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00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Go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&gt;package main&lt;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&gt;import "</a:t>
                      </a:r>
                      <a:r>
                        <a:rPr lang="en-US" sz="1400" dirty="0" err="1"/>
                        <a:t>fmt</a:t>
                      </a:r>
                      <a:r>
                        <a:rPr lang="en-US" sz="1400" dirty="0"/>
                        <a:t>"&lt;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</a:t>
                      </a:r>
                      <a:r>
                        <a:rPr lang="en-US" sz="1400" dirty="0" err="1"/>
                        <a:t>func</a:t>
                      </a:r>
                      <a:r>
                        <a:rPr lang="en-US" sz="1400" dirty="0"/>
                        <a:t> main() {&lt;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</a:t>
                      </a:r>
                      <a:r>
                        <a:rPr lang="en-US" sz="1400" dirty="0" err="1"/>
                        <a:t>fmt.Println</a:t>
                      </a:r>
                      <a:r>
                        <a:rPr lang="en-US" sz="1400" dirty="0"/>
                        <a:t>("Hello, world!")&lt;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&gt;}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12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Ruby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puts "Hello, world!"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9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Swift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print("Hello, world!")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Kotlin</a:t>
                      </a:r>
                      <a:endParaRPr 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kotlin</a:t>
                      </a: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&gt;fun main() {&lt;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 </a:t>
                      </a:r>
                      <a:r>
                        <a:rPr lang="en-US" sz="1400" dirty="0" err="1"/>
                        <a:t>println</a:t>
                      </a:r>
                      <a:r>
                        <a:rPr lang="en-US" sz="1400" dirty="0"/>
                        <a:t>("Hello, world!")&lt;</a:t>
                      </a:r>
                      <a:r>
                        <a:rPr lang="en-US" sz="1400" dirty="0" err="1"/>
                        <a:t>br</a:t>
                      </a:r>
                      <a:r>
                        <a:rPr lang="en-US" sz="1400" dirty="0"/>
                        <a:t>&gt;}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60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Bash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echo "Hello, world!"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69199"/>
                  </a:ext>
                </a:extLst>
              </a:tr>
              <a:tr h="167662">
                <a:tc>
                  <a:txBody>
                    <a:bodyPr/>
                    <a:lstStyle/>
                    <a:p>
                      <a:r>
                        <a:rPr lang="en-US" sz="1400" dirty="0"/>
                        <a:t>COBOL</a:t>
                      </a:r>
                      <a:endParaRPr lang="ru-KZ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IDENTIFICATION DIVISION.</a:t>
                      </a:r>
                    </a:p>
                    <a:p>
                      <a:r>
                        <a:rPr lang="en-US" sz="1400" dirty="0"/>
                        <a:t>PROGRAM-ID. HELLO-WORLD.</a:t>
                      </a:r>
                    </a:p>
                    <a:p>
                      <a:r>
                        <a:rPr lang="en-US" sz="1400" dirty="0"/>
                        <a:t>PROCEDURE DIVISION.</a:t>
                      </a:r>
                    </a:p>
                    <a:p>
                      <a:r>
                        <a:rPr lang="en-US" sz="1400" dirty="0"/>
                        <a:t>    DISPLAY "Hello, world!".</a:t>
                      </a:r>
                    </a:p>
                    <a:p>
                      <a:r>
                        <a:rPr lang="en-US" sz="1400" dirty="0"/>
                        <a:t>    STOP RUN.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2ECE421-AB56-75DE-6548-B0E0845F6587}"/>
              </a:ext>
            </a:extLst>
          </p:cNvPr>
          <p:cNvSpPr/>
          <p:nvPr/>
        </p:nvSpPr>
        <p:spPr>
          <a:xfrm>
            <a:off x="117749" y="239478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86137-E1C1-0292-3B1B-369E94812ABF}"/>
              </a:ext>
            </a:extLst>
          </p:cNvPr>
          <p:cNvSpPr txBox="1"/>
          <p:nvPr/>
        </p:nvSpPr>
        <p:spPr>
          <a:xfrm>
            <a:off x="304800" y="239478"/>
            <a:ext cx="3747281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Переменные, типы и типизация</a:t>
            </a:r>
            <a:endParaRPr lang="ru-KZ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AA2D7-01E9-C6B6-8D24-152678D878F9}"/>
              </a:ext>
            </a:extLst>
          </p:cNvPr>
          <p:cNvSpPr txBox="1"/>
          <p:nvPr/>
        </p:nvSpPr>
        <p:spPr>
          <a:xfrm>
            <a:off x="304800" y="704928"/>
            <a:ext cx="5791200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    </a:t>
            </a:r>
            <a:r>
              <a:rPr lang="ru-RU" sz="1600" b="1" dirty="0"/>
              <a:t>Что такое переменная?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400" b="0" i="0" dirty="0">
                <a:effectLst/>
                <a:latin typeface="YS Text"/>
              </a:rPr>
              <a:t>Переменная — такая ячейка в программе, которая хранит какое-то значение</a:t>
            </a:r>
            <a:endParaRPr lang="en-US" sz="1400" b="0" i="0" dirty="0">
              <a:effectLst/>
              <a:latin typeface="YS Tex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400" dirty="0"/>
              <a:t>Имя, связанное с объектом в памяти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400" dirty="0"/>
              <a:t>Присваивание через =, :=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02EA7-6BC7-6598-2978-58FCB9ACCBC9}"/>
              </a:ext>
            </a:extLst>
          </p:cNvPr>
          <p:cNvSpPr txBox="1"/>
          <p:nvPr/>
        </p:nvSpPr>
        <p:spPr>
          <a:xfrm>
            <a:off x="304800" y="2097493"/>
            <a:ext cx="5791200" cy="3354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1600" b="1" i="0" dirty="0">
                <a:effectLst/>
                <a:latin typeface="YS Text"/>
              </a:rPr>
              <a:t>     </a:t>
            </a:r>
            <a:r>
              <a:rPr lang="ru-RU" sz="1600" b="1" i="0" dirty="0">
                <a:effectLst/>
                <a:latin typeface="YS Text"/>
              </a:rPr>
              <a:t>Правила названия переменных:</a:t>
            </a:r>
            <a:endParaRPr lang="ru-RU" sz="1400" b="1" dirty="0">
              <a:latin typeface="YS Tex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YS Text"/>
              </a:rPr>
              <a:t>Только цифры и латинские буквы. Например, </a:t>
            </a:r>
            <a:r>
              <a:rPr lang="en-US" sz="1400" i="0" dirty="0">
                <a:effectLst/>
                <a:latin typeface="YS Text"/>
              </a:rPr>
              <a:t>result </a:t>
            </a:r>
            <a:r>
              <a:rPr lang="ru-RU" sz="1400" i="0" dirty="0">
                <a:effectLst/>
                <a:latin typeface="YS Text"/>
              </a:rPr>
              <a:t>или </a:t>
            </a:r>
            <a:r>
              <a:rPr lang="en-US" sz="1400" i="0" dirty="0">
                <a:effectLst/>
                <a:latin typeface="YS Text"/>
              </a:rPr>
              <a:t>salary123. </a:t>
            </a:r>
            <a:r>
              <a:rPr lang="ru-RU" sz="1400" i="0" dirty="0">
                <a:effectLst/>
                <a:latin typeface="YS Text"/>
              </a:rPr>
              <a:t>Если поставить символ вроде ? или #, будет ошибка.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YS Text"/>
              </a:rPr>
              <a:t>Имя начинается не с цифры. К примеру, 100500</a:t>
            </a:r>
            <a:r>
              <a:rPr lang="en-US" sz="1400" i="0" dirty="0">
                <a:effectLst/>
                <a:latin typeface="YS Text"/>
              </a:rPr>
              <a:t>salary — </a:t>
            </a:r>
            <a:r>
              <a:rPr lang="ru-RU" sz="1400" i="0" dirty="0">
                <a:effectLst/>
                <a:latin typeface="YS Text"/>
              </a:rPr>
              <a:t>не подойдёт. Такое имя </a:t>
            </a:r>
            <a:r>
              <a:rPr lang="en-US" sz="1400" i="0" dirty="0">
                <a:effectLst/>
                <a:latin typeface="YS Text"/>
              </a:rPr>
              <a:t>Python </a:t>
            </a:r>
            <a:r>
              <a:rPr lang="ru-RU" sz="1400" i="0" dirty="0">
                <a:effectLst/>
                <a:latin typeface="YS Text"/>
              </a:rPr>
              <a:t>не прочитает.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YS Text"/>
              </a:rPr>
              <a:t>Нет пробелов. Если поставить пробел, будет ошибка: </a:t>
            </a:r>
            <a:r>
              <a:rPr lang="en-US" sz="1400" i="0" dirty="0">
                <a:effectLst/>
                <a:latin typeface="YS Text"/>
              </a:rPr>
              <a:t>new message — </a:t>
            </a:r>
            <a:r>
              <a:rPr lang="ru-RU" sz="1400" i="0" dirty="0">
                <a:effectLst/>
                <a:latin typeface="YS Text"/>
              </a:rPr>
              <a:t>не подойдёт. </a:t>
            </a:r>
            <a:r>
              <a:rPr lang="ru-RU" sz="1400" b="0" i="0" dirty="0">
                <a:effectLst/>
                <a:latin typeface="YS Text"/>
              </a:rPr>
              <a:t>Если в имени несколько слов, необходимо разделять их символом нижнего подчёркивания: </a:t>
            </a:r>
            <a:r>
              <a:rPr lang="en-US" sz="1400" b="0" i="0" dirty="0" err="1">
                <a:effectLst/>
                <a:latin typeface="YS Text"/>
              </a:rPr>
              <a:t>new_message</a:t>
            </a:r>
            <a:r>
              <a:rPr lang="en-US" sz="1400" b="0" i="0" dirty="0">
                <a:effectLst/>
                <a:latin typeface="YS Text"/>
              </a:rPr>
              <a:t>. </a:t>
            </a:r>
            <a:endParaRPr lang="ru-RU" sz="1400" b="0" i="0" dirty="0">
              <a:effectLst/>
              <a:latin typeface="YS Text"/>
            </a:endParaRPr>
          </a:p>
          <a:p>
            <a:pPr algn="l"/>
            <a:r>
              <a:rPr lang="ru-KZ" sz="1400" dirty="0"/>
              <a:t>📌 </a:t>
            </a:r>
            <a:r>
              <a:rPr lang="en-US" sz="1400" dirty="0"/>
              <a:t> </a:t>
            </a:r>
            <a:r>
              <a:rPr lang="ru-KZ" sz="1400" b="0" i="1" dirty="0">
                <a:effectLst/>
                <a:latin typeface="YS Text"/>
              </a:rPr>
              <a:t> </a:t>
            </a:r>
            <a:r>
              <a:rPr lang="ru-RU" sz="1400" b="0" i="1" dirty="0">
                <a:effectLst/>
                <a:latin typeface="YS Text"/>
              </a:rPr>
              <a:t>Такой стиль написания называется </a:t>
            </a:r>
            <a:r>
              <a:rPr lang="en-US" sz="1400" b="1" i="1" dirty="0">
                <a:effectLst/>
                <a:latin typeface="YS Text"/>
              </a:rPr>
              <a:t>snake</a:t>
            </a:r>
            <a:r>
              <a:rPr lang="ru-RU" sz="1400" b="1" i="1" dirty="0">
                <a:effectLst/>
                <a:latin typeface="YS Text"/>
              </a:rPr>
              <a:t>_</a:t>
            </a:r>
            <a:r>
              <a:rPr lang="en-US" sz="1400" b="1" i="1" dirty="0">
                <a:effectLst/>
                <a:latin typeface="YS Text"/>
              </a:rPr>
              <a:t>case</a:t>
            </a:r>
            <a:r>
              <a:rPr lang="en-US" sz="1400" b="0" i="1" dirty="0">
                <a:effectLst/>
                <a:latin typeface="YS Text"/>
              </a:rPr>
              <a:t> — «</a:t>
            </a:r>
            <a:r>
              <a:rPr lang="ru-RU" sz="1400" b="0" i="1" dirty="0">
                <a:effectLst/>
                <a:latin typeface="YS Text"/>
              </a:rPr>
              <a:t>змеиный стиль». </a:t>
            </a:r>
            <a:r>
              <a:rPr lang="en-US" sz="1400" b="0" i="1" dirty="0">
                <a:effectLst/>
                <a:latin typeface="YS Text"/>
              </a:rPr>
              <a:t>    </a:t>
            </a:r>
            <a:r>
              <a:rPr lang="ru-RU" sz="1400" b="0" i="1" dirty="0">
                <a:effectLst/>
                <a:latin typeface="YS Text"/>
              </a:rPr>
              <a:t>Слова могут получаться очень длинные, вот и напоминают змею. Например, </a:t>
            </a:r>
            <a:r>
              <a:rPr lang="en-US" sz="1400" b="0" i="1" dirty="0" err="1">
                <a:effectLst/>
                <a:latin typeface="YS Text"/>
              </a:rPr>
              <a:t>new_password_for_new_user</a:t>
            </a:r>
            <a:r>
              <a:rPr lang="en-US" sz="1400" b="0" i="1" dirty="0">
                <a:effectLst/>
                <a:latin typeface="YS Text"/>
              </a:rPr>
              <a:t>.</a:t>
            </a:r>
            <a:endParaRPr lang="ru-RU" sz="1400" b="0" i="1" dirty="0">
              <a:effectLst/>
              <a:latin typeface="YS Tex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u="sng" dirty="0">
                <a:effectLst/>
                <a:latin typeface="YS Text"/>
              </a:rPr>
              <a:t>Название отражает суть переменной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YS Text"/>
              </a:rPr>
              <a:t>Слова с маленькой буквы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dirty="0">
              <a:latin typeface="YS Tex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i="1" dirty="0">
              <a:latin typeface="YS Tex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EEC2B1-3178-B4D1-AC7B-7D1ACAD5594B}"/>
              </a:ext>
            </a:extLst>
          </p:cNvPr>
          <p:cNvSpPr txBox="1"/>
          <p:nvPr/>
        </p:nvSpPr>
        <p:spPr>
          <a:xfrm>
            <a:off x="6385133" y="704928"/>
            <a:ext cx="6097424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sz="1400" b="0" i="0" dirty="0">
                <a:effectLst/>
                <a:latin typeface="YS Text"/>
              </a:rPr>
              <a:t> </a:t>
            </a:r>
            <a:r>
              <a:rPr lang="en-US" sz="1400" b="0" i="0" dirty="0">
                <a:effectLst/>
                <a:latin typeface="YS Text"/>
              </a:rPr>
              <a:t>   </a:t>
            </a:r>
            <a:r>
              <a:rPr lang="ru-RU" sz="1400" b="1" i="0" dirty="0">
                <a:effectLst/>
                <a:latin typeface="YS Text"/>
              </a:rPr>
              <a:t>Константа </a:t>
            </a:r>
            <a:r>
              <a:rPr lang="ru-RU" sz="1400" b="0" i="0" dirty="0">
                <a:effectLst/>
                <a:latin typeface="YS Text"/>
              </a:rPr>
              <a:t>— это особая переменная. Её значение нельзя менять.</a:t>
            </a:r>
            <a:endParaRPr lang="en-US" sz="1400" b="0" i="0" dirty="0">
              <a:effectLst/>
              <a:latin typeface="YS Text"/>
            </a:endParaRPr>
          </a:p>
          <a:p>
            <a:r>
              <a:rPr lang="ru-RU" sz="1400" b="0" i="0" dirty="0">
                <a:effectLst/>
                <a:latin typeface="YS Text"/>
              </a:rPr>
              <a:t>Для названия используются только заглавные буквы. Стиль написания называется </a:t>
            </a:r>
            <a:r>
              <a:rPr lang="ru-RU" sz="1400" b="0" dirty="0" err="1">
                <a:latin typeface="YS Text"/>
              </a:rPr>
              <a:t>U</a:t>
            </a:r>
            <a:r>
              <a:rPr lang="en-US" sz="1400" dirty="0">
                <a:latin typeface="YS Text"/>
              </a:rPr>
              <a:t>PPER_SNAKE_CASE</a:t>
            </a:r>
            <a:r>
              <a:rPr lang="en-US" sz="1400" i="0" dirty="0">
                <a:effectLst/>
                <a:latin typeface="YS Text"/>
              </a:rPr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ru-RU" sz="1400" i="0" dirty="0">
                <a:effectLst/>
                <a:latin typeface="YS Text"/>
              </a:rPr>
              <a:t>Постоянные математические величины </a:t>
            </a:r>
            <a:endParaRPr lang="en-US" sz="1400" dirty="0">
              <a:latin typeface="YS Tex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400" i="0" dirty="0">
                <a:effectLst/>
                <a:latin typeface="YS Text"/>
              </a:rPr>
              <a:t>Конфигурационные параметры и настройки </a:t>
            </a:r>
            <a:endParaRPr lang="en-US" sz="1400" i="0" dirty="0">
              <a:effectLst/>
              <a:latin typeface="YS Tex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ru-RU" sz="1400" i="0" dirty="0">
                <a:effectLst/>
                <a:latin typeface="YS Text"/>
              </a:rPr>
              <a:t>Значения, которые используют в разных частях программы</a:t>
            </a:r>
            <a:endParaRPr lang="ru-KZ" sz="14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588D6C2-0BEB-30D6-4080-5959B001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0BDB500-805E-7982-BE3A-FD242B37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7" y="796767"/>
            <a:ext cx="190500" cy="1905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D9D6EAF-1A01-5204-79AD-9447F5C9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133" y="773510"/>
            <a:ext cx="190500" cy="190500"/>
          </a:xfrm>
          <a:prstGeom prst="rect">
            <a:avLst/>
          </a:prstGeom>
        </p:spPr>
      </p:pic>
      <p:sp>
        <p:nvSpPr>
          <p:cNvPr id="31" name="Прямоугольник с двумя скругленными противолежащими углами 30">
            <a:extLst>
              <a:ext uri="{FF2B5EF4-FFF2-40B4-BE49-F238E27FC236}">
                <a16:creationId xmlns:a16="http://schemas.microsoft.com/office/drawing/2014/main" id="{A177C58F-8538-BA6C-0B9D-F908B0C033A5}"/>
              </a:ext>
            </a:extLst>
          </p:cNvPr>
          <p:cNvSpPr/>
          <p:nvPr/>
        </p:nvSpPr>
        <p:spPr>
          <a:xfrm>
            <a:off x="7320237" y="4041022"/>
            <a:ext cx="3723118" cy="1187783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8ADF425-10DF-97B7-073B-8C0AB4DE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192743"/>
            <a:ext cx="190500" cy="190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8CB706-1C6E-ADF1-FB23-C8080A26A504}"/>
              </a:ext>
            </a:extLst>
          </p:cNvPr>
          <p:cNvSpPr txBox="1"/>
          <p:nvPr/>
        </p:nvSpPr>
        <p:spPr>
          <a:xfrm>
            <a:off x="7320237" y="4157859"/>
            <a:ext cx="3847745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sz="1400" dirty="0"/>
              <a:t>📌 </a:t>
            </a:r>
            <a:r>
              <a:rPr lang="en-US" sz="1400" dirty="0"/>
              <a:t> </a:t>
            </a:r>
            <a:r>
              <a:rPr lang="ru-RU" sz="1400" b="1" dirty="0">
                <a:solidFill>
                  <a:schemeClr val="accent6">
                    <a:lumMod val="50000"/>
                  </a:schemeClr>
                </a:solidFill>
              </a:rPr>
              <a:t>Основные типы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int, float, str</a:t>
            </a:r>
            <a:r>
              <a:rPr lang="ru-RU" sz="1400" dirty="0" err="1"/>
              <a:t>i</a:t>
            </a:r>
            <a:r>
              <a:rPr lang="en-US" sz="1400" dirty="0"/>
              <a:t>ng, bool, None</a:t>
            </a:r>
            <a:endParaRPr lang="ru-RU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list, </a:t>
            </a:r>
            <a:r>
              <a:rPr lang="en-US" sz="1400" dirty="0" err="1"/>
              <a:t>dict</a:t>
            </a:r>
            <a:r>
              <a:rPr lang="en-US" sz="1400" dirty="0"/>
              <a:t>, tuple, set</a:t>
            </a:r>
          </a:p>
        </p:txBody>
      </p:sp>
    </p:spTree>
    <p:extLst>
      <p:ext uri="{BB962C8B-B14F-4D97-AF65-F5344CB8AC3E}">
        <p14:creationId xmlns:p14="http://schemas.microsoft.com/office/powerpoint/2010/main" val="97990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D105456-FC0B-F3E4-6D94-006A86A28E0C}"/>
              </a:ext>
            </a:extLst>
          </p:cNvPr>
          <p:cNvSpPr/>
          <p:nvPr/>
        </p:nvSpPr>
        <p:spPr>
          <a:xfrm>
            <a:off x="117749" y="122979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B943B-50E6-0551-1B93-ABE81AA55D2D}"/>
              </a:ext>
            </a:extLst>
          </p:cNvPr>
          <p:cNvSpPr txBox="1"/>
          <p:nvPr/>
        </p:nvSpPr>
        <p:spPr>
          <a:xfrm>
            <a:off x="6096000" y="300200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50" b="0" i="1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„Если нечто выглядит как утка, плавает как утка и крякает как утка, то это, вероятно, и есть утка“</a:t>
            </a:r>
            <a:endParaRPr lang="ru-KZ" sz="105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3B638-D8DA-5CE0-04DA-C1CAB63833F4}"/>
              </a:ext>
            </a:extLst>
          </p:cNvPr>
          <p:cNvSpPr txBox="1"/>
          <p:nvPr/>
        </p:nvSpPr>
        <p:spPr>
          <a:xfrm>
            <a:off x="301240" y="514294"/>
            <a:ext cx="620851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</a:t>
            </a:r>
            <a:r>
              <a:rPr lang="ru-KZ" sz="1400" b="1" dirty="0"/>
              <a:t>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Динамическая типизация 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Тип переменной определяется во время выполнения (</a:t>
            </a:r>
            <a:r>
              <a:rPr lang="en-US" sz="1400" b="1" dirty="0"/>
              <a:t>runtime)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Нет необходимости явно указывать тип при объявлении</a:t>
            </a:r>
            <a:endParaRPr lang="ru-RU" sz="1400" dirty="0"/>
          </a:p>
          <a:p>
            <a:r>
              <a:rPr lang="ru-RU" sz="1400" dirty="0"/>
              <a:t>Пример:</a:t>
            </a:r>
          </a:p>
          <a:p>
            <a:pPr rtl="0"/>
            <a:r>
              <a:rPr lang="en-US" sz="1400" dirty="0"/>
              <a:t>x = 5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int 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r>
              <a:rPr lang="en-US" sz="1400" dirty="0"/>
              <a:t>x = "hello"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ru-RU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теперь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 </a:t>
            </a:r>
            <a:endParaRPr lang="ru-RU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rtl="0"/>
            <a:endParaRPr lang="en-US" sz="1400" dirty="0"/>
          </a:p>
          <a:p>
            <a:r>
              <a:rPr lang="ru-KZ" sz="1400" dirty="0"/>
              <a:t>📌 </a:t>
            </a:r>
            <a:r>
              <a:rPr lang="en-US" sz="1400" dirty="0"/>
              <a:t> </a:t>
            </a:r>
            <a:r>
              <a:rPr lang="ru-RU" sz="1400" b="1" dirty="0"/>
              <a:t>Тип переменной может изменяться в ходе работы программы</a:t>
            </a: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4EFD1-77C0-2B88-32D4-5EB4CE9181E8}"/>
              </a:ext>
            </a:extLst>
          </p:cNvPr>
          <p:cNvSpPr txBox="1"/>
          <p:nvPr/>
        </p:nvSpPr>
        <p:spPr>
          <a:xfrm>
            <a:off x="301240" y="2637068"/>
            <a:ext cx="1801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  </a:t>
            </a:r>
            <a:r>
              <a:rPr lang="ru-KZ" sz="1600" dirty="0"/>
              <a:t> </a:t>
            </a:r>
            <a:r>
              <a:rPr lang="ru-RU" sz="1600" b="1" dirty="0"/>
              <a:t>Сравнение:</a:t>
            </a:r>
            <a:endParaRPr lang="ru-KZ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6E738-CECD-49C2-3D60-F91ABF245AA0}"/>
              </a:ext>
            </a:extLst>
          </p:cNvPr>
          <p:cNvSpPr txBox="1"/>
          <p:nvPr/>
        </p:nvSpPr>
        <p:spPr>
          <a:xfrm>
            <a:off x="6328111" y="960569"/>
            <a:ext cx="408275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1400" b="1" dirty="0"/>
              <a:t> </a:t>
            </a:r>
            <a:r>
              <a:rPr lang="en-US" sz="1400" b="1" dirty="0"/>
              <a:t>    </a:t>
            </a:r>
            <a:r>
              <a:rPr lang="ru-RU" sz="1600" b="1" dirty="0"/>
              <a:t>Преимущества</a:t>
            </a:r>
            <a:r>
              <a:rPr lang="ru-RU" sz="1400" b="1" dirty="0"/>
              <a:t>:</a:t>
            </a:r>
          </a:p>
          <a:p>
            <a:r>
              <a:rPr lang="ru-KZ" sz="1400" dirty="0"/>
              <a:t>👉  </a:t>
            </a:r>
            <a:r>
              <a:rPr lang="ru-RU" sz="1400" dirty="0"/>
              <a:t>Быстрая разработка</a:t>
            </a:r>
            <a:br>
              <a:rPr lang="ru-RU" sz="1400" dirty="0"/>
            </a:br>
            <a:r>
              <a:rPr lang="ru-KZ" sz="1400" dirty="0"/>
              <a:t>👉  </a:t>
            </a:r>
            <a:r>
              <a:rPr lang="ru-RU" sz="1400" dirty="0"/>
              <a:t>Лаконичный код</a:t>
            </a:r>
            <a:br>
              <a:rPr lang="ru-RU" sz="1400" dirty="0"/>
            </a:br>
            <a:r>
              <a:rPr lang="ru-KZ" sz="1400" dirty="0"/>
              <a:t>👉 </a:t>
            </a:r>
            <a:r>
              <a:rPr lang="ru-RU" sz="1400" dirty="0"/>
              <a:t>Гибкость при работе с разными типами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0B76A4-F5BA-2671-2D69-F3E0748D95F6}"/>
              </a:ext>
            </a:extLst>
          </p:cNvPr>
          <p:cNvSpPr txBox="1"/>
          <p:nvPr/>
        </p:nvSpPr>
        <p:spPr>
          <a:xfrm>
            <a:off x="6328111" y="2183980"/>
            <a:ext cx="56729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     </a:t>
            </a:r>
            <a:r>
              <a:rPr lang="ru-KZ" sz="1400" b="1" dirty="0"/>
              <a:t> </a:t>
            </a:r>
            <a:r>
              <a:rPr lang="ru-RU" sz="1400" b="1" dirty="0"/>
              <a:t>Подводные камни (капканы):</a:t>
            </a:r>
          </a:p>
          <a:p>
            <a:r>
              <a:rPr lang="ru-RU" sz="1400" dirty="0"/>
              <a:t>⚠️ Ошибки типов проявляются </a:t>
            </a:r>
            <a:r>
              <a:rPr lang="ru-RU" sz="1400" b="1" dirty="0"/>
              <a:t>только во время выполнения</a:t>
            </a:r>
            <a:br>
              <a:rPr lang="ru-RU" sz="1400" dirty="0"/>
            </a:br>
            <a:r>
              <a:rPr lang="ru-RU" sz="1400" dirty="0"/>
              <a:t>⚠️ Сложнее отлаживать большие проекты</a:t>
            </a:r>
            <a:br>
              <a:rPr lang="ru-RU" sz="1400" dirty="0"/>
            </a:br>
            <a:r>
              <a:rPr lang="ru-RU" sz="1400" dirty="0"/>
              <a:t>⚠️ Возможны неожиданные результаты (например, при сложении строк и чисел)</a:t>
            </a:r>
          </a:p>
          <a:p>
            <a:endParaRPr lang="ru-RU" sz="1400" dirty="0"/>
          </a:p>
          <a:p>
            <a:r>
              <a:rPr lang="ru-RU" sz="1400" dirty="0"/>
              <a:t>Пример ошибки:</a:t>
            </a:r>
          </a:p>
          <a:p>
            <a:pPr rtl="0"/>
            <a:r>
              <a:rPr lang="en-US" sz="1400" dirty="0"/>
              <a:t>x = 5 </a:t>
            </a:r>
          </a:p>
          <a:p>
            <a:pPr rtl="0"/>
            <a:r>
              <a:rPr lang="en-US" sz="1400" dirty="0"/>
              <a:t>y = "hello" </a:t>
            </a:r>
            <a:endParaRPr lang="ru-RU" sz="1400" dirty="0"/>
          </a:p>
          <a:p>
            <a:pPr rtl="0"/>
            <a:r>
              <a:rPr lang="ru-RU" sz="1400" dirty="0"/>
              <a:t>    </a:t>
            </a:r>
            <a:r>
              <a:rPr lang="en-US" sz="1400" dirty="0"/>
              <a:t>print(x + y)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TypeError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 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943AA2B-68C0-2AAF-D86C-77B28A1E3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graphicFrame>
        <p:nvGraphicFramePr>
          <p:cNvPr id="27" name="Таблица 27">
            <a:extLst>
              <a:ext uri="{FF2B5EF4-FFF2-40B4-BE49-F238E27FC236}">
                <a16:creationId xmlns:a16="http://schemas.microsoft.com/office/drawing/2014/main" id="{59A7627F-7119-0EBB-E5EC-579835025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80518"/>
              </p:ext>
            </p:extLst>
          </p:nvPr>
        </p:nvGraphicFramePr>
        <p:xfrm>
          <a:off x="301240" y="3001031"/>
          <a:ext cx="5266531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079">
                  <a:extLst>
                    <a:ext uri="{9D8B030D-6E8A-4147-A177-3AD203B41FA5}">
                      <a16:colId xmlns:a16="http://schemas.microsoft.com/office/drawing/2014/main" val="1344813527"/>
                    </a:ext>
                  </a:extLst>
                </a:gridCol>
                <a:gridCol w="2547452">
                  <a:extLst>
                    <a:ext uri="{9D8B030D-6E8A-4147-A177-3AD203B41FA5}">
                      <a16:colId xmlns:a16="http://schemas.microsoft.com/office/drawing/2014/main" val="536960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Динамическая типизация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Статическая типизация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78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Тип определяется автоматически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Тип указывается явно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8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Ошибки типа возникают во время исполнения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Ошибки типа выявляются при компиляции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46902"/>
                  </a:ext>
                </a:extLst>
              </a:tr>
              <a:tr h="181651">
                <a:tc>
                  <a:txBody>
                    <a:bodyPr/>
                    <a:lstStyle/>
                    <a:p>
                      <a:r>
                        <a:rPr lang="ru-RU" sz="1200" dirty="0"/>
                        <a:t>Гибкость, меньше кода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Более строгий контроль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77458"/>
                  </a:ext>
                </a:extLst>
              </a:tr>
            </a:tbl>
          </a:graphicData>
        </a:graphic>
      </p:graphicFrame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EB798DC-4F24-904E-57DE-E6989EB0D5CA}"/>
              </a:ext>
            </a:extLst>
          </p:cNvPr>
          <p:cNvSpPr/>
          <p:nvPr/>
        </p:nvSpPr>
        <p:spPr>
          <a:xfrm>
            <a:off x="4339807" y="4662930"/>
            <a:ext cx="2835067" cy="1428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BD34A-B87A-E98E-4D88-F9C358EFC2D2}"/>
              </a:ext>
            </a:extLst>
          </p:cNvPr>
          <p:cNvSpPr txBox="1"/>
          <p:nvPr/>
        </p:nvSpPr>
        <p:spPr>
          <a:xfrm>
            <a:off x="4500767" y="4620166"/>
            <a:ext cx="2835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x = 5       → int</a:t>
            </a:r>
          </a:p>
          <a:p>
            <a:r>
              <a:rPr lang="ru-KZ" dirty="0"/>
              <a:t>x + 10      → 15</a:t>
            </a:r>
          </a:p>
          <a:p>
            <a:endParaRPr lang="ru-KZ" dirty="0"/>
          </a:p>
          <a:p>
            <a:r>
              <a:rPr lang="ru-KZ" dirty="0"/>
              <a:t>x = "hello" → str</a:t>
            </a:r>
          </a:p>
          <a:p>
            <a:r>
              <a:rPr lang="ru-KZ" dirty="0"/>
              <a:t>x + 10      → ❌ TypeError!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E392F07-7C6B-DD92-F489-1D7FE451C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00" y="561855"/>
            <a:ext cx="224692" cy="22469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5084E37-1E30-DE85-6561-C34BE2E6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0" y="2693999"/>
            <a:ext cx="224692" cy="22469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B2309B7-2F08-5C77-32F9-30464B0D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295" y="977616"/>
            <a:ext cx="224692" cy="22469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1F4E67C-0E96-C2FA-35B4-A453A36A3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03" y="2230970"/>
            <a:ext cx="224692" cy="22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8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FE4D19C-6A21-E87A-86F7-555A46FB3584}"/>
              </a:ext>
            </a:extLst>
          </p:cNvPr>
          <p:cNvSpPr/>
          <p:nvPr/>
        </p:nvSpPr>
        <p:spPr>
          <a:xfrm>
            <a:off x="117749" y="182798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09A36-8D3C-0AA8-4C8E-BD0121756DDA}"/>
              </a:ext>
            </a:extLst>
          </p:cNvPr>
          <p:cNvSpPr txBox="1"/>
          <p:nvPr/>
        </p:nvSpPr>
        <p:spPr>
          <a:xfrm>
            <a:off x="218629" y="233916"/>
            <a:ext cx="5357505" cy="27084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    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Операции с целыми числами 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Сложение</a:t>
            </a:r>
            <a:r>
              <a:rPr lang="ru-RU" sz="1200" dirty="0"/>
              <a:t>: 2 + 3 →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Вычитание</a:t>
            </a:r>
            <a:r>
              <a:rPr lang="ru-RU" sz="1200" dirty="0"/>
              <a:t>: 5 - 2 →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Умножение</a:t>
            </a:r>
            <a:r>
              <a:rPr lang="ru-RU" sz="1200" dirty="0"/>
              <a:t>: 4 * 3 → 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Деление (результат </a:t>
            </a:r>
            <a:r>
              <a:rPr lang="en-US" sz="1200" b="1" dirty="0"/>
              <a:t>float)</a:t>
            </a:r>
            <a:r>
              <a:rPr lang="en-US" sz="1200" dirty="0"/>
              <a:t>: 7 / 2 → 3.5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Целочисленное деление</a:t>
            </a:r>
            <a:r>
              <a:rPr lang="ru-RU" sz="1200" dirty="0"/>
              <a:t>: 7 // 2 →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Остаток от деления</a:t>
            </a:r>
            <a:r>
              <a:rPr lang="ru-RU" sz="1200" dirty="0"/>
              <a:t> (</a:t>
            </a:r>
            <a:r>
              <a:rPr lang="en-US" sz="1200" dirty="0"/>
              <a:t>modulo): 7 % 2 →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Возведение в степень</a:t>
            </a:r>
            <a:r>
              <a:rPr lang="ru-RU" sz="1200" dirty="0"/>
              <a:t>: 2 ** 3 →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Возведение 10 в степень через экспоненциальную запись</a:t>
            </a:r>
            <a:r>
              <a:rPr lang="ru-RU" sz="1200" dirty="0"/>
              <a:t>: 1</a:t>
            </a:r>
            <a:r>
              <a:rPr lang="en-US" sz="1200" dirty="0"/>
              <a:t>e3 → 1000.0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Унарный минус</a:t>
            </a:r>
            <a:r>
              <a:rPr lang="ru-RU" sz="1200" dirty="0"/>
              <a:t>: -5 → -5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Побитовые операции</a:t>
            </a:r>
            <a:r>
              <a:rPr lang="ru-RU" sz="1200" dirty="0"/>
              <a:t>: &amp;, |, ^, ~, &lt;&lt;, &gt;&gt; (для работы с битами)</a:t>
            </a:r>
          </a:p>
          <a:p>
            <a:r>
              <a:rPr lang="ru-KZ" sz="1200" dirty="0"/>
              <a:t>📌 </a:t>
            </a:r>
            <a:r>
              <a:rPr lang="ru-RU" sz="1200" dirty="0"/>
              <a:t>Примечание: при делении через / всегда возвращается </a:t>
            </a:r>
            <a:r>
              <a:rPr lang="en-US" sz="1200" dirty="0"/>
              <a:t>float, </a:t>
            </a:r>
            <a:r>
              <a:rPr lang="ru-RU" sz="1200" dirty="0"/>
              <a:t>даже если делились целые числа.</a:t>
            </a:r>
          </a:p>
          <a:p>
            <a:r>
              <a:rPr lang="ru-KZ" sz="1200" dirty="0"/>
              <a:t>📌 </a:t>
            </a:r>
            <a:r>
              <a:rPr lang="en-US" sz="1200" dirty="0"/>
              <a:t>1e3 — </a:t>
            </a:r>
            <a:r>
              <a:rPr lang="ru-RU" sz="1200" dirty="0"/>
              <a:t>это </a:t>
            </a:r>
            <a:r>
              <a:rPr lang="ru-RU" sz="1200" b="1" dirty="0"/>
              <a:t>экспоненциальная запись</a:t>
            </a:r>
            <a:r>
              <a:rPr lang="ru-RU" sz="1200" dirty="0"/>
              <a:t>, означает 1×10 в 3 степени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10003-D4DE-C039-3512-66DA28F2F8CE}"/>
              </a:ext>
            </a:extLst>
          </p:cNvPr>
          <p:cNvSpPr txBox="1"/>
          <p:nvPr/>
        </p:nvSpPr>
        <p:spPr>
          <a:xfrm>
            <a:off x="218629" y="3459040"/>
            <a:ext cx="546432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sz="1200" b="1" dirty="0"/>
              <a:t> </a:t>
            </a:r>
            <a:r>
              <a:rPr lang="en-US" sz="1200" b="1" dirty="0"/>
              <a:t>   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Операции с числами с плавающей точкой 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float)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Сложение</a:t>
            </a:r>
            <a:r>
              <a:rPr lang="ru-RU" sz="1200" dirty="0"/>
              <a:t>: 1.2 + 3.4 → 4.6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Вычитание</a:t>
            </a:r>
            <a:r>
              <a:rPr lang="ru-RU" sz="1200" dirty="0"/>
              <a:t>: 5.5 - 2.1 → 3.4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Умножение</a:t>
            </a:r>
            <a:r>
              <a:rPr lang="ru-RU" sz="1200" dirty="0"/>
              <a:t>: 2.0 * 3.5 → 7.0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Деление</a:t>
            </a:r>
            <a:r>
              <a:rPr lang="ru-RU" sz="1200" dirty="0"/>
              <a:t>: 7.0 / 2.0 → 3.5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Возведение в степень</a:t>
            </a:r>
            <a:r>
              <a:rPr lang="ru-RU" sz="1200" dirty="0"/>
              <a:t>: 2.0 ** 3 → 8.0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Остаток (для </a:t>
            </a:r>
            <a:r>
              <a:rPr lang="en-US" sz="1200" b="1" dirty="0"/>
              <a:t>float)</a:t>
            </a:r>
            <a:r>
              <a:rPr lang="en-US" sz="1200" dirty="0"/>
              <a:t>: 7.5 % 2.5 → 0.0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Деление на ноль</a:t>
            </a:r>
            <a:r>
              <a:rPr lang="ru-RU" sz="1200" dirty="0"/>
              <a:t>: 1.0 / 0.0 → ошибка </a:t>
            </a:r>
            <a:r>
              <a:rPr lang="en-US" sz="1200" dirty="0" err="1"/>
              <a:t>ZeroDivisionError</a:t>
            </a:r>
            <a:endParaRPr lang="en-US" sz="1200" dirty="0"/>
          </a:p>
          <a:p>
            <a:r>
              <a:rPr lang="ru-KZ" sz="1200" dirty="0"/>
              <a:t>📌</a:t>
            </a:r>
            <a:r>
              <a:rPr lang="en-US" sz="1200" dirty="0"/>
              <a:t> </a:t>
            </a:r>
            <a:r>
              <a:rPr lang="ru-KZ" sz="1200" dirty="0"/>
              <a:t> </a:t>
            </a:r>
            <a:r>
              <a:rPr lang="ru-RU" sz="1200" dirty="0"/>
              <a:t>Особенность: результаты </a:t>
            </a:r>
            <a:r>
              <a:rPr lang="en-US" sz="1200" dirty="0"/>
              <a:t>float </a:t>
            </a:r>
            <a:r>
              <a:rPr lang="ru-RU" sz="1200" dirty="0"/>
              <a:t>могут содержать небольшие </a:t>
            </a:r>
            <a:r>
              <a:rPr lang="ru-RU" sz="1200" b="1" dirty="0"/>
              <a:t>погрешности</a:t>
            </a:r>
            <a:r>
              <a:rPr lang="ru-RU" sz="1200" dirty="0"/>
              <a:t> из-за особенностей хранения.</a:t>
            </a:r>
          </a:p>
          <a:p>
            <a:endParaRPr lang="ru-RU" sz="1200" dirty="0"/>
          </a:p>
          <a:p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82040-CE35-5354-37F1-17E361E518BE}"/>
              </a:ext>
            </a:extLst>
          </p:cNvPr>
          <p:cNvSpPr txBox="1"/>
          <p:nvPr/>
        </p:nvSpPr>
        <p:spPr>
          <a:xfrm>
            <a:off x="5875947" y="227386"/>
            <a:ext cx="6097424" cy="30777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KZ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Операции со строками 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str)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Конкатенация (сложение строк)</a:t>
            </a:r>
            <a:r>
              <a:rPr lang="ru-RU" sz="1200" dirty="0"/>
              <a:t>: '</a:t>
            </a:r>
            <a:r>
              <a:rPr lang="en-US" sz="1200" dirty="0"/>
              <a:t>Hello' + 'World' → 'HelloWorld'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Повторение строки</a:t>
            </a:r>
            <a:r>
              <a:rPr lang="ru-RU" sz="1200" dirty="0"/>
              <a:t>: '</a:t>
            </a:r>
            <a:r>
              <a:rPr lang="en-US" sz="1200" dirty="0"/>
              <a:t>Hi' * 3 → '</a:t>
            </a:r>
            <a:r>
              <a:rPr lang="en-US" sz="1200" dirty="0" err="1"/>
              <a:t>HiHiHi</a:t>
            </a:r>
            <a:r>
              <a:rPr lang="en-US" sz="1200" dirty="0"/>
              <a:t>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Доступ по индексу</a:t>
            </a:r>
            <a:r>
              <a:rPr lang="ru-RU" sz="1200" dirty="0"/>
              <a:t>: '</a:t>
            </a:r>
            <a:r>
              <a:rPr lang="en-US" sz="1200" dirty="0"/>
              <a:t>Python'[0] → 'P'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Срез (подстрока)</a:t>
            </a:r>
            <a:r>
              <a:rPr lang="ru-RU" sz="1200" dirty="0"/>
              <a:t>: '</a:t>
            </a:r>
            <a:r>
              <a:rPr lang="en-US" sz="1200" dirty="0"/>
              <a:t>Python'[0:3] → '</a:t>
            </a:r>
            <a:r>
              <a:rPr lang="en-US" sz="1200" dirty="0" err="1"/>
              <a:t>Pyt</a:t>
            </a:r>
            <a:r>
              <a:rPr lang="en-US" sz="1200" dirty="0"/>
              <a:t>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Длина строки</a:t>
            </a:r>
            <a:r>
              <a:rPr lang="ru-RU" sz="1200" dirty="0"/>
              <a:t>: </a:t>
            </a:r>
            <a:r>
              <a:rPr lang="en-US" sz="1200" dirty="0" err="1"/>
              <a:t>len</a:t>
            </a:r>
            <a:r>
              <a:rPr lang="en-US" sz="1200" dirty="0"/>
              <a:t>('Hello') →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Проверка вхождения</a:t>
            </a:r>
            <a:r>
              <a:rPr lang="ru-RU" sz="1200" dirty="0"/>
              <a:t>: '</a:t>
            </a:r>
            <a:r>
              <a:rPr lang="en-US" sz="1200" dirty="0" err="1"/>
              <a:t>Py</a:t>
            </a:r>
            <a:r>
              <a:rPr lang="en-US" sz="1200" dirty="0"/>
              <a:t>' in 'Python' →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Перевод в верхний регистр</a:t>
            </a:r>
            <a:r>
              <a:rPr lang="ru-RU" sz="1200" dirty="0"/>
              <a:t>: '</a:t>
            </a:r>
            <a:r>
              <a:rPr lang="en-US" sz="1200" dirty="0" err="1"/>
              <a:t>hello'.upper</a:t>
            </a:r>
            <a:r>
              <a:rPr lang="en-US" sz="1200" dirty="0"/>
              <a:t>() → 'HELLO'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Перевод в нижний регистр</a:t>
            </a:r>
            <a:r>
              <a:rPr lang="ru-RU" sz="1200" dirty="0"/>
              <a:t>: '</a:t>
            </a:r>
            <a:r>
              <a:rPr lang="en-US" sz="1200" dirty="0" err="1"/>
              <a:t>Hello'.lower</a:t>
            </a:r>
            <a:r>
              <a:rPr lang="en-US" sz="1200" dirty="0"/>
              <a:t>() → 'hello'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Удаление пробелов по краям</a:t>
            </a:r>
            <a:r>
              <a:rPr lang="ru-RU" sz="1200" dirty="0"/>
              <a:t>: ' </a:t>
            </a:r>
            <a:r>
              <a:rPr lang="en-US" sz="1200" dirty="0"/>
              <a:t>text '.strip() → 'text'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Замена подстроки</a:t>
            </a:r>
            <a:r>
              <a:rPr lang="ru-RU" sz="1200" dirty="0"/>
              <a:t>: '</a:t>
            </a:r>
            <a:r>
              <a:rPr lang="en-US" sz="1200" dirty="0"/>
              <a:t>hello </a:t>
            </a:r>
            <a:r>
              <a:rPr lang="en-US" sz="1200" dirty="0" err="1"/>
              <a:t>world'.replace</a:t>
            </a:r>
            <a:r>
              <a:rPr lang="en-US" sz="1200" dirty="0"/>
              <a:t>('world', 'Python') → 'hello Python'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Разделение строки</a:t>
            </a:r>
            <a:r>
              <a:rPr lang="ru-RU" sz="1200" dirty="0"/>
              <a:t>: '</a:t>
            </a:r>
            <a:r>
              <a:rPr lang="en-US" sz="1200" dirty="0" err="1"/>
              <a:t>a,b,c'.split</a:t>
            </a:r>
            <a:r>
              <a:rPr lang="en-US" sz="1200" dirty="0"/>
              <a:t>(',') → ['a', 'b', 'c']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Соединение строк</a:t>
            </a:r>
            <a:r>
              <a:rPr lang="ru-RU" sz="1200" dirty="0"/>
              <a:t>: ','.</a:t>
            </a:r>
            <a:r>
              <a:rPr lang="en-US" sz="1200" dirty="0"/>
              <a:t>join(['a', 'b', 'c']) → '</a:t>
            </a:r>
            <a:r>
              <a:rPr lang="en-US" sz="1200" dirty="0" err="1"/>
              <a:t>a,b,c</a:t>
            </a:r>
            <a:r>
              <a:rPr lang="en-US" sz="1200" dirty="0"/>
              <a:t>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Форматирование строки (</a:t>
            </a:r>
            <a:r>
              <a:rPr lang="en-US" sz="1200" b="1" dirty="0"/>
              <a:t>f-</a:t>
            </a:r>
            <a:r>
              <a:rPr lang="ru-RU" sz="1200" b="1" dirty="0"/>
              <a:t>строки)</a:t>
            </a:r>
            <a:r>
              <a:rPr lang="ru-RU" sz="1200" dirty="0"/>
              <a:t>: </a:t>
            </a:r>
            <a:r>
              <a:rPr lang="en-US" sz="1200" dirty="0"/>
              <a:t>name = 'Tom'; </a:t>
            </a:r>
            <a:r>
              <a:rPr lang="en-US" sz="1200" dirty="0" err="1"/>
              <a:t>f'Hello</a:t>
            </a:r>
            <a:r>
              <a:rPr lang="en-US" sz="1200" dirty="0"/>
              <a:t>, {name}' → 'Hello, Tom’</a:t>
            </a:r>
          </a:p>
          <a:p>
            <a:r>
              <a:rPr lang="ru-KZ" sz="1200" dirty="0"/>
              <a:t>📌</a:t>
            </a:r>
            <a:r>
              <a:rPr lang="en-US" sz="1200" dirty="0"/>
              <a:t> </a:t>
            </a:r>
            <a:r>
              <a:rPr lang="ru-KZ" sz="1200" dirty="0"/>
              <a:t> </a:t>
            </a:r>
            <a:r>
              <a:rPr lang="ru-RU" sz="1200" dirty="0"/>
              <a:t>Примечание: строки </a:t>
            </a:r>
            <a:r>
              <a:rPr lang="ru-RU" sz="1200" b="1" dirty="0"/>
              <a:t>неизменяемы</a:t>
            </a:r>
            <a:r>
              <a:rPr lang="ru-RU" sz="1200" dirty="0"/>
              <a:t> — операции создают новые строки, не меняя исходную.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B73F3-AC78-2FF6-461D-8AC0848AEBFD}"/>
              </a:ext>
            </a:extLst>
          </p:cNvPr>
          <p:cNvSpPr txBox="1"/>
          <p:nvPr/>
        </p:nvSpPr>
        <p:spPr>
          <a:xfrm>
            <a:off x="5794763" y="3429000"/>
            <a:ext cx="6178608" cy="23391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   </a:t>
            </a: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Преобразования: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int → float</a:t>
            </a:r>
            <a:r>
              <a:rPr lang="en-US" sz="1200" dirty="0"/>
              <a:t>: float(5) → 5.0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float → int</a:t>
            </a:r>
            <a:r>
              <a:rPr lang="en-US" sz="1200" dirty="0"/>
              <a:t> (</a:t>
            </a:r>
            <a:r>
              <a:rPr lang="ru-RU" sz="1200" dirty="0"/>
              <a:t>отбрасывается дробная часть): </a:t>
            </a:r>
            <a:r>
              <a:rPr lang="en-US" sz="1200" dirty="0"/>
              <a:t>int(3.9) →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str → int</a:t>
            </a:r>
            <a:r>
              <a:rPr lang="en-US" sz="1200" dirty="0"/>
              <a:t> (</a:t>
            </a:r>
            <a:r>
              <a:rPr lang="ru-RU" sz="1200" dirty="0"/>
              <a:t>если строка — число): </a:t>
            </a:r>
            <a:r>
              <a:rPr lang="en-US" sz="1200" dirty="0"/>
              <a:t>int('10') →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str → float</a:t>
            </a:r>
            <a:r>
              <a:rPr lang="en-US" sz="1200" dirty="0"/>
              <a:t>: float('3.14') → 3.14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int → str</a:t>
            </a:r>
            <a:r>
              <a:rPr lang="en-US" sz="1200" dirty="0"/>
              <a:t>: str(123) → '123'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float → str</a:t>
            </a:r>
            <a:r>
              <a:rPr lang="en-US" sz="1200" dirty="0"/>
              <a:t>: str(3.14) → '3.14’</a:t>
            </a:r>
            <a:endParaRPr lang="ru-RU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200" b="1" dirty="0"/>
              <a:t>любое значение → </a:t>
            </a:r>
            <a:r>
              <a:rPr lang="en-US" sz="1200" b="1" dirty="0"/>
              <a:t>bool</a:t>
            </a:r>
            <a:r>
              <a:rPr lang="en-US" sz="1200" dirty="0"/>
              <a:t>: bool(0) → False, bool(1) → True, bool('') → False, bool('</a:t>
            </a:r>
            <a:r>
              <a:rPr lang="en-US" sz="1200" dirty="0" err="1"/>
              <a:t>abc</a:t>
            </a:r>
            <a:r>
              <a:rPr lang="en-US" sz="1200" dirty="0"/>
              <a:t>') → True</a:t>
            </a:r>
          </a:p>
          <a:p>
            <a:r>
              <a:rPr lang="ru-KZ" sz="1200" dirty="0"/>
              <a:t>📌 </a:t>
            </a:r>
            <a:r>
              <a:rPr lang="ru-RU" sz="1200" dirty="0"/>
              <a:t>Примечание: </a:t>
            </a:r>
            <a:r>
              <a:rPr lang="en-US" sz="1200" dirty="0"/>
              <a:t>bool() </a:t>
            </a:r>
            <a:r>
              <a:rPr lang="ru-RU" sz="1200" dirty="0"/>
              <a:t>возвращает </a:t>
            </a:r>
            <a:r>
              <a:rPr lang="en-US" sz="1200" b="1" dirty="0"/>
              <a:t>True</a:t>
            </a:r>
            <a:r>
              <a:rPr lang="en-US" sz="1200" dirty="0"/>
              <a:t>, </a:t>
            </a:r>
            <a:r>
              <a:rPr lang="ru-RU" sz="1200" dirty="0"/>
              <a:t>если объект "не пустой", и </a:t>
            </a:r>
            <a:r>
              <a:rPr lang="en-US" sz="1200" b="1" dirty="0"/>
              <a:t>False</a:t>
            </a:r>
            <a:r>
              <a:rPr lang="en-US" sz="1200" dirty="0"/>
              <a:t>, </a:t>
            </a:r>
            <a:r>
              <a:rPr lang="ru-RU" sz="1200" dirty="0"/>
              <a:t>если пустой (0, '', [], </a:t>
            </a:r>
            <a:r>
              <a:rPr lang="en-US" sz="1200" dirty="0"/>
              <a:t>None → False)</a:t>
            </a:r>
          </a:p>
          <a:p>
            <a:r>
              <a:rPr lang="ru-KZ" sz="1200" dirty="0"/>
              <a:t>📌 </a:t>
            </a:r>
            <a:r>
              <a:rPr lang="ru-RU" sz="1200" dirty="0"/>
              <a:t>Примечание: преобразование строки в число возможно, только если строка корректно записана (например, </a:t>
            </a:r>
            <a:r>
              <a:rPr lang="en-US" sz="1200" dirty="0"/>
              <a:t>int('</a:t>
            </a:r>
            <a:r>
              <a:rPr lang="en-US" sz="1200" dirty="0" err="1"/>
              <a:t>abc</a:t>
            </a:r>
            <a:r>
              <a:rPr lang="en-US" sz="1200" dirty="0"/>
              <a:t>') </a:t>
            </a:r>
            <a:r>
              <a:rPr lang="ru-RU" sz="1200" dirty="0"/>
              <a:t>вызовет ошибку)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8FE10A7-10CB-5047-DA2E-D8BE09C7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68580EF-FEC4-F214-2F73-D0E44774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5913505" y="233916"/>
            <a:ext cx="182495" cy="18249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50C4500-6488-D165-4FCF-F02980BC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5794763" y="3436862"/>
            <a:ext cx="182495" cy="18249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08784C7-6D4D-5DE8-CCC7-7E09F907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218629" y="3488819"/>
            <a:ext cx="182495" cy="18249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F911E1B-7F33-2878-E80B-D4933AB3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265658" y="227386"/>
            <a:ext cx="182495" cy="182495"/>
          </a:xfrm>
          <a:prstGeom prst="rect">
            <a:avLst/>
          </a:prstGeom>
        </p:spPr>
      </p:pic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B023CED-9A24-6089-FD55-580B2884C1D0}"/>
              </a:ext>
            </a:extLst>
          </p:cNvPr>
          <p:cNvCxnSpPr/>
          <p:nvPr/>
        </p:nvCxnSpPr>
        <p:spPr>
          <a:xfrm>
            <a:off x="448153" y="3671314"/>
            <a:ext cx="3226539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30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0CDDAEB-1AA8-AE7E-F011-A75E00913CC2}"/>
              </a:ext>
            </a:extLst>
          </p:cNvPr>
          <p:cNvSpPr/>
          <p:nvPr/>
        </p:nvSpPr>
        <p:spPr>
          <a:xfrm>
            <a:off x="117749" y="88898"/>
            <a:ext cx="11956501" cy="6612042"/>
          </a:xfrm>
          <a:prstGeom prst="rect">
            <a:avLst/>
          </a:prstGeom>
          <a:gradFill>
            <a:gsLst>
              <a:gs pos="16000">
                <a:schemeClr val="accent4">
                  <a:lumMod val="20000"/>
                  <a:lumOff val="8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8EAF9E"/>
              </a:gs>
              <a:gs pos="100000">
                <a:srgbClr val="4F7682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9B386-6249-CEDE-8EBD-0FE231E28FD0}"/>
              </a:ext>
            </a:extLst>
          </p:cNvPr>
          <p:cNvSpPr txBox="1"/>
          <p:nvPr/>
        </p:nvSpPr>
        <p:spPr>
          <a:xfrm>
            <a:off x="322604" y="121379"/>
            <a:ext cx="5773396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Логические операции: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И</a:t>
            </a:r>
            <a:r>
              <a:rPr lang="ru-RU" sz="1400" dirty="0"/>
              <a:t>: </a:t>
            </a:r>
            <a:r>
              <a:rPr lang="en-US" sz="1400" dirty="0"/>
              <a:t>True and False →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ИЛИ</a:t>
            </a:r>
            <a:r>
              <a:rPr lang="ru-RU" sz="1400" dirty="0"/>
              <a:t>: </a:t>
            </a:r>
            <a:r>
              <a:rPr lang="en-US" sz="1400" dirty="0"/>
              <a:t>True or False → True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НЕ</a:t>
            </a:r>
            <a:r>
              <a:rPr lang="ru-RU" sz="1400" dirty="0"/>
              <a:t>: </a:t>
            </a:r>
            <a:r>
              <a:rPr lang="en-US" sz="1400" dirty="0"/>
              <a:t>not True →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Сравнения</a:t>
            </a:r>
            <a:r>
              <a:rPr lang="ru-RU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5 == 5 → </a:t>
            </a:r>
            <a:r>
              <a:rPr lang="en-US" sz="1400" dirty="0"/>
              <a:t>True (</a:t>
            </a:r>
            <a:r>
              <a:rPr lang="ru-RU" sz="1400" dirty="0"/>
              <a:t>равно)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5 != 3 → </a:t>
            </a:r>
            <a:r>
              <a:rPr lang="en-US" sz="1400" dirty="0"/>
              <a:t>True (</a:t>
            </a:r>
            <a:r>
              <a:rPr lang="ru-RU" sz="1400" dirty="0"/>
              <a:t>не равно)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5 &gt; 3 → </a:t>
            </a:r>
            <a:r>
              <a:rPr lang="en-US" sz="1400" dirty="0"/>
              <a:t>True (</a:t>
            </a:r>
            <a:r>
              <a:rPr lang="ru-RU" sz="1400" dirty="0"/>
              <a:t>больше)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5 &lt; 3 → </a:t>
            </a:r>
            <a:r>
              <a:rPr lang="en-US" sz="1400" dirty="0"/>
              <a:t>False (</a:t>
            </a:r>
            <a:r>
              <a:rPr lang="ru-RU" sz="1400" dirty="0"/>
              <a:t>меньше)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5 &gt;= 5 → </a:t>
            </a:r>
            <a:r>
              <a:rPr lang="en-US" sz="1400" dirty="0"/>
              <a:t>True (</a:t>
            </a:r>
            <a:r>
              <a:rPr lang="ru-RU" sz="1400" dirty="0"/>
              <a:t>больше или равно)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5 &lt;= 4 → </a:t>
            </a:r>
            <a:r>
              <a:rPr lang="en-US" sz="1400" dirty="0"/>
              <a:t>False (</a:t>
            </a:r>
            <a:r>
              <a:rPr lang="ru-RU" sz="1400" dirty="0"/>
              <a:t>меньше или равно)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Проверка вхождения</a:t>
            </a:r>
            <a:r>
              <a:rPr lang="ru-RU" sz="1400" dirty="0"/>
              <a:t>: '</a:t>
            </a:r>
            <a:r>
              <a:rPr lang="en-US" sz="1400" dirty="0"/>
              <a:t>a' in '</a:t>
            </a:r>
            <a:r>
              <a:rPr lang="en-US" sz="1400" dirty="0" err="1"/>
              <a:t>abc</a:t>
            </a:r>
            <a:r>
              <a:rPr lang="en-US" sz="1400" dirty="0"/>
              <a:t>' → True</a:t>
            </a:r>
          </a:p>
          <a:p>
            <a:r>
              <a:rPr lang="ru-KZ" sz="1400" dirty="0"/>
              <a:t>📌 </a:t>
            </a:r>
            <a:r>
              <a:rPr lang="en-US" sz="1400" dirty="0"/>
              <a:t> </a:t>
            </a:r>
            <a:r>
              <a:rPr lang="ru-RU" sz="1400" dirty="0"/>
              <a:t>Примечание: логические операции возвращают </a:t>
            </a:r>
            <a:r>
              <a:rPr lang="en-US" sz="1400" b="1" dirty="0"/>
              <a:t>True</a:t>
            </a:r>
            <a:r>
              <a:rPr lang="en-US" sz="1400" dirty="0"/>
              <a:t> </a:t>
            </a:r>
            <a:r>
              <a:rPr lang="ru-RU" sz="1400" dirty="0"/>
              <a:t>или </a:t>
            </a:r>
            <a:r>
              <a:rPr lang="en-US" sz="1400" b="1" dirty="0"/>
              <a:t>False</a:t>
            </a:r>
            <a:r>
              <a:rPr lang="en-US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F5A4D-350B-61C1-02E6-D144AB7A2E4D}"/>
              </a:ext>
            </a:extLst>
          </p:cNvPr>
          <p:cNvSpPr txBox="1"/>
          <p:nvPr/>
        </p:nvSpPr>
        <p:spPr>
          <a:xfrm>
            <a:off x="6096000" y="121380"/>
            <a:ext cx="6323176" cy="2923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   </a:t>
            </a:r>
            <a:r>
              <a:rPr lang="ru-KZ" sz="1400" b="1" dirty="0"/>
              <a:t> </a:t>
            </a:r>
            <a:r>
              <a:rPr lang="ru-RU" sz="1600" b="1" dirty="0">
                <a:solidFill>
                  <a:schemeClr val="accent6">
                    <a:lumMod val="50000"/>
                  </a:schemeClr>
                </a:solidFill>
              </a:rPr>
              <a:t>Приоритет операторов (от высокого к низкому):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Возведение в степень</a:t>
            </a:r>
            <a:r>
              <a:rPr lang="ru-RU" sz="1400" dirty="0"/>
              <a:t>: **</a:t>
            </a:r>
          </a:p>
          <a:p>
            <a:pPr>
              <a:buFont typeface="+mj-lt"/>
              <a:buAutoNum type="arabicPeriod"/>
            </a:pPr>
            <a:r>
              <a:rPr lang="ru-RU" sz="1400" dirty="0"/>
              <a:t> Логическое </a:t>
            </a:r>
            <a:r>
              <a:rPr lang="en-US" sz="1400" b="1" dirty="0"/>
              <a:t>not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ru-RU" sz="1400" b="1" dirty="0"/>
              <a:t>Умножение, деление, целочисленное деление, остаток</a:t>
            </a:r>
            <a:r>
              <a:rPr lang="ru-RU" sz="1400" dirty="0"/>
              <a:t>: *, /, //, %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Сложение и вычитание</a:t>
            </a:r>
            <a:r>
              <a:rPr lang="ru-RU" sz="1400" dirty="0"/>
              <a:t>: +, -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Сравнения</a:t>
            </a:r>
            <a:r>
              <a:rPr lang="ru-RU" sz="1400" dirty="0"/>
              <a:t>: ==, !=, &gt;, &lt;, &gt;=, &lt;=, </a:t>
            </a:r>
            <a:r>
              <a:rPr lang="en-US" sz="1400" dirty="0"/>
              <a:t>in, not in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Логическое И</a:t>
            </a:r>
            <a:r>
              <a:rPr lang="ru-RU" sz="1400" dirty="0"/>
              <a:t>: </a:t>
            </a:r>
            <a:r>
              <a:rPr lang="en-US" sz="1400" dirty="0"/>
              <a:t>and</a:t>
            </a:r>
          </a:p>
          <a:p>
            <a:pPr>
              <a:buFont typeface="+mj-lt"/>
              <a:buAutoNum type="arabicPeriod"/>
            </a:pPr>
            <a:r>
              <a:rPr lang="ru-RU" sz="1400" b="1" dirty="0"/>
              <a:t>Логическое ИЛИ</a:t>
            </a:r>
            <a:r>
              <a:rPr lang="ru-RU" sz="1400" dirty="0"/>
              <a:t>: </a:t>
            </a:r>
            <a:r>
              <a:rPr lang="en-US" sz="1400" dirty="0"/>
              <a:t>or</a:t>
            </a:r>
          </a:p>
          <a:p>
            <a:r>
              <a:rPr lang="ru-KZ" sz="1400" dirty="0"/>
              <a:t>📌 </a:t>
            </a:r>
            <a:r>
              <a:rPr lang="ru-RU" sz="1400" dirty="0"/>
              <a:t>Примечание: скобки () используются для </a:t>
            </a:r>
            <a:r>
              <a:rPr lang="ru-RU" sz="1400" b="1" dirty="0"/>
              <a:t>явного указания порядка операций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F0F22373-8BB3-7643-D534-ED54FA29A815}"/>
              </a:ext>
            </a:extLst>
          </p:cNvPr>
          <p:cNvCxnSpPr/>
          <p:nvPr/>
        </p:nvCxnSpPr>
        <p:spPr>
          <a:xfrm>
            <a:off x="5845323" y="4045181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5D76354-6DD3-E921-EFFD-1DAF1EF7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6115044" y="153700"/>
            <a:ext cx="182495" cy="18249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17CE506-3742-F720-F031-98FF71F7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243769" y="199475"/>
            <a:ext cx="182495" cy="182495"/>
          </a:xfrm>
          <a:prstGeom prst="rect">
            <a:avLst/>
          </a:prstGeom>
        </p:spPr>
      </p:pic>
      <p:sp>
        <p:nvSpPr>
          <p:cNvPr id="29" name="Прямоугольник с двумя скругленными противолежащими углами 28">
            <a:extLst>
              <a:ext uri="{FF2B5EF4-FFF2-40B4-BE49-F238E27FC236}">
                <a16:creationId xmlns:a16="http://schemas.microsoft.com/office/drawing/2014/main" id="{F5BE7190-3441-2D90-6A55-B10DBFEB0789}"/>
              </a:ext>
            </a:extLst>
          </p:cNvPr>
          <p:cNvSpPr/>
          <p:nvPr/>
        </p:nvSpPr>
        <p:spPr>
          <a:xfrm>
            <a:off x="173159" y="3327584"/>
            <a:ext cx="5601554" cy="3245004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16970-6400-4803-8073-DA74E610C914}"/>
              </a:ext>
            </a:extLst>
          </p:cNvPr>
          <p:cNvSpPr txBox="1"/>
          <p:nvPr/>
        </p:nvSpPr>
        <p:spPr>
          <a:xfrm>
            <a:off x="2838266" y="3417688"/>
            <a:ext cx="3214987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True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333"/>
                </a:solidFill>
                <a:effectLst/>
              </a:rPr>
              <a:t>+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False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333"/>
                </a:solidFill>
                <a:effectLst/>
              </a:rPr>
              <a:t>+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True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909090"/>
                </a:solidFill>
                <a:effectLst/>
              </a:rPr>
              <a:t># </a:t>
            </a:r>
            <a:r>
              <a:rPr lang="ru-RU" sz="1200" dirty="0">
                <a:solidFill>
                  <a:srgbClr val="909090"/>
                </a:solidFill>
                <a:effectLst/>
              </a:rPr>
              <a:t>Вывод: 2</a:t>
            </a:r>
            <a:br>
              <a:rPr lang="ru-RU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7AA600"/>
                </a:solidFill>
                <a:effectLst/>
              </a:rPr>
              <a:t>"</a:t>
            </a:r>
            <a:r>
              <a:rPr lang="en-US" sz="1200" dirty="0" err="1">
                <a:solidFill>
                  <a:srgbClr val="7AA600"/>
                </a:solidFill>
                <a:effectLst/>
              </a:rPr>
              <a:t>Habr</a:t>
            </a:r>
            <a:r>
              <a:rPr lang="en-US" sz="1200" dirty="0">
                <a:solidFill>
                  <a:srgbClr val="7AA600"/>
                </a:solidFill>
                <a:effectLst/>
              </a:rPr>
              <a:t>"</a:t>
            </a:r>
            <a:r>
              <a:rPr lang="en-US" sz="1200" dirty="0"/>
              <a:t>[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False</a:t>
            </a:r>
            <a:r>
              <a:rPr lang="en-US" sz="1200" dirty="0"/>
              <a:t>]) </a:t>
            </a:r>
            <a:r>
              <a:rPr lang="en-US" sz="1200" dirty="0">
                <a:solidFill>
                  <a:srgbClr val="909090"/>
                </a:solidFill>
                <a:effectLst/>
              </a:rPr>
              <a:t># </a:t>
            </a:r>
            <a:r>
              <a:rPr lang="ru-RU" sz="1200" dirty="0">
                <a:solidFill>
                  <a:srgbClr val="909090"/>
                </a:solidFill>
                <a:effectLst/>
              </a:rPr>
              <a:t>Вывод: </a:t>
            </a:r>
            <a:r>
              <a:rPr lang="en-US" sz="1200" dirty="0">
                <a:solidFill>
                  <a:srgbClr val="909090"/>
                </a:solidFill>
                <a:effectLst/>
              </a:rPr>
              <a:t>H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7AA600"/>
                </a:solidFill>
                <a:effectLst/>
              </a:rPr>
              <a:t>"</a:t>
            </a:r>
            <a:r>
              <a:rPr lang="en-US" sz="1200" dirty="0" err="1">
                <a:solidFill>
                  <a:srgbClr val="7AA600"/>
                </a:solidFill>
                <a:effectLst/>
              </a:rPr>
              <a:t>Habr</a:t>
            </a:r>
            <a:r>
              <a:rPr lang="en-US" sz="1200" dirty="0">
                <a:solidFill>
                  <a:srgbClr val="7AA600"/>
                </a:solidFill>
                <a:effectLst/>
              </a:rPr>
              <a:t>"</a:t>
            </a:r>
            <a:r>
              <a:rPr lang="en-US" sz="1200" dirty="0"/>
              <a:t>[</a:t>
            </a:r>
            <a:r>
              <a:rPr lang="en-US" sz="1200" b="1" dirty="0" err="1">
                <a:solidFill>
                  <a:srgbClr val="8959A8"/>
                </a:solidFill>
                <a:effectLst/>
              </a:rPr>
              <a:t>True</a:t>
            </a:r>
            <a:r>
              <a:rPr lang="en-US" sz="1200" dirty="0" err="1">
                <a:solidFill>
                  <a:srgbClr val="333333"/>
                </a:solidFill>
                <a:effectLst/>
              </a:rPr>
              <a:t>+</a:t>
            </a:r>
            <a:r>
              <a:rPr lang="en-US" sz="1200" b="1" dirty="0" err="1">
                <a:solidFill>
                  <a:srgbClr val="8959A8"/>
                </a:solidFill>
                <a:effectLst/>
              </a:rPr>
              <a:t>True</a:t>
            </a:r>
            <a:r>
              <a:rPr lang="en-US" sz="1200" dirty="0"/>
              <a:t>]) </a:t>
            </a:r>
            <a:r>
              <a:rPr lang="en-US" sz="1200" dirty="0">
                <a:solidFill>
                  <a:srgbClr val="909090"/>
                </a:solidFill>
                <a:effectLst/>
              </a:rPr>
              <a:t># </a:t>
            </a:r>
            <a:r>
              <a:rPr lang="ru-RU" sz="1200" dirty="0">
                <a:solidFill>
                  <a:srgbClr val="909090"/>
                </a:solidFill>
                <a:effectLst/>
              </a:rPr>
              <a:t>Вывод: </a:t>
            </a:r>
            <a:r>
              <a:rPr lang="en-US" sz="1200" dirty="0">
                <a:solidFill>
                  <a:srgbClr val="909090"/>
                </a:solidFill>
                <a:effectLst/>
              </a:rPr>
              <a:t>b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7AA600"/>
                </a:solidFill>
                <a:effectLst/>
              </a:rPr>
              <a:t>"</a:t>
            </a:r>
            <a:r>
              <a:rPr lang="en-US" sz="1200" dirty="0" err="1">
                <a:solidFill>
                  <a:srgbClr val="7AA600"/>
                </a:solidFill>
                <a:effectLst/>
              </a:rPr>
              <a:t>Habr</a:t>
            </a:r>
            <a:r>
              <a:rPr lang="en-US" sz="1200" dirty="0">
                <a:solidFill>
                  <a:srgbClr val="7AA600"/>
                </a:solidFill>
                <a:effectLst/>
              </a:rPr>
              <a:t>"</a:t>
            </a:r>
            <a:r>
              <a:rPr lang="en-US" sz="1200" dirty="0"/>
              <a:t>[</a:t>
            </a:r>
            <a:r>
              <a:rPr lang="en-US" sz="1200" dirty="0">
                <a:solidFill>
                  <a:srgbClr val="333333"/>
                </a:solidFill>
                <a:effectLst/>
              </a:rPr>
              <a:t>-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True</a:t>
            </a:r>
            <a:r>
              <a:rPr lang="en-US" sz="1200" dirty="0"/>
              <a:t>]) </a:t>
            </a:r>
            <a:r>
              <a:rPr lang="en-US" sz="1200" dirty="0">
                <a:solidFill>
                  <a:srgbClr val="909090"/>
                </a:solidFill>
                <a:effectLst/>
              </a:rPr>
              <a:t># </a:t>
            </a:r>
            <a:r>
              <a:rPr lang="ru-RU" sz="1200" dirty="0">
                <a:solidFill>
                  <a:srgbClr val="909090"/>
                </a:solidFill>
                <a:effectLst/>
              </a:rPr>
              <a:t>Вывод: </a:t>
            </a:r>
            <a:r>
              <a:rPr lang="en-US" sz="1200" dirty="0">
                <a:solidFill>
                  <a:srgbClr val="909090"/>
                </a:solidFill>
                <a:effectLst/>
              </a:rPr>
              <a:t>r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False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333333"/>
                </a:solidFill>
                <a:effectLst/>
              </a:rPr>
              <a:t>==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False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in</a:t>
            </a:r>
            <a:r>
              <a:rPr lang="en-US" sz="1200" dirty="0"/>
              <a:t> [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False</a:t>
            </a:r>
            <a:r>
              <a:rPr lang="en-US" sz="1200" dirty="0"/>
              <a:t>]) </a:t>
            </a:r>
            <a:r>
              <a:rPr lang="en-US" sz="1200" dirty="0">
                <a:solidFill>
                  <a:srgbClr val="909090"/>
                </a:solidFill>
                <a:effectLst/>
              </a:rPr>
              <a:t># </a:t>
            </a:r>
            <a:r>
              <a:rPr lang="ru-RU" sz="1200" dirty="0">
                <a:solidFill>
                  <a:srgbClr val="909090"/>
                </a:solidFill>
                <a:effectLst/>
              </a:rPr>
              <a:t>Вывод: </a:t>
            </a:r>
            <a:r>
              <a:rPr lang="en-US" sz="1200" dirty="0">
                <a:solidFill>
                  <a:srgbClr val="909090"/>
                </a:solidFill>
                <a:effectLst/>
              </a:rPr>
              <a:t>True</a:t>
            </a:r>
            <a:endParaRPr lang="ru-KZ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C1FE4-5BAD-C13F-47A7-DABDD058DAB2}"/>
              </a:ext>
            </a:extLst>
          </p:cNvPr>
          <p:cNvSpPr txBox="1"/>
          <p:nvPr/>
        </p:nvSpPr>
        <p:spPr>
          <a:xfrm>
            <a:off x="354390" y="3394919"/>
            <a:ext cx="2651332" cy="33164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09090"/>
                </a:solidFill>
                <a:effectLst/>
              </a:rPr>
              <a:t># </a:t>
            </a:r>
            <a:r>
              <a:rPr lang="en-US" sz="1200" dirty="0" err="1">
                <a:solidFill>
                  <a:srgbClr val="909090"/>
                </a:solidFill>
                <a:effectLst/>
              </a:rPr>
              <a:t>falsy</a:t>
            </a:r>
            <a:r>
              <a:rPr lang="en-US" sz="1200" dirty="0">
                <a:solidFill>
                  <a:srgbClr val="909090"/>
                </a:solidFill>
                <a:effectLst/>
              </a:rPr>
              <a:t> </a:t>
            </a:r>
            <a:r>
              <a:rPr lang="ru-RU" sz="1200" dirty="0">
                <a:solidFill>
                  <a:srgbClr val="909090"/>
                </a:solidFill>
                <a:effectLst/>
              </a:rPr>
              <a:t>объекты</a:t>
            </a:r>
            <a:br>
              <a:rPr lang="ru-RU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False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None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77D05"/>
                </a:solidFill>
                <a:effectLst/>
              </a:rPr>
              <a:t>0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77D05"/>
                </a:solidFill>
                <a:effectLst/>
              </a:rPr>
              <a:t>0.0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([]))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7AA600"/>
                </a:solidFill>
                <a:effectLst/>
              </a:rPr>
              <a:t>''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({}))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909090"/>
                </a:solidFill>
                <a:effectLst/>
              </a:rPr>
              <a:t>#truthy </a:t>
            </a:r>
            <a:r>
              <a:rPr lang="ru-RU" sz="1200" dirty="0">
                <a:solidFill>
                  <a:srgbClr val="909090"/>
                </a:solidFill>
                <a:effectLst/>
              </a:rPr>
              <a:t>объекты</a:t>
            </a:r>
            <a:br>
              <a:rPr lang="ru-RU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8959A8"/>
                </a:solidFill>
                <a:effectLst/>
              </a:rPr>
              <a:t>True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77D05"/>
                </a:solidFill>
                <a:effectLst/>
              </a:rPr>
              <a:t>123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F77D05"/>
                </a:solidFill>
                <a:effectLst/>
              </a:rPr>
              <a:t>69.96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7AA600"/>
                </a:solidFill>
                <a:effectLst/>
              </a:rPr>
              <a:t>'</a:t>
            </a:r>
            <a:r>
              <a:rPr lang="en-US" sz="1200" dirty="0" err="1">
                <a:solidFill>
                  <a:srgbClr val="7AA600"/>
                </a:solidFill>
                <a:effectLst/>
              </a:rPr>
              <a:t>beegeek</a:t>
            </a:r>
            <a:r>
              <a:rPr lang="en-US" sz="1200" dirty="0">
                <a:solidFill>
                  <a:srgbClr val="7AA600"/>
                </a:solidFill>
                <a:effectLst/>
              </a:rPr>
              <a:t>'</a:t>
            </a:r>
            <a:r>
              <a:rPr lang="en-US" sz="1200" dirty="0"/>
              <a:t>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([</a:t>
            </a:r>
            <a:r>
              <a:rPr lang="en-US" sz="1200" dirty="0">
                <a:solidFill>
                  <a:srgbClr val="F77D05"/>
                </a:solidFill>
                <a:effectLst/>
              </a:rPr>
              <a:t>4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77D05"/>
                </a:solidFill>
                <a:effectLst/>
              </a:rPr>
              <a:t>8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77D05"/>
                </a:solidFill>
                <a:effectLst/>
              </a:rPr>
              <a:t>15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77D05"/>
                </a:solidFill>
                <a:effectLst/>
              </a:rPr>
              <a:t>16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77D05"/>
                </a:solidFill>
                <a:effectLst/>
              </a:rPr>
              <a:t>23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77D05"/>
                </a:solidFill>
                <a:effectLst/>
              </a:rPr>
              <a:t>42</a:t>
            </a:r>
            <a:r>
              <a:rPr lang="en-US" sz="1200" dirty="0"/>
              <a:t>]))</a:t>
            </a:r>
            <a:br>
              <a:rPr lang="en-US" sz="1200" dirty="0"/>
            </a:br>
            <a:r>
              <a:rPr lang="en-US" sz="1200" dirty="0">
                <a:solidFill>
                  <a:srgbClr val="39728E"/>
                </a:solidFill>
                <a:effectLst/>
              </a:rPr>
              <a:t>print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39728E"/>
                </a:solidFill>
                <a:effectLst/>
              </a:rPr>
              <a:t>bool</a:t>
            </a:r>
            <a:r>
              <a:rPr lang="en-US" sz="1200" dirty="0"/>
              <a:t>({</a:t>
            </a:r>
            <a:r>
              <a:rPr lang="en-US" sz="1200" dirty="0">
                <a:solidFill>
                  <a:srgbClr val="F77D05"/>
                </a:solidFill>
                <a:effectLst/>
              </a:rPr>
              <a:t>1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77D05"/>
                </a:solidFill>
                <a:effectLst/>
              </a:rPr>
              <a:t>2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77D05"/>
                </a:solidFill>
                <a:effectLst/>
              </a:rPr>
              <a:t>3</a:t>
            </a:r>
            <a:r>
              <a:rPr lang="en-US" sz="1200" dirty="0"/>
              <a:t>}))</a:t>
            </a:r>
            <a:br>
              <a:rPr lang="en-US" sz="1200" dirty="0"/>
            </a:br>
            <a:endParaRPr lang="ru-KZ" sz="1200" dirty="0"/>
          </a:p>
        </p:txBody>
      </p:sp>
      <p:sp>
        <p:nvSpPr>
          <p:cNvPr id="30" name="Прямоугольник с двумя учесеченными противолежащими углами 29">
            <a:extLst>
              <a:ext uri="{FF2B5EF4-FFF2-40B4-BE49-F238E27FC236}">
                <a16:creationId xmlns:a16="http://schemas.microsoft.com/office/drawing/2014/main" id="{0E5974BA-60FB-52E7-C32D-68E8DD16FD48}"/>
              </a:ext>
            </a:extLst>
          </p:cNvPr>
          <p:cNvSpPr/>
          <p:nvPr/>
        </p:nvSpPr>
        <p:spPr>
          <a:xfrm>
            <a:off x="6759723" y="4888289"/>
            <a:ext cx="4024166" cy="1177063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11468-6B20-5EFD-9EA6-FA899A06EE20}"/>
              </a:ext>
            </a:extLst>
          </p:cNvPr>
          <p:cNvSpPr txBox="1"/>
          <p:nvPr/>
        </p:nvSpPr>
        <p:spPr>
          <a:xfrm>
            <a:off x="6759723" y="4871456"/>
            <a:ext cx="4029342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200" dirty="0"/>
              <a:t>В </a:t>
            </a:r>
            <a:r>
              <a:rPr lang="en-US" sz="1200" dirty="0"/>
              <a:t>Python </a:t>
            </a:r>
            <a:r>
              <a:rPr lang="ru-RU" sz="1200" dirty="0"/>
              <a:t>выражения вида </a:t>
            </a:r>
            <a:r>
              <a:rPr lang="en-US" sz="1200" dirty="0"/>
              <a:t>x == y == z </a:t>
            </a:r>
            <a:r>
              <a:rPr lang="ru-RU" sz="1200" b="1" dirty="0"/>
              <a:t>интерпретируются как цепочка сравнений</a:t>
            </a:r>
            <a:r>
              <a:rPr lang="ru-RU" sz="1200" dirty="0"/>
              <a:t>.</a:t>
            </a:r>
          </a:p>
          <a:p>
            <a:r>
              <a:rPr lang="ru-KZ" sz="1200" dirty="0"/>
              <a:t>👉 </a:t>
            </a:r>
            <a:r>
              <a:rPr lang="ru-RU" sz="1200" dirty="0"/>
              <a:t>Это </a:t>
            </a:r>
            <a:r>
              <a:rPr lang="ru-RU" sz="1200" b="1" dirty="0"/>
              <a:t>эквивалентно:</a:t>
            </a:r>
          </a:p>
          <a:p>
            <a:endParaRPr lang="ru-RU" sz="1200" b="1" dirty="0"/>
          </a:p>
          <a:p>
            <a:r>
              <a:rPr lang="en-US" sz="1200" dirty="0"/>
              <a:t>(False == False) and (False in [False])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07364D8-86EB-603A-25F3-8C880188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449" y="615307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61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40436</TotalTime>
  <Words>6789</Words>
  <Application>Microsoft Macintosh PowerPoint</Application>
  <PresentationFormat>Широкоэкранный</PresentationFormat>
  <Paragraphs>840</Paragraphs>
  <Slides>28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Wingdings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Natalya Goncharova</dc:creator>
  <cp:lastModifiedBy>Natalya Goncharova</cp:lastModifiedBy>
  <cp:revision>16</cp:revision>
  <dcterms:created xsi:type="dcterms:W3CDTF">2025-04-11T06:25:02Z</dcterms:created>
  <dcterms:modified xsi:type="dcterms:W3CDTF">2025-05-14T05:30:52Z</dcterms:modified>
</cp:coreProperties>
</file>