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7" r:id="rId15"/>
    <p:sldId id="273" r:id="rId16"/>
    <p:sldId id="274" r:id="rId17"/>
    <p:sldId id="275" r:id="rId18"/>
    <p:sldId id="276" r:id="rId19"/>
    <p:sldId id="271" r:id="rId20"/>
    <p:sldId id="272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12" autoAdjust="0"/>
  </p:normalViewPr>
  <p:slideViewPr>
    <p:cSldViewPr snapToGrid="0" snapToObjects="1">
      <p:cViewPr varScale="1">
        <p:scale>
          <a:sx n="96" d="100"/>
          <a:sy n="96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057F6-1EE8-6446-BA6B-60FDE8986AA3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1F2D2-DF3E-A245-A51F-8097B74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Введение. Представляемся.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необходимо максимизировать или минимизировать некоторый линейный функционал на многомерном пространстве при заданных линейных ограничениях.</a:t>
            </a:r>
          </a:p>
          <a:p>
            <a:r>
              <a:rPr lang="ru-RU" dirty="0" smtClean="0"/>
              <a:t>Заметим, что каждое из линейных неравенств на переменные ограничивает полупространство в соответствующем линейном пространстве.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определить максимум линейной целевой функции (линейной формы)</a:t>
            </a:r>
          </a:p>
          <a:p>
            <a:endParaRPr lang="ru-RU" dirty="0" smtClean="0"/>
          </a:p>
          <a:p>
            <a:r>
              <a:rPr lang="ru-RU" dirty="0" smtClean="0"/>
              <a:t>При условиях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Принцип симплекс-метода состоит в том, что выбирается одна из вершин многогранника, после чего начинается движение по его рёбрам от вершины к вершине в сторону увеличения значения функционала. Когда переход по ребру из текущей вершины в другую вершину с более высоким значением функционала невозможен, считается, что оптимальное значение </a:t>
            </a:r>
            <a:r>
              <a:rPr lang="ru-RU" dirty="0" err="1" smtClean="0"/>
              <a:t>c</a:t>
            </a:r>
            <a:r>
              <a:rPr lang="ru-RU" dirty="0" smtClean="0"/>
              <a:t> найдено.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расписать про все отдельно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задачу о максимальном </a:t>
            </a:r>
            <a:r>
              <a:rPr lang="ru-RU" dirty="0" err="1" smtClean="0"/>
              <a:t>паросочетании</a:t>
            </a:r>
            <a:r>
              <a:rPr lang="ru-RU" dirty="0" smtClean="0"/>
              <a:t> в двудольном графе: есть несколько юношей и девушек, причём для каждых юноши и девушки известно, симпатичны ли они друг другу. Нужно поженить максимальное число пар со взаимной симпатией.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Имеется некий однородный груз, который нужно перевести с  </a:t>
            </a:r>
            <a:r>
              <a:rPr lang="en-US" dirty="0" smtClean="0"/>
              <a:t>n</a:t>
            </a:r>
            <a:r>
              <a:rPr lang="en-US" baseline="0" dirty="0" smtClean="0"/>
              <a:t> </a:t>
            </a:r>
            <a:r>
              <a:rPr lang="ru-RU" dirty="0" smtClean="0"/>
              <a:t>складов на</a:t>
            </a:r>
            <a:r>
              <a:rPr lang="en-US" dirty="0" smtClean="0"/>
              <a:t> m</a:t>
            </a:r>
            <a:r>
              <a:rPr lang="ru-RU" dirty="0" smtClean="0"/>
              <a:t> заводов. Для каждого склада </a:t>
            </a:r>
            <a:r>
              <a:rPr lang="en-US" dirty="0" err="1" smtClean="0"/>
              <a:t>i</a:t>
            </a:r>
            <a:r>
              <a:rPr lang="ru-RU" dirty="0" smtClean="0"/>
              <a:t> известно, сколько в нём находится груза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ru-RU" dirty="0" smtClean="0"/>
              <a:t> , а для каждого завода известна его потребность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ru-RU" dirty="0" smtClean="0"/>
              <a:t>  в грузе. Стоимость перевозки пропорциональна расстоянию от склада до завода (все расстояния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ru-RU" dirty="0" smtClean="0"/>
              <a:t> от </a:t>
            </a:r>
            <a:r>
              <a:rPr lang="en-US" dirty="0" err="1" smtClean="0"/>
              <a:t>i</a:t>
            </a:r>
            <a:r>
              <a:rPr lang="ru-RU" dirty="0" smtClean="0"/>
              <a:t>-го склада до </a:t>
            </a:r>
            <a:r>
              <a:rPr lang="en-US" dirty="0" smtClean="0"/>
              <a:t>j</a:t>
            </a:r>
            <a:r>
              <a:rPr lang="ru-RU" dirty="0" smtClean="0"/>
              <a:t>-го завода известны). Требуется составить наиболее дешёвый план перевозки.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1F2D2-DF3E-A245-A51F-8097B744FB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287D-1FAD-E54F-A38B-973ADBA79D80}" type="datetimeFigureOut">
              <a:rPr lang="en-US" smtClean="0"/>
              <a:t>24.07.12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3165-DF0D-6E40-AB65-E54DEDED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5642"/>
            <a:ext cx="7772400" cy="1470025"/>
          </a:xfrm>
        </p:spPr>
        <p:txBody>
          <a:bodyPr/>
          <a:lstStyle/>
          <a:p>
            <a:r>
              <a:rPr lang="ru-RU" dirty="0"/>
              <a:t>Симплекс-метод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5153" y="5845225"/>
            <a:ext cx="245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Наталия Шумшурова</a:t>
            </a:r>
          </a:p>
          <a:p>
            <a:r>
              <a:rPr lang="ru-RU" dirty="0" smtClean="0"/>
              <a:t>Григорий Шлеин</a:t>
            </a:r>
            <a:endParaRPr lang="en-US" dirty="0"/>
          </a:p>
        </p:txBody>
      </p:sp>
      <p:pic>
        <p:nvPicPr>
          <p:cNvPr id="5" name="Picture 4" descr="logo_ict_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380895"/>
            <a:ext cx="2641600" cy="101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3575" y="1293918"/>
            <a:ext cx="166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МИЭМ</a:t>
            </a:r>
          </a:p>
          <a:p>
            <a:pPr algn="r"/>
            <a:r>
              <a:rPr lang="ru-RU" sz="1400" dirty="0" smtClean="0"/>
              <a:t>Кафедра ИКТ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284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05" y="2219419"/>
            <a:ext cx="7016454" cy="1143000"/>
          </a:xfrm>
        </p:spPr>
        <p:txBody>
          <a:bodyPr/>
          <a:lstStyle/>
          <a:p>
            <a:r>
              <a:rPr lang="ru-RU" dirty="0" smtClean="0"/>
              <a:t>Программа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41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Программа решает основную задачу линейного программирования симплекс-методом.</a:t>
            </a:r>
          </a:p>
          <a:p>
            <a:r>
              <a:rPr lang="ru-RU" sz="2800" dirty="0" smtClean="0"/>
              <a:t>Задача должна быть представлена в канонической форме.</a:t>
            </a:r>
          </a:p>
          <a:p>
            <a:endParaRPr lang="en-US" sz="28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9392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/>
              <a:t>На вход программе задаются коэффициенты целевой функции и массив линейных ограничений (опорный план</a:t>
            </a:r>
            <a:r>
              <a:rPr lang="ru-RU" sz="2800" dirty="0" smtClean="0"/>
              <a:t>).</a:t>
            </a:r>
          </a:p>
          <a:p>
            <a:r>
              <a:rPr lang="ru-RU" sz="2800" dirty="0" smtClean="0"/>
              <a:t>На выходе программа выдает оптимальный план, максимум целевой функции и последнюю </a:t>
            </a:r>
            <a:r>
              <a:rPr lang="ru-RU" sz="2800" dirty="0"/>
              <a:t>симплекс </a:t>
            </a:r>
            <a:r>
              <a:rPr lang="ru-RU" sz="2800" dirty="0" smtClean="0"/>
              <a:t>таблицу.</a:t>
            </a:r>
            <a:endParaRPr lang="en-US" sz="28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89" y="2497245"/>
            <a:ext cx="7016454" cy="1143000"/>
          </a:xfrm>
        </p:spPr>
        <p:txBody>
          <a:bodyPr/>
          <a:lstStyle/>
          <a:p>
            <a:r>
              <a:rPr lang="ru-RU" dirty="0" smtClean="0"/>
              <a:t>Скриншоты программы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358" y="271450"/>
            <a:ext cx="7016454" cy="1143000"/>
          </a:xfrm>
        </p:spPr>
        <p:txBody>
          <a:bodyPr/>
          <a:lstStyle/>
          <a:p>
            <a:r>
              <a:rPr lang="ru-RU" dirty="0" smtClean="0"/>
              <a:t>Окно ввода данных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pic>
        <p:nvPicPr>
          <p:cNvPr id="7" name="Content Placeholder 6" descr="687474703a2f2f7335312e726164696b616c2e72752f693133342f313230372f62612f3130666130393136353665342e6a7067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8" r="-17118"/>
          <a:stretch>
            <a:fillRect/>
          </a:stretch>
        </p:blipFill>
        <p:spPr>
          <a:xfrm>
            <a:off x="-1" y="1414450"/>
            <a:ext cx="9392029" cy="5165254"/>
          </a:xfrm>
        </p:spPr>
      </p:pic>
    </p:spTree>
    <p:extLst>
      <p:ext uri="{BB962C8B-B14F-4D97-AF65-F5344CB8AC3E}">
        <p14:creationId xmlns:p14="http://schemas.microsoft.com/office/powerpoint/2010/main" val="402953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с введенными данными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pic>
        <p:nvPicPr>
          <p:cNvPr id="6" name="Content Placeholder 5" descr="687474703a2f2f693035312e726164696b616c2e72752f313230372f63372f6239353438326566306261632e6a7067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28" r="-16728"/>
          <a:stretch>
            <a:fillRect/>
          </a:stretch>
        </p:blipFill>
        <p:spPr>
          <a:xfrm>
            <a:off x="0" y="1417638"/>
            <a:ext cx="9262614" cy="5094081"/>
          </a:xfrm>
        </p:spPr>
      </p:pic>
    </p:spTree>
    <p:extLst>
      <p:ext uri="{BB962C8B-B14F-4D97-AF65-F5344CB8AC3E}">
        <p14:creationId xmlns:p14="http://schemas.microsoft.com/office/powerpoint/2010/main" val="402953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 smtClean="0"/>
              <a:t>Окно вывода результата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pic>
        <p:nvPicPr>
          <p:cNvPr id="6" name="Content Placeholder 5" descr="687474703a2f2f733031392e726164696b616c2e72752f693633392f313230372f33652f6637383265366663316633332e6a7067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33" r="-16833"/>
          <a:stretch>
            <a:fillRect/>
          </a:stretch>
        </p:blipFill>
        <p:spPr>
          <a:xfrm>
            <a:off x="0" y="1417638"/>
            <a:ext cx="9318447" cy="5124787"/>
          </a:xfrm>
        </p:spPr>
      </p:pic>
    </p:spTree>
    <p:extLst>
      <p:ext uri="{BB962C8B-B14F-4D97-AF65-F5344CB8AC3E}">
        <p14:creationId xmlns:p14="http://schemas.microsoft.com/office/powerpoint/2010/main" val="402953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 smtClean="0"/>
              <a:t>Пример входных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89187" cy="80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К</a:t>
            </a:r>
            <a:r>
              <a:rPr lang="ru-RU" sz="2800" dirty="0" smtClean="0"/>
              <a:t>оэффициенты </a:t>
            </a:r>
            <a:r>
              <a:rPr lang="ru-RU" sz="2800" dirty="0"/>
              <a:t>целевой </a:t>
            </a:r>
            <a:r>
              <a:rPr lang="ru-RU" sz="2800" dirty="0" smtClean="0"/>
              <a:t>функции: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581" y="1600201"/>
            <a:ext cx="2037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6,8,0,0,0,0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813" y="3214843"/>
            <a:ext cx="510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Массив </a:t>
            </a:r>
            <a:r>
              <a:rPr lang="ru-RU" sz="2800" dirty="0"/>
              <a:t>линейных </a:t>
            </a:r>
            <a:r>
              <a:rPr lang="ru-RU" sz="2800" dirty="0" smtClean="0"/>
              <a:t>ограничений: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159581" y="3214843"/>
            <a:ext cx="200066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4,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 </a:t>
            </a:r>
            <a:r>
              <a:rPr lang="en-US" dirty="0" smtClean="0"/>
              <a:t>18</a:t>
            </a:r>
            <a:r>
              <a:rPr lang="ru-RU" dirty="0" smtClean="0"/>
              <a:t>0</a:t>
            </a:r>
          </a:p>
          <a:p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 </a:t>
            </a:r>
            <a:r>
              <a:rPr lang="en-US" dirty="0" smtClean="0"/>
              <a:t>190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3,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 </a:t>
            </a:r>
            <a:r>
              <a:rPr lang="en-US" dirty="0" smtClean="0"/>
              <a:t>12</a:t>
            </a:r>
            <a:endParaRPr lang="en-US" dirty="0"/>
          </a:p>
          <a:p>
            <a:r>
              <a:rPr lang="ru-RU" dirty="0" smtClean="0"/>
              <a:t> </a:t>
            </a:r>
            <a:r>
              <a:rPr lang="en-US" dirty="0" smtClean="0"/>
              <a:t>4,</a:t>
            </a:r>
            <a:r>
              <a:rPr lang="ru-RU" dirty="0" smtClean="0"/>
              <a:t> </a:t>
            </a:r>
            <a:r>
              <a:rPr lang="en-US" dirty="0" smtClean="0"/>
              <a:t>2,</a:t>
            </a:r>
            <a:r>
              <a:rPr lang="ru-RU" dirty="0" smtClean="0"/>
              <a:t> </a:t>
            </a:r>
            <a:r>
              <a:rPr lang="en-US" dirty="0" smtClean="0"/>
              <a:t>1,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</a:t>
            </a:r>
            <a:r>
              <a:rPr lang="en-US" dirty="0" smtClean="0"/>
              <a:t>0,</a:t>
            </a:r>
            <a:r>
              <a:rPr lang="ru-RU" dirty="0" smtClean="0"/>
              <a:t>  </a:t>
            </a:r>
            <a:r>
              <a:rPr lang="en-US" dirty="0" smtClean="0"/>
              <a:t>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 smtClean="0"/>
              <a:t>Пример выходных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аксимум </a:t>
            </a:r>
            <a:r>
              <a:rPr lang="ru-RU" dirty="0"/>
              <a:t>целевой </a:t>
            </a:r>
            <a:r>
              <a:rPr lang="ru-RU" dirty="0" smtClean="0"/>
              <a:t>функции: 20.0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 </a:t>
            </a:r>
            <a:r>
              <a:rPr lang="ru-RU" dirty="0"/>
              <a:t>задачи:  0, 2,5, 0, 18, 187,5, 4,5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Последняя </a:t>
            </a:r>
            <a:r>
              <a:rPr lang="ru-RU" dirty="0"/>
              <a:t>симплекс </a:t>
            </a:r>
            <a:r>
              <a:rPr lang="ru-RU" dirty="0" smtClean="0"/>
              <a:t>таблица: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4.0,  0.0,  0.0,  1.0,  0.0,  0.0, </a:t>
            </a:r>
            <a:r>
              <a:rPr lang="ru-RU" dirty="0" smtClean="0"/>
              <a:t>18.0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-1.0,  0.0, -0.5,  0.0,  1.0,  0.0, </a:t>
            </a:r>
            <a:r>
              <a:rPr lang="ru-RU" dirty="0" smtClean="0"/>
              <a:t>187.5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-7.0,  0.0, -1.5,  0.0,  0.0,  1.0,  </a:t>
            </a:r>
            <a:r>
              <a:rPr lang="ru-RU" dirty="0" smtClean="0"/>
              <a:t>4.5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2.0,  1.0,  0.5,  0.0,  0.0,  0.0,  </a:t>
            </a:r>
            <a:r>
              <a:rPr lang="ru-RU" dirty="0" smtClean="0"/>
              <a:t>2.5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10.0,  0.0,  4.0,  0.0,  0.0,  0.0, 20.0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3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 smtClean="0"/>
              <a:t>Среда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26" y="1983864"/>
            <a:ext cx="8229600" cy="4525963"/>
          </a:xfrm>
        </p:spPr>
        <p:txBody>
          <a:bodyPr/>
          <a:lstStyle/>
          <a:p>
            <a:r>
              <a:rPr lang="ru-RU" dirty="0" smtClean="0"/>
              <a:t>Язык: С++</a:t>
            </a:r>
          </a:p>
          <a:p>
            <a:r>
              <a:rPr lang="en-US" dirty="0" smtClean="0"/>
              <a:t>IDE: Borland Builder C+</a:t>
            </a:r>
            <a:r>
              <a:rPr lang="en-US" dirty="0" smtClean="0"/>
              <a:t>+</a:t>
            </a:r>
            <a:endParaRPr lang="ru-RU" dirty="0" smtClean="0"/>
          </a:p>
          <a:p>
            <a:r>
              <a:rPr lang="en-US" dirty="0"/>
              <a:t>Falco Icon Studio 8.0</a:t>
            </a:r>
            <a:endParaRPr lang="ru-RU" dirty="0" smtClean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353" y="1968042"/>
            <a:ext cx="8229600" cy="1143000"/>
          </a:xfrm>
        </p:spPr>
        <p:txBody>
          <a:bodyPr/>
          <a:lstStyle/>
          <a:p>
            <a:r>
              <a:rPr lang="ru-RU" dirty="0" smtClean="0"/>
              <a:t>Теория и понятия</a:t>
            </a:r>
            <a:endParaRPr lang="en-US" dirty="0"/>
          </a:p>
        </p:txBody>
      </p:sp>
      <p:pic>
        <p:nvPicPr>
          <p:cNvPr id="7" name="Picture 6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61883" y="33753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 smtClean="0"/>
              <a:t>Возможные доработки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02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/>
              <a:t>Можно осуществить </a:t>
            </a:r>
            <a:r>
              <a:rPr lang="ru-RU" sz="2400" dirty="0" smtClean="0"/>
              <a:t>решение по алгоритму </a:t>
            </a:r>
            <a:r>
              <a:rPr lang="ru-RU" sz="2400" dirty="0"/>
              <a:t>целочисленного линейного программирования </a:t>
            </a:r>
            <a:r>
              <a:rPr lang="ru-RU" sz="2400" dirty="0" smtClean="0"/>
              <a:t>Гомори базой для которого является симплекс-метод.</a:t>
            </a:r>
          </a:p>
          <a:p>
            <a:r>
              <a:rPr lang="ru-RU" sz="2400" dirty="0"/>
              <a:t>Возможно дополнить возможности программы включением функции приведения системы линейных ограничений и целевой функции к каноническому виду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46" y="2298799"/>
            <a:ext cx="7016454" cy="1143000"/>
          </a:xfrm>
        </p:spPr>
        <p:txBody>
          <a:bodyPr/>
          <a:lstStyle/>
          <a:p>
            <a:r>
              <a:rPr lang="ru-RU" dirty="0" smtClean="0"/>
              <a:t>Ваши вопросы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6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043" y="2497245"/>
            <a:ext cx="7016454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984" y="186414"/>
            <a:ext cx="735681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Линейное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20" y="1565874"/>
            <a:ext cx="6449708" cy="118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М</a:t>
            </a:r>
            <a:r>
              <a:rPr lang="ru-RU" sz="1800" dirty="0" smtClean="0"/>
              <a:t>атематическая дисциплина, посвящённая теории и методам решения</a:t>
            </a:r>
            <a:r>
              <a:rPr lang="ru-RU" sz="2400" dirty="0" smtClean="0"/>
              <a:t> </a:t>
            </a:r>
            <a:r>
              <a:rPr lang="ru-RU" sz="2400" b="1" dirty="0" smtClean="0"/>
              <a:t>экстремальных задач </a:t>
            </a:r>
            <a:r>
              <a:rPr lang="ru-RU" sz="1800" dirty="0" smtClean="0"/>
              <a:t>задаваемых системами линейных уравнений и неравенств.</a:t>
            </a:r>
            <a:endParaRPr lang="en-US" sz="18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28774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формулировка</a:t>
            </a:r>
            <a:endParaRPr lang="en-US" dirty="0"/>
          </a:p>
        </p:txBody>
      </p:sp>
      <p:pic>
        <p:nvPicPr>
          <p:cNvPr id="5" name="Content Placeholder 4" descr="0bd239d0422554ddba5c9b8b9d9135f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236" b="-145236"/>
          <a:stretch>
            <a:fillRect/>
          </a:stretch>
        </p:blipFill>
        <p:spPr>
          <a:xfrm>
            <a:off x="1850052" y="1244977"/>
            <a:ext cx="4908501" cy="2699487"/>
          </a:xfrm>
        </p:spPr>
      </p:pic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pic>
        <p:nvPicPr>
          <p:cNvPr id="6" name="Picture 5" descr="6f07949e28dc587238630753badd9eb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52" y="3220564"/>
            <a:ext cx="1409700" cy="723900"/>
          </a:xfrm>
          <a:prstGeom prst="rect">
            <a:avLst/>
          </a:prstGeom>
        </p:spPr>
      </p:pic>
      <p:pic>
        <p:nvPicPr>
          <p:cNvPr id="7" name="Picture 6" descr="bf45ec2fd9d6152ccf011dc784970d4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28" y="3468214"/>
            <a:ext cx="17653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9752" y="3359573"/>
            <a:ext cx="5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47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en-US" dirty="0" err="1" smtClean="0"/>
              <a:t>Симплекс-метод</a:t>
            </a:r>
            <a:endParaRPr lang="en-US" dirty="0"/>
          </a:p>
        </p:txBody>
      </p:sp>
      <p:pic>
        <p:nvPicPr>
          <p:cNvPr id="5" name="Content Placeholder 4" descr="Simplex-method-3-dimension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3992385" y="2065758"/>
            <a:ext cx="5926725" cy="3259470"/>
          </a:xfrm>
        </p:spPr>
      </p:pic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624" y="2615158"/>
            <a:ext cx="526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ыбирается одну из вершин многогранника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Движемся по его рёбрам от вершины к вершине в сторону увеличения значения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Когда переход по ребру из текущей вершины в другую вершину с более высоким значением функционала невозможен, считается, что оптимальное значение найдено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54" y="2322741"/>
            <a:ext cx="701645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Применение линейного программирования и симплекс-метода</a:t>
            </a:r>
            <a:endParaRPr lang="en-US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линейного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48" y="180615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Задачи оптимизации, например:</a:t>
            </a:r>
          </a:p>
          <a:p>
            <a:r>
              <a:rPr lang="ru-RU" dirty="0" smtClean="0"/>
              <a:t>Максимальное паросочетание</a:t>
            </a:r>
          </a:p>
          <a:p>
            <a:r>
              <a:rPr lang="ru-RU" dirty="0" smtClean="0"/>
              <a:t>Максимальный поток</a:t>
            </a:r>
          </a:p>
          <a:p>
            <a:r>
              <a:rPr lang="ru-RU" dirty="0" smtClean="0"/>
              <a:t>Транспортные задачи</a:t>
            </a:r>
          </a:p>
          <a:p>
            <a:r>
              <a:rPr lang="ru-RU" dirty="0" smtClean="0"/>
              <a:t>Игра с нулевой суммой</a:t>
            </a:r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Максимальное </a:t>
            </a:r>
            <a:r>
              <a:rPr lang="ru-RU" dirty="0" smtClean="0"/>
              <a:t>паросочетание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3359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Переменная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ij</a:t>
            </a:r>
            <a:r>
              <a:rPr lang="en-US" sz="2800" dirty="0" smtClean="0"/>
              <a:t> </a:t>
            </a:r>
            <a:r>
              <a:rPr lang="ru-RU" sz="2800" dirty="0"/>
              <a:t>соответствуют паре из </a:t>
            </a:r>
            <a:r>
              <a:rPr lang="en-US" sz="2800" dirty="0" err="1" smtClean="0"/>
              <a:t>i</a:t>
            </a:r>
            <a:r>
              <a:rPr lang="en-US" sz="2800" dirty="0" smtClean="0"/>
              <a:t>-</a:t>
            </a:r>
            <a:r>
              <a:rPr lang="ru-RU" sz="2800" dirty="0" smtClean="0"/>
              <a:t>того юноши</a:t>
            </a:r>
            <a:r>
              <a:rPr lang="ru-RU" sz="2800" dirty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j-</a:t>
            </a:r>
            <a:r>
              <a:rPr lang="ru-RU" sz="2800" dirty="0" smtClean="0"/>
              <a:t>той девушки.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pic>
        <p:nvPicPr>
          <p:cNvPr id="8" name="Picture 7" descr="7cefa6a15afd76442628240220ee198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63" y="2841774"/>
            <a:ext cx="1270000" cy="254000"/>
          </a:xfrm>
          <a:prstGeom prst="rect">
            <a:avLst/>
          </a:prstGeom>
        </p:spPr>
      </p:pic>
      <p:pic>
        <p:nvPicPr>
          <p:cNvPr id="9" name="Picture 8" descr="cf6318bb7c70043a3a7d83222431cc6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63" y="3325450"/>
            <a:ext cx="2641600" cy="228600"/>
          </a:xfrm>
          <a:prstGeom prst="rect">
            <a:avLst/>
          </a:prstGeom>
        </p:spPr>
      </p:pic>
      <p:pic>
        <p:nvPicPr>
          <p:cNvPr id="10" name="Picture 9" descr="2ec89e51f1f92f06a749f8a3b5753fb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63" y="3876333"/>
            <a:ext cx="26924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699554"/>
            <a:ext cx="229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Ограничения: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539201"/>
            <a:ext cx="255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Целевая функция:</a:t>
            </a:r>
            <a:endParaRPr lang="en-US" sz="2400" dirty="0"/>
          </a:p>
        </p:txBody>
      </p:sp>
      <p:pic>
        <p:nvPicPr>
          <p:cNvPr id="13" name="Picture 12" descr="8419b71354da8743effbad4c628c4af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63" y="4683351"/>
            <a:ext cx="275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46" y="274638"/>
            <a:ext cx="7016454" cy="1143000"/>
          </a:xfrm>
        </p:spPr>
        <p:txBody>
          <a:bodyPr/>
          <a:lstStyle/>
          <a:p>
            <a:r>
              <a:rPr lang="ru-RU" dirty="0"/>
              <a:t>Транспортная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0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Переменная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ij</a:t>
            </a:r>
            <a:r>
              <a:rPr lang="ru-RU" sz="2800" baseline="-250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количество </a:t>
            </a:r>
            <a:r>
              <a:rPr lang="ru-RU" sz="2800" dirty="0"/>
              <a:t>груза, перевезённого из </a:t>
            </a:r>
            <a:r>
              <a:rPr lang="en-US" sz="2800" dirty="0" err="1"/>
              <a:t>i</a:t>
            </a:r>
            <a:r>
              <a:rPr lang="ru-RU" sz="2800" dirty="0" smtClean="0"/>
              <a:t>-</a:t>
            </a:r>
            <a:r>
              <a:rPr lang="ru-RU" sz="2800" dirty="0"/>
              <a:t>го склада на </a:t>
            </a:r>
            <a:r>
              <a:rPr lang="en-US" sz="2800" dirty="0" smtClean="0"/>
              <a:t>j</a:t>
            </a:r>
            <a:r>
              <a:rPr lang="ru-RU" sz="2800" dirty="0" smtClean="0"/>
              <a:t>-</a:t>
            </a:r>
            <a:r>
              <a:rPr lang="ru-RU" sz="2800" dirty="0"/>
              <a:t>й завод.</a:t>
            </a:r>
            <a:endParaRPr lang="en-US" sz="2800" dirty="0"/>
          </a:p>
        </p:txBody>
      </p:sp>
      <p:pic>
        <p:nvPicPr>
          <p:cNvPr id="4" name="Picture 3" descr="Новый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3" y="163498"/>
            <a:ext cx="1295400" cy="10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99554"/>
            <a:ext cx="229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Ограничения: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39201"/>
            <a:ext cx="255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Целевая функция:</a:t>
            </a:r>
            <a:endParaRPr lang="en-US" sz="2400" dirty="0"/>
          </a:p>
        </p:txBody>
      </p:sp>
      <p:pic>
        <p:nvPicPr>
          <p:cNvPr id="7" name="Picture 6" descr="8d42ac4bad6ba95689c489b3c7da99c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89" y="2932794"/>
            <a:ext cx="2768600" cy="215900"/>
          </a:xfrm>
          <a:prstGeom prst="rect">
            <a:avLst/>
          </a:prstGeom>
        </p:spPr>
      </p:pic>
      <p:pic>
        <p:nvPicPr>
          <p:cNvPr id="8" name="Picture 7" descr="adb589e7c8db189c1ca0a0269f08c56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89" y="3452979"/>
            <a:ext cx="2781300" cy="254000"/>
          </a:xfrm>
          <a:prstGeom prst="rect">
            <a:avLst/>
          </a:prstGeom>
        </p:spPr>
      </p:pic>
      <p:pic>
        <p:nvPicPr>
          <p:cNvPr id="9" name="Picture 8" descr="9ea28b2892462057ee4ecb2237c1b19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89" y="4699010"/>
            <a:ext cx="4064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667</Words>
  <Application>Microsoft Macintosh PowerPoint</Application>
  <PresentationFormat>On-screen Show (4:3)</PresentationFormat>
  <Paragraphs>86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Симплекс-метод</vt:lpstr>
      <vt:lpstr>Теория и понятия</vt:lpstr>
      <vt:lpstr>Линейное программирование</vt:lpstr>
      <vt:lpstr>Математическая формулировка</vt:lpstr>
      <vt:lpstr>Симплекс-метод</vt:lpstr>
      <vt:lpstr>Применение линейного программирования и симплекс-метода</vt:lpstr>
      <vt:lpstr>Использование линейного программирования</vt:lpstr>
      <vt:lpstr>Максимальное паросочетание</vt:lpstr>
      <vt:lpstr>Транспортная задача</vt:lpstr>
      <vt:lpstr>Программа</vt:lpstr>
      <vt:lpstr>PowerPoint Presentation</vt:lpstr>
      <vt:lpstr>PowerPoint Presentation</vt:lpstr>
      <vt:lpstr>Скриншоты программы</vt:lpstr>
      <vt:lpstr>Окно ввода данных</vt:lpstr>
      <vt:lpstr>Окно с введенными данными</vt:lpstr>
      <vt:lpstr>Окно вывода результата</vt:lpstr>
      <vt:lpstr>Пример входных данных</vt:lpstr>
      <vt:lpstr>Пример выходных данных</vt:lpstr>
      <vt:lpstr>Среда разработки</vt:lpstr>
      <vt:lpstr>Возможные доработки</vt:lpstr>
      <vt:lpstr>Ваши вопросы</vt:lpstr>
      <vt:lpstr>Спасибо за внимание!</vt:lpstr>
    </vt:vector>
  </TitlesOfParts>
  <Company>Netz787@gmail.com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на практику</dc:title>
  <dc:creator>Григорий Шлеин</dc:creator>
  <cp:lastModifiedBy>Григорий Шлеин</cp:lastModifiedBy>
  <cp:revision>15</cp:revision>
  <dcterms:created xsi:type="dcterms:W3CDTF">2012-07-20T13:26:03Z</dcterms:created>
  <dcterms:modified xsi:type="dcterms:W3CDTF">2012-07-24T06:23:21Z</dcterms:modified>
</cp:coreProperties>
</file>